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0" r:id="rId2"/>
  </p:sldMasterIdLst>
  <p:sldIdLst>
    <p:sldId id="256" r:id="rId3"/>
    <p:sldId id="257" r:id="rId4"/>
    <p:sldId id="259" r:id="rId5"/>
    <p:sldId id="258" r:id="rId6"/>
    <p:sldId id="260" r:id="rId7"/>
    <p:sldId id="265" r:id="rId8"/>
    <p:sldId id="266" r:id="rId9"/>
    <p:sldId id="270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64" y="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843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51720" y="2150894"/>
            <a:ext cx="691276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icrosoft YaHei" pitchFamily="34" charset="-122"/>
              </a:defRPr>
            </a:lvl9pPr>
          </a:lstStyle>
          <a:p>
            <a:pPr algn="ctr" eaLnBrk="1" hangingPunct="1"/>
            <a:r>
              <a:rPr lang="en-GB" dirty="0">
                <a:latin typeface="Comic Sans MS" pitchFamily="66" charset="0"/>
              </a:rPr>
              <a:t>How </a:t>
            </a:r>
            <a:r>
              <a:rPr lang="en-GB" b="1" u="sng" dirty="0">
                <a:latin typeface="Comic Sans MS" pitchFamily="66" charset="0"/>
              </a:rPr>
              <a:t>confident</a:t>
            </a:r>
            <a:r>
              <a:rPr lang="en-GB" dirty="0">
                <a:latin typeface="Comic Sans MS" pitchFamily="66" charset="0"/>
              </a:rPr>
              <a:t> do you feel with this topic?</a:t>
            </a:r>
          </a:p>
          <a:p>
            <a:pPr algn="ctr" eaLnBrk="1" hangingPunct="1"/>
            <a:endParaRPr lang="en-GB" dirty="0">
              <a:latin typeface="Comic Sans MS" pitchFamily="66" charset="0"/>
            </a:endParaRPr>
          </a:p>
          <a:p>
            <a:pPr algn="ctr" eaLnBrk="1" hangingPunct="1"/>
            <a:r>
              <a:rPr lang="en-GB" dirty="0">
                <a:latin typeface="Comic Sans MS" pitchFamily="66" charset="0"/>
              </a:rPr>
              <a:t>Write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red</a:t>
            </a:r>
            <a:r>
              <a:rPr lang="en-GB" dirty="0">
                <a:latin typeface="Comic Sans MS" pitchFamily="66" charset="0"/>
              </a:rPr>
              <a:t>, </a:t>
            </a:r>
            <a:r>
              <a:rPr lang="en-GB" dirty="0">
                <a:solidFill>
                  <a:srgbClr val="FFC000"/>
                </a:solidFill>
                <a:latin typeface="Comic Sans MS" pitchFamily="66" charset="0"/>
              </a:rPr>
              <a:t>amber</a:t>
            </a:r>
            <a:r>
              <a:rPr lang="en-GB" dirty="0">
                <a:latin typeface="Comic Sans MS" pitchFamily="66" charset="0"/>
              </a:rPr>
              <a:t> or </a:t>
            </a:r>
            <a:r>
              <a:rPr lang="en-GB" dirty="0">
                <a:solidFill>
                  <a:srgbClr val="00B050"/>
                </a:solidFill>
                <a:latin typeface="Comic Sans MS" pitchFamily="66" charset="0"/>
              </a:rPr>
              <a:t>green</a:t>
            </a:r>
            <a:r>
              <a:rPr lang="en-GB" dirty="0">
                <a:latin typeface="Comic Sans MS" pitchFamily="66" charset="0"/>
              </a:rPr>
              <a:t> in your book!</a:t>
            </a:r>
          </a:p>
          <a:p>
            <a:pPr algn="ctr" eaLnBrk="1" hangingPunct="1"/>
            <a:endParaRPr lang="en-GB" dirty="0">
              <a:latin typeface="Comic Sans MS" pitchFamily="66" charset="0"/>
            </a:endParaRPr>
          </a:p>
          <a:p>
            <a:pPr algn="ctr" eaLnBrk="1" hangingPunct="1"/>
            <a:r>
              <a:rPr lang="en-GB" b="1" dirty="0">
                <a:latin typeface="Comic Sans MS" pitchFamily="66" charset="0"/>
              </a:rPr>
              <a:t>Complete the corresponding activity </a:t>
            </a:r>
            <a:r>
              <a:rPr lang="en-GB" b="1" dirty="0">
                <a:latin typeface="Comic Sans MS" pitchFamily="66" charset="0"/>
                <a:sym typeface="Wingdings" pitchFamily="2" charset="2"/>
              </a:rPr>
              <a:t></a:t>
            </a:r>
          </a:p>
          <a:p>
            <a:pPr algn="ctr" eaLnBrk="1" hangingPunct="1"/>
            <a:endParaRPr lang="en-GB" b="1" dirty="0">
              <a:latin typeface="Comic Sans MS" pitchFamily="66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6339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751927" y="1376432"/>
            <a:ext cx="5430768" cy="4032451"/>
            <a:chOff x="4469824" y="1124744"/>
            <a:chExt cx="6236041" cy="4032451"/>
          </a:xfrm>
        </p:grpSpPr>
        <p:sp>
          <p:nvSpPr>
            <p:cNvPr id="2" name="Isosceles Triangle 1"/>
            <p:cNvSpPr/>
            <p:nvPr userDrawn="1"/>
          </p:nvSpPr>
          <p:spPr bwMode="auto">
            <a:xfrm>
              <a:off x="4469824" y="1124744"/>
              <a:ext cx="6236041" cy="4032448"/>
            </a:xfrm>
            <a:prstGeom prst="triangl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icrosoft YaHei" charset="-122"/>
              </a:endParaRPr>
            </a:p>
          </p:txBody>
        </p:sp>
        <p:cxnSp>
          <p:nvCxnSpPr>
            <p:cNvPr id="3" name="Straight Connector 2"/>
            <p:cNvCxnSpPr/>
            <p:nvPr userDrawn="1"/>
          </p:nvCxnSpPr>
          <p:spPr bwMode="auto">
            <a:xfrm>
              <a:off x="5423219" y="3933056"/>
              <a:ext cx="431991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 userDrawn="1"/>
          </p:nvCxnSpPr>
          <p:spPr bwMode="auto">
            <a:xfrm>
              <a:off x="6479199" y="2564904"/>
              <a:ext cx="22079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 userDrawn="1"/>
          </p:nvCxnSpPr>
          <p:spPr bwMode="auto">
            <a:xfrm>
              <a:off x="7535179" y="2564907"/>
              <a:ext cx="0" cy="1368152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 userDrawn="1"/>
          </p:nvCxnSpPr>
          <p:spPr bwMode="auto">
            <a:xfrm>
              <a:off x="6671196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 userDrawn="1"/>
          </p:nvCxnSpPr>
          <p:spPr bwMode="auto">
            <a:xfrm>
              <a:off x="8399163" y="3933059"/>
              <a:ext cx="0" cy="1224136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 userDrawn="1"/>
          </p:nvSpPr>
          <p:spPr>
            <a:xfrm>
              <a:off x="5615217" y="4365104"/>
              <a:ext cx="4127921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latin typeface="Comic Sans MS" pitchFamily="66" charset="0"/>
                </a:rPr>
                <a:t>3 things you knew already</a:t>
              </a:r>
              <a:endParaRPr lang="en-GB" dirty="0">
                <a:latin typeface="Comic Sans MS" pitchFamily="66" charset="0"/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6479199" y="2996956"/>
              <a:ext cx="2111960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latin typeface="Comic Sans MS" pitchFamily="66" charset="0"/>
                </a:rPr>
                <a:t>2 things you learnt today</a:t>
              </a:r>
              <a:endParaRPr lang="en-GB" dirty="0">
                <a:latin typeface="Comic Sans MS" pitchFamily="66" charset="0"/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6394406" y="1412779"/>
              <a:ext cx="2292751" cy="64633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latin typeface="Comic Sans MS" pitchFamily="66" charset="0"/>
                </a:rPr>
                <a:t>1 question about today’s topic</a:t>
              </a:r>
              <a:endParaRPr lang="en-GB" dirty="0"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219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2195" y="1052736"/>
            <a:ext cx="6922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u="sng" dirty="0" smtClean="0">
                <a:latin typeface="Comic Sans MS" pitchFamily="66" charset="0"/>
              </a:rPr>
              <a:t>Plenary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2882" y="2060847"/>
            <a:ext cx="6911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itchFamily="66" charset="0"/>
              </a:rPr>
              <a:t>2 stars (</a:t>
            </a:r>
            <a:r>
              <a:rPr lang="en-GB" sz="2400" dirty="0" smtClean="0">
                <a:solidFill>
                  <a:srgbClr val="FFC000"/>
                </a:solidFill>
                <a:latin typeface="Comic Sans MS" pitchFamily="66" charset="0"/>
                <a:sym typeface="Wingdings"/>
              </a:rPr>
              <a:t></a:t>
            </a:r>
            <a:r>
              <a:rPr lang="en-GB" sz="2400" dirty="0" smtClean="0">
                <a:latin typeface="Comic Sans MS" pitchFamily="66" charset="0"/>
                <a:sym typeface="Wingdings"/>
              </a:rPr>
              <a:t>)</a:t>
            </a:r>
            <a:r>
              <a:rPr lang="en-GB" sz="2400" dirty="0" smtClean="0">
                <a:latin typeface="Comic Sans MS" pitchFamily="66" charset="0"/>
              </a:rPr>
              <a:t> and a wish (</a:t>
            </a:r>
            <a:r>
              <a:rPr lang="en-GB" sz="2400" b="1" dirty="0" smtClean="0">
                <a:latin typeface="Comic Sans MS" pitchFamily="66" charset="0"/>
                <a:sym typeface="Wingdings"/>
              </a:rPr>
              <a:t></a:t>
            </a:r>
            <a:r>
              <a:rPr lang="en-GB" sz="2400" dirty="0" smtClean="0">
                <a:latin typeface="Comic Sans MS" pitchFamily="66" charset="0"/>
                <a:sym typeface="Wingdings"/>
              </a:rPr>
              <a:t>)</a:t>
            </a:r>
          </a:p>
          <a:p>
            <a:pPr algn="ctr"/>
            <a:endParaRPr lang="en-GB" sz="2400" dirty="0" smtClean="0"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rgbClr val="FFC000"/>
                </a:solidFill>
                <a:latin typeface="Comic Sans MS" pitchFamily="66" charset="0"/>
                <a:sym typeface="Wingdings"/>
              </a:rPr>
              <a:t></a:t>
            </a:r>
            <a:r>
              <a:rPr lang="en-GB" sz="2400" dirty="0" smtClean="0">
                <a:latin typeface="Comic Sans MS" pitchFamily="66" charset="0"/>
                <a:sym typeface="Wingdings"/>
              </a:rPr>
              <a:t> I am brilliant at...</a:t>
            </a:r>
          </a:p>
          <a:p>
            <a:pPr algn="ctr"/>
            <a:r>
              <a:rPr lang="en-GB" sz="2400" dirty="0" smtClean="0">
                <a:solidFill>
                  <a:srgbClr val="FFC000"/>
                </a:solidFill>
                <a:latin typeface="Comic Sans MS" pitchFamily="66" charset="0"/>
                <a:sym typeface="Wingdings"/>
              </a:rPr>
              <a:t></a:t>
            </a:r>
            <a:r>
              <a:rPr lang="en-GB" sz="2400" dirty="0" smtClean="0">
                <a:latin typeface="Comic Sans MS" pitchFamily="66" charset="0"/>
                <a:sym typeface="Wingdings"/>
              </a:rPr>
              <a:t> I am good at...</a:t>
            </a:r>
          </a:p>
          <a:p>
            <a:pPr algn="ctr"/>
            <a:endParaRPr lang="en-GB" sz="2400" dirty="0" smtClean="0">
              <a:latin typeface="Comic Sans MS" pitchFamily="66" charset="0"/>
              <a:sym typeface="Wingdings"/>
            </a:endParaRPr>
          </a:p>
          <a:p>
            <a:pPr algn="ctr"/>
            <a:r>
              <a:rPr lang="en-GB" sz="2400" b="1" dirty="0" smtClean="0">
                <a:latin typeface="Comic Sans MS" pitchFamily="66" charset="0"/>
                <a:sym typeface="Wingdings"/>
              </a:rPr>
              <a:t></a:t>
            </a:r>
            <a:r>
              <a:rPr lang="en-GB" sz="2400" dirty="0" smtClean="0">
                <a:latin typeface="Comic Sans MS" pitchFamily="66" charset="0"/>
                <a:sym typeface="Wingdings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Something I need to work on is...</a:t>
            </a:r>
          </a:p>
          <a:p>
            <a:pPr algn="ctr"/>
            <a:endParaRPr lang="en-GB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27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24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7B0FF4A-8292-4E17-8E4D-485217C3902A}" type="datetimeFigureOut">
              <a:rPr lang="en-GB" smtClean="0"/>
              <a:t>15/09/2016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1435DBD-1449-4C12-89F7-2B553149A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23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AF217-A130-4D43-8BCF-AFD3D67F67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96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62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23528" y="2132856"/>
            <a:ext cx="4248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 smtClean="0">
                <a:latin typeface="Comic Sans MS" pitchFamily="66" charset="0"/>
              </a:rPr>
              <a:t>Probing questions to check understanding:</a:t>
            </a:r>
          </a:p>
          <a:p>
            <a:endParaRPr lang="en-GB" sz="2000" u="none" dirty="0" smtClean="0">
              <a:latin typeface="Comic Sans MS" pitchFamily="66" charset="0"/>
            </a:endParaRPr>
          </a:p>
          <a:p>
            <a:endParaRPr lang="en-GB" sz="2000" u="none" dirty="0" smtClean="0">
              <a:latin typeface="Comic Sans MS" pitchFamily="66" charset="0"/>
            </a:endParaRPr>
          </a:p>
        </p:txBody>
      </p:sp>
      <p:pic>
        <p:nvPicPr>
          <p:cNvPr id="3" name="Picture 2" descr="bloom_taxonom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788024" y="2115056"/>
            <a:ext cx="402482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5" r="17840" b="50000"/>
          <a:stretch/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5949281"/>
            <a:ext cx="6893587" cy="864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51720" y="1095460"/>
            <a:ext cx="6903178" cy="4637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175295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79513" y="1095460"/>
            <a:ext cx="1714499" cy="5717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625707" y="171074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95"/>
            <a:ext cx="17145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616117" y="37062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E597932-8B38-4BFA-9C8A-C8CCE191D44B}" type="datetime2">
              <a:rPr lang="en-GB" sz="1600" smtClean="0">
                <a:latin typeface="Comic Sans MS" pitchFamily="66" charset="0"/>
              </a:rPr>
              <a:pPr algn="ctr"/>
              <a:t>Thursday, 15 September 2016</a:t>
            </a:fld>
            <a:endParaRPr lang="en-GB" sz="16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1721" y="37273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Comic Sans MS" pitchFamily="66" charset="0"/>
              </a:rPr>
              <a:t>Loci</a:t>
            </a:r>
            <a:endParaRPr lang="en-GB" sz="1600" dirty="0"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46411" y="5947972"/>
            <a:ext cx="69180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 smtClean="0">
                <a:latin typeface="Comic Sans MS" pitchFamily="66" charset="0"/>
              </a:rPr>
              <a:t>Keywords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latin typeface="Comic Sans MS" pitchFamily="66" charset="0"/>
              </a:rPr>
              <a:t>Loci, distance, bisect, perpendicular,</a:t>
            </a:r>
            <a:r>
              <a:rPr lang="en-GB" sz="1600" baseline="0" dirty="0" smtClean="0">
                <a:latin typeface="Comic Sans MS" pitchFamily="66" charset="0"/>
              </a:rPr>
              <a:t> angle, line, construct, radius, centre, equidistant, region</a:t>
            </a:r>
            <a:endParaRPr lang="en-GB" sz="1600" dirty="0" smtClean="0">
              <a:latin typeface="Comic Sans MS" pitchFamily="66" charset="0"/>
            </a:endParaRPr>
          </a:p>
          <a:p>
            <a:endParaRPr lang="en-GB" sz="1600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165852"/>
            <a:ext cx="1714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u="sng" dirty="0" smtClean="0">
                <a:latin typeface="Comic Sans MS" pitchFamily="66" charset="0"/>
              </a:rPr>
              <a:t>Lesson Objectives</a:t>
            </a:r>
            <a:r>
              <a:rPr lang="en-GB" sz="1600" dirty="0" smtClean="0">
                <a:latin typeface="Comic Sans MS" pitchFamily="66" charset="0"/>
              </a:rPr>
              <a:t>:</a:t>
            </a:r>
            <a:endParaRPr lang="en-GB" sz="16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9513" y="1844824"/>
            <a:ext cx="171449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 smtClean="0">
                <a:latin typeface="Comic Sans MS" pitchFamily="66" charset="0"/>
              </a:rPr>
              <a:t>Developing students will be able to draw</a:t>
            </a:r>
            <a:r>
              <a:rPr lang="en-GB" sz="1400" baseline="0" dirty="0" smtClean="0">
                <a:latin typeface="Comic Sans MS" pitchFamily="66" charset="0"/>
              </a:rPr>
              <a:t> simple loci</a:t>
            </a:r>
            <a:r>
              <a:rPr lang="en-GB" sz="1400" dirty="0" smtClean="0">
                <a:latin typeface="Comic Sans MS" pitchFamily="66" charset="0"/>
              </a:rPr>
              <a:t>.</a:t>
            </a:r>
          </a:p>
          <a:p>
            <a:endParaRPr lang="en-GB" sz="1400" dirty="0" smtClean="0">
              <a:latin typeface="Comic Sans MS" pitchFamily="66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 smtClean="0">
                <a:latin typeface="Comic Sans MS" pitchFamily="66" charset="0"/>
              </a:rPr>
              <a:t>Secure students will be able to solve problems involving</a:t>
            </a:r>
            <a:r>
              <a:rPr lang="en-GB" sz="1400" baseline="0" dirty="0" smtClean="0">
                <a:latin typeface="Comic Sans MS" pitchFamily="66" charset="0"/>
              </a:rPr>
              <a:t> multiple loci</a:t>
            </a:r>
            <a:r>
              <a:rPr lang="en-GB" sz="1400" dirty="0" smtClean="0">
                <a:latin typeface="Comic Sans MS" pitchFamily="66" charset="0"/>
              </a:rPr>
              <a:t>.</a:t>
            </a:r>
          </a:p>
          <a:p>
            <a:endParaRPr lang="en-GB" sz="1400" dirty="0" smtClean="0">
              <a:latin typeface="Comic Sans MS" pitchFamily="66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 smtClean="0">
                <a:latin typeface="Comic Sans MS" pitchFamily="66" charset="0"/>
              </a:rPr>
              <a:t>Excelling students will be able to solve worded</a:t>
            </a:r>
            <a:r>
              <a:rPr lang="en-GB" sz="1400" baseline="0" dirty="0" smtClean="0">
                <a:latin typeface="Comic Sans MS" pitchFamily="66" charset="0"/>
              </a:rPr>
              <a:t> problems involving loci</a:t>
            </a:r>
            <a:r>
              <a:rPr lang="en-GB" sz="1400" dirty="0" smtClean="0">
                <a:latin typeface="Comic Sans MS" pitchFamily="66" charset="0"/>
              </a:rPr>
              <a:t>.</a:t>
            </a:r>
          </a:p>
          <a:p>
            <a:endParaRPr lang="en-GB" sz="1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613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9" r:id="rId6"/>
    <p:sldLayoutId id="2147483690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7085" r="17840" b="50000"/>
          <a:stretch/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79512" y="1095460"/>
            <a:ext cx="8775386" cy="5645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070901" y="175295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625707" y="171074"/>
            <a:ext cx="3329191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5295"/>
            <a:ext cx="17145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616117" y="37062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E597932-8B38-4BFA-9C8A-C8CCE191D44B}" type="datetime2">
              <a:rPr lang="en-GB" sz="1600" smtClean="0">
                <a:latin typeface="Comic Sans MS" pitchFamily="66" charset="0"/>
              </a:rPr>
              <a:pPr algn="ctr"/>
              <a:t>Thursday, 15 September 2016</a:t>
            </a:fld>
            <a:endParaRPr lang="en-GB" sz="1600" dirty="0"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51721" y="372730"/>
            <a:ext cx="33483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Comic Sans MS" pitchFamily="66" charset="0"/>
              </a:rPr>
              <a:t>Loci</a:t>
            </a:r>
            <a:endParaRPr lang="en-GB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60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55674" y="1241734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>
                <a:latin typeface="Comic Sans MS" pitchFamily="66" charset="0"/>
              </a:rPr>
              <a:t>Starter</a:t>
            </a:r>
            <a:endParaRPr lang="en-GB" sz="2400" b="1" u="sng" dirty="0">
              <a:latin typeface="Comic Sans MS" pitchFamily="66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663586" y="1889806"/>
            <a:ext cx="1224136" cy="1224136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3275654" y="1817798"/>
            <a:ext cx="0" cy="14401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3167642" y="1518733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A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7200090" y="2921998"/>
            <a:ext cx="1224136" cy="1224136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V="1">
            <a:off x="7812158" y="2849990"/>
            <a:ext cx="0" cy="14401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7704146" y="2550925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A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7" name="Arc 36"/>
          <p:cNvSpPr/>
          <p:nvPr/>
        </p:nvSpPr>
        <p:spPr bwMode="auto">
          <a:xfrm rot="4948877">
            <a:off x="7946580" y="2906301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71208" y="2879891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B</a:t>
            </a:r>
          </a:p>
        </p:txBody>
      </p:sp>
      <p:sp>
        <p:nvSpPr>
          <p:cNvPr id="39" name="Oval 38"/>
          <p:cNvSpPr/>
          <p:nvPr/>
        </p:nvSpPr>
        <p:spPr bwMode="auto">
          <a:xfrm>
            <a:off x="2708888" y="4220218"/>
            <a:ext cx="1224136" cy="1224136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 flipV="1">
            <a:off x="3320956" y="4148210"/>
            <a:ext cx="0" cy="14401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3212944" y="3849145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A</a:t>
            </a:r>
            <a:endParaRPr lang="en-GB" dirty="0">
              <a:latin typeface="Comic Sans MS" pitchFamily="66" charset="0"/>
            </a:endParaRPr>
          </a:p>
        </p:txBody>
      </p:sp>
      <p:cxnSp>
        <p:nvCxnSpPr>
          <p:cNvPr id="42" name="Straight Connector 41"/>
          <p:cNvCxnSpPr>
            <a:stCxn id="39" idx="0"/>
          </p:cNvCxnSpPr>
          <p:nvPr/>
        </p:nvCxnSpPr>
        <p:spPr bwMode="auto">
          <a:xfrm>
            <a:off x="3320956" y="4220218"/>
            <a:ext cx="540060" cy="33596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 bwMode="auto">
          <a:xfrm>
            <a:off x="3861016" y="4556178"/>
            <a:ext cx="0" cy="576064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Connector 43"/>
          <p:cNvCxnSpPr>
            <a:stCxn id="39" idx="0"/>
          </p:cNvCxnSpPr>
          <p:nvPr/>
        </p:nvCxnSpPr>
        <p:spPr bwMode="auto">
          <a:xfrm flipH="1">
            <a:off x="2780896" y="4220218"/>
            <a:ext cx="540060" cy="33596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Connector 44"/>
          <p:cNvCxnSpPr/>
          <p:nvPr/>
        </p:nvCxnSpPr>
        <p:spPr bwMode="auto">
          <a:xfrm>
            <a:off x="2780896" y="4556178"/>
            <a:ext cx="0" cy="50405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/>
          <p:cNvCxnSpPr>
            <a:endCxn id="39" idx="4"/>
          </p:cNvCxnSpPr>
          <p:nvPr/>
        </p:nvCxnSpPr>
        <p:spPr bwMode="auto">
          <a:xfrm>
            <a:off x="2780896" y="5060234"/>
            <a:ext cx="540060" cy="38412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>
            <a:stCxn id="39" idx="4"/>
          </p:cNvCxnSpPr>
          <p:nvPr/>
        </p:nvCxnSpPr>
        <p:spPr bwMode="auto">
          <a:xfrm flipV="1">
            <a:off x="3320956" y="5060234"/>
            <a:ext cx="540060" cy="38412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Arc 47"/>
          <p:cNvSpPr/>
          <p:nvPr/>
        </p:nvSpPr>
        <p:spPr bwMode="auto">
          <a:xfrm rot="19101153">
            <a:off x="2564871" y="4559892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49" name="Arc 48"/>
          <p:cNvSpPr/>
          <p:nvPr/>
        </p:nvSpPr>
        <p:spPr bwMode="auto">
          <a:xfrm rot="17118236">
            <a:off x="2686237" y="5036271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0" name="Arc 49"/>
          <p:cNvSpPr/>
          <p:nvPr/>
        </p:nvSpPr>
        <p:spPr bwMode="auto">
          <a:xfrm rot="11226871">
            <a:off x="3271150" y="5085326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1" name="Arc 50"/>
          <p:cNvSpPr/>
          <p:nvPr/>
        </p:nvSpPr>
        <p:spPr bwMode="auto">
          <a:xfrm rot="8160193">
            <a:off x="3644991" y="4649039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2" name="Arc 51"/>
          <p:cNvSpPr/>
          <p:nvPr/>
        </p:nvSpPr>
        <p:spPr bwMode="auto">
          <a:xfrm rot="4948877">
            <a:off x="3455378" y="4204521"/>
            <a:ext cx="432048" cy="43204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80006" y="4178111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B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933024" y="2089260"/>
            <a:ext cx="443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Draw a circle and mark a point A on its circumference.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636880" y="3210900"/>
            <a:ext cx="4534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latin typeface="Comic Sans MS" pitchFamily="66" charset="0"/>
              </a:rPr>
              <a:t>Keep the compasses set at the size of the radius, and from point A draw an arc that cuts the circle at point B.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995936" y="4509120"/>
            <a:ext cx="4438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Repeat the process until six point are marked on the circumference. Join the points to make a regular hexagon.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51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91880" y="113655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>
                <a:latin typeface="Comic Sans MS" pitchFamily="66" charset="0"/>
              </a:rPr>
              <a:t>Group Activity</a:t>
            </a:r>
            <a:endParaRPr lang="en-GB" sz="2400" b="1" u="sng" dirty="0">
              <a:latin typeface="Comic Sans MS" pitchFamily="66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7744" y="1772816"/>
            <a:ext cx="648072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algn="ctr"/>
            <a:r>
              <a:rPr lang="en-GB" sz="1800" dirty="0">
                <a:latin typeface="Comic Sans MS" pitchFamily="66" charset="0"/>
              </a:rPr>
              <a:t>You are on a very criminal mission to steal the world famous </a:t>
            </a:r>
            <a:r>
              <a:rPr lang="en-GB" sz="1800" b="1" dirty="0">
                <a:latin typeface="Comic Sans MS" pitchFamily="66" charset="0"/>
              </a:rPr>
              <a:t>Loci </a:t>
            </a:r>
            <a:r>
              <a:rPr lang="en-GB" sz="1800" b="1" dirty="0" smtClean="0">
                <a:latin typeface="Comic Sans MS" pitchFamily="66" charset="0"/>
              </a:rPr>
              <a:t>Diamond</a:t>
            </a:r>
            <a:r>
              <a:rPr lang="en-GB" sz="1800" dirty="0" smtClean="0">
                <a:latin typeface="Comic Sans MS" pitchFamily="66" charset="0"/>
              </a:rPr>
              <a:t>.</a:t>
            </a:r>
          </a:p>
          <a:p>
            <a:pPr algn="ctr"/>
            <a:endParaRPr lang="en-GB" sz="1800" dirty="0">
              <a:latin typeface="Comic Sans MS" pitchFamily="66" charset="0"/>
            </a:endParaRPr>
          </a:p>
          <a:p>
            <a:pPr algn="ctr"/>
            <a:r>
              <a:rPr lang="en-GB" sz="1800" dirty="0" smtClean="0">
                <a:latin typeface="Comic Sans MS" pitchFamily="66" charset="0"/>
              </a:rPr>
              <a:t>You </a:t>
            </a:r>
            <a:r>
              <a:rPr lang="en-GB" sz="1800" dirty="0">
                <a:latin typeface="Comic Sans MS" pitchFamily="66" charset="0"/>
              </a:rPr>
              <a:t>must </a:t>
            </a:r>
            <a:r>
              <a:rPr lang="en-GB" sz="1800" b="1" dirty="0">
                <a:latin typeface="Comic Sans MS" pitchFamily="66" charset="0"/>
              </a:rPr>
              <a:t>enter the room at Door 1</a:t>
            </a:r>
            <a:r>
              <a:rPr lang="en-GB" sz="1800" dirty="0">
                <a:latin typeface="Comic Sans MS" pitchFamily="66" charset="0"/>
              </a:rPr>
              <a:t>, collect the diamond, and </a:t>
            </a:r>
            <a:r>
              <a:rPr lang="en-GB" sz="1800" b="1" dirty="0">
                <a:latin typeface="Comic Sans MS" pitchFamily="66" charset="0"/>
              </a:rPr>
              <a:t>exit at Door 2</a:t>
            </a:r>
            <a:r>
              <a:rPr lang="en-GB" sz="1800" dirty="0" smtClean="0">
                <a:latin typeface="Comic Sans MS" pitchFamily="66" charset="0"/>
              </a:rPr>
              <a:t>.</a:t>
            </a:r>
          </a:p>
          <a:p>
            <a:pPr algn="ctr"/>
            <a:endParaRPr lang="en-GB" sz="1800" dirty="0">
              <a:latin typeface="Comic Sans MS" pitchFamily="66" charset="0"/>
            </a:endParaRPr>
          </a:p>
          <a:p>
            <a:pPr algn="ctr"/>
            <a:r>
              <a:rPr lang="en-GB" sz="1800" dirty="0">
                <a:latin typeface="Comic Sans MS" pitchFamily="66" charset="0"/>
              </a:rPr>
              <a:t>Sounds simple, but the Loci Diamond is very </a:t>
            </a:r>
            <a:r>
              <a:rPr lang="en-GB" sz="1800" b="1" dirty="0">
                <a:latin typeface="Comic Sans MS" pitchFamily="66" charset="0"/>
              </a:rPr>
              <a:t>heavily protected </a:t>
            </a:r>
            <a:r>
              <a:rPr lang="en-GB" sz="1800" dirty="0">
                <a:latin typeface="Comic Sans MS" pitchFamily="66" charset="0"/>
              </a:rPr>
              <a:t>with eight </a:t>
            </a:r>
            <a:r>
              <a:rPr lang="en-GB" sz="1800" b="1" dirty="0">
                <a:latin typeface="Comic Sans MS" pitchFamily="66" charset="0"/>
              </a:rPr>
              <a:t>laser beams </a:t>
            </a:r>
            <a:r>
              <a:rPr lang="en-GB" sz="1800" dirty="0">
                <a:latin typeface="Comic Sans MS" pitchFamily="66" charset="0"/>
              </a:rPr>
              <a:t>on the floor.</a:t>
            </a:r>
          </a:p>
          <a:p>
            <a:pPr algn="ctr"/>
            <a:r>
              <a:rPr lang="en-GB" sz="1800" dirty="0">
                <a:latin typeface="Comic Sans MS" pitchFamily="66" charset="0"/>
              </a:rPr>
              <a:t>Your challenge is to make a map of the room including the laser beams using the information below – then you can figure out a </a:t>
            </a:r>
            <a:r>
              <a:rPr lang="en-GB" sz="1800" b="1" dirty="0">
                <a:latin typeface="Comic Sans MS" pitchFamily="66" charset="0"/>
              </a:rPr>
              <a:t>route</a:t>
            </a:r>
            <a:r>
              <a:rPr lang="en-GB" sz="1800" dirty="0">
                <a:latin typeface="Comic Sans MS" pitchFamily="66" charset="0"/>
              </a:rPr>
              <a:t> to take without setting off any alarms.   </a:t>
            </a:r>
            <a:endParaRPr lang="en-GB" sz="1800" dirty="0" smtClean="0">
              <a:latin typeface="Comic Sans MS" pitchFamily="66" charset="0"/>
            </a:endParaRPr>
          </a:p>
          <a:p>
            <a:pPr algn="ctr"/>
            <a:endParaRPr lang="en-GB" sz="1800" dirty="0">
              <a:latin typeface="Comic Sans MS" pitchFamily="66" charset="0"/>
            </a:endParaRPr>
          </a:p>
          <a:p>
            <a:pPr algn="ctr"/>
            <a:r>
              <a:rPr lang="en-GB" sz="1800" b="1" dirty="0" smtClean="0">
                <a:latin typeface="Comic Sans MS" pitchFamily="66" charset="0"/>
              </a:rPr>
              <a:t>GOOD </a:t>
            </a:r>
            <a:r>
              <a:rPr lang="en-GB" sz="1800" b="1" dirty="0">
                <a:latin typeface="Comic Sans MS" pitchFamily="66" charset="0"/>
              </a:rPr>
              <a:t>LUCK</a:t>
            </a:r>
            <a:r>
              <a:rPr lang="en-GB" sz="1800" dirty="0">
                <a:latin typeface="Comic Sans MS" pitchFamily="66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7752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9"/>
          <p:cNvSpPr txBox="1">
            <a:spLocks noChangeArrowheads="1"/>
          </p:cNvSpPr>
          <p:nvPr/>
        </p:nvSpPr>
        <p:spPr bwMode="auto">
          <a:xfrm>
            <a:off x="2274765" y="2387649"/>
            <a:ext cx="654463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latin typeface="Comic Sans MS" pitchFamily="66" charset="0"/>
              </a:rPr>
              <a:t>A Locus is the path you would follow if you were given </a:t>
            </a:r>
            <a:r>
              <a:rPr lang="en-GB" sz="2000" b="1" dirty="0">
                <a:latin typeface="Comic Sans MS" pitchFamily="66" charset="0"/>
              </a:rPr>
              <a:t>certain instructions</a:t>
            </a:r>
            <a:r>
              <a:rPr lang="en-GB" sz="2000" dirty="0">
                <a:latin typeface="Comic Sans MS" pitchFamily="66" charset="0"/>
              </a:rPr>
              <a:t>.</a:t>
            </a:r>
          </a:p>
        </p:txBody>
      </p:sp>
      <p:sp>
        <p:nvSpPr>
          <p:cNvPr id="3" name="Text Box 30"/>
          <p:cNvSpPr txBox="1">
            <a:spLocks noChangeArrowheads="1"/>
          </p:cNvSpPr>
          <p:nvPr/>
        </p:nvSpPr>
        <p:spPr bwMode="auto">
          <a:xfrm>
            <a:off x="2274765" y="1778049"/>
            <a:ext cx="654463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 smtClean="0">
                <a:latin typeface="Comic Sans MS" pitchFamily="66" charset="0"/>
              </a:rPr>
              <a:t>“</a:t>
            </a:r>
            <a:r>
              <a:rPr lang="en-GB" sz="2000" b="1" dirty="0">
                <a:latin typeface="Comic Sans MS" pitchFamily="66" charset="0"/>
              </a:rPr>
              <a:t>Loci</a:t>
            </a:r>
            <a:r>
              <a:rPr lang="en-GB" sz="2000" dirty="0">
                <a:latin typeface="Comic Sans MS" pitchFamily="66" charset="0"/>
              </a:rPr>
              <a:t>” is the </a:t>
            </a:r>
            <a:r>
              <a:rPr lang="en-GB" sz="2000" u="sng" dirty="0">
                <a:latin typeface="Comic Sans MS" pitchFamily="66" charset="0"/>
              </a:rPr>
              <a:t>plural</a:t>
            </a:r>
            <a:r>
              <a:rPr lang="en-GB" sz="2000" dirty="0">
                <a:latin typeface="Comic Sans MS" pitchFamily="66" charset="0"/>
              </a:rPr>
              <a:t> of “</a:t>
            </a:r>
            <a:r>
              <a:rPr lang="en-GB" sz="2000" b="1" dirty="0">
                <a:latin typeface="Comic Sans MS" pitchFamily="66" charset="0"/>
              </a:rPr>
              <a:t>Locus</a:t>
            </a:r>
            <a:r>
              <a:rPr lang="en-GB" sz="2000" dirty="0">
                <a:latin typeface="Comic Sans MS" pitchFamily="66" charset="0"/>
              </a:rPr>
              <a:t>”.</a:t>
            </a:r>
          </a:p>
        </p:txBody>
      </p:sp>
      <p:sp>
        <p:nvSpPr>
          <p:cNvPr id="4" name="Text Box 31"/>
          <p:cNvSpPr txBox="1">
            <a:spLocks noChangeArrowheads="1"/>
          </p:cNvSpPr>
          <p:nvPr/>
        </p:nvSpPr>
        <p:spPr bwMode="auto">
          <a:xfrm>
            <a:off x="2267744" y="3225849"/>
            <a:ext cx="655272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 err="1" smtClean="0">
                <a:latin typeface="Comic Sans MS" pitchFamily="66" charset="0"/>
              </a:rPr>
              <a:t>Eg</a:t>
            </a:r>
            <a:r>
              <a:rPr lang="en-GB" sz="2000" dirty="0" smtClean="0">
                <a:latin typeface="Comic Sans MS" pitchFamily="66" charset="0"/>
              </a:rPr>
              <a:t>. You </a:t>
            </a:r>
            <a:r>
              <a:rPr lang="en-GB" sz="2000" dirty="0">
                <a:latin typeface="Comic Sans MS" pitchFamily="66" charset="0"/>
              </a:rPr>
              <a:t>must walk so that you are always 5 metres inside the fence surrounding the school fields. Where must you walk?</a:t>
            </a:r>
          </a:p>
        </p:txBody>
      </p:sp>
      <p:sp>
        <p:nvSpPr>
          <p:cNvPr id="5" name="Text Box 32"/>
          <p:cNvSpPr txBox="1">
            <a:spLocks noChangeArrowheads="1"/>
          </p:cNvSpPr>
          <p:nvPr/>
        </p:nvSpPr>
        <p:spPr bwMode="auto">
          <a:xfrm>
            <a:off x="2267744" y="4437112"/>
            <a:ext cx="65527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 err="1" smtClean="0">
                <a:latin typeface="Comic Sans MS" pitchFamily="66" charset="0"/>
              </a:rPr>
              <a:t>Eg</a:t>
            </a:r>
            <a:r>
              <a:rPr lang="en-GB" sz="2000" dirty="0" smtClean="0">
                <a:latin typeface="Comic Sans MS" pitchFamily="66" charset="0"/>
              </a:rPr>
              <a:t>. A </a:t>
            </a:r>
            <a:r>
              <a:rPr lang="en-GB" sz="2000" dirty="0">
                <a:latin typeface="Comic Sans MS" pitchFamily="66" charset="0"/>
              </a:rPr>
              <a:t>goat is tethered to a rope that is 4 metres long. Show the region the goat can reach.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5640" y="1049512"/>
            <a:ext cx="4565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>
                <a:latin typeface="Comic Sans MS" pitchFamily="66" charset="0"/>
              </a:rPr>
              <a:t>Loci</a:t>
            </a:r>
            <a:endParaRPr lang="en-GB" sz="2400" b="1" u="sng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7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39752" y="2323271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latin typeface="Comic Sans MS" pitchFamily="66" charset="0"/>
              </a:rPr>
              <a:t>There are </a:t>
            </a:r>
            <a:r>
              <a:rPr lang="en-GB" sz="2000" u="sng" dirty="0">
                <a:latin typeface="Comic Sans MS" pitchFamily="66" charset="0"/>
              </a:rPr>
              <a:t>only</a:t>
            </a:r>
            <a:r>
              <a:rPr lang="en-GB" sz="2000" dirty="0">
                <a:latin typeface="Comic Sans MS" pitchFamily="66" charset="0"/>
              </a:rPr>
              <a:t> FOUR loci.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39754" y="2723381"/>
            <a:ext cx="643423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 smtClean="0">
                <a:latin typeface="Comic Sans MS" pitchFamily="66" charset="0"/>
              </a:rPr>
              <a:t>(</a:t>
            </a:r>
            <a:r>
              <a:rPr lang="en-GB" sz="2000" b="1" dirty="0">
                <a:latin typeface="Comic Sans MS" pitchFamily="66" charset="0"/>
              </a:rPr>
              <a:t>1)	A fixed distance from a fixed point.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39754" y="3132956"/>
            <a:ext cx="643423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latin typeface="Comic Sans MS" pitchFamily="66" charset="0"/>
              </a:rPr>
              <a:t>(2)	A fixed distance from a fixed line.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39752" y="3933056"/>
            <a:ext cx="6434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latin typeface="Comic Sans MS" pitchFamily="66" charset="0"/>
              </a:rPr>
              <a:t>(4)	The same distance from two fixed lines.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39754" y="4333106"/>
            <a:ext cx="464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latin typeface="Comic Sans MS" pitchFamily="66" charset="0"/>
              </a:rPr>
              <a:t>Lets look at the four loci individually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339753" y="3533006"/>
            <a:ext cx="64342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 dirty="0">
                <a:latin typeface="Comic Sans MS" pitchFamily="66" charset="0"/>
              </a:rPr>
              <a:t>(3)	The same distance from two fixed points.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02757" y="118496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 smtClean="0">
                <a:latin typeface="Comic Sans MS" pitchFamily="66" charset="0"/>
              </a:rPr>
              <a:t>Loci</a:t>
            </a:r>
            <a:endParaRPr lang="en-GB" sz="2400" b="1" u="sng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00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06339" y="1048311"/>
            <a:ext cx="7584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 u="sng" dirty="0" smtClean="0">
                <a:latin typeface="Comic Sans MS" pitchFamily="66" charset="0"/>
              </a:rPr>
              <a:t>A </a:t>
            </a:r>
            <a:r>
              <a:rPr lang="en-GB" sz="2400" b="1" u="sng" dirty="0">
                <a:latin typeface="Comic Sans MS" pitchFamily="66" charset="0"/>
              </a:rPr>
              <a:t>fixed distance from a fixed point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364088" y="3284984"/>
            <a:ext cx="25587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latin typeface="Comic Sans MS" pitchFamily="66" charset="0"/>
              </a:rPr>
              <a:t>We end up with a circle of radius r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1201583" y="2060848"/>
            <a:ext cx="3405621" cy="3405621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2878538" y="3727654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22" name="Straight Arrow Connector 21"/>
          <p:cNvCxnSpPr>
            <a:stCxn id="20" idx="7"/>
            <a:endCxn id="15" idx="7"/>
          </p:cNvCxnSpPr>
          <p:nvPr/>
        </p:nvCxnSpPr>
        <p:spPr bwMode="auto">
          <a:xfrm flipV="1">
            <a:off x="2940001" y="2559590"/>
            <a:ext cx="1168461" cy="1178609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3216228" y="2915652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Comic Sans MS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7967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5731608" y="2839318"/>
            <a:ext cx="25942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latin typeface="Comic Sans MS" pitchFamily="66" charset="0"/>
              </a:rPr>
              <a:t>We end up with parallel lines.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5731608" y="3629377"/>
            <a:ext cx="25942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latin typeface="Comic Sans MS" pitchFamily="66" charset="0"/>
              </a:rPr>
              <a:t>But what about at the ends?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06339" y="1048311"/>
            <a:ext cx="7584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 u="sng" dirty="0" smtClean="0">
                <a:latin typeface="Comic Sans MS" pitchFamily="66" charset="0"/>
              </a:rPr>
              <a:t>A </a:t>
            </a:r>
            <a:r>
              <a:rPr lang="en-GB" sz="2400" b="1" u="sng" dirty="0">
                <a:latin typeface="Comic Sans MS" pitchFamily="66" charset="0"/>
              </a:rPr>
              <a:t>fixed distance from a fixed </a:t>
            </a:r>
            <a:r>
              <a:rPr lang="en-GB" sz="2400" b="1" u="sng" dirty="0" smtClean="0">
                <a:latin typeface="Comic Sans MS" pitchFamily="66" charset="0"/>
              </a:rPr>
              <a:t>line</a:t>
            </a:r>
            <a:endParaRPr lang="en-GB" sz="2400" b="1" u="sng" dirty="0">
              <a:latin typeface="Comic Sans MS" pitchFamily="66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483136" y="3672334"/>
            <a:ext cx="2952328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1483136" y="4320406"/>
            <a:ext cx="2952328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1483136" y="3024262"/>
            <a:ext cx="2952328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Arc 13"/>
          <p:cNvSpPr/>
          <p:nvPr/>
        </p:nvSpPr>
        <p:spPr bwMode="auto">
          <a:xfrm>
            <a:off x="3751388" y="3024262"/>
            <a:ext cx="1296144" cy="1296144"/>
          </a:xfrm>
          <a:prstGeom prst="arc">
            <a:avLst>
              <a:gd name="adj1" fmla="val 16200000"/>
              <a:gd name="adj2" fmla="val 5316038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5" name="Arc 14"/>
          <p:cNvSpPr/>
          <p:nvPr/>
        </p:nvSpPr>
        <p:spPr bwMode="auto">
          <a:xfrm rot="10800000">
            <a:off x="835064" y="3024262"/>
            <a:ext cx="1296144" cy="1296144"/>
          </a:xfrm>
          <a:prstGeom prst="arc">
            <a:avLst>
              <a:gd name="adj1" fmla="val 16200000"/>
              <a:gd name="adj2" fmla="val 5316038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34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06339" y="1048311"/>
            <a:ext cx="7584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 u="sng" dirty="0" smtClean="0">
                <a:latin typeface="Comic Sans MS" pitchFamily="66" charset="0"/>
              </a:rPr>
              <a:t>The same distance from two fixed points</a:t>
            </a:r>
            <a:endParaRPr lang="en-GB" sz="2400" b="1" u="sng" dirty="0">
              <a:latin typeface="Comic Sans MS" pitchFamily="66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707904" y="3212976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518759" y="3212976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33400" y="4816475"/>
            <a:ext cx="8229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1	Open a pair of compasses to a distance that is slightly greater than half 	the distance between the points.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3400" y="5349875"/>
            <a:ext cx="807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2	From one point draw two arcs, one above the points and one below.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33400" y="5730875"/>
            <a:ext cx="807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3	Repeat this from the other point.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33400" y="6111875"/>
            <a:ext cx="807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4	Join where the arcs cross together.</a:t>
            </a:r>
          </a:p>
        </p:txBody>
      </p:sp>
      <p:sp>
        <p:nvSpPr>
          <p:cNvPr id="11" name="Arc 10"/>
          <p:cNvSpPr/>
          <p:nvPr/>
        </p:nvSpPr>
        <p:spPr bwMode="auto">
          <a:xfrm>
            <a:off x="2267744" y="1756430"/>
            <a:ext cx="3024336" cy="3024336"/>
          </a:xfrm>
          <a:prstGeom prst="arc">
            <a:avLst>
              <a:gd name="adj1" fmla="val 16872597"/>
              <a:gd name="adj2" fmla="val 1924849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2" name="Arc 11"/>
          <p:cNvSpPr/>
          <p:nvPr/>
        </p:nvSpPr>
        <p:spPr bwMode="auto">
          <a:xfrm>
            <a:off x="2266767" y="1756430"/>
            <a:ext cx="3024336" cy="3024336"/>
          </a:xfrm>
          <a:prstGeom prst="arc">
            <a:avLst>
              <a:gd name="adj1" fmla="val 2015123"/>
              <a:gd name="adj2" fmla="val 470583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3" name="Arc 12"/>
          <p:cNvSpPr/>
          <p:nvPr/>
        </p:nvSpPr>
        <p:spPr bwMode="auto">
          <a:xfrm rot="10800000">
            <a:off x="4078599" y="1736812"/>
            <a:ext cx="3024336" cy="3024336"/>
          </a:xfrm>
          <a:prstGeom prst="arc">
            <a:avLst>
              <a:gd name="adj1" fmla="val 16662927"/>
              <a:gd name="adj2" fmla="val 19261836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4" name="Arc 13"/>
          <p:cNvSpPr/>
          <p:nvPr/>
        </p:nvSpPr>
        <p:spPr bwMode="auto">
          <a:xfrm rot="10800000">
            <a:off x="4077622" y="1736812"/>
            <a:ext cx="3024336" cy="3024336"/>
          </a:xfrm>
          <a:prstGeom prst="arc">
            <a:avLst>
              <a:gd name="adj1" fmla="val 2015123"/>
              <a:gd name="adj2" fmla="val 470583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6" name="Straight Connector 15"/>
          <p:cNvCxnSpPr>
            <a:endCxn id="7" idx="0"/>
          </p:cNvCxnSpPr>
          <p:nvPr/>
        </p:nvCxnSpPr>
        <p:spPr bwMode="auto">
          <a:xfrm>
            <a:off x="4648200" y="1736812"/>
            <a:ext cx="0" cy="3079663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533400" y="6406817"/>
            <a:ext cx="7845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You have </a:t>
            </a:r>
            <a:r>
              <a:rPr lang="en-GB" dirty="0" smtClean="0">
                <a:solidFill>
                  <a:srgbClr val="FF0000"/>
                </a:solidFill>
              </a:rPr>
              <a:t>constructed</a:t>
            </a:r>
            <a:r>
              <a:rPr lang="en-GB" dirty="0" smtClean="0"/>
              <a:t> the </a:t>
            </a:r>
            <a:r>
              <a:rPr lang="en-GB" dirty="0" smtClean="0">
                <a:solidFill>
                  <a:srgbClr val="FF0000"/>
                </a:solidFill>
              </a:rPr>
              <a:t>perpendicular bisector </a:t>
            </a:r>
            <a:r>
              <a:rPr lang="en-GB" dirty="0" smtClean="0"/>
              <a:t>of the line joining the two points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18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06339" y="1048311"/>
            <a:ext cx="7584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 u="sng" dirty="0" smtClean="0">
                <a:latin typeface="Comic Sans MS" pitchFamily="66" charset="0"/>
              </a:rPr>
              <a:t>The same distance from two fixed lines</a:t>
            </a:r>
            <a:endParaRPr lang="en-GB" sz="2400" b="1" u="sng" dirty="0">
              <a:latin typeface="Comic Sans MS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1907704" y="2348880"/>
            <a:ext cx="4464496" cy="1008112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1907704" y="2924944"/>
            <a:ext cx="4464496" cy="1008112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57200" y="5181600"/>
            <a:ext cx="815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1	On each line draw an arc, centred at the point where the lines cross.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57200" y="5562600"/>
            <a:ext cx="807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2	From each of these points draw two more arcs.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5300" y="5932345"/>
            <a:ext cx="807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latin typeface="Comic Sans MS" pitchFamily="66" charset="0"/>
              </a:rPr>
              <a:t>Step 3	Join where the arcs cross to where the lines cross.</a:t>
            </a:r>
          </a:p>
        </p:txBody>
      </p:sp>
      <p:sp>
        <p:nvSpPr>
          <p:cNvPr id="13" name="Arc 12"/>
          <p:cNvSpPr/>
          <p:nvPr/>
        </p:nvSpPr>
        <p:spPr bwMode="auto">
          <a:xfrm rot="10800000">
            <a:off x="1619672" y="1916832"/>
            <a:ext cx="2340260" cy="2340260"/>
          </a:xfrm>
          <a:prstGeom prst="arc">
            <a:avLst>
              <a:gd name="adj1" fmla="val 9232635"/>
              <a:gd name="adj2" fmla="val 1078496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4" name="Arc 13"/>
          <p:cNvSpPr/>
          <p:nvPr/>
        </p:nvSpPr>
        <p:spPr bwMode="auto">
          <a:xfrm rot="10800000">
            <a:off x="1619671" y="1918097"/>
            <a:ext cx="2340260" cy="2340260"/>
          </a:xfrm>
          <a:prstGeom prst="arc">
            <a:avLst>
              <a:gd name="adj1" fmla="val 11132699"/>
              <a:gd name="adj2" fmla="val 1258686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5" name="Arc 14"/>
          <p:cNvSpPr/>
          <p:nvPr/>
        </p:nvSpPr>
        <p:spPr bwMode="auto">
          <a:xfrm rot="10800000">
            <a:off x="2782189" y="2258870"/>
            <a:ext cx="2340260" cy="2340260"/>
          </a:xfrm>
          <a:prstGeom prst="arc">
            <a:avLst>
              <a:gd name="adj1" fmla="val 9443146"/>
              <a:gd name="adj2" fmla="val 10823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6" name="Arc 15"/>
          <p:cNvSpPr/>
          <p:nvPr/>
        </p:nvSpPr>
        <p:spPr bwMode="auto">
          <a:xfrm rot="10800000">
            <a:off x="2748782" y="1826822"/>
            <a:ext cx="2340260" cy="2340260"/>
          </a:xfrm>
          <a:prstGeom prst="arc">
            <a:avLst>
              <a:gd name="adj1" fmla="val 10564925"/>
              <a:gd name="adj2" fmla="val 1170838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1475656" y="3110128"/>
            <a:ext cx="5663677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1150640" y="6298299"/>
            <a:ext cx="59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have constructed the </a:t>
            </a:r>
            <a:r>
              <a:rPr lang="en-GB" dirty="0" smtClean="0">
                <a:solidFill>
                  <a:srgbClr val="FF0000"/>
                </a:solidFill>
              </a:rPr>
              <a:t>angle bisector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2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09600" y="4797152"/>
            <a:ext cx="7924800" cy="181588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1600" dirty="0">
                <a:latin typeface="Comic Sans MS" pitchFamily="66" charset="0"/>
              </a:rPr>
              <a:t>The map above, drawn to a scale of 4cm to 1 km, shows the positions of three villages, Layton, </a:t>
            </a:r>
            <a:r>
              <a:rPr lang="en-GB" sz="1600" dirty="0" err="1">
                <a:latin typeface="Comic Sans MS" pitchFamily="66" charset="0"/>
              </a:rPr>
              <a:t>Moorby</a:t>
            </a:r>
            <a:r>
              <a:rPr lang="en-GB" sz="1600" dirty="0">
                <a:latin typeface="Comic Sans MS" pitchFamily="66" charset="0"/>
              </a:rPr>
              <a:t> </a:t>
            </a:r>
            <a:r>
              <a:rPr lang="en-GB" sz="1600" dirty="0" smtClean="0">
                <a:latin typeface="Comic Sans MS" pitchFamily="66" charset="0"/>
              </a:rPr>
              <a:t>and </a:t>
            </a:r>
            <a:r>
              <a:rPr lang="en-GB" sz="1600" dirty="0" err="1">
                <a:latin typeface="Comic Sans MS" pitchFamily="66" charset="0"/>
              </a:rPr>
              <a:t>Newdon</a:t>
            </a:r>
            <a:r>
              <a:rPr lang="en-GB" sz="1600" dirty="0">
                <a:latin typeface="Comic Sans MS" pitchFamily="66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GB" sz="1600" dirty="0" smtClean="0">
                <a:latin typeface="Comic Sans MS" pitchFamily="66" charset="0"/>
              </a:rPr>
              <a:t>Simon’s </a:t>
            </a:r>
            <a:r>
              <a:rPr lang="en-GB" sz="1600" dirty="0">
                <a:latin typeface="Comic Sans MS" pitchFamily="66" charset="0"/>
              </a:rPr>
              <a:t>house is the same distance from </a:t>
            </a:r>
            <a:r>
              <a:rPr lang="en-GB" sz="1600" dirty="0" err="1">
                <a:latin typeface="Comic Sans MS" pitchFamily="66" charset="0"/>
              </a:rPr>
              <a:t>Moorby</a:t>
            </a:r>
            <a:r>
              <a:rPr lang="en-GB" sz="1600" dirty="0">
                <a:latin typeface="Comic Sans MS" pitchFamily="66" charset="0"/>
              </a:rPr>
              <a:t> as it is from Layton.  The house is also less than ¾  km from </a:t>
            </a:r>
            <a:r>
              <a:rPr lang="en-GB" sz="1600" dirty="0" err="1">
                <a:latin typeface="Comic Sans MS" pitchFamily="66" charset="0"/>
              </a:rPr>
              <a:t>Newdon</a:t>
            </a:r>
            <a:r>
              <a:rPr lang="en-GB" sz="1600" dirty="0">
                <a:latin typeface="Comic Sans MS" pitchFamily="66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GB" sz="1600" dirty="0" smtClean="0">
                <a:latin typeface="Comic Sans MS" pitchFamily="66" charset="0"/>
              </a:rPr>
              <a:t>Mark </a:t>
            </a:r>
            <a:r>
              <a:rPr lang="en-GB" sz="1600" dirty="0">
                <a:latin typeface="Comic Sans MS" pitchFamily="66" charset="0"/>
              </a:rPr>
              <a:t>on the map the possible positions of Simon’s house.  Show your construction lines clearly.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907704" y="1196752"/>
            <a:ext cx="5040560" cy="345638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555776" y="1772816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56176" y="2564904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535996" y="3374183"/>
            <a:ext cx="72008" cy="72008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94223" y="2195572"/>
            <a:ext cx="9701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>
                <a:latin typeface="Comic Sans MS" pitchFamily="66" charset="0"/>
              </a:rPr>
              <a:t>Moorby</a:t>
            </a:r>
            <a:r>
              <a:rPr lang="en-GB" sz="1600" dirty="0">
                <a:latin typeface="Comic Sans MS" pitchFamily="66" charset="0"/>
              </a:rPr>
              <a:t> </a:t>
            </a:r>
            <a:endParaRPr lang="en-GB" sz="1600" dirty="0"/>
          </a:p>
        </p:txBody>
      </p:sp>
      <p:sp>
        <p:nvSpPr>
          <p:cNvPr id="4" name="Rectangle 3"/>
          <p:cNvSpPr/>
          <p:nvPr/>
        </p:nvSpPr>
        <p:spPr>
          <a:xfrm>
            <a:off x="4661568" y="3090075"/>
            <a:ext cx="9364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>
                <a:latin typeface="Comic Sans MS" pitchFamily="66" charset="0"/>
              </a:rPr>
              <a:t>Newdon</a:t>
            </a:r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2636168" y="1359550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Layton</a:t>
            </a:r>
            <a:endParaRPr lang="en-GB" sz="1600" dirty="0"/>
          </a:p>
        </p:txBody>
      </p:sp>
      <p:sp>
        <p:nvSpPr>
          <p:cNvPr id="5" name="Arc 4"/>
          <p:cNvSpPr/>
          <p:nvPr/>
        </p:nvSpPr>
        <p:spPr bwMode="auto">
          <a:xfrm>
            <a:off x="539552" y="-207404"/>
            <a:ext cx="4104456" cy="4104456"/>
          </a:xfrm>
          <a:prstGeom prst="arc">
            <a:avLst>
              <a:gd name="adj1" fmla="val 20469820"/>
              <a:gd name="adj2" fmla="val 15886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1" name="Arc 10"/>
          <p:cNvSpPr/>
          <p:nvPr/>
        </p:nvSpPr>
        <p:spPr bwMode="auto">
          <a:xfrm>
            <a:off x="525529" y="-207404"/>
            <a:ext cx="4104456" cy="4104456"/>
          </a:xfrm>
          <a:prstGeom prst="arc">
            <a:avLst>
              <a:gd name="adj1" fmla="val 1664449"/>
              <a:gd name="adj2" fmla="val 310885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2" name="Arc 11"/>
          <p:cNvSpPr/>
          <p:nvPr/>
        </p:nvSpPr>
        <p:spPr bwMode="auto">
          <a:xfrm>
            <a:off x="4103948" y="568109"/>
            <a:ext cx="4104456" cy="4104456"/>
          </a:xfrm>
          <a:prstGeom prst="arc">
            <a:avLst>
              <a:gd name="adj1" fmla="val 12351391"/>
              <a:gd name="adj2" fmla="val 13595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3" name="Arc 12"/>
          <p:cNvSpPr/>
          <p:nvPr/>
        </p:nvSpPr>
        <p:spPr bwMode="auto">
          <a:xfrm>
            <a:off x="4127063" y="548680"/>
            <a:ext cx="4104456" cy="4104456"/>
          </a:xfrm>
          <a:prstGeom prst="arc">
            <a:avLst>
              <a:gd name="adj1" fmla="val 9356815"/>
              <a:gd name="adj2" fmla="val 105722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3851920" y="1196752"/>
            <a:ext cx="756084" cy="3456384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Oval 15"/>
          <p:cNvSpPr/>
          <p:nvPr/>
        </p:nvSpPr>
        <p:spPr bwMode="auto">
          <a:xfrm>
            <a:off x="3635896" y="2474083"/>
            <a:ext cx="1872208" cy="1872208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 flipH="1">
            <a:off x="3995936" y="2492896"/>
            <a:ext cx="360040" cy="1656184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7600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14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DGL best buys TDS</Template>
  <TotalTime>1075</TotalTime>
  <Words>414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Microsoft YaHei</vt:lpstr>
      <vt:lpstr>Arial</vt:lpstr>
      <vt:lpstr>Calibri</vt:lpstr>
      <vt:lpstr>Comic Sans MS</vt:lpstr>
      <vt:lpstr>Times New Roman</vt:lpstr>
      <vt:lpstr>Wingdings</vt:lpstr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Duston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GLOVER D</dc:creator>
  <cp:lastModifiedBy>Michelle Moore</cp:lastModifiedBy>
  <cp:revision>22</cp:revision>
  <dcterms:created xsi:type="dcterms:W3CDTF">2014-05-13T13:38:23Z</dcterms:created>
  <dcterms:modified xsi:type="dcterms:W3CDTF">2016-09-15T20:53:41Z</dcterms:modified>
</cp:coreProperties>
</file>