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322" r:id="rId2"/>
    <p:sldId id="324" r:id="rId3"/>
    <p:sldId id="256" r:id="rId4"/>
    <p:sldId id="257" r:id="rId5"/>
    <p:sldId id="346" r:id="rId6"/>
    <p:sldId id="347" r:id="rId7"/>
    <p:sldId id="348" r:id="rId8"/>
    <p:sldId id="349" r:id="rId9"/>
    <p:sldId id="337" r:id="rId10"/>
    <p:sldId id="300" r:id="rId11"/>
    <p:sldId id="302" r:id="rId12"/>
    <p:sldId id="301" r:id="rId13"/>
    <p:sldId id="303" r:id="rId14"/>
    <p:sldId id="339" r:id="rId15"/>
    <p:sldId id="340" r:id="rId16"/>
    <p:sldId id="341" r:id="rId17"/>
    <p:sldId id="342" r:id="rId18"/>
    <p:sldId id="343" r:id="rId19"/>
    <p:sldId id="304" r:id="rId20"/>
    <p:sldId id="305" r:id="rId21"/>
    <p:sldId id="306" r:id="rId22"/>
    <p:sldId id="353" r:id="rId23"/>
    <p:sldId id="307" r:id="rId24"/>
    <p:sldId id="351" r:id="rId25"/>
    <p:sldId id="311" r:id="rId26"/>
    <p:sldId id="330" r:id="rId27"/>
    <p:sldId id="313" r:id="rId28"/>
    <p:sldId id="323" r:id="rId29"/>
    <p:sldId id="335" r:id="rId30"/>
    <p:sldId id="350" r:id="rId31"/>
    <p:sldId id="319" r:id="rId32"/>
    <p:sldId id="320" r:id="rId33"/>
    <p:sldId id="344" r:id="rId34"/>
    <p:sldId id="345" r:id="rId35"/>
    <p:sldId id="321" r:id="rId36"/>
    <p:sldId id="352" r:id="rId37"/>
    <p:sldId id="318" r:id="rId3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E38"/>
    <a:srgbClr val="00FF00"/>
    <a:srgbClr val="F5862B"/>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p:normalViewPr>
  <p:slideViewPr>
    <p:cSldViewPr>
      <p:cViewPr>
        <p:scale>
          <a:sx n="85" d="100"/>
          <a:sy n="85" d="100"/>
        </p:scale>
        <p:origin x="708" y="-8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2034" tIns="46017" rIns="92034" bIns="46017" rtlCol="0"/>
          <a:lstStyle>
            <a:lvl1pPr algn="l">
              <a:defRPr sz="1200"/>
            </a:lvl1pPr>
          </a:lstStyle>
          <a:p>
            <a:endParaRPr lang="en-GB"/>
          </a:p>
        </p:txBody>
      </p:sp>
      <p:sp>
        <p:nvSpPr>
          <p:cNvPr id="3" name="Date Placeholder 2"/>
          <p:cNvSpPr>
            <a:spLocks noGrp="1"/>
          </p:cNvSpPr>
          <p:nvPr>
            <p:ph type="dt" sz="quarter" idx="1"/>
          </p:nvPr>
        </p:nvSpPr>
        <p:spPr>
          <a:xfrm>
            <a:off x="3850443" y="1"/>
            <a:ext cx="2945659" cy="496332"/>
          </a:xfrm>
          <a:prstGeom prst="rect">
            <a:avLst/>
          </a:prstGeom>
        </p:spPr>
        <p:txBody>
          <a:bodyPr vert="horz" lIns="92034" tIns="46017" rIns="92034" bIns="46017" rtlCol="0"/>
          <a:lstStyle>
            <a:lvl1pPr algn="r">
              <a:defRPr sz="1200"/>
            </a:lvl1pPr>
          </a:lstStyle>
          <a:p>
            <a:fld id="{CDF5428D-2F09-4533-BD73-DE07F2F86977}" type="datetimeFigureOut">
              <a:rPr lang="en-GB" smtClean="0"/>
              <a:t>05/11/2020</a:t>
            </a:fld>
            <a:endParaRPr lang="en-GB"/>
          </a:p>
        </p:txBody>
      </p:sp>
      <p:sp>
        <p:nvSpPr>
          <p:cNvPr id="4" name="Footer Placeholder 3"/>
          <p:cNvSpPr>
            <a:spLocks noGrp="1"/>
          </p:cNvSpPr>
          <p:nvPr>
            <p:ph type="ftr" sz="quarter" idx="2"/>
          </p:nvPr>
        </p:nvSpPr>
        <p:spPr>
          <a:xfrm>
            <a:off x="1" y="9428584"/>
            <a:ext cx="2945659" cy="496332"/>
          </a:xfrm>
          <a:prstGeom prst="rect">
            <a:avLst/>
          </a:prstGeom>
        </p:spPr>
        <p:txBody>
          <a:bodyPr vert="horz" lIns="92034" tIns="46017" rIns="92034" bIns="46017"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2034" tIns="46017" rIns="92034" bIns="46017" rtlCol="0" anchor="b"/>
          <a:lstStyle>
            <a:lvl1pPr algn="r">
              <a:defRPr sz="1200"/>
            </a:lvl1pPr>
          </a:lstStyle>
          <a:p>
            <a:fld id="{8FC0D562-BCB6-438A-AB5B-E007083F3E6A}" type="slidenum">
              <a:rPr lang="en-GB" smtClean="0"/>
              <a:t>‹#›</a:t>
            </a:fld>
            <a:endParaRPr lang="en-GB"/>
          </a:p>
        </p:txBody>
      </p:sp>
    </p:spTree>
    <p:extLst>
      <p:ext uri="{BB962C8B-B14F-4D97-AF65-F5344CB8AC3E}">
        <p14:creationId xmlns:p14="http://schemas.microsoft.com/office/powerpoint/2010/main" val="123451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2034" tIns="46017" rIns="92034" bIns="46017" rtlCol="0"/>
          <a:lstStyle>
            <a:lvl1pPr algn="l">
              <a:defRPr sz="1200"/>
            </a:lvl1pPr>
          </a:lstStyle>
          <a:p>
            <a:endParaRPr lang="en-GB"/>
          </a:p>
        </p:txBody>
      </p:sp>
      <p:sp>
        <p:nvSpPr>
          <p:cNvPr id="3" name="Date Placeholder 2"/>
          <p:cNvSpPr>
            <a:spLocks noGrp="1"/>
          </p:cNvSpPr>
          <p:nvPr>
            <p:ph type="dt" idx="1"/>
          </p:nvPr>
        </p:nvSpPr>
        <p:spPr>
          <a:xfrm>
            <a:off x="3850443" y="1"/>
            <a:ext cx="2945659" cy="496332"/>
          </a:xfrm>
          <a:prstGeom prst="rect">
            <a:avLst/>
          </a:prstGeom>
        </p:spPr>
        <p:txBody>
          <a:bodyPr vert="horz" lIns="92034" tIns="46017" rIns="92034" bIns="46017" rtlCol="0"/>
          <a:lstStyle>
            <a:lvl1pPr algn="r">
              <a:defRPr sz="1200"/>
            </a:lvl1pPr>
          </a:lstStyle>
          <a:p>
            <a:fld id="{64F38E40-AD46-491D-B192-BC6BB3E43111}" type="datetimeFigureOut">
              <a:rPr lang="en-GB" smtClean="0"/>
              <a:t>05/11/2020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34" tIns="46017" rIns="92034" bIns="46017"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2034" tIns="46017" rIns="92034" bIns="460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2034" tIns="46017" rIns="92034" bIns="46017"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2034" tIns="46017" rIns="92034" bIns="46017" rtlCol="0" anchor="b"/>
          <a:lstStyle>
            <a:lvl1pPr algn="r">
              <a:defRPr sz="1200"/>
            </a:lvl1pPr>
          </a:lstStyle>
          <a:p>
            <a:fld id="{B7172584-BB1C-4C8D-9AF9-D31218D2BD9D}" type="slidenum">
              <a:rPr lang="en-GB" smtClean="0"/>
              <a:t>‹#›</a:t>
            </a:fld>
            <a:endParaRPr lang="en-GB"/>
          </a:p>
        </p:txBody>
      </p:sp>
    </p:spTree>
    <p:extLst>
      <p:ext uri="{BB962C8B-B14F-4D97-AF65-F5344CB8AC3E}">
        <p14:creationId xmlns:p14="http://schemas.microsoft.com/office/powerpoint/2010/main" val="5511838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26</a:t>
            </a:fld>
            <a:endParaRPr lang="en-GB"/>
          </a:p>
        </p:txBody>
      </p:sp>
    </p:spTree>
    <p:extLst>
      <p:ext uri="{BB962C8B-B14F-4D97-AF65-F5344CB8AC3E}">
        <p14:creationId xmlns:p14="http://schemas.microsoft.com/office/powerpoint/2010/main" val="255354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1A3FFA6-CF87-474B-BD79-CB7961746CA1}" type="datetime1">
              <a:rPr lang="en-GB" smtClean="0"/>
              <a:t>05/11/2020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1110085-1368-45B7-B4AA-7FAEEB24641C}" type="datetime1">
              <a:rPr lang="en-GB" smtClean="0"/>
              <a:t>05/11/2020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9F7F1E-002A-458D-A961-847D4B11F123}" type="datetime1">
              <a:rPr lang="en-GB" smtClean="0"/>
              <a:t>05/11/2020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12099E-699F-493D-BFF3-0237ED4C5C7C}" type="datetime1">
              <a:rPr lang="en-GB" smtClean="0"/>
              <a:t>05/11/2020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BF200-19B6-4A1C-BB95-31DA05881547}" type="datetime1">
              <a:rPr lang="en-GB" smtClean="0"/>
              <a:t>05/11/2020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FB4DC6-763B-4447-93B5-4BE851F3DC63}" type="datetime1">
              <a:rPr lang="en-GB" smtClean="0"/>
              <a:t>05/11/2020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110D76-141D-4420-9B3F-662ADCED946B}" type="datetime1">
              <a:rPr lang="en-GB" smtClean="0"/>
              <a:t>05/11/2020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1FC42A-FFE2-4932-A656-BA5D4056107F}" type="datetime1">
              <a:rPr lang="en-GB" smtClean="0"/>
              <a:t>05/11/2020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B8C75-4D4A-4E07-B166-AB4B5CCE620F}" type="datetime1">
              <a:rPr lang="en-GB" smtClean="0"/>
              <a:t>05/11/2020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49D2D4-7DC2-44AF-B784-4A13127F1250}" type="datetime1">
              <a:rPr lang="en-GB" smtClean="0"/>
              <a:t>05/11/2020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2289CC-AAB6-48E6-8DB6-22D8189482C6}" type="datetime1">
              <a:rPr lang="en-GB" smtClean="0"/>
              <a:t>05/11/2020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457F9-0D5D-41BB-888D-AD02823330F3}" type="datetime1">
              <a:rPr lang="en-GB" smtClean="0"/>
              <a:t>05/11/2020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0.jpeg"/><Relationship Id="rId3" Type="http://schemas.microsoft.com/office/2007/relationships/hdphoto" Target="../media/hdphoto4.wdp"/><Relationship Id="rId7" Type="http://schemas.openxmlformats.org/officeDocument/2006/relationships/image" Target="../media/image32.png"/><Relationship Id="rId12" Type="http://schemas.openxmlformats.org/officeDocument/2006/relationships/image" Target="../media/image59.jpeg"/><Relationship Id="rId2" Type="http://schemas.openxmlformats.org/officeDocument/2006/relationships/image" Target="../media/image47.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hyperlink" Target="http://www.bbc.co.uk/skillswise/topic/fractions" TargetMode="External"/><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image" Target="../media/image58.png"/><Relationship Id="rId4" Type="http://schemas.openxmlformats.org/officeDocument/2006/relationships/image" Target="../media/image5.png"/><Relationship Id="rId9" Type="http://schemas.microsoft.com/office/2007/relationships/hdphoto" Target="../media/hdphoto5.wdp"/><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jpeg"/><Relationship Id="rId3" Type="http://schemas.microsoft.com/office/2007/relationships/hdphoto" Target="../media/hdphoto4.wdp"/><Relationship Id="rId7" Type="http://schemas.openxmlformats.org/officeDocument/2006/relationships/image" Target="../media/image32.png"/><Relationship Id="rId12" Type="http://schemas.openxmlformats.org/officeDocument/2006/relationships/image" Target="../media/image10.png"/><Relationship Id="rId2" Type="http://schemas.openxmlformats.org/officeDocument/2006/relationships/image" Target="../media/image47.png"/><Relationship Id="rId16"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6.png"/><Relationship Id="rId5" Type="http://schemas.openxmlformats.org/officeDocument/2006/relationships/image" Target="../media/image6.png"/><Relationship Id="rId15" Type="http://schemas.openxmlformats.org/officeDocument/2006/relationships/image" Target="../media/image66.jpeg"/><Relationship Id="rId10" Type="http://schemas.openxmlformats.org/officeDocument/2006/relationships/image" Target="../media/image63.png"/><Relationship Id="rId4" Type="http://schemas.openxmlformats.org/officeDocument/2006/relationships/image" Target="../media/image5.png"/><Relationship Id="rId9" Type="http://schemas.openxmlformats.org/officeDocument/2006/relationships/image" Target="../media/image62.jpe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37.png"/><Relationship Id="rId12" Type="http://schemas.openxmlformats.org/officeDocument/2006/relationships/image" Target="../media/image7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74.png"/><Relationship Id="rId5" Type="http://schemas.openxmlformats.org/officeDocument/2006/relationships/image" Target="../media/image11.png"/><Relationship Id="rId10" Type="http://schemas.openxmlformats.org/officeDocument/2006/relationships/image" Target="../media/image73.png"/><Relationship Id="rId4" Type="http://schemas.openxmlformats.org/officeDocument/2006/relationships/image" Target="../media/image6.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37.png"/><Relationship Id="rId12" Type="http://schemas.openxmlformats.org/officeDocument/2006/relationships/image" Target="../media/image8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79.gif"/><Relationship Id="rId5" Type="http://schemas.openxmlformats.org/officeDocument/2006/relationships/image" Target="../media/image11.png"/><Relationship Id="rId10" Type="http://schemas.microsoft.com/office/2007/relationships/hdphoto" Target="../media/hdphoto8.wdp"/><Relationship Id="rId4" Type="http://schemas.openxmlformats.org/officeDocument/2006/relationships/image" Target="../media/image6.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82.png"/><Relationship Id="rId4" Type="http://schemas.openxmlformats.org/officeDocument/2006/relationships/image" Target="../media/image6.png"/><Relationship Id="rId9"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84.png"/><Relationship Id="rId4" Type="http://schemas.openxmlformats.org/officeDocument/2006/relationships/image" Target="../media/image6.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1.wdp"/><Relationship Id="rId5" Type="http://schemas.openxmlformats.org/officeDocument/2006/relationships/image" Target="../media/image6.png"/><Relationship Id="rId10"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www.aaamath.com/fra.htm" TargetMode="External"/><Relationship Id="rId3" Type="http://schemas.microsoft.com/office/2007/relationships/hdphoto" Target="../media/hdphoto4.wdp"/><Relationship Id="rId7" Type="http://schemas.openxmlformats.org/officeDocument/2006/relationships/image" Target="../media/image32.png"/><Relationship Id="rId12" Type="http://schemas.openxmlformats.org/officeDocument/2006/relationships/hyperlink" Target="http://themathgames.com/" TargetMode="External"/><Relationship Id="rId17" Type="http://schemas.openxmlformats.org/officeDocument/2006/relationships/hyperlink" Target="http://www.math-play.com/math-fractions-games.html" TargetMode="External"/><Relationship Id="rId2" Type="http://schemas.openxmlformats.org/officeDocument/2006/relationships/image" Target="../media/image47.png"/><Relationship Id="rId16" Type="http://schemas.openxmlformats.org/officeDocument/2006/relationships/hyperlink" Target="http://nlvm.usu.edu/en/nav/category_g_1_t_1.html" TargetMode="Externa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hyperlink" Target="http://www.mathsisfun.com/fractions_addition.html" TargetMode="External"/><Relationship Id="rId5" Type="http://schemas.openxmlformats.org/officeDocument/2006/relationships/image" Target="../media/image6.png"/><Relationship Id="rId15" Type="http://schemas.openxmlformats.org/officeDocument/2006/relationships/hyperlink" Target="http://www.mathsisfun.com/fractions-menu.html" TargetMode="External"/><Relationship Id="rId10" Type="http://schemas.openxmlformats.org/officeDocument/2006/relationships/hyperlink" Target="http://www.freewebs.com/weddell/equivalent.swf"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www.bgfl.org/bgfl/custom/resources_ftp/client_ftp/ks2/maths/fraction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4.wdp"/><Relationship Id="rId7" Type="http://schemas.openxmlformats.org/officeDocument/2006/relationships/image" Target="../media/image32.png"/><Relationship Id="rId12" Type="http://schemas.openxmlformats.org/officeDocument/2006/relationships/image" Target="../media/image8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87.png"/><Relationship Id="rId5" Type="http://schemas.openxmlformats.org/officeDocument/2006/relationships/image" Target="../media/image6.pn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89.png"/><Relationship Id="rId4" Type="http://schemas.openxmlformats.org/officeDocument/2006/relationships/image" Target="../media/image5.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93.png"/><Relationship Id="rId3" Type="http://schemas.microsoft.com/office/2007/relationships/hdphoto" Target="../media/hdphoto4.wdp"/><Relationship Id="rId7" Type="http://schemas.openxmlformats.org/officeDocument/2006/relationships/image" Target="../media/image11.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image" Target="../media/image47.png"/><Relationship Id="rId16"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1.png"/><Relationship Id="rId5" Type="http://schemas.openxmlformats.org/officeDocument/2006/relationships/image" Target="../media/image5.png"/><Relationship Id="rId15" Type="http://schemas.openxmlformats.org/officeDocument/2006/relationships/image" Target="../media/image95.png"/><Relationship Id="rId10" Type="http://schemas.openxmlformats.org/officeDocument/2006/relationships/image" Target="../media/image90.jpeg"/><Relationship Id="rId4" Type="http://schemas.openxmlformats.org/officeDocument/2006/relationships/image" Target="../media/image32.png"/><Relationship Id="rId9" Type="http://schemas.openxmlformats.org/officeDocument/2006/relationships/image" Target="../media/image10.png"/><Relationship Id="rId14"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5.png"/><Relationship Id="rId12"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11.png"/><Relationship Id="rId14" Type="http://schemas.openxmlformats.org/officeDocument/2006/relationships/image" Target="../media/image100.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7.png"/><Relationship Id="rId3" Type="http://schemas.openxmlformats.org/officeDocument/2006/relationships/image" Target="../media/image47.png"/><Relationship Id="rId7" Type="http://schemas.openxmlformats.org/officeDocument/2006/relationships/image" Target="../media/image11.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2.jpeg"/><Relationship Id="rId5" Type="http://schemas.openxmlformats.org/officeDocument/2006/relationships/image" Target="../media/image5.png"/><Relationship Id="rId10"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101.jpe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0.png"/><Relationship Id="rId5" Type="http://schemas.openxmlformats.org/officeDocument/2006/relationships/image" Target="../media/image10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4.wdp"/><Relationship Id="rId7" Type="http://schemas.openxmlformats.org/officeDocument/2006/relationships/image" Target="../media/image5.png"/><Relationship Id="rId12" Type="http://schemas.openxmlformats.org/officeDocument/2006/relationships/image" Target="../media/image105.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5.wdp"/><Relationship Id="rId11" Type="http://schemas.openxmlformats.org/officeDocument/2006/relationships/image" Target="../media/image10.png"/><Relationship Id="rId5" Type="http://schemas.openxmlformats.org/officeDocument/2006/relationships/image" Target="../media/image104.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4.wdp"/><Relationship Id="rId7"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7.png"/><Relationship Id="rId5" Type="http://schemas.openxmlformats.org/officeDocument/2006/relationships/image" Target="../media/image6.png"/><Relationship Id="rId10" Type="http://schemas.openxmlformats.org/officeDocument/2006/relationships/image" Target="../media/image10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audio" Target="../media/audio1.wav"/><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0.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4.wdp"/><Relationship Id="rId7" Type="http://schemas.openxmlformats.org/officeDocument/2006/relationships/image" Target="../media/image11.png"/><Relationship Id="rId12" Type="http://schemas.openxmlformats.org/officeDocument/2006/relationships/image" Target="../media/image11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9.jpeg"/><Relationship Id="rId5" Type="http://schemas.openxmlformats.org/officeDocument/2006/relationships/image" Target="../media/image6.png"/><Relationship Id="rId10" Type="http://schemas.openxmlformats.org/officeDocument/2006/relationships/image" Target="../media/image108.png"/><Relationship Id="rId4" Type="http://schemas.openxmlformats.org/officeDocument/2006/relationships/image" Target="../media/image5.pn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11.png"/><Relationship Id="rId4" Type="http://schemas.openxmlformats.org/officeDocument/2006/relationships/image" Target="../media/image5.pn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12.png"/><Relationship Id="rId4" Type="http://schemas.openxmlformats.org/officeDocument/2006/relationships/image" Target="../media/image5.pn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4.wdp"/><Relationship Id="rId7"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4.wdp"/><Relationship Id="rId7"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32.png"/><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4.wdp"/><Relationship Id="rId3" Type="http://schemas.microsoft.com/office/2007/relationships/hdphoto" Target="../media/hdphoto4.wdp"/><Relationship Id="rId7" Type="http://schemas.openxmlformats.org/officeDocument/2006/relationships/image" Target="../media/image11.png"/><Relationship Id="rId12" Type="http://schemas.openxmlformats.org/officeDocument/2006/relationships/image" Target="../media/image116.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5.png"/><Relationship Id="rId5" Type="http://schemas.openxmlformats.org/officeDocument/2006/relationships/image" Target="../media/image5.png"/><Relationship Id="rId10" Type="http://schemas.openxmlformats.org/officeDocument/2006/relationships/image" Target="../media/image114.png"/><Relationship Id="rId4" Type="http://schemas.openxmlformats.org/officeDocument/2006/relationships/image" Target="../media/image32.png"/><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4.jpeg"/><Relationship Id="rId3" Type="http://schemas.microsoft.com/office/2007/relationships/hdphoto" Target="../media/hdphoto4.wdp"/><Relationship Id="rId7" Type="http://schemas.openxmlformats.org/officeDocument/2006/relationships/image" Target="../media/image32.png"/><Relationship Id="rId12" Type="http://schemas.openxmlformats.org/officeDocument/2006/relationships/image" Target="../media/image53.gif"/><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6.gif"/><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52.png"/><Relationship Id="rId14" Type="http://schemas.openxmlformats.org/officeDocument/2006/relationships/image" Target="../media/image55.gif"/></Relationships>
</file>

<file path=ppt/slides/_rels/slide3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42.png"/><Relationship Id="rId3" Type="http://schemas.microsoft.com/office/2007/relationships/hdphoto" Target="../media/hdphoto4.wdp"/><Relationship Id="rId7" Type="http://schemas.openxmlformats.org/officeDocument/2006/relationships/image" Target="../media/image32.png"/><Relationship Id="rId12" Type="http://schemas.openxmlformats.org/officeDocument/2006/relationships/image" Target="../media/image119.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7.wdp"/><Relationship Id="rId5" Type="http://schemas.openxmlformats.org/officeDocument/2006/relationships/image" Target="../media/image6.png"/><Relationship Id="rId10" Type="http://schemas.openxmlformats.org/officeDocument/2006/relationships/image" Target="../media/image118.png"/><Relationship Id="rId4" Type="http://schemas.openxmlformats.org/officeDocument/2006/relationships/image" Target="../media/image5.png"/><Relationship Id="rId9" Type="http://schemas.microsoft.com/office/2007/relationships/hdphoto" Target="../media/hdphoto16.wdp"/><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12.xml"/><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6.png"/><Relationship Id="rId21" Type="http://schemas.openxmlformats.org/officeDocument/2006/relationships/slide" Target="slide31.xml"/><Relationship Id="rId7" Type="http://schemas.microsoft.com/office/2007/relationships/hdphoto" Target="../media/hdphoto3.wdp"/><Relationship Id="rId12" Type="http://schemas.openxmlformats.org/officeDocument/2006/relationships/image" Target="../media/image36.png"/><Relationship Id="rId17" Type="http://schemas.openxmlformats.org/officeDocument/2006/relationships/slide" Target="slide21.xml"/><Relationship Id="rId25" Type="http://schemas.openxmlformats.org/officeDocument/2006/relationships/slide" Target="slide34.xml"/><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slide" Target="slide11.xml"/><Relationship Id="rId24" Type="http://schemas.openxmlformats.org/officeDocument/2006/relationships/image" Target="../media/image42.png"/><Relationship Id="rId5" Type="http://schemas.openxmlformats.org/officeDocument/2006/relationships/image" Target="../media/image32.png"/><Relationship Id="rId15" Type="http://schemas.openxmlformats.org/officeDocument/2006/relationships/slide" Target="slide5.xml"/><Relationship Id="rId23" Type="http://schemas.openxmlformats.org/officeDocument/2006/relationships/slide" Target="slide37.xml"/><Relationship Id="rId28" Type="http://schemas.openxmlformats.org/officeDocument/2006/relationships/image" Target="../media/image44.png"/><Relationship Id="rId10" Type="http://schemas.openxmlformats.org/officeDocument/2006/relationships/image" Target="../media/image35.png"/><Relationship Id="rId19"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10.xm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5.emf"/><Relationship Id="rId3" Type="http://schemas.openxmlformats.org/officeDocument/2006/relationships/image" Target="../media/image47.png"/><Relationship Id="rId7" Type="http://schemas.openxmlformats.org/officeDocument/2006/relationships/image" Target="../media/image11.png"/><Relationship Id="rId12" Type="http://schemas.openxmlformats.org/officeDocument/2006/relationships/package" Target="../embeddings/Microsoft_Excel_Worksheet.xls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46.emf"/><Relationship Id="rId10" Type="http://schemas.openxmlformats.org/officeDocument/2006/relationships/image" Target="../media/image38.png"/><Relationship Id="rId4" Type="http://schemas.microsoft.com/office/2007/relationships/hdphoto" Target="../media/hdphoto4.wdp"/><Relationship Id="rId9" Type="http://schemas.openxmlformats.org/officeDocument/2006/relationships/image" Target="../media/image48.png"/><Relationship Id="rId14" Type="http://schemas.openxmlformats.org/officeDocument/2006/relationships/package" Target="../embeddings/Microsoft_Excel_Worksheet1.xlsx"/></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4.wdp"/><Relationship Id="rId7"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9.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4.jpeg"/><Relationship Id="rId3" Type="http://schemas.microsoft.com/office/2007/relationships/hdphoto" Target="../media/hdphoto4.wdp"/><Relationship Id="rId7" Type="http://schemas.openxmlformats.org/officeDocument/2006/relationships/image" Target="../media/image32.png"/><Relationship Id="rId12" Type="http://schemas.openxmlformats.org/officeDocument/2006/relationships/image" Target="../media/image53.gif"/><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6.gif"/><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52.png"/><Relationship Id="rId14" Type="http://schemas.openxmlformats.org/officeDocument/2006/relationships/image" Target="../media/image5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7A55F11-0F6B-4871-AF95-E9FBACA37828}" type="slidenum">
              <a:rPr lang="en-GB" smtClean="0"/>
              <a:t>1</a:t>
            </a:fld>
            <a:endParaRPr lang="en-GB"/>
          </a:p>
        </p:txBody>
      </p:sp>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8" cstate="print">
            <a:extLst>
              <a:ext uri="{BEBA8EAE-BF5A-486C-A8C5-ECC9F3942E4B}">
                <a14:imgProps xmlns:a14="http://schemas.microsoft.com/office/drawing/2010/main">
                  <a14:imgLayer r:embed="rId9">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10">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1"/>
          </p:cNvPr>
          <p:cNvPicPr/>
          <p:nvPr/>
        </p:nvPicPr>
        <p:blipFill>
          <a:blip r:embed="rId12">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3">
            <a:extLst>
              <a:ext uri="{BEBA8EAE-BF5A-486C-A8C5-ECC9F3942E4B}">
                <a14:imgProps xmlns:a14="http://schemas.microsoft.com/office/drawing/2010/main">
                  <a14:imgLayer r:embed="rId14">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a:latin typeface="Impact" pitchFamily="34" charset="0"/>
              </a:rPr>
              <a:t> Can you divide up a fraction into even smaller pieces ?</a:t>
            </a:r>
          </a:p>
          <a:p>
            <a:r>
              <a:rPr lang="en-GB" dirty="0">
                <a:latin typeface="Impact" pitchFamily="34" charset="0"/>
              </a:rPr>
              <a:t>	How do you change from one fraction to another ?</a:t>
            </a:r>
          </a:p>
          <a:p>
            <a:endParaRPr lang="en-GB" dirty="0">
              <a:latin typeface="Impact" pitchFamily="34" charset="0"/>
            </a:endParaRPr>
          </a:p>
          <a:p>
            <a:r>
              <a:rPr lang="en-GB" dirty="0">
                <a:latin typeface="Impact" pitchFamily="34" charset="0"/>
              </a:rPr>
              <a:t>When do we use fractions ?</a:t>
            </a:r>
          </a:p>
          <a:p>
            <a:r>
              <a:rPr lang="en-GB" dirty="0">
                <a:latin typeface="Impact" pitchFamily="34" charset="0"/>
              </a:rPr>
              <a:t>	Is using fractions better or worse than other number systems ?</a:t>
            </a:r>
          </a:p>
          <a:p>
            <a:endParaRPr lang="en-GB" dirty="0">
              <a:latin typeface="Impact" pitchFamily="34" charset="0"/>
            </a:endParaRPr>
          </a:p>
          <a:p>
            <a:r>
              <a:rPr lang="en-GB">
                <a:latin typeface="Impact" pitchFamily="34" charset="0"/>
              </a:rPr>
              <a:t>What do </a:t>
            </a:r>
            <a:r>
              <a:rPr lang="en-GB" dirty="0">
                <a:latin typeface="Impact" pitchFamily="34" charset="0"/>
              </a:rPr>
              <a:t>the top and </a:t>
            </a:r>
            <a:r>
              <a:rPr lang="en-GB">
                <a:latin typeface="Impact" pitchFamily="34" charset="0"/>
              </a:rPr>
              <a:t>bottom numbers </a:t>
            </a:r>
            <a:r>
              <a:rPr lang="en-GB" dirty="0">
                <a:latin typeface="Impact" pitchFamily="34" charset="0"/>
              </a:rPr>
              <a:t>mean in a fraction ?</a:t>
            </a:r>
          </a:p>
          <a:p>
            <a:r>
              <a:rPr lang="en-GB" dirty="0">
                <a:latin typeface="Impact" pitchFamily="34" charset="0"/>
              </a:rPr>
              <a:t>	Can you add/subtract/multiply/divide one fraction with another ?</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a:latin typeface="Impact" pitchFamily="34" charset="0"/>
              </a:rPr>
              <a:t>Your thoughts..</a:t>
            </a:r>
          </a:p>
        </p:txBody>
      </p:sp>
      <p:pic>
        <p:nvPicPr>
          <p:cNvPr id="24" name="Picture 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Tree>
    <p:extLst>
      <p:ext uri="{BB962C8B-B14F-4D97-AF65-F5344CB8AC3E}">
        <p14:creationId xmlns:p14="http://schemas.microsoft.com/office/powerpoint/2010/main" val="914618128"/>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81839"/>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4154984"/>
          </a:xfrm>
          <a:prstGeom prst="rect">
            <a:avLst/>
          </a:prstGeom>
        </p:spPr>
        <p:txBody>
          <a:bodyPr wrap="square">
            <a:spAutoFit/>
          </a:bodyPr>
          <a:lstStyle/>
          <a:p>
            <a:r>
              <a:rPr lang="en-GB" dirty="0">
                <a:latin typeface="Impact" pitchFamily="34" charset="0"/>
              </a:rPr>
              <a:t>Fraction</a:t>
            </a:r>
          </a:p>
          <a:p>
            <a:r>
              <a:rPr lang="en-GB" dirty="0">
                <a:latin typeface="Impact" pitchFamily="34" charset="0"/>
              </a:rPr>
              <a:t>Divide</a:t>
            </a:r>
          </a:p>
          <a:p>
            <a:r>
              <a:rPr lang="en-GB" dirty="0">
                <a:latin typeface="Impact" pitchFamily="34" charset="0"/>
              </a:rPr>
              <a:t>Split</a:t>
            </a:r>
          </a:p>
          <a:p>
            <a:r>
              <a:rPr lang="en-GB" dirty="0">
                <a:latin typeface="Impact" pitchFamily="34" charset="0"/>
              </a:rPr>
              <a:t>Factor/Factorise</a:t>
            </a:r>
          </a:p>
          <a:p>
            <a:r>
              <a:rPr lang="en-GB" dirty="0">
                <a:latin typeface="Impact" pitchFamily="34" charset="0"/>
              </a:rPr>
              <a:t>Numerator</a:t>
            </a:r>
          </a:p>
          <a:p>
            <a:r>
              <a:rPr lang="en-GB" dirty="0">
                <a:latin typeface="Impact" pitchFamily="34" charset="0"/>
              </a:rPr>
              <a:t>Denominator</a:t>
            </a:r>
          </a:p>
          <a:p>
            <a:r>
              <a:rPr lang="en-GB" dirty="0">
                <a:latin typeface="Impact" pitchFamily="34" charset="0"/>
              </a:rPr>
              <a:t>Equivalent</a:t>
            </a:r>
          </a:p>
          <a:p>
            <a:r>
              <a:rPr lang="en-GB" dirty="0">
                <a:latin typeface="Impact" pitchFamily="34" charset="0"/>
              </a:rPr>
              <a:t>Simplify</a:t>
            </a:r>
          </a:p>
          <a:p>
            <a:r>
              <a:rPr lang="en-GB" dirty="0">
                <a:latin typeface="Impact" pitchFamily="34" charset="0"/>
              </a:rPr>
              <a:t>Part</a:t>
            </a:r>
          </a:p>
          <a:p>
            <a:r>
              <a:rPr lang="en-GB" dirty="0">
                <a:latin typeface="Impact" pitchFamily="34" charset="0"/>
              </a:rPr>
              <a:t>Portion</a:t>
            </a:r>
          </a:p>
          <a:p>
            <a:r>
              <a:rPr lang="en-GB" dirty="0">
                <a:latin typeface="Impact" pitchFamily="34" charset="0"/>
              </a:rPr>
              <a:t>Whole</a:t>
            </a:r>
          </a:p>
          <a:p>
            <a:endParaRPr lang="en-GB" dirty="0">
              <a:latin typeface="Impact" pitchFamily="34" charset="0"/>
            </a:endParaRPr>
          </a:p>
          <a:p>
            <a:endParaRPr lang="en-GB" dirty="0">
              <a:latin typeface="Impact" pitchFamily="34" charset="0"/>
            </a:endParaRPr>
          </a:p>
          <a:p>
            <a:r>
              <a:rPr lang="en-GB" sz="1200" dirty="0">
                <a:latin typeface="Impact" pitchFamily="34" charset="0"/>
              </a:rPr>
              <a:t>These are the words you will be using in this topic</a:t>
            </a:r>
          </a:p>
          <a:p>
            <a:endParaRPr lang="en-GB" dirty="0">
              <a:latin typeface="Impact" pitchFamily="34" charset="0"/>
            </a:endParaRPr>
          </a:p>
        </p:txBody>
      </p:sp>
      <p:pic>
        <p:nvPicPr>
          <p:cNvPr id="24" name="Picture 23"/>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17376" y="1033462"/>
            <a:ext cx="578663" cy="5404801"/>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54919" y="886803"/>
            <a:ext cx="219966" cy="1552707"/>
          </a:xfrm>
          <a:prstGeom prst="rect">
            <a:avLst/>
          </a:prstGeom>
          <a:noFill/>
          <a:ln>
            <a:noFill/>
          </a:ln>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44302" y="1131026"/>
            <a:ext cx="219966" cy="1552707"/>
          </a:xfrm>
          <a:prstGeom prst="rect">
            <a:avLst/>
          </a:prstGeom>
          <a:noFill/>
          <a:ln>
            <a:noFill/>
          </a:ln>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18974" y="1405071"/>
            <a:ext cx="219966" cy="1552707"/>
          </a:xfrm>
          <a:prstGeom prst="rect">
            <a:avLst/>
          </a:prstGeom>
          <a:noFill/>
          <a:ln>
            <a:no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297675" y="1705181"/>
            <a:ext cx="219966" cy="1552707"/>
          </a:xfrm>
          <a:prstGeom prst="rect">
            <a:avLst/>
          </a:prstGeom>
          <a:noFill/>
          <a:ln>
            <a:noFill/>
          </a:ln>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29224" y="1967564"/>
            <a:ext cx="219966" cy="1552707"/>
          </a:xfrm>
          <a:prstGeom prst="rect">
            <a:avLst/>
          </a:prstGeom>
          <a:noFill/>
          <a:ln>
            <a:noFill/>
          </a:ln>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976026" y="2208193"/>
            <a:ext cx="219966" cy="1552707"/>
          </a:xfrm>
          <a:prstGeom prst="rect">
            <a:avLst/>
          </a:prstGeom>
          <a:noFill/>
          <a:ln>
            <a:noFill/>
          </a:ln>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29223" y="2522933"/>
            <a:ext cx="219966" cy="1552707"/>
          </a:xfrm>
          <a:prstGeom prst="rect">
            <a:avLst/>
          </a:prstGeom>
          <a:noFill/>
          <a:ln>
            <a:noFill/>
          </a:ln>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68691" y="2801274"/>
            <a:ext cx="219966" cy="1552707"/>
          </a:xfrm>
          <a:prstGeom prst="rect">
            <a:avLst/>
          </a:prstGeom>
          <a:noFill/>
          <a:ln>
            <a:noFill/>
          </a:ln>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92551" y="3080552"/>
            <a:ext cx="219966" cy="1552707"/>
          </a:xfrm>
          <a:prstGeom prst="rect">
            <a:avLst/>
          </a:prstGeom>
          <a:noFill/>
          <a:ln>
            <a:noFill/>
          </a:ln>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68691" y="3353699"/>
            <a:ext cx="219966" cy="1552707"/>
          </a:xfrm>
          <a:prstGeom prst="rect">
            <a:avLst/>
          </a:prstGeom>
          <a:noFill/>
          <a:ln>
            <a:noFill/>
          </a:ln>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74435" y="3641731"/>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9">
            <a:extLs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524315"/>
          </a:xfrm>
          <a:prstGeom prst="rect">
            <a:avLst/>
          </a:prstGeom>
        </p:spPr>
        <p:txBody>
          <a:bodyPr wrap="square">
            <a:spAutoFit/>
          </a:bodyPr>
          <a:lstStyle/>
          <a:p>
            <a:r>
              <a:rPr lang="en-GB" dirty="0">
                <a:latin typeface="Arial Unicode MS" pitchFamily="34" charset="-128"/>
                <a:ea typeface="Arial Unicode MS" pitchFamily="34" charset="-128"/>
                <a:cs typeface="Arial Unicode MS" pitchFamily="34" charset="-128"/>
              </a:rPr>
              <a:t>Accountants</a:t>
            </a:r>
          </a:p>
          <a:p>
            <a:r>
              <a:rPr lang="en-GB" dirty="0">
                <a:latin typeface="Arial Unicode MS" pitchFamily="34" charset="-128"/>
                <a:ea typeface="Arial Unicode MS" pitchFamily="34" charset="-128"/>
                <a:cs typeface="Arial Unicode MS" pitchFamily="34" charset="-128"/>
              </a:rPr>
              <a:t>Builders</a:t>
            </a:r>
          </a:p>
          <a:p>
            <a:r>
              <a:rPr lang="en-GB" dirty="0">
                <a:latin typeface="Arial Unicode MS" pitchFamily="34" charset="-128"/>
                <a:ea typeface="Arial Unicode MS" pitchFamily="34" charset="-128"/>
                <a:cs typeface="Arial Unicode MS" pitchFamily="34" charset="-128"/>
              </a:rPr>
              <a:t>Scientists</a:t>
            </a:r>
          </a:p>
          <a:p>
            <a:r>
              <a:rPr lang="en-GB" dirty="0">
                <a:latin typeface="Arial Unicode MS" pitchFamily="34" charset="-128"/>
                <a:ea typeface="Arial Unicode MS" pitchFamily="34" charset="-128"/>
                <a:cs typeface="Arial Unicode MS" pitchFamily="34" charset="-128"/>
              </a:rPr>
              <a:t>Engineers</a:t>
            </a:r>
          </a:p>
          <a:p>
            <a:r>
              <a:rPr lang="en-GB" dirty="0">
                <a:latin typeface="Arial Unicode MS" pitchFamily="34" charset="-128"/>
                <a:ea typeface="Arial Unicode MS" pitchFamily="34" charset="-128"/>
                <a:cs typeface="Arial Unicode MS" pitchFamily="34" charset="-128"/>
              </a:rPr>
              <a:t>Chef</a:t>
            </a:r>
          </a:p>
          <a:p>
            <a:r>
              <a:rPr lang="en-GB" dirty="0">
                <a:latin typeface="Arial Unicode MS" pitchFamily="34" charset="-128"/>
                <a:ea typeface="Arial Unicode MS" pitchFamily="34" charset="-128"/>
                <a:cs typeface="Arial Unicode MS" pitchFamily="34" charset="-128"/>
              </a:rPr>
              <a:t>Retail</a:t>
            </a:r>
          </a:p>
          <a:p>
            <a:r>
              <a:rPr lang="en-GB" dirty="0">
                <a:latin typeface="Arial Unicode MS" pitchFamily="34" charset="-128"/>
                <a:ea typeface="Arial Unicode MS" pitchFamily="34" charset="-128"/>
                <a:cs typeface="Arial Unicode MS" pitchFamily="34" charset="-128"/>
              </a:rPr>
              <a:t>Researcher</a:t>
            </a:r>
          </a:p>
          <a:p>
            <a:r>
              <a:rPr lang="en-GB" dirty="0">
                <a:latin typeface="Arial Unicode MS" pitchFamily="34" charset="-128"/>
                <a:ea typeface="Arial Unicode MS" pitchFamily="34" charset="-128"/>
                <a:cs typeface="Arial Unicode MS" pitchFamily="34" charset="-128"/>
              </a:rPr>
              <a:t>Game designer</a:t>
            </a:r>
          </a:p>
          <a:p>
            <a:r>
              <a:rPr lang="en-GB" dirty="0">
                <a:latin typeface="Arial Unicode MS" pitchFamily="34" charset="-128"/>
                <a:ea typeface="Arial Unicode MS" pitchFamily="34" charset="-128"/>
                <a:cs typeface="Arial Unicode MS" pitchFamily="34" charset="-128"/>
              </a:rPr>
              <a:t>Carpenter</a:t>
            </a:r>
          </a:p>
          <a:p>
            <a:r>
              <a:rPr lang="en-GB" dirty="0">
                <a:latin typeface="Arial Unicode MS" pitchFamily="34" charset="-128"/>
                <a:ea typeface="Arial Unicode MS" pitchFamily="34" charset="-128"/>
                <a:cs typeface="Arial Unicode MS" pitchFamily="34" charset="-128"/>
              </a:rPr>
              <a:t>…. Can you think of more?</a:t>
            </a:r>
          </a:p>
          <a:p>
            <a:r>
              <a:rPr lang="en-GB" dirty="0">
                <a:latin typeface="Arial Unicode MS" pitchFamily="34" charset="-128"/>
                <a:ea typeface="Arial Unicode MS" pitchFamily="34" charset="-128"/>
                <a:cs typeface="Arial Unicode MS" pitchFamily="34" charset="-128"/>
              </a:rPr>
              <a:t>…………………………………</a:t>
            </a:r>
          </a:p>
          <a:p>
            <a:r>
              <a:rPr lang="en-GB" dirty="0">
                <a:latin typeface="Arial Unicode MS" pitchFamily="34" charset="-128"/>
                <a:ea typeface="Arial Unicode MS" pitchFamily="34" charset="-128"/>
                <a:cs typeface="Arial Unicode MS" pitchFamily="34" charset="-128"/>
              </a:rPr>
              <a:t>…………………………………</a:t>
            </a:r>
          </a:p>
          <a:p>
            <a:endParaRPr lang="en-GB" dirty="0">
              <a:latin typeface="Arial Unicode MS" pitchFamily="34" charset="-128"/>
              <a:ea typeface="Arial Unicode MS" pitchFamily="34" charset="-128"/>
              <a:cs typeface="Arial Unicode MS" pitchFamily="34" charset="-128"/>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pic>
        <p:nvPicPr>
          <p:cNvPr id="5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9803"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3566" y="436733"/>
            <a:ext cx="548347" cy="557802"/>
          </a:xfrm>
          <a:prstGeom prst="rect">
            <a:avLst/>
          </a:prstGeom>
          <a:noFill/>
          <a:ln>
            <a:noFill/>
          </a:ln>
        </p:spPr>
      </p:pic>
      <p:pic>
        <p:nvPicPr>
          <p:cNvPr id="1026" name="Picture 2" descr="http://t1.gstatic.com/images?q=tbn:ANd9GcQLp0BG22hvOcxnQ34ou9yatEkMwBLDE0yr9bm4fWBEstaKr2NZ"/>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1222" y="5340035"/>
            <a:ext cx="1390318" cy="9261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gameonpodcast.com/wp-content/uploads/2012/10/video-game-designe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64903" y="5302432"/>
            <a:ext cx="1472224" cy="9637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veredirectory.com.au/blog/wp-content/uploads/2012/08/Carpenter.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0568" y="5157192"/>
            <a:ext cx="1174067" cy="1116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vitae.ac.uk/CMS/files/upload/domain_home_employe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40152" y="5083903"/>
            <a:ext cx="2376264" cy="1189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68557"/>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2425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157297" y="1394273"/>
            <a:ext cx="2110448" cy="5078313"/>
          </a:xfrm>
          <a:prstGeom prst="rect">
            <a:avLst/>
          </a:prstGeom>
        </p:spPr>
        <p:txBody>
          <a:bodyPr wrap="square">
            <a:spAutoFit/>
          </a:bodyPr>
          <a:lstStyle/>
          <a:p>
            <a:r>
              <a:rPr lang="en-GB" dirty="0">
                <a:latin typeface="Impact" pitchFamily="34" charset="0"/>
              </a:rPr>
              <a:t>Draw a circle</a:t>
            </a:r>
          </a:p>
          <a:p>
            <a:endParaRPr lang="en-GB" dirty="0">
              <a:latin typeface="Impact" pitchFamily="34" charset="0"/>
            </a:endParaRPr>
          </a:p>
          <a:p>
            <a:r>
              <a:rPr lang="en-GB" dirty="0">
                <a:latin typeface="Impact" pitchFamily="34" charset="0"/>
              </a:rPr>
              <a:t>Divide it up into 24 </a:t>
            </a:r>
          </a:p>
          <a:p>
            <a:r>
              <a:rPr lang="en-GB" dirty="0">
                <a:latin typeface="Impact" pitchFamily="34" charset="0"/>
              </a:rPr>
              <a:t>hours of the day</a:t>
            </a:r>
          </a:p>
          <a:p>
            <a:endParaRPr lang="en-GB" dirty="0">
              <a:latin typeface="Impact" pitchFamily="34" charset="0"/>
            </a:endParaRPr>
          </a:p>
          <a:p>
            <a:r>
              <a:rPr lang="en-GB" dirty="0">
                <a:latin typeface="Impact" pitchFamily="34" charset="0"/>
              </a:rPr>
              <a:t>Work together to write the name of each slice of the clock as a fraction of the whole 24 hours</a:t>
            </a:r>
          </a:p>
          <a:p>
            <a:endParaRPr lang="en-GB" dirty="0">
              <a:latin typeface="Impact" pitchFamily="34" charset="0"/>
            </a:endParaRPr>
          </a:p>
          <a:p>
            <a:r>
              <a:rPr lang="en-GB" dirty="0">
                <a:latin typeface="Impact" pitchFamily="34" charset="0"/>
              </a:rPr>
              <a:t>Can you simplify?</a:t>
            </a:r>
          </a:p>
          <a:p>
            <a:endParaRPr lang="en-GB" dirty="0">
              <a:latin typeface="Impact" pitchFamily="34" charset="0"/>
            </a:endParaRPr>
          </a:p>
          <a:p>
            <a:r>
              <a:rPr lang="en-GB" dirty="0">
                <a:latin typeface="Impact" pitchFamily="34" charset="0"/>
              </a:rPr>
              <a:t>Can you show how to add/subtract/</a:t>
            </a:r>
          </a:p>
          <a:p>
            <a:r>
              <a:rPr lang="en-GB" dirty="0">
                <a:latin typeface="Impact" pitchFamily="34" charset="0"/>
              </a:rPr>
              <a:t>Multiply or divide up the slices? </a:t>
            </a:r>
          </a:p>
        </p:txBody>
      </p:sp>
      <p:pic>
        <p:nvPicPr>
          <p:cNvPr id="2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3926" y="1449443"/>
            <a:ext cx="6479836" cy="485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237882" y="119121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4" name="Rectangle 3"/>
          <p:cNvSpPr/>
          <p:nvPr/>
        </p:nvSpPr>
        <p:spPr>
          <a:xfrm>
            <a:off x="334157" y="1753103"/>
            <a:ext cx="2117054" cy="1107996"/>
          </a:xfrm>
          <a:prstGeom prst="rect">
            <a:avLst/>
          </a:prstGeom>
          <a:noFill/>
        </p:spPr>
        <p:txBody>
          <a:bodyPr wrap="none" lIns="91440" tIns="45720" rIns="91440" bIns="45720">
            <a:spAutoFit/>
          </a:bodyPr>
          <a:lstStyle/>
          <a:p>
            <a:pPr algn="ctr"/>
            <a:r>
              <a:rPr lang="en-US" dirty="0">
                <a:ln w="0"/>
                <a:latin typeface="Impact" pitchFamily="34" charset="0"/>
              </a:rPr>
              <a:t>Fraction Rule 1   –</a:t>
            </a:r>
          </a:p>
          <a:p>
            <a:pPr algn="ctr"/>
            <a:endParaRPr lang="en-US" dirty="0">
              <a:ln w="0"/>
              <a:latin typeface="Impact" pitchFamily="34" charset="0"/>
            </a:endParaRPr>
          </a:p>
          <a:p>
            <a:pPr algn="ctr"/>
            <a:endParaRPr lang="en-US" dirty="0">
              <a:ln w="0"/>
              <a:latin typeface="Impact" pitchFamily="34" charset="0"/>
            </a:endParaRPr>
          </a:p>
          <a:p>
            <a:r>
              <a:rPr lang="en-US" sz="1200" dirty="0">
                <a:ln w="0"/>
                <a:latin typeface="Impact" pitchFamily="34" charset="0"/>
              </a:rPr>
              <a:t> </a:t>
            </a:r>
            <a:endParaRPr lang="en-US" sz="1200" b="0" cap="none" spc="0" dirty="0">
              <a:ln w="0"/>
              <a:solidFill>
                <a:schemeClr val="tx1"/>
              </a:solidFill>
              <a:latin typeface="Impact" pitchFamily="34" charset="0"/>
            </a:endParaRPr>
          </a:p>
        </p:txBody>
      </p:sp>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760" y="1518307"/>
            <a:ext cx="6456563" cy="312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28875" y="2492896"/>
            <a:ext cx="3046027" cy="2123658"/>
          </a:xfrm>
          <a:prstGeom prst="rect">
            <a:avLst/>
          </a:prstGeom>
          <a:noFill/>
        </p:spPr>
        <p:txBody>
          <a:bodyPr wrap="none" lIns="91440" tIns="45720" rIns="91440" bIns="45720">
            <a:spAutoFit/>
          </a:bodyPr>
          <a:lstStyle/>
          <a:p>
            <a:r>
              <a:rPr lang="en-US" sz="1200" dirty="0">
                <a:ln w="0"/>
                <a:latin typeface="Impact" pitchFamily="34" charset="0"/>
              </a:rPr>
              <a:t>The Egyptians invented this number</a:t>
            </a:r>
          </a:p>
          <a:p>
            <a:r>
              <a:rPr lang="en-US" sz="1200" b="0" cap="none" spc="0" dirty="0">
                <a:ln w="0"/>
                <a:solidFill>
                  <a:schemeClr val="tx1"/>
                </a:solidFill>
                <a:latin typeface="Impact" pitchFamily="34" charset="0"/>
              </a:rPr>
              <a:t>system to help them build the pyramids! </a:t>
            </a:r>
            <a:endParaRPr lang="en-US" sz="1200" dirty="0">
              <a:ln w="0"/>
              <a:latin typeface="Impact" pitchFamily="34" charset="0"/>
            </a:endParaRPr>
          </a:p>
          <a:p>
            <a:endParaRPr lang="en-US" sz="1200" b="0" cap="none" spc="0" dirty="0">
              <a:ln w="0"/>
              <a:solidFill>
                <a:schemeClr val="tx1"/>
              </a:solidFill>
              <a:latin typeface="Impact" pitchFamily="34" charset="0"/>
            </a:endParaRPr>
          </a:p>
          <a:p>
            <a:r>
              <a:rPr lang="en-US" sz="1200" dirty="0">
                <a:ln w="0"/>
                <a:latin typeface="Impact" pitchFamily="34" charset="0"/>
              </a:rPr>
              <a:t>It is a simple system where you count up</a:t>
            </a:r>
          </a:p>
          <a:p>
            <a:r>
              <a:rPr lang="en-US" sz="1200" b="0" cap="none" spc="0" dirty="0">
                <a:ln w="0"/>
                <a:solidFill>
                  <a:schemeClr val="tx1"/>
                </a:solidFill>
                <a:latin typeface="Impact" pitchFamily="34" charset="0"/>
              </a:rPr>
              <a:t>all of the ‘items’ you have (called the WHOLE</a:t>
            </a:r>
          </a:p>
          <a:p>
            <a:r>
              <a:rPr lang="en-US" sz="1200" dirty="0">
                <a:ln w="0"/>
                <a:latin typeface="Impact" pitchFamily="34" charset="0"/>
              </a:rPr>
              <a:t>amount) and write this number under a line.</a:t>
            </a:r>
          </a:p>
          <a:p>
            <a:r>
              <a:rPr lang="en-US" sz="1200" b="0" cap="none" spc="0" dirty="0">
                <a:ln w="0"/>
                <a:solidFill>
                  <a:schemeClr val="tx1"/>
                </a:solidFill>
                <a:latin typeface="Impact" pitchFamily="34" charset="0"/>
              </a:rPr>
              <a:t>Then you count up the PARTS you have out</a:t>
            </a:r>
          </a:p>
          <a:p>
            <a:r>
              <a:rPr lang="en-US" sz="1200" dirty="0">
                <a:ln w="0"/>
                <a:latin typeface="Impact" pitchFamily="34" charset="0"/>
              </a:rPr>
              <a:t>of the whole amount and write this number</a:t>
            </a:r>
          </a:p>
          <a:p>
            <a:r>
              <a:rPr lang="en-US" sz="1200" b="0" cap="none" spc="0" dirty="0">
                <a:ln w="0"/>
                <a:solidFill>
                  <a:schemeClr val="tx1"/>
                </a:solidFill>
                <a:latin typeface="Impact" pitchFamily="34" charset="0"/>
              </a:rPr>
              <a:t>on top of the line.  There…..you have a fraction!</a:t>
            </a:r>
          </a:p>
          <a:p>
            <a:endParaRPr lang="en-US" sz="1200" dirty="0">
              <a:ln w="0"/>
              <a:latin typeface="Impact" pitchFamily="34" charset="0"/>
            </a:endParaRPr>
          </a:p>
          <a:p>
            <a:endParaRPr lang="en-US" sz="1200" b="0" cap="none" spc="0" dirty="0">
              <a:ln w="0"/>
              <a:solidFill>
                <a:schemeClr val="tx1"/>
              </a:solidFill>
              <a:latin typeface="Impact" pitchFamily="34" charset="0"/>
            </a:endParaRPr>
          </a:p>
        </p:txBody>
      </p:sp>
      <p:sp>
        <p:nvSpPr>
          <p:cNvPr id="20" name="Rectangle 19"/>
          <p:cNvSpPr/>
          <p:nvPr/>
        </p:nvSpPr>
        <p:spPr>
          <a:xfrm>
            <a:off x="842852" y="4365104"/>
            <a:ext cx="1409360" cy="646331"/>
          </a:xfrm>
          <a:prstGeom prst="rect">
            <a:avLst/>
          </a:prstGeom>
          <a:noFill/>
        </p:spPr>
        <p:txBody>
          <a:bodyPr wrap="none" lIns="91440" tIns="45720" rIns="91440" bIns="45720">
            <a:spAutoFit/>
          </a:bodyPr>
          <a:lstStyle/>
          <a:p>
            <a:r>
              <a:rPr lang="en-US" sz="1200" b="0" cap="none" spc="0" dirty="0">
                <a:ln w="0"/>
                <a:solidFill>
                  <a:schemeClr val="tx1"/>
                </a:solidFill>
                <a:latin typeface="Impact" pitchFamily="34" charset="0"/>
              </a:rPr>
              <a:t>Fraction examples !</a:t>
            </a:r>
          </a:p>
          <a:p>
            <a:endParaRPr lang="en-US" sz="1200" dirty="0">
              <a:ln w="0"/>
              <a:latin typeface="Impact" pitchFamily="34" charset="0"/>
            </a:endParaRPr>
          </a:p>
          <a:p>
            <a:endParaRPr lang="en-US" sz="1200" b="0" cap="none" spc="0" dirty="0">
              <a:ln w="0"/>
              <a:solidFill>
                <a:schemeClr val="tx1"/>
              </a:solidFill>
              <a:latin typeface="Impact" pitchFamily="34" charset="0"/>
            </a:endParaRP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4163079" y="4688269"/>
            <a:ext cx="4731168" cy="1782004"/>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4154" y="4630133"/>
            <a:ext cx="2286746" cy="1736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20538301">
            <a:off x="5400247" y="2883889"/>
            <a:ext cx="1103058" cy="338554"/>
          </a:xfrm>
          <a:prstGeom prst="rect">
            <a:avLst/>
          </a:prstGeom>
          <a:noFill/>
        </p:spPr>
        <p:txBody>
          <a:bodyPr wrap="none" lIns="91440" tIns="45720" rIns="91440" bIns="45720">
            <a:spAutoFit/>
          </a:bodyPr>
          <a:lstStyle/>
          <a:p>
            <a:pPr algn="ctr"/>
            <a:r>
              <a:rPr lang="en-US" sz="1600" dirty="0">
                <a:ln w="0"/>
                <a:solidFill>
                  <a:srgbClr val="FF0000"/>
                </a:solidFill>
                <a:effectLst>
                  <a:outerShdw blurRad="38100" dist="19050" dir="2700000" algn="tl" rotWithShape="0">
                    <a:schemeClr val="dk1">
                      <a:alpha val="40000"/>
                    </a:schemeClr>
                  </a:outerShdw>
                </a:effectLst>
              </a:rPr>
              <a:t>Numerator</a:t>
            </a:r>
            <a:endParaRPr lang="en-US" sz="4000" b="0" cap="none" spc="0" dirty="0">
              <a:ln w="0"/>
              <a:solidFill>
                <a:srgbClr val="FF0000"/>
              </a:solidFill>
              <a:effectLst>
                <a:outerShdw blurRad="38100" dist="19050" dir="2700000" algn="tl" rotWithShape="0">
                  <a:schemeClr val="dk1">
                    <a:alpha val="40000"/>
                  </a:schemeClr>
                </a:outerShdw>
              </a:effectLst>
            </a:endParaRPr>
          </a:p>
        </p:txBody>
      </p:sp>
      <p:sp>
        <p:nvSpPr>
          <p:cNvPr id="21" name="Rectangle 20"/>
          <p:cNvSpPr/>
          <p:nvPr/>
        </p:nvSpPr>
        <p:spPr>
          <a:xfrm rot="20538301">
            <a:off x="6108481" y="4376825"/>
            <a:ext cx="1291636" cy="338554"/>
          </a:xfrm>
          <a:prstGeom prst="rect">
            <a:avLst/>
          </a:prstGeom>
          <a:noFill/>
        </p:spPr>
        <p:txBody>
          <a:bodyPr wrap="none" lIns="91440" tIns="45720" rIns="91440" bIns="45720">
            <a:spAutoFit/>
          </a:bodyPr>
          <a:lstStyle/>
          <a:p>
            <a:pPr algn="ctr"/>
            <a:r>
              <a:rPr lang="en-US" sz="1600" dirty="0">
                <a:ln w="0"/>
                <a:solidFill>
                  <a:srgbClr val="FF0000"/>
                </a:solidFill>
                <a:effectLst>
                  <a:outerShdw blurRad="38100" dist="19050" dir="2700000" algn="tl" rotWithShape="0">
                    <a:schemeClr val="dk1">
                      <a:alpha val="40000"/>
                    </a:schemeClr>
                  </a:outerShdw>
                </a:effectLst>
              </a:rPr>
              <a:t>Denominator</a:t>
            </a:r>
            <a:endParaRPr lang="en-US" sz="4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1030940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237882" y="119121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4" name="Rectangle 3"/>
          <p:cNvSpPr/>
          <p:nvPr/>
        </p:nvSpPr>
        <p:spPr>
          <a:xfrm>
            <a:off x="432324" y="1753103"/>
            <a:ext cx="1920719" cy="1107996"/>
          </a:xfrm>
          <a:prstGeom prst="rect">
            <a:avLst/>
          </a:prstGeom>
          <a:noFill/>
        </p:spPr>
        <p:txBody>
          <a:bodyPr wrap="none" lIns="91440" tIns="45720" rIns="91440" bIns="45720">
            <a:spAutoFit/>
          </a:bodyPr>
          <a:lstStyle/>
          <a:p>
            <a:pPr algn="ctr"/>
            <a:r>
              <a:rPr lang="en-US" dirty="0">
                <a:ln w="0"/>
                <a:latin typeface="Impact" pitchFamily="34" charset="0"/>
              </a:rPr>
              <a:t>Fraction Rule 2   –</a:t>
            </a:r>
          </a:p>
          <a:p>
            <a:pPr algn="ctr"/>
            <a:endParaRPr lang="en-US" dirty="0">
              <a:ln w="0"/>
              <a:latin typeface="Impact" pitchFamily="34" charset="0"/>
            </a:endParaRPr>
          </a:p>
          <a:p>
            <a:pPr algn="ctr"/>
            <a:endParaRPr lang="en-US" dirty="0">
              <a:ln w="0"/>
              <a:latin typeface="Impact" pitchFamily="34" charset="0"/>
            </a:endParaRPr>
          </a:p>
          <a:p>
            <a:r>
              <a:rPr lang="en-US" sz="1200" dirty="0">
                <a:ln w="0"/>
                <a:latin typeface="Impact" pitchFamily="34" charset="0"/>
              </a:rPr>
              <a:t> </a:t>
            </a:r>
            <a:endParaRPr lang="en-US" sz="1200" b="0" cap="none" spc="0" dirty="0">
              <a:ln w="0"/>
              <a:solidFill>
                <a:schemeClr val="tx1"/>
              </a:solidFill>
              <a:latin typeface="Impact" pitchFamily="34" charset="0"/>
            </a:endParaRPr>
          </a:p>
        </p:txBody>
      </p:sp>
      <p:sp>
        <p:nvSpPr>
          <p:cNvPr id="18" name="Rectangle 17"/>
          <p:cNvSpPr/>
          <p:nvPr/>
        </p:nvSpPr>
        <p:spPr>
          <a:xfrm>
            <a:off x="339958" y="2501384"/>
            <a:ext cx="184731" cy="646331"/>
          </a:xfrm>
          <a:prstGeom prst="rect">
            <a:avLst/>
          </a:prstGeom>
          <a:noFill/>
        </p:spPr>
        <p:txBody>
          <a:bodyPr wrap="none" lIns="91440" tIns="45720" rIns="91440" bIns="45720">
            <a:spAutoFit/>
          </a:bodyPr>
          <a:lstStyle/>
          <a:p>
            <a:endParaRPr lang="en-US" sz="1200" b="0" cap="none" spc="0" dirty="0">
              <a:ln w="0"/>
              <a:solidFill>
                <a:schemeClr val="tx1"/>
              </a:solidFill>
              <a:latin typeface="Impact" pitchFamily="34" charset="0"/>
            </a:endParaRPr>
          </a:p>
          <a:p>
            <a:endParaRPr lang="en-US" sz="1200" dirty="0">
              <a:ln w="0"/>
              <a:latin typeface="Impact" pitchFamily="34" charset="0"/>
            </a:endParaRPr>
          </a:p>
          <a:p>
            <a:endParaRPr lang="en-US" sz="1200" b="0" cap="none" spc="0" dirty="0">
              <a:ln w="0"/>
              <a:solidFill>
                <a:schemeClr val="tx1"/>
              </a:solidFill>
              <a:latin typeface="Impact" pitchFamily="34" charset="0"/>
            </a:endParaRPr>
          </a:p>
        </p:txBody>
      </p:sp>
      <p:sp>
        <p:nvSpPr>
          <p:cNvPr id="20" name="Rectangle 19"/>
          <p:cNvSpPr/>
          <p:nvPr/>
        </p:nvSpPr>
        <p:spPr>
          <a:xfrm>
            <a:off x="410936" y="2223532"/>
            <a:ext cx="2954655" cy="3231654"/>
          </a:xfrm>
          <a:prstGeom prst="rect">
            <a:avLst/>
          </a:prstGeom>
          <a:noFill/>
        </p:spPr>
        <p:txBody>
          <a:bodyPr wrap="none" lIns="91440" tIns="45720" rIns="91440" bIns="45720">
            <a:spAutoFit/>
          </a:bodyPr>
          <a:lstStyle/>
          <a:p>
            <a:r>
              <a:rPr lang="en-US" sz="1200" b="0" cap="none" spc="0" dirty="0">
                <a:ln w="0"/>
                <a:solidFill>
                  <a:schemeClr val="tx1"/>
                </a:solidFill>
                <a:latin typeface="Impact" pitchFamily="34" charset="0"/>
              </a:rPr>
              <a:t>As fractions are just about cutting things</a:t>
            </a:r>
          </a:p>
          <a:p>
            <a:r>
              <a:rPr lang="en-US" sz="1200" dirty="0">
                <a:ln w="0"/>
                <a:latin typeface="Impact" pitchFamily="34" charset="0"/>
              </a:rPr>
              <a:t>up they are just another way of saying </a:t>
            </a:r>
          </a:p>
          <a:p>
            <a:r>
              <a:rPr lang="en-US" sz="1200" b="0" cap="none" spc="0" dirty="0">
                <a:ln w="0"/>
                <a:solidFill>
                  <a:schemeClr val="tx1"/>
                </a:solidFill>
                <a:latin typeface="Impact" pitchFamily="34" charset="0"/>
              </a:rPr>
              <a:t>‘dividing’.</a:t>
            </a:r>
          </a:p>
          <a:p>
            <a:endParaRPr lang="en-US" sz="1200" dirty="0">
              <a:ln w="0"/>
              <a:latin typeface="Impact" pitchFamily="34" charset="0"/>
            </a:endParaRPr>
          </a:p>
          <a:p>
            <a:r>
              <a:rPr lang="en-US" sz="1200" b="0" cap="none" spc="0" dirty="0">
                <a:ln w="0"/>
                <a:solidFill>
                  <a:schemeClr val="tx1"/>
                </a:solidFill>
                <a:latin typeface="Impact" pitchFamily="34" charset="0"/>
              </a:rPr>
              <a:t>Therefore, the number on the bottom of the</a:t>
            </a:r>
          </a:p>
          <a:p>
            <a:r>
              <a:rPr lang="en-US" sz="1200" dirty="0">
                <a:ln w="0"/>
                <a:latin typeface="Impact" pitchFamily="34" charset="0"/>
              </a:rPr>
              <a:t>fraction shows the number parts you are</a:t>
            </a:r>
          </a:p>
          <a:p>
            <a:r>
              <a:rPr lang="en-US" sz="1200" b="0" cap="none" spc="0" dirty="0">
                <a:ln w="0"/>
                <a:solidFill>
                  <a:schemeClr val="tx1"/>
                </a:solidFill>
                <a:latin typeface="Impact" pitchFamily="34" charset="0"/>
              </a:rPr>
              <a:t>dividing the whole amount into.</a:t>
            </a:r>
          </a:p>
          <a:p>
            <a:endParaRPr lang="en-US" sz="1200" dirty="0">
              <a:ln w="0"/>
              <a:latin typeface="Impact" pitchFamily="34" charset="0"/>
            </a:endParaRPr>
          </a:p>
          <a:p>
            <a:r>
              <a:rPr lang="en-US" sz="1200" b="0" cap="none" spc="0" dirty="0">
                <a:ln w="0"/>
                <a:solidFill>
                  <a:schemeClr val="tx1"/>
                </a:solidFill>
                <a:latin typeface="Impact" pitchFamily="34" charset="0"/>
              </a:rPr>
              <a:t>When finding a fraction of a value such as </a:t>
            </a:r>
          </a:p>
          <a:p>
            <a:r>
              <a:rPr lang="en-US" sz="1200" dirty="0">
                <a:ln w="0"/>
                <a:latin typeface="Impact" pitchFamily="34" charset="0"/>
              </a:rPr>
              <a:t>a third of a sum of money, a third means </a:t>
            </a:r>
          </a:p>
          <a:p>
            <a:r>
              <a:rPr lang="en-US" sz="1200" b="0" cap="none" spc="0" dirty="0">
                <a:ln w="0"/>
                <a:solidFill>
                  <a:schemeClr val="tx1"/>
                </a:solidFill>
                <a:latin typeface="Impact" pitchFamily="34" charset="0"/>
              </a:rPr>
              <a:t>‘divide by three’.</a:t>
            </a:r>
          </a:p>
          <a:p>
            <a:endParaRPr lang="en-US" sz="1200" dirty="0">
              <a:ln w="0"/>
              <a:latin typeface="Impact" pitchFamily="34" charset="0"/>
            </a:endParaRPr>
          </a:p>
          <a:p>
            <a:r>
              <a:rPr lang="en-US" sz="1200" b="0" cap="none" spc="0" dirty="0">
                <a:ln w="0"/>
                <a:solidFill>
                  <a:schemeClr val="tx1"/>
                </a:solidFill>
                <a:latin typeface="Impact" pitchFamily="34" charset="0"/>
              </a:rPr>
              <a:t>The top number is how many of those pieces</a:t>
            </a:r>
          </a:p>
          <a:p>
            <a:r>
              <a:rPr lang="en-US" sz="1200" dirty="0">
                <a:ln w="0"/>
                <a:latin typeface="Impact" pitchFamily="34" charset="0"/>
              </a:rPr>
              <a:t>you want, so once you have found one piece</a:t>
            </a:r>
          </a:p>
          <a:p>
            <a:r>
              <a:rPr lang="en-US" sz="1200" b="0" cap="none" spc="0" dirty="0">
                <a:ln w="0"/>
                <a:solidFill>
                  <a:schemeClr val="tx1"/>
                </a:solidFill>
                <a:latin typeface="Impact" pitchFamily="34" charset="0"/>
              </a:rPr>
              <a:t>just multiply that value by the top number.</a:t>
            </a:r>
          </a:p>
          <a:p>
            <a:endParaRPr lang="en-US" sz="1200" dirty="0">
              <a:ln w="0"/>
              <a:latin typeface="Impact" pitchFamily="34" charset="0"/>
            </a:endParaRPr>
          </a:p>
          <a:p>
            <a:endParaRPr lang="en-US" sz="1200" b="0" cap="none" spc="0" dirty="0">
              <a:ln w="0"/>
              <a:solidFill>
                <a:schemeClr val="tx1"/>
              </a:solidFill>
              <a:latin typeface="Impact" pitchFamily="34" charset="0"/>
            </a:endParaRPr>
          </a:p>
        </p:txBody>
      </p:sp>
      <p:pic>
        <p:nvPicPr>
          <p:cNvPr id="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4869" y="1672409"/>
            <a:ext cx="55149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0283" y="4581128"/>
            <a:ext cx="3703201" cy="189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4121604" y="4617483"/>
            <a:ext cx="857927" cy="461665"/>
          </a:xfrm>
          <a:prstGeom prst="rect">
            <a:avLst/>
          </a:prstGeom>
          <a:noFill/>
        </p:spPr>
        <p:txBody>
          <a:bodyPr wrap="none" lIns="91440" tIns="45720" rIns="91440" bIns="45720">
            <a:spAutoFit/>
          </a:bodyPr>
          <a:lstStyle/>
          <a:p>
            <a:r>
              <a:rPr lang="en-US" sz="1200" dirty="0">
                <a:ln w="0"/>
                <a:latin typeface="Impact" pitchFamily="34" charset="0"/>
              </a:rPr>
              <a:t>Half of £60</a:t>
            </a:r>
          </a:p>
          <a:p>
            <a:endParaRPr lang="en-US" sz="1200" b="0" cap="none" spc="0" dirty="0">
              <a:ln w="0"/>
              <a:solidFill>
                <a:schemeClr val="tx1"/>
              </a:solidFill>
              <a:latin typeface="Impact" pitchFamily="34" charset="0"/>
            </a:endParaRPr>
          </a:p>
        </p:txBody>
      </p:sp>
      <p:sp>
        <p:nvSpPr>
          <p:cNvPr id="22" name="Rectangle 21"/>
          <p:cNvSpPr/>
          <p:nvPr/>
        </p:nvSpPr>
        <p:spPr>
          <a:xfrm>
            <a:off x="4091854" y="5100341"/>
            <a:ext cx="973343" cy="276999"/>
          </a:xfrm>
          <a:prstGeom prst="rect">
            <a:avLst/>
          </a:prstGeom>
          <a:noFill/>
        </p:spPr>
        <p:txBody>
          <a:bodyPr wrap="none" lIns="91440" tIns="45720" rIns="91440" bIns="45720">
            <a:spAutoFit/>
          </a:bodyPr>
          <a:lstStyle/>
          <a:p>
            <a:r>
              <a:rPr lang="en-US" sz="1200" b="0" cap="none" spc="0" dirty="0">
                <a:ln w="0"/>
                <a:solidFill>
                  <a:schemeClr val="tx1"/>
                </a:solidFill>
                <a:latin typeface="Impact" pitchFamily="34" charset="0"/>
              </a:rPr>
              <a:t>Third of 90m</a:t>
            </a:r>
          </a:p>
        </p:txBody>
      </p:sp>
      <p:sp>
        <p:nvSpPr>
          <p:cNvPr id="23" name="Rectangle 22"/>
          <p:cNvSpPr/>
          <p:nvPr/>
        </p:nvSpPr>
        <p:spPr>
          <a:xfrm>
            <a:off x="3826875" y="5661247"/>
            <a:ext cx="1447384" cy="276999"/>
          </a:xfrm>
          <a:prstGeom prst="rect">
            <a:avLst/>
          </a:prstGeom>
          <a:noFill/>
        </p:spPr>
        <p:txBody>
          <a:bodyPr wrap="none" lIns="91440" tIns="45720" rIns="91440" bIns="45720">
            <a:spAutoFit/>
          </a:bodyPr>
          <a:lstStyle/>
          <a:p>
            <a:r>
              <a:rPr lang="en-US" sz="1200" b="0" cap="none" spc="0" dirty="0">
                <a:ln w="0"/>
                <a:solidFill>
                  <a:schemeClr val="tx1"/>
                </a:solidFill>
                <a:latin typeface="Impact" pitchFamily="34" charset="0"/>
              </a:rPr>
              <a:t>Quarter of 16 people</a:t>
            </a:r>
          </a:p>
        </p:txBody>
      </p:sp>
      <p:sp>
        <p:nvSpPr>
          <p:cNvPr id="24" name="Rectangle 23"/>
          <p:cNvSpPr/>
          <p:nvPr/>
        </p:nvSpPr>
        <p:spPr>
          <a:xfrm>
            <a:off x="3728330" y="6090646"/>
            <a:ext cx="1412566" cy="276999"/>
          </a:xfrm>
          <a:prstGeom prst="rect">
            <a:avLst/>
          </a:prstGeom>
          <a:noFill/>
        </p:spPr>
        <p:txBody>
          <a:bodyPr wrap="none" lIns="91440" tIns="45720" rIns="91440" bIns="45720">
            <a:spAutoFit/>
          </a:bodyPr>
          <a:lstStyle/>
          <a:p>
            <a:r>
              <a:rPr lang="en-US" sz="1200" dirty="0">
                <a:ln w="0"/>
                <a:latin typeface="Impact" pitchFamily="34" charset="0"/>
              </a:rPr>
              <a:t>Three fifths of a day</a:t>
            </a:r>
            <a:endParaRPr lang="en-US" sz="1200" b="0" cap="none" spc="0" dirty="0">
              <a:ln w="0"/>
              <a:solidFill>
                <a:schemeClr val="tx1"/>
              </a:solidFill>
              <a:latin typeface="Impact" pitchFamily="34" charset="0"/>
            </a:endParaRPr>
          </a:p>
        </p:txBody>
      </p:sp>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346" y="5013176"/>
            <a:ext cx="3316550" cy="1463882"/>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38245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237882" y="119121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4" name="Rectangle 3"/>
          <p:cNvSpPr/>
          <p:nvPr/>
        </p:nvSpPr>
        <p:spPr>
          <a:xfrm>
            <a:off x="482017" y="1753103"/>
            <a:ext cx="1821332" cy="1107996"/>
          </a:xfrm>
          <a:prstGeom prst="rect">
            <a:avLst/>
          </a:prstGeom>
          <a:noFill/>
        </p:spPr>
        <p:txBody>
          <a:bodyPr wrap="none" lIns="91440" tIns="45720" rIns="91440" bIns="45720">
            <a:spAutoFit/>
          </a:bodyPr>
          <a:lstStyle/>
          <a:p>
            <a:pPr algn="ctr"/>
            <a:r>
              <a:rPr lang="en-US" dirty="0">
                <a:ln w="0"/>
                <a:latin typeface="Impact" pitchFamily="34" charset="0"/>
              </a:rPr>
              <a:t>Fraction Rule  3  –</a:t>
            </a:r>
          </a:p>
          <a:p>
            <a:pPr algn="ctr"/>
            <a:endParaRPr lang="en-US" dirty="0">
              <a:ln w="0"/>
              <a:latin typeface="Impact" pitchFamily="34" charset="0"/>
            </a:endParaRPr>
          </a:p>
          <a:p>
            <a:pPr algn="ctr"/>
            <a:endParaRPr lang="en-US" dirty="0">
              <a:ln w="0"/>
              <a:latin typeface="Impact" pitchFamily="34" charset="0"/>
            </a:endParaRPr>
          </a:p>
          <a:p>
            <a:r>
              <a:rPr lang="en-US" sz="1200" dirty="0">
                <a:ln w="0"/>
                <a:latin typeface="Impact" pitchFamily="34" charset="0"/>
              </a:rPr>
              <a:t> </a:t>
            </a:r>
            <a:endParaRPr lang="en-US" sz="1200" b="0" cap="none" spc="0" dirty="0">
              <a:ln w="0"/>
              <a:solidFill>
                <a:schemeClr val="tx1"/>
              </a:solidFill>
              <a:latin typeface="Impact" pitchFamily="34" charset="0"/>
            </a:endParaRPr>
          </a:p>
        </p:txBody>
      </p:sp>
      <p:sp>
        <p:nvSpPr>
          <p:cNvPr id="18" name="Rectangle 17"/>
          <p:cNvSpPr/>
          <p:nvPr/>
        </p:nvSpPr>
        <p:spPr>
          <a:xfrm>
            <a:off x="339958" y="2501384"/>
            <a:ext cx="184731" cy="646331"/>
          </a:xfrm>
          <a:prstGeom prst="rect">
            <a:avLst/>
          </a:prstGeom>
          <a:noFill/>
        </p:spPr>
        <p:txBody>
          <a:bodyPr wrap="none" lIns="91440" tIns="45720" rIns="91440" bIns="45720">
            <a:spAutoFit/>
          </a:bodyPr>
          <a:lstStyle/>
          <a:p>
            <a:endParaRPr lang="en-US" sz="1200" b="0" cap="none" spc="0" dirty="0">
              <a:ln w="0"/>
              <a:solidFill>
                <a:schemeClr val="tx1"/>
              </a:solidFill>
              <a:latin typeface="Impact" pitchFamily="34" charset="0"/>
            </a:endParaRPr>
          </a:p>
          <a:p>
            <a:endParaRPr lang="en-US" sz="1200" dirty="0">
              <a:ln w="0"/>
              <a:latin typeface="Impact" pitchFamily="34" charset="0"/>
            </a:endParaRPr>
          </a:p>
          <a:p>
            <a:endParaRPr lang="en-US" sz="1200" b="0" cap="none" spc="0" dirty="0">
              <a:ln w="0"/>
              <a:solidFill>
                <a:schemeClr val="tx1"/>
              </a:solidFill>
              <a:latin typeface="Impact" pitchFamily="34" charset="0"/>
            </a:endParaRPr>
          </a:p>
        </p:txBody>
      </p:sp>
      <p:sp>
        <p:nvSpPr>
          <p:cNvPr id="20" name="Rectangle 19"/>
          <p:cNvSpPr/>
          <p:nvPr/>
        </p:nvSpPr>
        <p:spPr>
          <a:xfrm>
            <a:off x="410936" y="2223532"/>
            <a:ext cx="3053080" cy="1754326"/>
          </a:xfrm>
          <a:prstGeom prst="rect">
            <a:avLst/>
          </a:prstGeom>
          <a:noFill/>
        </p:spPr>
        <p:txBody>
          <a:bodyPr wrap="none" lIns="91440" tIns="45720" rIns="91440" bIns="45720">
            <a:spAutoFit/>
          </a:bodyPr>
          <a:lstStyle/>
          <a:p>
            <a:r>
              <a:rPr lang="en-US" sz="1200" b="0" cap="none" spc="0" dirty="0">
                <a:ln w="0"/>
                <a:solidFill>
                  <a:schemeClr val="tx1"/>
                </a:solidFill>
                <a:latin typeface="Impact" pitchFamily="34" charset="0"/>
              </a:rPr>
              <a:t>To simplify/change a fraction look back at the</a:t>
            </a:r>
          </a:p>
          <a:p>
            <a:r>
              <a:rPr lang="en-US" sz="1200" b="0" cap="none" spc="0" dirty="0">
                <a:ln w="0"/>
                <a:solidFill>
                  <a:schemeClr val="tx1"/>
                </a:solidFill>
                <a:latin typeface="Impact" pitchFamily="34" charset="0"/>
              </a:rPr>
              <a:t>lesson </a:t>
            </a:r>
            <a:r>
              <a:rPr lang="en-US" sz="1200" dirty="0">
                <a:ln w="0"/>
                <a:latin typeface="Impact" pitchFamily="34" charset="0"/>
              </a:rPr>
              <a:t>on ‘RATIOS’</a:t>
            </a:r>
          </a:p>
          <a:p>
            <a:endParaRPr lang="en-US" sz="1200" b="0" cap="none" spc="0" dirty="0">
              <a:ln w="0"/>
              <a:solidFill>
                <a:schemeClr val="tx1"/>
              </a:solidFill>
              <a:latin typeface="Impact" pitchFamily="34" charset="0"/>
            </a:endParaRPr>
          </a:p>
          <a:p>
            <a:r>
              <a:rPr lang="en-US" sz="1200" dirty="0">
                <a:ln w="0"/>
                <a:latin typeface="Impact" pitchFamily="34" charset="0"/>
              </a:rPr>
              <a:t>The top and bottom numbers both change by</a:t>
            </a:r>
          </a:p>
          <a:p>
            <a:r>
              <a:rPr lang="en-US" sz="1200" b="0" cap="none" spc="0" dirty="0">
                <a:ln w="0"/>
                <a:solidFill>
                  <a:schemeClr val="tx1"/>
                </a:solidFill>
                <a:latin typeface="Impact" pitchFamily="34" charset="0"/>
              </a:rPr>
              <a:t>a factor (in the topic of ratios is called SF).</a:t>
            </a:r>
          </a:p>
          <a:p>
            <a:endParaRPr lang="en-US" sz="1200" dirty="0">
              <a:ln w="0"/>
              <a:latin typeface="Impact" pitchFamily="34" charset="0"/>
            </a:endParaRPr>
          </a:p>
          <a:p>
            <a:r>
              <a:rPr lang="en-US" sz="1200" b="0" cap="none" spc="0" dirty="0">
                <a:ln w="0"/>
                <a:solidFill>
                  <a:schemeClr val="tx1"/>
                </a:solidFill>
                <a:latin typeface="Impact" pitchFamily="34" charset="0"/>
              </a:rPr>
              <a:t>Find a factor of both the top and bottom</a:t>
            </a:r>
          </a:p>
          <a:p>
            <a:r>
              <a:rPr lang="en-US" sz="1200" dirty="0">
                <a:ln w="0"/>
                <a:latin typeface="Impact" pitchFamily="34" charset="0"/>
              </a:rPr>
              <a:t>numbers of the fraction and either multiply or</a:t>
            </a:r>
          </a:p>
          <a:p>
            <a:r>
              <a:rPr lang="en-US" sz="1200" b="0" cap="none" spc="0" dirty="0">
                <a:ln w="0"/>
                <a:solidFill>
                  <a:schemeClr val="tx1"/>
                </a:solidFill>
                <a:latin typeface="Impact" pitchFamily="34" charset="0"/>
              </a:rPr>
              <a:t>divide both numbers by this factor</a:t>
            </a: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920" y="1528207"/>
            <a:ext cx="27051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55208">
            <a:off x="5724128" y="3284984"/>
            <a:ext cx="2902745" cy="125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132008" y="4293096"/>
            <a:ext cx="418704"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sp>
        <p:nvSpPr>
          <p:cNvPr id="21" name="Rectangle 20"/>
          <p:cNvSpPr/>
          <p:nvPr/>
        </p:nvSpPr>
        <p:spPr>
          <a:xfrm>
            <a:off x="7871160" y="4266965"/>
            <a:ext cx="418704" cy="646331"/>
          </a:xfrm>
          <a:prstGeom prst="rect">
            <a:avLst/>
          </a:prstGeom>
          <a:noFill/>
        </p:spPr>
        <p:txBody>
          <a:bodyPr wrap="none" lIns="91440" tIns="45720" rIns="91440" bIns="45720">
            <a:spAutoFit/>
          </a:bodyPr>
          <a:lstStyle/>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2" name="Rectangle 21"/>
          <p:cNvSpPr/>
          <p:nvPr/>
        </p:nvSpPr>
        <p:spPr>
          <a:xfrm>
            <a:off x="6147330" y="4725144"/>
            <a:ext cx="418704" cy="646331"/>
          </a:xfrm>
          <a:prstGeom prst="rect">
            <a:avLst/>
          </a:prstGeom>
          <a:noFill/>
        </p:spPr>
        <p:txBody>
          <a:bodyPr wrap="none" lIns="91440" tIns="45720" rIns="91440" bIns="45720">
            <a:spAutoFit/>
          </a:bodyPr>
          <a:lstStyle/>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3" name="Rectangle 22"/>
          <p:cNvSpPr/>
          <p:nvPr/>
        </p:nvSpPr>
        <p:spPr>
          <a:xfrm>
            <a:off x="7862921" y="4717647"/>
            <a:ext cx="418704" cy="646331"/>
          </a:xfrm>
          <a:prstGeom prst="rect">
            <a:avLst/>
          </a:prstGeom>
          <a:noFill/>
        </p:spPr>
        <p:txBody>
          <a:bodyPr wrap="none" lIns="91440" tIns="45720" rIns="91440" bIns="45720">
            <a:spAutoFit/>
          </a:bodyPr>
          <a:lstStyle/>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8" name="Straight Connector 7"/>
          <p:cNvCxnSpPr/>
          <p:nvPr/>
        </p:nvCxnSpPr>
        <p:spPr>
          <a:xfrm>
            <a:off x="6076486" y="4819271"/>
            <a:ext cx="576064"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7784241" y="4797152"/>
            <a:ext cx="576064" cy="0"/>
          </a:xfrm>
          <a:prstGeom prst="line">
            <a:avLst/>
          </a:prstGeom>
        </p:spPr>
        <p:style>
          <a:lnRef idx="3">
            <a:schemeClr val="dk1"/>
          </a:lnRef>
          <a:fillRef idx="0">
            <a:schemeClr val="dk1"/>
          </a:fillRef>
          <a:effectRef idx="2">
            <a:schemeClr val="dk1"/>
          </a:effectRef>
          <a:fontRef idx="minor">
            <a:schemeClr val="tx1"/>
          </a:fontRef>
        </p:style>
      </p:cxnSp>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240734">
            <a:off x="1691680" y="4077072"/>
            <a:ext cx="3071815" cy="226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rved Up Arrow 8"/>
          <p:cNvSpPr/>
          <p:nvPr/>
        </p:nvSpPr>
        <p:spPr>
          <a:xfrm>
            <a:off x="6228184" y="5363978"/>
            <a:ext cx="1852328" cy="36927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Curved Up Arrow 27"/>
          <p:cNvSpPr/>
          <p:nvPr/>
        </p:nvSpPr>
        <p:spPr>
          <a:xfrm flipV="1">
            <a:off x="6249336" y="3880581"/>
            <a:ext cx="1852328" cy="43181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5915913" y="5744202"/>
            <a:ext cx="2156360" cy="646331"/>
          </a:xfrm>
          <a:prstGeom prst="rect">
            <a:avLst/>
          </a:prstGeom>
          <a:noFill/>
        </p:spPr>
        <p:txBody>
          <a:bodyPr wrap="none" lIns="91440" tIns="45720" rIns="91440" bIns="45720">
            <a:spAutoFit/>
          </a:bodyPr>
          <a:lstStyle/>
          <a:p>
            <a:pPr algn="ct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rPr>
              <a:t>Here you divide both </a:t>
            </a:r>
          </a:p>
          <a:p>
            <a:pPr algn="ct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rPr>
              <a:t>numbers by 2 </a:t>
            </a:r>
            <a:endPar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endParaRPr>
          </a:p>
        </p:txBody>
      </p:sp>
      <p:sp>
        <p:nvSpPr>
          <p:cNvPr id="31" name="Rectangle 30"/>
          <p:cNvSpPr/>
          <p:nvPr/>
        </p:nvSpPr>
        <p:spPr>
          <a:xfrm rot="388793">
            <a:off x="339958" y="4913296"/>
            <a:ext cx="1662635" cy="923330"/>
          </a:xfrm>
          <a:prstGeom prst="rect">
            <a:avLst/>
          </a:prstGeom>
          <a:noFill/>
        </p:spPr>
        <p:txBody>
          <a:bodyPr wrap="none" lIns="91440" tIns="45720" rIns="91440" bIns="45720">
            <a:spAutoFit/>
          </a:bodyPr>
          <a:lstStyle/>
          <a:p>
            <a:pPr algn="ct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rPr>
              <a:t>These fractions</a:t>
            </a:r>
          </a:p>
          <a:p>
            <a:pPr algn="ct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rPr>
              <a:t>are all the</a:t>
            </a:r>
          </a:p>
          <a:p>
            <a:pPr algn="ct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Impact" panose="020B0806030902050204" pitchFamily="34" charset="0"/>
              </a:rPr>
              <a:t>same size</a:t>
            </a:r>
          </a:p>
        </p:txBody>
      </p:sp>
    </p:spTree>
    <p:extLst>
      <p:ext uri="{BB962C8B-B14F-4D97-AF65-F5344CB8AC3E}">
        <p14:creationId xmlns:p14="http://schemas.microsoft.com/office/powerpoint/2010/main" val="201916307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4</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237882" y="119121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4098" name="Picture 2"/>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trans="12000"/>
                    </a14:imgEffect>
                    <a14:imgEffect>
                      <a14:brightnessContrast bright="91000" contrast="82000"/>
                    </a14:imgEffect>
                  </a14:imgLayer>
                </a14:imgProps>
              </a:ext>
              <a:ext uri="{28A0092B-C50C-407E-A947-70E740481C1C}">
                <a14:useLocalDpi xmlns:a14="http://schemas.microsoft.com/office/drawing/2010/main" val="0"/>
              </a:ext>
            </a:extLst>
          </a:blip>
          <a:srcRect/>
          <a:stretch>
            <a:fillRect/>
          </a:stretch>
        </p:blipFill>
        <p:spPr bwMode="auto">
          <a:xfrm>
            <a:off x="273056" y="1477252"/>
            <a:ext cx="8803858" cy="506123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9540" y="1620119"/>
            <a:ext cx="3728906" cy="1384995"/>
          </a:xfrm>
          <a:prstGeom prst="rect">
            <a:avLst/>
          </a:prstGeom>
          <a:noFill/>
        </p:spPr>
        <p:txBody>
          <a:bodyPr wrap="none" lIns="91440" tIns="45720" rIns="91440" bIns="45720">
            <a:spAutoFit/>
          </a:bodyPr>
          <a:lstStyle/>
          <a:p>
            <a:r>
              <a:rPr lang="en-US" dirty="0">
                <a:ln w="0"/>
                <a:latin typeface="Impact" pitchFamily="34" charset="0"/>
              </a:rPr>
              <a:t>Fraction Rule 4   – Adding/Subtracting</a:t>
            </a:r>
          </a:p>
          <a:p>
            <a:r>
              <a:rPr lang="en-US" dirty="0">
                <a:ln w="0"/>
                <a:latin typeface="Impact" pitchFamily="34" charset="0"/>
              </a:rPr>
              <a:t>         Fractions a)</a:t>
            </a:r>
          </a:p>
          <a:p>
            <a:pPr algn="ctr"/>
            <a:endParaRPr lang="en-US" dirty="0">
              <a:ln w="0"/>
              <a:latin typeface="Impact" pitchFamily="34" charset="0"/>
            </a:endParaRPr>
          </a:p>
          <a:p>
            <a:pPr algn="ctr"/>
            <a:endParaRPr lang="en-US" dirty="0">
              <a:ln w="0"/>
              <a:latin typeface="Impact" pitchFamily="34" charset="0"/>
            </a:endParaRPr>
          </a:p>
          <a:p>
            <a:r>
              <a:rPr lang="en-US" sz="1200" dirty="0">
                <a:ln w="0"/>
                <a:latin typeface="Impact" pitchFamily="34" charset="0"/>
              </a:rPr>
              <a:t> </a:t>
            </a:r>
            <a:endParaRPr lang="en-US" sz="1200" b="0" cap="none" spc="0" dirty="0">
              <a:ln w="0"/>
              <a:solidFill>
                <a:schemeClr val="tx1"/>
              </a:solidFill>
              <a:latin typeface="Impact" pitchFamily="34" charset="0"/>
            </a:endParaRPr>
          </a:p>
        </p:txBody>
      </p:sp>
      <p:sp>
        <p:nvSpPr>
          <p:cNvPr id="18" name="Rectangle 17"/>
          <p:cNvSpPr/>
          <p:nvPr/>
        </p:nvSpPr>
        <p:spPr>
          <a:xfrm>
            <a:off x="339958" y="2501384"/>
            <a:ext cx="184731" cy="646331"/>
          </a:xfrm>
          <a:prstGeom prst="rect">
            <a:avLst/>
          </a:prstGeom>
          <a:noFill/>
        </p:spPr>
        <p:txBody>
          <a:bodyPr wrap="none" lIns="91440" tIns="45720" rIns="91440" bIns="45720">
            <a:spAutoFit/>
          </a:bodyPr>
          <a:lstStyle/>
          <a:p>
            <a:endParaRPr lang="en-US" sz="1200" b="0" cap="none" spc="0" dirty="0">
              <a:ln w="0"/>
              <a:solidFill>
                <a:schemeClr val="tx1"/>
              </a:solidFill>
              <a:latin typeface="Impact" pitchFamily="34" charset="0"/>
            </a:endParaRPr>
          </a:p>
          <a:p>
            <a:endParaRPr lang="en-US" sz="1200" dirty="0">
              <a:ln w="0"/>
              <a:latin typeface="Impact" pitchFamily="34" charset="0"/>
            </a:endParaRPr>
          </a:p>
          <a:p>
            <a:endParaRPr lang="en-US" sz="1200" b="0" cap="none" spc="0" dirty="0">
              <a:ln w="0"/>
              <a:solidFill>
                <a:schemeClr val="tx1"/>
              </a:solidFill>
              <a:latin typeface="Impact" pitchFamily="34" charset="0"/>
            </a:endParaRPr>
          </a:p>
        </p:txBody>
      </p:sp>
      <p:sp>
        <p:nvSpPr>
          <p:cNvPr id="20" name="Rectangle 19"/>
          <p:cNvSpPr/>
          <p:nvPr/>
        </p:nvSpPr>
        <p:spPr>
          <a:xfrm>
            <a:off x="410936" y="2223532"/>
            <a:ext cx="3507692" cy="2677656"/>
          </a:xfrm>
          <a:prstGeom prst="rect">
            <a:avLst/>
          </a:prstGeom>
          <a:noFill/>
        </p:spPr>
        <p:txBody>
          <a:bodyPr wrap="none" lIns="91440" tIns="45720" rIns="91440" bIns="45720">
            <a:spAutoFit/>
          </a:bodyPr>
          <a:lstStyle/>
          <a:p>
            <a:r>
              <a:rPr lang="en-US" sz="1200" dirty="0">
                <a:ln w="0"/>
                <a:latin typeface="Impact" pitchFamily="34" charset="0"/>
              </a:rPr>
              <a:t>To add and subtract fractions first you</a:t>
            </a:r>
          </a:p>
          <a:p>
            <a:r>
              <a:rPr lang="en-US" sz="1200" b="0" cap="none" spc="0" dirty="0">
                <a:ln w="0"/>
                <a:solidFill>
                  <a:schemeClr val="tx1"/>
                </a:solidFill>
                <a:latin typeface="Impact" pitchFamily="34" charset="0"/>
              </a:rPr>
              <a:t>need to see if they are the ‘same’ fraction size</a:t>
            </a:r>
            <a:r>
              <a:rPr lang="en-US" sz="1200" dirty="0">
                <a:ln w="0"/>
                <a:latin typeface="Impact" pitchFamily="34" charset="0"/>
              </a:rPr>
              <a:t>.</a:t>
            </a:r>
          </a:p>
          <a:p>
            <a:r>
              <a:rPr lang="en-US" sz="1200" b="0" cap="none" spc="0" dirty="0">
                <a:ln w="0"/>
                <a:solidFill>
                  <a:schemeClr val="tx1"/>
                </a:solidFill>
                <a:latin typeface="Impact" pitchFamily="34" charset="0"/>
              </a:rPr>
              <a:t>This means you need to look at both fractions </a:t>
            </a:r>
          </a:p>
          <a:p>
            <a:r>
              <a:rPr lang="en-US" sz="1200" dirty="0">
                <a:ln w="0"/>
                <a:latin typeface="Impact" pitchFamily="34" charset="0"/>
              </a:rPr>
              <a:t>bottom numbers and see if they are the same</a:t>
            </a:r>
          </a:p>
          <a:p>
            <a:r>
              <a:rPr lang="en-US" sz="1200" b="0" cap="none" spc="0" dirty="0">
                <a:ln w="0"/>
                <a:solidFill>
                  <a:schemeClr val="tx1"/>
                </a:solidFill>
                <a:latin typeface="Impact" pitchFamily="34" charset="0"/>
              </a:rPr>
              <a:t>number.</a:t>
            </a:r>
          </a:p>
          <a:p>
            <a:endParaRPr lang="en-US" sz="1200" dirty="0">
              <a:ln w="0"/>
              <a:latin typeface="Impact" pitchFamily="34" charset="0"/>
            </a:endParaRPr>
          </a:p>
          <a:p>
            <a:r>
              <a:rPr lang="en-US" sz="1200" b="0" cap="none" spc="0" dirty="0">
                <a:ln w="0"/>
                <a:solidFill>
                  <a:schemeClr val="tx1"/>
                </a:solidFill>
                <a:latin typeface="Impact" pitchFamily="34" charset="0"/>
              </a:rPr>
              <a:t>Addition and subtraction of fractions of the </a:t>
            </a:r>
          </a:p>
          <a:p>
            <a:r>
              <a:rPr lang="en-US" sz="1200" dirty="0">
                <a:ln w="0"/>
                <a:latin typeface="Impact" pitchFamily="34" charset="0"/>
              </a:rPr>
              <a:t>same size is easy, just add or subtract the top number</a:t>
            </a:r>
          </a:p>
          <a:p>
            <a:r>
              <a:rPr lang="en-US" sz="1200" b="0" cap="none" spc="0" dirty="0">
                <a:ln w="0"/>
                <a:solidFill>
                  <a:schemeClr val="tx1"/>
                </a:solidFill>
                <a:latin typeface="Impact" pitchFamily="34" charset="0"/>
              </a:rPr>
              <a:t>of one fraction </a:t>
            </a:r>
            <a:r>
              <a:rPr lang="en-US" sz="1200" dirty="0">
                <a:ln w="0"/>
                <a:latin typeface="Impact" pitchFamily="34" charset="0"/>
              </a:rPr>
              <a:t>to </a:t>
            </a:r>
            <a:r>
              <a:rPr lang="en-US" sz="1200" b="0" cap="none" spc="0" dirty="0">
                <a:ln w="0"/>
                <a:solidFill>
                  <a:schemeClr val="tx1"/>
                </a:solidFill>
                <a:latin typeface="Impact" pitchFamily="34" charset="0"/>
              </a:rPr>
              <a:t>the other  !!</a:t>
            </a:r>
          </a:p>
          <a:p>
            <a:endParaRPr lang="en-US" sz="1200" dirty="0">
              <a:ln w="0"/>
              <a:latin typeface="Impact" pitchFamily="34" charset="0"/>
            </a:endParaRPr>
          </a:p>
          <a:p>
            <a:r>
              <a:rPr lang="en-US" sz="1200" b="0" cap="none" spc="0" dirty="0">
                <a:ln w="0"/>
                <a:solidFill>
                  <a:schemeClr val="tx1"/>
                </a:solidFill>
                <a:latin typeface="Impact" pitchFamily="34" charset="0"/>
              </a:rPr>
              <a:t>If the fractions are different sizes (</a:t>
            </a:r>
            <a:r>
              <a:rPr lang="en-US" sz="1200" b="0" cap="none" spc="0" dirty="0" err="1">
                <a:ln w="0"/>
                <a:solidFill>
                  <a:schemeClr val="tx1"/>
                </a:solidFill>
                <a:latin typeface="Impact" pitchFamily="34" charset="0"/>
              </a:rPr>
              <a:t>ie</a:t>
            </a:r>
            <a:r>
              <a:rPr lang="en-US" sz="1200" b="0" cap="none" spc="0" dirty="0">
                <a:ln w="0"/>
                <a:solidFill>
                  <a:schemeClr val="tx1"/>
                </a:solidFill>
                <a:latin typeface="Impact" pitchFamily="34" charset="0"/>
              </a:rPr>
              <a:t> the bottom </a:t>
            </a:r>
          </a:p>
          <a:p>
            <a:r>
              <a:rPr lang="en-US" sz="1200" dirty="0">
                <a:ln w="0"/>
                <a:latin typeface="Impact" pitchFamily="34" charset="0"/>
              </a:rPr>
              <a:t>numbers are different) you will need to make them</a:t>
            </a:r>
          </a:p>
          <a:p>
            <a:r>
              <a:rPr lang="en-US" sz="1200" b="0" cap="none" spc="0" dirty="0">
                <a:ln w="0"/>
                <a:solidFill>
                  <a:schemeClr val="tx1"/>
                </a:solidFill>
                <a:latin typeface="Impact" pitchFamily="34" charset="0"/>
              </a:rPr>
              <a:t>both the same by using ‘RULE 3’ to change them.  Then</a:t>
            </a:r>
          </a:p>
          <a:p>
            <a:r>
              <a:rPr lang="en-US" sz="1200" dirty="0">
                <a:ln w="0"/>
                <a:latin typeface="Impact" pitchFamily="34" charset="0"/>
              </a:rPr>
              <a:t>you can add or subtract them.</a:t>
            </a:r>
            <a:endParaRPr lang="en-US" sz="1200" b="0" cap="none" spc="0" dirty="0">
              <a:ln w="0"/>
              <a:solidFill>
                <a:schemeClr val="tx1"/>
              </a:solidFill>
              <a:latin typeface="Impact" pitchFamily="34" charset="0"/>
            </a:endParaRPr>
          </a:p>
        </p:txBody>
      </p:sp>
      <p:pic>
        <p:nvPicPr>
          <p:cNvPr id="4100" name="Picture 4" descr="http://www.enchantedlearning.com/math/fractions/gifs/addfractions.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8628" y="1753103"/>
            <a:ext cx="4973852" cy="323558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9540" y="5085183"/>
            <a:ext cx="8726956" cy="142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Up Arrow 5"/>
          <p:cNvSpPr/>
          <p:nvPr/>
        </p:nvSpPr>
        <p:spPr>
          <a:xfrm rot="18181593">
            <a:off x="3280350" y="3627705"/>
            <a:ext cx="2583302" cy="74129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1916307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5</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222108" y="119121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4" name="Rectangle 3"/>
          <p:cNvSpPr/>
          <p:nvPr/>
        </p:nvSpPr>
        <p:spPr>
          <a:xfrm>
            <a:off x="251343" y="1753606"/>
            <a:ext cx="3865162" cy="1107996"/>
          </a:xfrm>
          <a:prstGeom prst="rect">
            <a:avLst/>
          </a:prstGeom>
          <a:noFill/>
        </p:spPr>
        <p:txBody>
          <a:bodyPr wrap="none" lIns="91440" tIns="45720" rIns="91440" bIns="45720">
            <a:spAutoFit/>
          </a:bodyPr>
          <a:lstStyle/>
          <a:p>
            <a:pPr algn="ctr"/>
            <a:r>
              <a:rPr lang="en-US" dirty="0">
                <a:ln w="0"/>
                <a:latin typeface="Impact" pitchFamily="34" charset="0"/>
              </a:rPr>
              <a:t>Fraction Rule 5   – Multiplying Fractions</a:t>
            </a:r>
          </a:p>
          <a:p>
            <a:pPr algn="ctr"/>
            <a:endParaRPr lang="en-US" dirty="0">
              <a:ln w="0"/>
              <a:latin typeface="Impact" pitchFamily="34" charset="0"/>
            </a:endParaRPr>
          </a:p>
          <a:p>
            <a:pPr algn="ctr"/>
            <a:endParaRPr lang="en-US" dirty="0">
              <a:ln w="0"/>
              <a:latin typeface="Impact" pitchFamily="34" charset="0"/>
            </a:endParaRPr>
          </a:p>
          <a:p>
            <a:r>
              <a:rPr lang="en-US" sz="1200" dirty="0">
                <a:ln w="0"/>
                <a:latin typeface="Impact" pitchFamily="34" charset="0"/>
              </a:rPr>
              <a:t> </a:t>
            </a:r>
            <a:endParaRPr lang="en-US" sz="1200" b="0" cap="none" spc="0" dirty="0">
              <a:ln w="0"/>
              <a:solidFill>
                <a:schemeClr val="tx1"/>
              </a:solidFill>
              <a:latin typeface="Impact" pitchFamily="34" charset="0"/>
            </a:endParaRPr>
          </a:p>
        </p:txBody>
      </p:sp>
      <p:sp>
        <p:nvSpPr>
          <p:cNvPr id="18" name="Rectangle 17"/>
          <p:cNvSpPr/>
          <p:nvPr/>
        </p:nvSpPr>
        <p:spPr>
          <a:xfrm>
            <a:off x="339958" y="2501384"/>
            <a:ext cx="184731" cy="646331"/>
          </a:xfrm>
          <a:prstGeom prst="rect">
            <a:avLst/>
          </a:prstGeom>
          <a:noFill/>
        </p:spPr>
        <p:txBody>
          <a:bodyPr wrap="none" lIns="91440" tIns="45720" rIns="91440" bIns="45720">
            <a:spAutoFit/>
          </a:bodyPr>
          <a:lstStyle/>
          <a:p>
            <a:endParaRPr lang="en-US" sz="1200" b="0" cap="none" spc="0" dirty="0">
              <a:ln w="0"/>
              <a:solidFill>
                <a:schemeClr val="tx1"/>
              </a:solidFill>
              <a:latin typeface="Impact" pitchFamily="34" charset="0"/>
            </a:endParaRPr>
          </a:p>
          <a:p>
            <a:endParaRPr lang="en-US" sz="1200" dirty="0">
              <a:ln w="0"/>
              <a:latin typeface="Impact" pitchFamily="34" charset="0"/>
            </a:endParaRPr>
          </a:p>
          <a:p>
            <a:endParaRPr lang="en-US" sz="1200" b="0" cap="none" spc="0" dirty="0">
              <a:ln w="0"/>
              <a:solidFill>
                <a:schemeClr val="tx1"/>
              </a:solidFill>
              <a:latin typeface="Impact" pitchFamily="34" charset="0"/>
            </a:endParaRPr>
          </a:p>
        </p:txBody>
      </p:sp>
      <p:sp>
        <p:nvSpPr>
          <p:cNvPr id="20" name="Rectangle 19"/>
          <p:cNvSpPr/>
          <p:nvPr/>
        </p:nvSpPr>
        <p:spPr>
          <a:xfrm>
            <a:off x="410936" y="2223532"/>
            <a:ext cx="3805850" cy="2646878"/>
          </a:xfrm>
          <a:prstGeom prst="rect">
            <a:avLst/>
          </a:prstGeom>
          <a:noFill/>
        </p:spPr>
        <p:txBody>
          <a:bodyPr wrap="none" lIns="91440" tIns="45720" rIns="91440" bIns="45720">
            <a:spAutoFit/>
          </a:bodyPr>
          <a:lstStyle/>
          <a:p>
            <a:r>
              <a:rPr lang="en-US" sz="1400" dirty="0">
                <a:ln w="0"/>
                <a:latin typeface="Impact" pitchFamily="34" charset="0"/>
              </a:rPr>
              <a:t>To multiply a fraction by another its easy !!</a:t>
            </a:r>
          </a:p>
          <a:p>
            <a:endParaRPr lang="en-US" sz="1400" dirty="0">
              <a:ln w="0"/>
              <a:latin typeface="Impact" pitchFamily="34" charset="0"/>
            </a:endParaRPr>
          </a:p>
          <a:p>
            <a:r>
              <a:rPr lang="en-US" sz="1400" dirty="0">
                <a:ln w="0"/>
                <a:latin typeface="Impact" pitchFamily="34" charset="0"/>
              </a:rPr>
              <a:t>Just multiply the top numbers of both fractions to </a:t>
            </a:r>
          </a:p>
          <a:p>
            <a:r>
              <a:rPr lang="en-US" sz="1400" dirty="0">
                <a:ln w="0"/>
                <a:latin typeface="Impact" pitchFamily="34" charset="0"/>
              </a:rPr>
              <a:t>produce the top number of the answer.  Then </a:t>
            </a:r>
          </a:p>
          <a:p>
            <a:r>
              <a:rPr lang="en-US" sz="1400" dirty="0">
                <a:ln w="0"/>
                <a:latin typeface="Impact" pitchFamily="34" charset="0"/>
              </a:rPr>
              <a:t>multiply the bottom numbers of both fractions to </a:t>
            </a:r>
          </a:p>
          <a:p>
            <a:r>
              <a:rPr lang="en-US" sz="1400" dirty="0">
                <a:ln w="0"/>
                <a:latin typeface="Impact" pitchFamily="34" charset="0"/>
              </a:rPr>
              <a:t>produce the new bottom number in the answer.</a:t>
            </a:r>
          </a:p>
          <a:p>
            <a:endParaRPr lang="en-US" sz="1400" dirty="0">
              <a:ln w="0"/>
              <a:latin typeface="Impact" pitchFamily="34" charset="0"/>
            </a:endParaRPr>
          </a:p>
          <a:p>
            <a:r>
              <a:rPr lang="en-US" sz="1400" dirty="0">
                <a:ln w="0"/>
                <a:latin typeface="Impact" pitchFamily="34" charset="0"/>
              </a:rPr>
              <a:t>That’s it, easy !!</a:t>
            </a:r>
          </a:p>
          <a:p>
            <a:endParaRPr lang="en-US" sz="1400" dirty="0">
              <a:ln w="0"/>
              <a:latin typeface="Impact" pitchFamily="34" charset="0"/>
            </a:endParaRPr>
          </a:p>
          <a:p>
            <a:r>
              <a:rPr lang="en-US" sz="1400" dirty="0">
                <a:ln w="0"/>
                <a:latin typeface="Impact" pitchFamily="34" charset="0"/>
              </a:rPr>
              <a:t>Don’t forget that ‘whole’ numbers can become</a:t>
            </a:r>
          </a:p>
          <a:p>
            <a:r>
              <a:rPr lang="en-US" sz="1400" dirty="0">
                <a:ln w="0"/>
                <a:latin typeface="Impact" pitchFamily="34" charset="0"/>
              </a:rPr>
              <a:t>fractions, just divided by 1.</a:t>
            </a:r>
          </a:p>
          <a:p>
            <a:endParaRPr lang="en-US" sz="1200" b="0" cap="none" spc="0" dirty="0">
              <a:ln w="0"/>
              <a:solidFill>
                <a:schemeClr val="tx1"/>
              </a:solidFill>
              <a:latin typeface="Impact" pitchFamily="34" charset="0"/>
            </a:endParaRPr>
          </a:p>
        </p:txBody>
      </p:sp>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8625" y="1753103"/>
            <a:ext cx="4671531" cy="255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5400000">
            <a:off x="3665539" y="1125755"/>
            <a:ext cx="2028010" cy="879474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FAEFA604-C773-440A-90D3-3994283B1CFE}"/>
              </a:ext>
            </a:extLst>
          </p:cNvPr>
          <p:cNvSpPr/>
          <p:nvPr/>
        </p:nvSpPr>
        <p:spPr>
          <a:xfrm>
            <a:off x="6660232" y="1314125"/>
            <a:ext cx="1802095"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Level 2</a:t>
            </a:r>
          </a:p>
        </p:txBody>
      </p:sp>
      <p:sp>
        <p:nvSpPr>
          <p:cNvPr id="7" name="Rectangle: Rounded Corners 6">
            <a:extLst>
              <a:ext uri="{FF2B5EF4-FFF2-40B4-BE49-F238E27FC236}">
                <a16:creationId xmlns:a16="http://schemas.microsoft.com/office/drawing/2014/main" id="{9D403A64-3FED-4C55-992A-6D85334DB279}"/>
              </a:ext>
            </a:extLst>
          </p:cNvPr>
          <p:cNvSpPr/>
          <p:nvPr/>
        </p:nvSpPr>
        <p:spPr>
          <a:xfrm>
            <a:off x="282173" y="1501140"/>
            <a:ext cx="8639719" cy="48267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916307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6</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237882" y="119121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4" name="Rectangle 3"/>
          <p:cNvSpPr/>
          <p:nvPr/>
        </p:nvSpPr>
        <p:spPr>
          <a:xfrm>
            <a:off x="432323" y="1753103"/>
            <a:ext cx="3613490" cy="1107996"/>
          </a:xfrm>
          <a:prstGeom prst="rect">
            <a:avLst/>
          </a:prstGeom>
          <a:noFill/>
        </p:spPr>
        <p:txBody>
          <a:bodyPr wrap="none" lIns="91440" tIns="45720" rIns="91440" bIns="45720">
            <a:spAutoFit/>
          </a:bodyPr>
          <a:lstStyle/>
          <a:p>
            <a:pPr algn="ctr"/>
            <a:r>
              <a:rPr lang="en-US" dirty="0">
                <a:ln w="0"/>
                <a:latin typeface="Impact" pitchFamily="34" charset="0"/>
              </a:rPr>
              <a:t>Fraction Rule 6   –  Dividing Fractions</a:t>
            </a:r>
          </a:p>
          <a:p>
            <a:pPr algn="ctr"/>
            <a:endParaRPr lang="en-US" dirty="0">
              <a:ln w="0"/>
              <a:latin typeface="Impact" pitchFamily="34" charset="0"/>
            </a:endParaRPr>
          </a:p>
          <a:p>
            <a:pPr algn="ctr"/>
            <a:endParaRPr lang="en-US" dirty="0">
              <a:ln w="0"/>
              <a:latin typeface="Impact" pitchFamily="34" charset="0"/>
            </a:endParaRPr>
          </a:p>
          <a:p>
            <a:r>
              <a:rPr lang="en-US" sz="1200" dirty="0">
                <a:ln w="0"/>
                <a:latin typeface="Impact" pitchFamily="34" charset="0"/>
              </a:rPr>
              <a:t> </a:t>
            </a:r>
            <a:endParaRPr lang="en-US" sz="1200" b="0" cap="none" spc="0" dirty="0">
              <a:ln w="0"/>
              <a:solidFill>
                <a:schemeClr val="tx1"/>
              </a:solidFill>
              <a:latin typeface="Impact" pitchFamily="34" charset="0"/>
            </a:endParaRPr>
          </a:p>
        </p:txBody>
      </p:sp>
      <p:sp>
        <p:nvSpPr>
          <p:cNvPr id="18" name="Rectangle 17"/>
          <p:cNvSpPr/>
          <p:nvPr/>
        </p:nvSpPr>
        <p:spPr>
          <a:xfrm>
            <a:off x="339958" y="2501384"/>
            <a:ext cx="184731" cy="646331"/>
          </a:xfrm>
          <a:prstGeom prst="rect">
            <a:avLst/>
          </a:prstGeom>
          <a:noFill/>
        </p:spPr>
        <p:txBody>
          <a:bodyPr wrap="none" lIns="91440" tIns="45720" rIns="91440" bIns="45720">
            <a:spAutoFit/>
          </a:bodyPr>
          <a:lstStyle/>
          <a:p>
            <a:endParaRPr lang="en-US" sz="1200" b="0" cap="none" spc="0" dirty="0">
              <a:ln w="0"/>
              <a:solidFill>
                <a:schemeClr val="tx1"/>
              </a:solidFill>
              <a:latin typeface="Impact" pitchFamily="34" charset="0"/>
            </a:endParaRPr>
          </a:p>
          <a:p>
            <a:endParaRPr lang="en-US" sz="1200" dirty="0">
              <a:ln w="0"/>
              <a:latin typeface="Impact" pitchFamily="34" charset="0"/>
            </a:endParaRPr>
          </a:p>
          <a:p>
            <a:endParaRPr lang="en-US" sz="1200" b="0" cap="none" spc="0" dirty="0">
              <a:ln w="0"/>
              <a:solidFill>
                <a:schemeClr val="tx1"/>
              </a:solidFill>
              <a:latin typeface="Impact" pitchFamily="34" charset="0"/>
            </a:endParaRPr>
          </a:p>
        </p:txBody>
      </p:sp>
      <p:sp>
        <p:nvSpPr>
          <p:cNvPr id="20" name="Rectangle 19"/>
          <p:cNvSpPr/>
          <p:nvPr/>
        </p:nvSpPr>
        <p:spPr>
          <a:xfrm>
            <a:off x="410936" y="2223532"/>
            <a:ext cx="3579826" cy="1508105"/>
          </a:xfrm>
          <a:prstGeom prst="rect">
            <a:avLst/>
          </a:prstGeom>
          <a:noFill/>
        </p:spPr>
        <p:txBody>
          <a:bodyPr wrap="none" lIns="91440" tIns="45720" rIns="91440" bIns="45720">
            <a:spAutoFit/>
          </a:bodyPr>
          <a:lstStyle/>
          <a:p>
            <a:r>
              <a:rPr lang="en-US" sz="1600" dirty="0">
                <a:ln w="0"/>
                <a:latin typeface="Impact" pitchFamily="34" charset="0"/>
              </a:rPr>
              <a:t>To divide a fraction by another there is a </a:t>
            </a:r>
          </a:p>
          <a:p>
            <a:r>
              <a:rPr lang="en-US" sz="1600" dirty="0">
                <a:ln w="0"/>
                <a:latin typeface="Impact" pitchFamily="34" charset="0"/>
              </a:rPr>
              <a:t>‘strange’ rule which gets you to ‘flip’ the </a:t>
            </a:r>
          </a:p>
          <a:p>
            <a:r>
              <a:rPr lang="en-US" sz="1600" dirty="0">
                <a:ln w="0"/>
                <a:latin typeface="Impact" pitchFamily="34" charset="0"/>
              </a:rPr>
              <a:t>fraction you are dividing by upside down</a:t>
            </a:r>
          </a:p>
          <a:p>
            <a:r>
              <a:rPr lang="en-US" sz="1600" dirty="0">
                <a:ln w="0"/>
                <a:latin typeface="Impact" pitchFamily="34" charset="0"/>
              </a:rPr>
              <a:t>and then just use ‘RULE 5’ to multiply</a:t>
            </a:r>
          </a:p>
          <a:p>
            <a:r>
              <a:rPr lang="en-US" sz="1600" dirty="0">
                <a:ln w="0"/>
                <a:latin typeface="Impact" pitchFamily="34" charset="0"/>
              </a:rPr>
              <a:t>instead!!</a:t>
            </a:r>
          </a:p>
          <a:p>
            <a:endParaRPr lang="en-US" sz="1200" b="0" cap="none" spc="0" dirty="0">
              <a:ln w="0"/>
              <a:solidFill>
                <a:schemeClr val="tx1"/>
              </a:solidFill>
              <a:latin typeface="Impact" pitchFamily="34" charset="0"/>
            </a:endParaRPr>
          </a:p>
        </p:txBody>
      </p:sp>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4060" y="1556792"/>
            <a:ext cx="4818420" cy="237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Glass/>
                    </a14:imgEffect>
                    <a14:imgEffect>
                      <a14:brightnessContrast bright="39000"/>
                    </a14:imgEffect>
                  </a14:imgLayer>
                </a14:imgProps>
              </a:ext>
              <a:ext uri="{28A0092B-C50C-407E-A947-70E740481C1C}">
                <a14:useLocalDpi xmlns:a14="http://schemas.microsoft.com/office/drawing/2010/main" val="0"/>
              </a:ext>
            </a:extLst>
          </a:blip>
          <a:srcRect/>
          <a:stretch>
            <a:fillRect/>
          </a:stretch>
        </p:blipFill>
        <p:spPr bwMode="auto">
          <a:xfrm flipH="1">
            <a:off x="240005" y="3912710"/>
            <a:ext cx="8836909" cy="258225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19AEFAC1-1B57-4B7C-9A48-6A19FACC1856}"/>
              </a:ext>
            </a:extLst>
          </p:cNvPr>
          <p:cNvSpPr/>
          <p:nvPr/>
        </p:nvSpPr>
        <p:spPr>
          <a:xfrm>
            <a:off x="1263661" y="3246529"/>
            <a:ext cx="1802095"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Level 2</a:t>
            </a:r>
          </a:p>
        </p:txBody>
      </p:sp>
      <p:sp>
        <p:nvSpPr>
          <p:cNvPr id="7" name="Rectangle: Rounded Corners 6">
            <a:extLst>
              <a:ext uri="{FF2B5EF4-FFF2-40B4-BE49-F238E27FC236}">
                <a16:creationId xmlns:a16="http://schemas.microsoft.com/office/drawing/2014/main" id="{28D78B6D-A827-4C88-8397-B08B5BD2FAEC}"/>
              </a:ext>
            </a:extLst>
          </p:cNvPr>
          <p:cNvSpPr/>
          <p:nvPr/>
        </p:nvSpPr>
        <p:spPr>
          <a:xfrm>
            <a:off x="237882" y="1461228"/>
            <a:ext cx="8836909" cy="50337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4006523"/>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74035" y="1591979"/>
            <a:ext cx="8852683" cy="8109912"/>
          </a:xfrm>
          <a:prstGeom prst="rect">
            <a:avLst/>
          </a:prstGeom>
        </p:spPr>
        <p:txBody>
          <a:bodyPr wrap="square">
            <a:spAutoFit/>
          </a:bodyPr>
          <a:lstStyle/>
          <a:p>
            <a:r>
              <a:rPr lang="en-GB" sz="1400" dirty="0">
                <a:latin typeface="Impact" pitchFamily="34" charset="0"/>
              </a:rPr>
              <a:t>Block 1  :   Watch tutor led demo (in class or on video)</a:t>
            </a:r>
          </a:p>
          <a:p>
            <a:pPr>
              <a:lnSpc>
                <a:spcPct val="150000"/>
              </a:lnSpc>
            </a:pPr>
            <a:r>
              <a:rPr lang="en-GB" sz="1400" dirty="0">
                <a:latin typeface="Impact" pitchFamily="34" charset="0"/>
              </a:rPr>
              <a:t>Try these, 	1)   Write one half in digits……………………………………………..    2)  Write two thirds in digits………………………………………………….</a:t>
            </a:r>
          </a:p>
          <a:p>
            <a:r>
              <a:rPr lang="en-GB" sz="1400" dirty="0">
                <a:latin typeface="Impact" pitchFamily="34" charset="0"/>
              </a:rPr>
              <a:t>3)  Write three quarters in digits……………………………………………..    4)  Write a tenth in digits…………………………………………………………</a:t>
            </a:r>
          </a:p>
          <a:p>
            <a:r>
              <a:rPr lang="en-GB" sz="1400" dirty="0">
                <a:latin typeface="Impact" pitchFamily="34" charset="0"/>
              </a:rPr>
              <a:t>5)  Write four fifths in digits……………………………………………………….   6)  Write  one and a half in digits………………………………………………………</a:t>
            </a:r>
          </a:p>
          <a:p>
            <a:endParaRPr lang="en-GB" sz="1400" dirty="0">
              <a:latin typeface="Impact" pitchFamily="34" charset="0"/>
            </a:endParaRPr>
          </a:p>
          <a:p>
            <a:r>
              <a:rPr lang="en-GB" sz="1400" dirty="0">
                <a:latin typeface="Impact" pitchFamily="34" charset="0"/>
              </a:rPr>
              <a:t>Block 2 :  Watch tutor led demo (in class or on video)</a:t>
            </a:r>
          </a:p>
          <a:p>
            <a:endParaRPr lang="en-GB" sz="1400" dirty="0">
              <a:latin typeface="Impact" pitchFamily="34" charset="0"/>
            </a:endParaRPr>
          </a:p>
          <a:p>
            <a:r>
              <a:rPr lang="en-GB" sz="1400" dirty="0">
                <a:latin typeface="Impact" pitchFamily="34" charset="0"/>
              </a:rPr>
              <a:t>Try these, 	7) Simplify 4/8 …………………………………  8)  Simplify 10/30……………………………………………………</a:t>
            </a:r>
          </a:p>
          <a:p>
            <a:r>
              <a:rPr lang="en-GB" sz="1400" dirty="0">
                <a:latin typeface="Impact" pitchFamily="34" charset="0"/>
              </a:rPr>
              <a:t>9)   Simplify 14/52………………………………………………….  10) Write this mixed number in top heavy form     1   2/5 …………………………</a:t>
            </a:r>
          </a:p>
          <a:p>
            <a:r>
              <a:rPr lang="en-GB" sz="1400" dirty="0">
                <a:latin typeface="Impact" pitchFamily="34" charset="0"/>
              </a:rPr>
              <a:t>11)  Write this top heavy fraction as a mixed number   14/12         12)  Find ¾  of 200</a:t>
            </a:r>
          </a:p>
          <a:p>
            <a:r>
              <a:rPr lang="en-GB" sz="1400" dirty="0">
                <a:latin typeface="Impact" pitchFamily="34" charset="0"/>
              </a:rPr>
              <a:t>13)  Find 1/5 of 300	14)  Put in order, highest first     2/5,    3/7,    6/10</a:t>
            </a:r>
          </a:p>
          <a:p>
            <a:endParaRPr lang="en-GB" sz="1400" dirty="0">
              <a:latin typeface="Impact" pitchFamily="34" charset="0"/>
            </a:endParaRPr>
          </a:p>
          <a:p>
            <a:r>
              <a:rPr lang="en-GB" sz="1400" dirty="0">
                <a:latin typeface="Impact" pitchFamily="34" charset="0"/>
              </a:rPr>
              <a:t>Block 3 : Watch tutor led demo (in class or on video)</a:t>
            </a:r>
          </a:p>
          <a:p>
            <a:endParaRPr lang="en-GB" sz="1400" dirty="0">
              <a:latin typeface="Impact" pitchFamily="34" charset="0"/>
            </a:endParaRPr>
          </a:p>
          <a:p>
            <a:endParaRPr lang="en-GB" sz="1400" dirty="0">
              <a:latin typeface="Impact" pitchFamily="34" charset="0"/>
            </a:endParaRPr>
          </a:p>
          <a:p>
            <a:r>
              <a:rPr lang="en-GB" sz="1400" dirty="0">
                <a:latin typeface="Impact" pitchFamily="34" charset="0"/>
              </a:rPr>
              <a:t>Try these, 	15)  Add   ½ + ¾ …………………………………………………….   16) Add 6/5 +  2/10 …………………………………………………</a:t>
            </a:r>
          </a:p>
          <a:p>
            <a:r>
              <a:rPr lang="en-GB" sz="1400" dirty="0">
                <a:latin typeface="Impact" pitchFamily="34" charset="0"/>
              </a:rPr>
              <a:t>17) Subtract  ¾ from 7/8 …………………………………………..   18)  Subtract 2/3 from 8/9 …………………………………………………….</a:t>
            </a:r>
          </a:p>
          <a:p>
            <a:r>
              <a:rPr lang="en-GB" sz="1400" dirty="0">
                <a:latin typeface="Impact" pitchFamily="34" charset="0"/>
              </a:rPr>
              <a:t>19)   Convert all these fractions into twelfths    1/3  ,     2/4  ,    7/6</a:t>
            </a:r>
          </a:p>
          <a:p>
            <a:r>
              <a:rPr lang="en-GB" sz="1400" dirty="0">
                <a:latin typeface="Impact" pitchFamily="34" charset="0"/>
              </a:rPr>
              <a:t>20)   Multiply 4/5 by 7/8</a:t>
            </a:r>
          </a:p>
          <a:p>
            <a:r>
              <a:rPr lang="en-GB" sz="1400" dirty="0">
                <a:latin typeface="Impact" pitchFamily="34" charset="0"/>
              </a:rPr>
              <a:t>21)   Multiply  1 and ½   by   2 and 3/7</a:t>
            </a:r>
          </a:p>
          <a:p>
            <a:pPr marL="228600" indent="-228600">
              <a:buAutoNum type="arabicParenR" startAt="22"/>
            </a:pPr>
            <a:r>
              <a:rPr lang="en-GB" sz="1400" dirty="0">
                <a:latin typeface="Impact" pitchFamily="34" charset="0"/>
              </a:rPr>
              <a:t>  Divide  10/4  by   ½</a:t>
            </a:r>
          </a:p>
          <a:p>
            <a:pPr marL="228600" indent="-228600">
              <a:buAutoNum type="arabicParenR" startAt="22"/>
            </a:pPr>
            <a:r>
              <a:rPr lang="en-GB" sz="1400" dirty="0">
                <a:latin typeface="Impact" pitchFamily="34" charset="0"/>
              </a:rPr>
              <a:t>  Divide  3 and 1/3   by   9/2</a:t>
            </a:r>
          </a:p>
          <a:p>
            <a:endParaRPr lang="en-GB" sz="1200" dirty="0">
              <a:latin typeface="Impact" pitchFamily="34" charset="0"/>
            </a:endParaRPr>
          </a:p>
          <a:p>
            <a:pPr marL="228600" indent="-228600">
              <a:buAutoNum type="arabicParenR" startAt="11"/>
            </a:pPr>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p:txBody>
      </p:sp>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5" y="2780928"/>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5" y="4283375"/>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7170"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6300192" y="3907264"/>
            <a:ext cx="2648523" cy="259581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Rounded Corners 3">
            <a:extLst>
              <a:ext uri="{FF2B5EF4-FFF2-40B4-BE49-F238E27FC236}">
                <a16:creationId xmlns:a16="http://schemas.microsoft.com/office/drawing/2014/main" id="{B86D7973-0ECC-4EE0-83D7-96E3A97DFE0E}"/>
              </a:ext>
            </a:extLst>
          </p:cNvPr>
          <p:cNvSpPr/>
          <p:nvPr/>
        </p:nvSpPr>
        <p:spPr>
          <a:xfrm>
            <a:off x="109683" y="5589240"/>
            <a:ext cx="6478541" cy="9138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A10EDC3-57A1-4275-87BE-11EAF6514AEB}"/>
              </a:ext>
            </a:extLst>
          </p:cNvPr>
          <p:cNvSpPr/>
          <p:nvPr/>
        </p:nvSpPr>
        <p:spPr>
          <a:xfrm>
            <a:off x="3994183" y="5587295"/>
            <a:ext cx="216899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Level 2</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50117" y="2323368"/>
            <a:ext cx="1370040" cy="1393664"/>
          </a:xfrm>
          <a:prstGeom prst="rect">
            <a:avLst/>
          </a:prstGeom>
          <a:noFill/>
          <a:ln>
            <a:noFill/>
          </a:ln>
        </p:spPr>
      </p:pic>
      <p:sp>
        <p:nvSpPr>
          <p:cNvPr id="2" name="Rectangle 1"/>
          <p:cNvSpPr/>
          <p:nvPr/>
        </p:nvSpPr>
        <p:spPr>
          <a:xfrm>
            <a:off x="1124180" y="4284764"/>
            <a:ext cx="6688627" cy="1107996"/>
          </a:xfrm>
          <a:prstGeom prst="rect">
            <a:avLst/>
          </a:prstGeom>
          <a:noFill/>
        </p:spPr>
        <p:txBody>
          <a:bodyPr wrap="none" lIns="91440" tIns="45720" rIns="91440" bIns="45720">
            <a:spAutoFit/>
          </a:bodyPr>
          <a:lstStyle/>
          <a:p>
            <a:pPr algn="ctr"/>
            <a:r>
              <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FRACTIONS L1 / L2</a:t>
            </a:r>
          </a:p>
        </p:txBody>
      </p:sp>
    </p:spTree>
    <p:extLst>
      <p:ext uri="{BB962C8B-B14F-4D97-AF65-F5344CB8AC3E}">
        <p14:creationId xmlns:p14="http://schemas.microsoft.com/office/powerpoint/2010/main" val="129532105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gradFill>
              <a:gsLst>
                <a:gs pos="0">
                  <a:srgbClr val="FFFFFF">
                    <a:alpha val="78000"/>
                  </a:srgbClr>
                </a:gs>
                <a:gs pos="18000">
                  <a:srgbClr val="E6E6E6"/>
                </a:gs>
                <a:gs pos="30000">
                  <a:schemeClr val="bg1">
                    <a:lumMod val="95000"/>
                    <a:alpha val="73000"/>
                  </a:schemeClr>
                </a:gs>
                <a:gs pos="55000">
                  <a:schemeClr val="bg1">
                    <a:lumMod val="95000"/>
                    <a:alpha val="80000"/>
                  </a:schemeClr>
                </a:gs>
                <a:gs pos="77000">
                  <a:schemeClr val="bg1">
                    <a:lumMod val="95000"/>
                    <a:alpha val="76000"/>
                  </a:schemeClr>
                </a:gs>
                <a:gs pos="100000">
                  <a:srgbClr val="E6E6E6">
                    <a:alpha val="79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0436" y="541275"/>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6" name="Rectangle 5"/>
          <p:cNvSpPr/>
          <p:nvPr/>
        </p:nvSpPr>
        <p:spPr>
          <a:xfrm>
            <a:off x="219853" y="1844824"/>
            <a:ext cx="3321166" cy="369332"/>
          </a:xfrm>
          <a:prstGeom prst="rect">
            <a:avLst/>
          </a:prstGeom>
        </p:spPr>
        <p:txBody>
          <a:bodyPr wrap="none">
            <a:spAutoFit/>
          </a:bodyPr>
          <a:lstStyle/>
          <a:p>
            <a:r>
              <a:rPr lang="en-GB" dirty="0"/>
              <a:t>fractions and equivalent fractions</a:t>
            </a:r>
          </a:p>
        </p:txBody>
      </p:sp>
      <p:sp>
        <p:nvSpPr>
          <p:cNvPr id="7" name="Rectangle 6"/>
          <p:cNvSpPr/>
          <p:nvPr/>
        </p:nvSpPr>
        <p:spPr>
          <a:xfrm>
            <a:off x="3707904" y="1590218"/>
            <a:ext cx="4572000" cy="646331"/>
          </a:xfrm>
          <a:prstGeom prst="rect">
            <a:avLst/>
          </a:prstGeom>
        </p:spPr>
        <p:txBody>
          <a:bodyPr>
            <a:spAutoFit/>
          </a:bodyPr>
          <a:lstStyle/>
          <a:p>
            <a:r>
              <a:rPr lang="en-GB" dirty="0">
                <a:hlinkClick r:id="rId10"/>
              </a:rPr>
              <a:t>http://www.freewebs.com/weddell/equivalent.swf</a:t>
            </a:r>
            <a:endParaRPr lang="en-GB" dirty="0"/>
          </a:p>
        </p:txBody>
      </p:sp>
      <p:sp>
        <p:nvSpPr>
          <p:cNvPr id="18" name="Rectangle 17"/>
          <p:cNvSpPr/>
          <p:nvPr/>
        </p:nvSpPr>
        <p:spPr>
          <a:xfrm>
            <a:off x="237882" y="2371501"/>
            <a:ext cx="3477619" cy="646331"/>
          </a:xfrm>
          <a:prstGeom prst="rect">
            <a:avLst/>
          </a:prstGeom>
        </p:spPr>
        <p:txBody>
          <a:bodyPr wrap="none">
            <a:spAutoFit/>
          </a:bodyPr>
          <a:lstStyle/>
          <a:p>
            <a:r>
              <a:rPr lang="en-GB" dirty="0"/>
              <a:t>Add/Sub fractions, 3 different ways</a:t>
            </a:r>
          </a:p>
          <a:p>
            <a:r>
              <a:rPr lang="en-GB" dirty="0"/>
              <a:t>to solve on a web page!</a:t>
            </a:r>
          </a:p>
        </p:txBody>
      </p:sp>
      <p:sp>
        <p:nvSpPr>
          <p:cNvPr id="8" name="Rectangle 7"/>
          <p:cNvSpPr/>
          <p:nvPr/>
        </p:nvSpPr>
        <p:spPr>
          <a:xfrm>
            <a:off x="3694412" y="2214156"/>
            <a:ext cx="4572000" cy="646331"/>
          </a:xfrm>
          <a:prstGeom prst="rect">
            <a:avLst/>
          </a:prstGeom>
        </p:spPr>
        <p:txBody>
          <a:bodyPr>
            <a:spAutoFit/>
          </a:bodyPr>
          <a:lstStyle/>
          <a:p>
            <a:r>
              <a:rPr lang="en-GB" dirty="0">
                <a:hlinkClick r:id="rId11"/>
              </a:rPr>
              <a:t>http://www.mathsisfun.com/fractions_addition.html</a:t>
            </a:r>
            <a:endParaRPr lang="en-GB" dirty="0"/>
          </a:p>
        </p:txBody>
      </p:sp>
      <p:sp>
        <p:nvSpPr>
          <p:cNvPr id="10" name="Rectangle 9"/>
          <p:cNvSpPr/>
          <p:nvPr/>
        </p:nvSpPr>
        <p:spPr>
          <a:xfrm>
            <a:off x="285613" y="2996952"/>
            <a:ext cx="1660006" cy="369332"/>
          </a:xfrm>
          <a:prstGeom prst="rect">
            <a:avLst/>
          </a:prstGeom>
        </p:spPr>
        <p:txBody>
          <a:bodyPr wrap="none">
            <a:spAutoFit/>
          </a:bodyPr>
          <a:lstStyle/>
          <a:p>
            <a:r>
              <a:rPr lang="en-GB" dirty="0"/>
              <a:t>fractions games</a:t>
            </a:r>
          </a:p>
        </p:txBody>
      </p:sp>
      <p:sp>
        <p:nvSpPr>
          <p:cNvPr id="12" name="Rectangle 11"/>
          <p:cNvSpPr/>
          <p:nvPr/>
        </p:nvSpPr>
        <p:spPr>
          <a:xfrm>
            <a:off x="3779912" y="2996952"/>
            <a:ext cx="2779031" cy="369332"/>
          </a:xfrm>
          <a:prstGeom prst="rect">
            <a:avLst/>
          </a:prstGeom>
        </p:spPr>
        <p:txBody>
          <a:bodyPr wrap="none">
            <a:spAutoFit/>
          </a:bodyPr>
          <a:lstStyle/>
          <a:p>
            <a:r>
              <a:rPr lang="en-GB" dirty="0">
                <a:hlinkClick r:id="rId12"/>
              </a:rPr>
              <a:t>http://themathgames.com/</a:t>
            </a:r>
            <a:endParaRPr lang="en-GB" dirty="0"/>
          </a:p>
        </p:txBody>
      </p:sp>
      <p:sp>
        <p:nvSpPr>
          <p:cNvPr id="4" name="Rectangle 3"/>
          <p:cNvSpPr/>
          <p:nvPr/>
        </p:nvSpPr>
        <p:spPr>
          <a:xfrm>
            <a:off x="3779912" y="3429000"/>
            <a:ext cx="3427157" cy="369332"/>
          </a:xfrm>
          <a:prstGeom prst="rect">
            <a:avLst/>
          </a:prstGeom>
        </p:spPr>
        <p:txBody>
          <a:bodyPr wrap="none">
            <a:spAutoFit/>
          </a:bodyPr>
          <a:lstStyle/>
          <a:p>
            <a:r>
              <a:rPr lang="en-GB" dirty="0">
                <a:hlinkClick r:id="rId13"/>
              </a:rPr>
              <a:t>http://www.aaamath.com/fra.htm</a:t>
            </a:r>
            <a:endParaRPr lang="en-GB" dirty="0"/>
          </a:p>
        </p:txBody>
      </p:sp>
      <p:sp>
        <p:nvSpPr>
          <p:cNvPr id="22" name="Rectangle 21"/>
          <p:cNvSpPr/>
          <p:nvPr/>
        </p:nvSpPr>
        <p:spPr>
          <a:xfrm>
            <a:off x="291556" y="3428307"/>
            <a:ext cx="3409908" cy="646331"/>
          </a:xfrm>
          <a:prstGeom prst="rect">
            <a:avLst/>
          </a:prstGeom>
        </p:spPr>
        <p:txBody>
          <a:bodyPr wrap="none">
            <a:spAutoFit/>
          </a:bodyPr>
          <a:lstStyle/>
          <a:p>
            <a:r>
              <a:rPr lang="en-GB" dirty="0"/>
              <a:t>fraction website with explanations</a:t>
            </a:r>
          </a:p>
          <a:p>
            <a:r>
              <a:rPr lang="en-GB" dirty="0"/>
              <a:t>and examples of fraction rules</a:t>
            </a:r>
          </a:p>
        </p:txBody>
      </p:sp>
      <p:sp>
        <p:nvSpPr>
          <p:cNvPr id="9" name="Rectangle 8"/>
          <p:cNvSpPr/>
          <p:nvPr/>
        </p:nvSpPr>
        <p:spPr>
          <a:xfrm>
            <a:off x="3780526" y="4008771"/>
            <a:ext cx="4572000" cy="646331"/>
          </a:xfrm>
          <a:prstGeom prst="rect">
            <a:avLst/>
          </a:prstGeom>
        </p:spPr>
        <p:txBody>
          <a:bodyPr>
            <a:spAutoFit/>
          </a:bodyPr>
          <a:lstStyle/>
          <a:p>
            <a:r>
              <a:rPr lang="en-GB" dirty="0">
                <a:hlinkClick r:id="rId14"/>
              </a:rPr>
              <a:t>http://www.bgfl.org/bgfl/custom/resources_ftp/client_ftp/ks2/maths/fractions/</a:t>
            </a:r>
            <a:endParaRPr lang="en-GB" dirty="0"/>
          </a:p>
        </p:txBody>
      </p:sp>
      <p:sp>
        <p:nvSpPr>
          <p:cNvPr id="24" name="Rectangle 23"/>
          <p:cNvSpPr/>
          <p:nvPr/>
        </p:nvSpPr>
        <p:spPr>
          <a:xfrm>
            <a:off x="284504" y="4147270"/>
            <a:ext cx="3268267" cy="369332"/>
          </a:xfrm>
          <a:prstGeom prst="rect">
            <a:avLst/>
          </a:prstGeom>
        </p:spPr>
        <p:txBody>
          <a:bodyPr wrap="none">
            <a:spAutoFit/>
          </a:bodyPr>
          <a:lstStyle/>
          <a:p>
            <a:r>
              <a:rPr lang="en-GB" dirty="0"/>
              <a:t>fraction basics visuals using pizza</a:t>
            </a:r>
          </a:p>
        </p:txBody>
      </p:sp>
      <p:sp>
        <p:nvSpPr>
          <p:cNvPr id="14" name="Rectangle 13"/>
          <p:cNvSpPr/>
          <p:nvPr/>
        </p:nvSpPr>
        <p:spPr>
          <a:xfrm>
            <a:off x="3798249" y="4674546"/>
            <a:ext cx="4572000" cy="646331"/>
          </a:xfrm>
          <a:prstGeom prst="rect">
            <a:avLst/>
          </a:prstGeom>
        </p:spPr>
        <p:txBody>
          <a:bodyPr>
            <a:spAutoFit/>
          </a:bodyPr>
          <a:lstStyle/>
          <a:p>
            <a:r>
              <a:rPr lang="en-GB" dirty="0">
                <a:hlinkClick r:id="rId15"/>
              </a:rPr>
              <a:t>http://www.mathsisfun.com/fractions-menu.html</a:t>
            </a:r>
            <a:endParaRPr lang="en-GB" dirty="0"/>
          </a:p>
        </p:txBody>
      </p:sp>
      <p:sp>
        <p:nvSpPr>
          <p:cNvPr id="26" name="Rectangle 25"/>
          <p:cNvSpPr/>
          <p:nvPr/>
        </p:nvSpPr>
        <p:spPr>
          <a:xfrm>
            <a:off x="298605" y="4637926"/>
            <a:ext cx="2990691" cy="646331"/>
          </a:xfrm>
          <a:prstGeom prst="rect">
            <a:avLst/>
          </a:prstGeom>
        </p:spPr>
        <p:txBody>
          <a:bodyPr wrap="none">
            <a:spAutoFit/>
          </a:bodyPr>
          <a:lstStyle/>
          <a:p>
            <a:r>
              <a:rPr lang="en-GB" dirty="0"/>
              <a:t>Another website with fraction</a:t>
            </a:r>
          </a:p>
          <a:p>
            <a:r>
              <a:rPr lang="en-GB" dirty="0"/>
              <a:t>help</a:t>
            </a:r>
          </a:p>
        </p:txBody>
      </p:sp>
      <p:sp>
        <p:nvSpPr>
          <p:cNvPr id="15" name="Rectangle 14"/>
          <p:cNvSpPr/>
          <p:nvPr/>
        </p:nvSpPr>
        <p:spPr>
          <a:xfrm>
            <a:off x="3831729" y="5284259"/>
            <a:ext cx="4572000" cy="646331"/>
          </a:xfrm>
          <a:prstGeom prst="rect">
            <a:avLst/>
          </a:prstGeom>
        </p:spPr>
        <p:txBody>
          <a:bodyPr>
            <a:spAutoFit/>
          </a:bodyPr>
          <a:lstStyle/>
          <a:p>
            <a:r>
              <a:rPr lang="en-GB" dirty="0">
                <a:hlinkClick r:id="rId16"/>
              </a:rPr>
              <a:t>http://nlvm.usu.edu/en/nav/category_g_1_t_1.html</a:t>
            </a:r>
            <a:endParaRPr lang="en-GB" dirty="0"/>
          </a:p>
        </p:txBody>
      </p:sp>
      <p:sp>
        <p:nvSpPr>
          <p:cNvPr id="28" name="Rectangle 27"/>
          <p:cNvSpPr/>
          <p:nvPr/>
        </p:nvSpPr>
        <p:spPr>
          <a:xfrm>
            <a:off x="361555" y="5284259"/>
            <a:ext cx="3034357" cy="646331"/>
          </a:xfrm>
          <a:prstGeom prst="rect">
            <a:avLst/>
          </a:prstGeom>
        </p:spPr>
        <p:txBody>
          <a:bodyPr wrap="none">
            <a:spAutoFit/>
          </a:bodyPr>
          <a:lstStyle/>
          <a:p>
            <a:r>
              <a:rPr lang="en-GB" dirty="0"/>
              <a:t>Visualisations of fractions and </a:t>
            </a:r>
          </a:p>
          <a:p>
            <a:r>
              <a:rPr lang="en-GB" dirty="0"/>
              <a:t>equivalent fractions</a:t>
            </a:r>
          </a:p>
        </p:txBody>
      </p:sp>
      <p:sp>
        <p:nvSpPr>
          <p:cNvPr id="16" name="Rectangle 15"/>
          <p:cNvSpPr/>
          <p:nvPr/>
        </p:nvSpPr>
        <p:spPr>
          <a:xfrm>
            <a:off x="3831729" y="5805264"/>
            <a:ext cx="4572000" cy="646331"/>
          </a:xfrm>
          <a:prstGeom prst="rect">
            <a:avLst/>
          </a:prstGeom>
        </p:spPr>
        <p:txBody>
          <a:bodyPr>
            <a:spAutoFit/>
          </a:bodyPr>
          <a:lstStyle/>
          <a:p>
            <a:r>
              <a:rPr lang="en-GB" dirty="0">
                <a:hlinkClick r:id="rId17"/>
              </a:rPr>
              <a:t>http://www.math-play.com/math-fractions-games.html</a:t>
            </a:r>
            <a:endParaRPr lang="en-GB" dirty="0"/>
          </a:p>
        </p:txBody>
      </p:sp>
      <p:sp>
        <p:nvSpPr>
          <p:cNvPr id="30" name="Rectangle 29"/>
          <p:cNvSpPr/>
          <p:nvPr/>
        </p:nvSpPr>
        <p:spPr>
          <a:xfrm>
            <a:off x="326428" y="5930590"/>
            <a:ext cx="2526013" cy="369332"/>
          </a:xfrm>
          <a:prstGeom prst="rect">
            <a:avLst/>
          </a:prstGeom>
        </p:spPr>
        <p:txBody>
          <a:bodyPr wrap="none">
            <a:spAutoFit/>
          </a:bodyPr>
          <a:lstStyle/>
          <a:p>
            <a:r>
              <a:rPr lang="en-GB" dirty="0"/>
              <a:t>Variety of fraction games</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4879" y="2647763"/>
            <a:ext cx="447675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64879" y="1478212"/>
            <a:ext cx="4254599" cy="1169551"/>
          </a:xfrm>
          <a:prstGeom prst="rect">
            <a:avLst/>
          </a:prstGeom>
          <a:noFill/>
        </p:spPr>
        <p:txBody>
          <a:bodyPr wrap="square" rtlCol="0">
            <a:spAutoFit/>
          </a:bodyPr>
          <a:lstStyle/>
          <a:p>
            <a:r>
              <a:rPr lang="en-GB" sz="1400" dirty="0"/>
              <a:t>Match the cards to the correct height on the bottles. 1) try finding the amount of liquid at the fraction amount 2) try writing the fraction in a different way  3) try adding/subtracting one amount to another  4) try multiplying or dividing a fractional amount by another</a:t>
            </a:r>
          </a:p>
        </p:txBody>
      </p:sp>
      <p:pic>
        <p:nvPicPr>
          <p:cNvPr id="819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917" y="1478213"/>
            <a:ext cx="1927803" cy="5047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2240" y="1478213"/>
            <a:ext cx="2088232" cy="5004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702" y="0"/>
            <a:ext cx="91402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CREATE YOUR FRACTIONS BELOW</a:t>
            </a:r>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37A55F11-0F6B-4871-AF95-E9FBACA37828}" type="slidenum">
              <a:rPr lang="en-GB" smtClean="0"/>
              <a:t>22</a:t>
            </a:fld>
            <a:endParaRPr lang="en-GB"/>
          </a:p>
        </p:txBody>
      </p:sp>
      <p:sp>
        <p:nvSpPr>
          <p:cNvPr id="6" name="Rounded Rectangle 5"/>
          <p:cNvSpPr/>
          <p:nvPr/>
        </p:nvSpPr>
        <p:spPr>
          <a:xfrm>
            <a:off x="611560" y="2245020"/>
            <a:ext cx="2952328" cy="44644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 name="Rounded Rectangle 6"/>
          <p:cNvSpPr/>
          <p:nvPr/>
        </p:nvSpPr>
        <p:spPr>
          <a:xfrm>
            <a:off x="5436096" y="2234385"/>
            <a:ext cx="2952328" cy="44644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Rectangle 7"/>
          <p:cNvSpPr/>
          <p:nvPr/>
        </p:nvSpPr>
        <p:spPr>
          <a:xfrm>
            <a:off x="4242935" y="2333307"/>
            <a:ext cx="543739" cy="3816429"/>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a:p>
            <a:pPr algn="ctr"/>
            <a:r>
              <a:rPr lang="en-US" sz="8000" dirty="0">
                <a:ln w="0"/>
                <a:effectLst>
                  <a:outerShdw blurRad="38100" dist="19050" dir="2700000" algn="tl" rotWithShape="0">
                    <a:schemeClr val="dk1">
                      <a:alpha val="40000"/>
                    </a:schemeClr>
                  </a:outerShdw>
                </a:effectLst>
              </a:rPr>
              <a:t>-</a:t>
            </a:r>
          </a:p>
          <a:p>
            <a:pPr algn="ctr"/>
            <a:r>
              <a:rPr lang="en-US" sz="5400" b="0" cap="none" spc="0" dirty="0">
                <a:ln w="0"/>
                <a:solidFill>
                  <a:schemeClr val="tx1"/>
                </a:solidFill>
                <a:effectLst>
                  <a:outerShdw blurRad="38100" dist="19050" dir="2700000" algn="tl" rotWithShape="0">
                    <a:schemeClr val="dk1">
                      <a:alpha val="40000"/>
                    </a:schemeClr>
                  </a:outerShdw>
                </a:effectLst>
              </a:rPr>
              <a:t>X</a:t>
            </a:r>
          </a:p>
          <a:p>
            <a:pPr algn="ctr"/>
            <a:r>
              <a:rPr lang="en-US" sz="5400" dirty="0">
                <a:ln w="0"/>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10" name="Straight Connector 9"/>
          <p:cNvCxnSpPr/>
          <p:nvPr/>
        </p:nvCxnSpPr>
        <p:spPr>
          <a:xfrm>
            <a:off x="899592" y="4481148"/>
            <a:ext cx="2376264" cy="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5724128" y="4485028"/>
            <a:ext cx="237626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6214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68760"/>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1331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882" y="1538775"/>
            <a:ext cx="8006526" cy="499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Rounded Corners 3">
            <a:extLst>
              <a:ext uri="{FF2B5EF4-FFF2-40B4-BE49-F238E27FC236}">
                <a16:creationId xmlns:a16="http://schemas.microsoft.com/office/drawing/2014/main" id="{B08A2FFC-EA42-4315-B042-7F3742C4BCAE}"/>
              </a:ext>
            </a:extLst>
          </p:cNvPr>
          <p:cNvSpPr/>
          <p:nvPr/>
        </p:nvSpPr>
        <p:spPr>
          <a:xfrm>
            <a:off x="6156176" y="1538775"/>
            <a:ext cx="2088232" cy="49941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6" name="Rectangle 5">
            <a:extLst>
              <a:ext uri="{FF2B5EF4-FFF2-40B4-BE49-F238E27FC236}">
                <a16:creationId xmlns:a16="http://schemas.microsoft.com/office/drawing/2014/main" id="{3DCDDED2-8506-445F-923D-CD785608BBF8}"/>
              </a:ext>
            </a:extLst>
          </p:cNvPr>
          <p:cNvSpPr/>
          <p:nvPr/>
        </p:nvSpPr>
        <p:spPr>
          <a:xfrm>
            <a:off x="6853600" y="5013176"/>
            <a:ext cx="1653786"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Level 2</a:t>
            </a:r>
            <a:endParaRPr lang="en-US" sz="4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51123" y="1115005"/>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2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426800" y="1435189"/>
            <a:ext cx="5242398" cy="3416320"/>
          </a:xfrm>
          <a:prstGeom prst="rect">
            <a:avLst/>
          </a:prstGeom>
        </p:spPr>
        <p:txBody>
          <a:bodyPr wrap="square">
            <a:spAutoFit/>
          </a:bodyPr>
          <a:lstStyle/>
          <a:p>
            <a:r>
              <a:rPr lang="en-GB" sz="2400" dirty="0">
                <a:latin typeface="Impact" pitchFamily="34" charset="0"/>
              </a:rPr>
              <a:t>Design a Fractions Poster !</a:t>
            </a:r>
          </a:p>
          <a:p>
            <a:endParaRPr lang="en-GB" sz="2400" i="1" dirty="0">
              <a:latin typeface="Impact" pitchFamily="34" charset="0"/>
            </a:endParaRPr>
          </a:p>
          <a:p>
            <a:pPr marL="457200" indent="-457200">
              <a:buAutoNum type="arabicParenR"/>
            </a:pPr>
            <a:r>
              <a:rPr lang="en-GB" sz="2400" i="1" dirty="0">
                <a:latin typeface="Impact" pitchFamily="34" charset="0"/>
              </a:rPr>
              <a:t>Cut out a fraction circle</a:t>
            </a:r>
          </a:p>
          <a:p>
            <a:pPr marL="457200" indent="-457200">
              <a:buAutoNum type="arabicParenR"/>
            </a:pPr>
            <a:r>
              <a:rPr lang="en-GB" sz="2400" i="1" dirty="0">
                <a:latin typeface="Impact" pitchFamily="34" charset="0"/>
              </a:rPr>
              <a:t>Put the fraction circle on the poster</a:t>
            </a:r>
          </a:p>
          <a:p>
            <a:pPr marL="457200" indent="-457200">
              <a:buAutoNum type="arabicParenR"/>
            </a:pPr>
            <a:r>
              <a:rPr lang="en-GB" sz="2400" i="1" dirty="0">
                <a:latin typeface="Impact" pitchFamily="34" charset="0"/>
              </a:rPr>
              <a:t>Write the fraction in different ways</a:t>
            </a:r>
          </a:p>
          <a:p>
            <a:pPr marL="457200" indent="-457200">
              <a:buAutoNum type="arabicParenR"/>
            </a:pPr>
            <a:endParaRPr lang="en-GB" sz="2400" i="1" dirty="0">
              <a:latin typeface="Impact" pitchFamily="34" charset="0"/>
            </a:endParaRPr>
          </a:p>
          <a:p>
            <a:r>
              <a:rPr lang="en-GB" sz="2400" i="1" dirty="0">
                <a:latin typeface="Impact" pitchFamily="34" charset="0"/>
              </a:rPr>
              <a:t>Ext: show visually using one or more fraction circles how to ‘Add’ ‘Subtract’ ‘Multiply’ ‘Divide’ fractions</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246" y="1391835"/>
            <a:ext cx="2091062" cy="297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698436">
            <a:off x="336771" y="4561011"/>
            <a:ext cx="1513034" cy="108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09561">
            <a:off x="1828859" y="4938440"/>
            <a:ext cx="1778521" cy="125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8089">
            <a:off x="3501560" y="4971747"/>
            <a:ext cx="1500014" cy="105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927774">
            <a:off x="4927315" y="4994982"/>
            <a:ext cx="1500014" cy="106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946799">
            <a:off x="6398814" y="5160862"/>
            <a:ext cx="1410333" cy="100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59840">
            <a:off x="6951180" y="4502777"/>
            <a:ext cx="1283990" cy="90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487549">
            <a:off x="545587" y="5635845"/>
            <a:ext cx="1009008" cy="71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093990"/>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219"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6000"/>
                    </a14:imgEffect>
                  </a14:imgLayer>
                </a14:imgProps>
              </a:ext>
              <a:ext uri="{28A0092B-C50C-407E-A947-70E740481C1C}">
                <a14:useLocalDpi xmlns:a14="http://schemas.microsoft.com/office/drawing/2010/main" val="0"/>
              </a:ext>
            </a:extLst>
          </a:blip>
          <a:srcRect/>
          <a:stretch>
            <a:fillRect/>
          </a:stretch>
        </p:blipFill>
        <p:spPr bwMode="auto">
          <a:xfrm>
            <a:off x="151429" y="2124794"/>
            <a:ext cx="8797285"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136956" y="1475128"/>
            <a:ext cx="5242398" cy="2308324"/>
          </a:xfrm>
          <a:prstGeom prst="rect">
            <a:avLst/>
          </a:prstGeom>
        </p:spPr>
        <p:txBody>
          <a:bodyPr wrap="square">
            <a:spAutoFit/>
          </a:bodyPr>
          <a:lstStyle/>
          <a:p>
            <a:r>
              <a:rPr lang="en-GB" sz="2400" dirty="0">
                <a:latin typeface="Impact" pitchFamily="34" charset="0"/>
              </a:rPr>
              <a:t>Use a </a:t>
            </a:r>
            <a:r>
              <a:rPr lang="en-GB" sz="2400" dirty="0" err="1">
                <a:latin typeface="Impact" pitchFamily="34" charset="0"/>
              </a:rPr>
              <a:t>spreadsheet</a:t>
            </a:r>
            <a:r>
              <a:rPr lang="en-GB" sz="2400" dirty="0">
                <a:latin typeface="Impact" pitchFamily="34" charset="0"/>
              </a:rPr>
              <a:t> to produce formulae that will  :</a:t>
            </a:r>
          </a:p>
          <a:p>
            <a:r>
              <a:rPr lang="en-GB" sz="2400" i="1" dirty="0">
                <a:latin typeface="Impact" pitchFamily="34" charset="0"/>
              </a:rPr>
              <a:t>1    Find  equivalent fractions</a:t>
            </a:r>
          </a:p>
          <a:p>
            <a:pPr marL="342900" indent="-342900">
              <a:buAutoNum type="arabicPlain" startAt="2"/>
            </a:pPr>
            <a:r>
              <a:rPr lang="en-GB" sz="2400" i="1" dirty="0">
                <a:latin typeface="Impact" pitchFamily="34" charset="0"/>
              </a:rPr>
              <a:t>Add and subtract fractions together</a:t>
            </a:r>
          </a:p>
          <a:p>
            <a:pPr marL="342900" indent="-342900">
              <a:buAutoNum type="arabicPlain" startAt="2"/>
            </a:pPr>
            <a:r>
              <a:rPr lang="en-GB" sz="2400" i="1" dirty="0">
                <a:latin typeface="Impact" pitchFamily="34" charset="0"/>
              </a:rPr>
              <a:t>Multiply fractions or divide them</a:t>
            </a:r>
          </a:p>
          <a:p>
            <a:pPr marL="342900" indent="-342900">
              <a:buAutoNum type="arabicPlain" startAt="2"/>
            </a:pPr>
            <a:r>
              <a:rPr lang="en-GB" sz="2400" i="1" dirty="0">
                <a:latin typeface="Impact" pitchFamily="34" charset="0"/>
              </a:rPr>
              <a:t>Find a fraction of another value</a:t>
            </a:r>
          </a:p>
        </p:txBody>
      </p:sp>
      <p:pic>
        <p:nvPicPr>
          <p:cNvPr id="4"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535426" y="3783452"/>
            <a:ext cx="2999432" cy="21602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9218" name="Picture 2" descr="http://upload.wikimedia.org/math/c/6/e/c6eed362326234e0b7e2a7a32a26647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772160">
            <a:off x="929537" y="4357456"/>
            <a:ext cx="4394921" cy="1491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F3605F3-1BED-4E46-91BC-26EBAA146866}"/>
              </a:ext>
            </a:extLst>
          </p:cNvPr>
          <p:cNvSpPr/>
          <p:nvPr/>
        </p:nvSpPr>
        <p:spPr>
          <a:xfrm>
            <a:off x="195285" y="1526091"/>
            <a:ext cx="8697195" cy="49992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146CEB6-1685-4D8F-8F79-411355E09965}"/>
              </a:ext>
            </a:extLst>
          </p:cNvPr>
          <p:cNvSpPr/>
          <p:nvPr/>
        </p:nvSpPr>
        <p:spPr>
          <a:xfrm>
            <a:off x="5867017" y="1651917"/>
            <a:ext cx="216899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Level 2</a:t>
            </a:r>
          </a:p>
        </p:txBody>
      </p:sp>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a:latin typeface="Impact" pitchFamily="34" charset="0"/>
              </a:rPr>
              <a:t>Try a variety of written practice</a:t>
            </a:r>
          </a:p>
        </p:txBody>
      </p:sp>
      <p:pic>
        <p:nvPicPr>
          <p:cNvPr id="4" name="Picture 2" descr="http://www.appcolt.com/imgbest/1/1/three_worksheets0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a:latin typeface="Impact" pitchFamily="34" charset="0"/>
              </a:rPr>
              <a:t>Worksheets</a:t>
            </a:r>
          </a:p>
          <a:p>
            <a:endParaRPr lang="en-GB" sz="2800" dirty="0">
              <a:latin typeface="Impact" pitchFamily="34" charset="0"/>
            </a:endParaRPr>
          </a:p>
          <a:p>
            <a:r>
              <a:rPr lang="en-GB" sz="2800" dirty="0">
                <a:latin typeface="Impact" pitchFamily="34" charset="0"/>
              </a:rPr>
              <a:t>Workbooks</a:t>
            </a:r>
          </a:p>
          <a:p>
            <a:endParaRPr lang="en-GB" sz="2800" dirty="0">
              <a:latin typeface="Impact" pitchFamily="34" charset="0"/>
            </a:endParaRPr>
          </a:p>
          <a:p>
            <a:r>
              <a:rPr lang="en-GB" sz="2800" dirty="0">
                <a:latin typeface="Impact" pitchFamily="34" charset="0"/>
              </a:rPr>
              <a:t>Practice Exam Papers</a:t>
            </a:r>
          </a:p>
          <a:p>
            <a:endParaRPr lang="en-GB" sz="2800" dirty="0">
              <a:latin typeface="Impact" pitchFamily="34" charset="0"/>
            </a:endParaRPr>
          </a:p>
          <a:p>
            <a:r>
              <a:rPr lang="en-GB" sz="2800" dirty="0">
                <a:latin typeface="Impact" pitchFamily="34" charset="0"/>
              </a:rPr>
              <a:t>Maths Problems</a:t>
            </a: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22"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3917" y="5877272"/>
            <a:ext cx="8824797"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504358"/>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74" name="Picture 2"/>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artisticLightScreen/>
                    </a14:imgEffect>
                    <a14:imgEffect>
                      <a14:colorTemperature colorTemp="7125"/>
                    </a14:imgEffect>
                  </a14:imgLayer>
                </a14:imgProps>
              </a:ext>
              <a:ext uri="{28A0092B-C50C-407E-A947-70E740481C1C}">
                <a14:useLocalDpi xmlns:a14="http://schemas.microsoft.com/office/drawing/2010/main" val="0"/>
              </a:ext>
            </a:extLst>
          </a:blip>
          <a:srcRect/>
          <a:stretch>
            <a:fillRect/>
          </a:stretch>
        </p:blipFill>
        <p:spPr bwMode="auto">
          <a:xfrm>
            <a:off x="111805" y="1454739"/>
            <a:ext cx="8852683" cy="507831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4471"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51521" y="1700808"/>
            <a:ext cx="2448272" cy="4893647"/>
          </a:xfrm>
          <a:prstGeom prst="rect">
            <a:avLst/>
          </a:prstGeom>
        </p:spPr>
        <p:txBody>
          <a:bodyPr wrap="square">
            <a:spAutoFit/>
          </a:bodyPr>
          <a:lstStyle/>
          <a:p>
            <a:r>
              <a:rPr lang="en-GB" sz="1200" dirty="0">
                <a:latin typeface="Impact" pitchFamily="34" charset="0"/>
              </a:rPr>
              <a:t>A  Write the answer as a fraction</a:t>
            </a:r>
          </a:p>
          <a:p>
            <a:endParaRPr lang="en-GB" sz="1200" dirty="0">
              <a:latin typeface="Impact" pitchFamily="34" charset="0"/>
            </a:endParaRPr>
          </a:p>
          <a:p>
            <a:pPr marL="342900" indent="-342900">
              <a:buAutoNum type="arabicParenR"/>
            </a:pPr>
            <a:r>
              <a:rPr lang="en-GB" sz="1200" dirty="0">
                <a:latin typeface="Impact" pitchFamily="34" charset="0"/>
              </a:rPr>
              <a:t>One cut into three = </a:t>
            </a:r>
          </a:p>
          <a:p>
            <a:pPr marL="342900" indent="-342900">
              <a:buAutoNum type="arabicParenR"/>
            </a:pPr>
            <a:r>
              <a:rPr lang="en-GB" sz="1200" dirty="0">
                <a:latin typeface="Impact" pitchFamily="34" charset="0"/>
              </a:rPr>
              <a:t>One split into five =</a:t>
            </a:r>
          </a:p>
          <a:p>
            <a:pPr marL="342900" indent="-342900">
              <a:buAutoNum type="arabicParenR"/>
            </a:pPr>
            <a:r>
              <a:rPr lang="en-GB" sz="1200" dirty="0">
                <a:latin typeface="Impact" pitchFamily="34" charset="0"/>
              </a:rPr>
              <a:t>One divided by ten =</a:t>
            </a:r>
          </a:p>
          <a:p>
            <a:pPr marL="342900" indent="-342900">
              <a:buAutoNum type="arabicParenR"/>
            </a:pPr>
            <a:r>
              <a:rPr lang="en-GB" sz="1200" dirty="0">
                <a:latin typeface="Impact" pitchFamily="34" charset="0"/>
              </a:rPr>
              <a:t>One cut into seven =</a:t>
            </a:r>
          </a:p>
          <a:p>
            <a:pPr marL="342900" indent="-342900">
              <a:buAutoNum type="arabicParenR"/>
            </a:pPr>
            <a:r>
              <a:rPr lang="en-GB" sz="1200" dirty="0">
                <a:latin typeface="Impact" pitchFamily="34" charset="0"/>
              </a:rPr>
              <a:t>One divided by fifteen =</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Two cut into three =</a:t>
            </a:r>
          </a:p>
          <a:p>
            <a:pPr marL="342900" indent="-342900">
              <a:buAutoNum type="arabicParenR"/>
            </a:pPr>
            <a:r>
              <a:rPr lang="en-GB" sz="1200" dirty="0">
                <a:latin typeface="Impact" pitchFamily="34" charset="0"/>
              </a:rPr>
              <a:t>Four divided by six =</a:t>
            </a:r>
          </a:p>
          <a:p>
            <a:pPr marL="342900" indent="-342900">
              <a:buAutoNum type="arabicParenR"/>
            </a:pPr>
            <a:r>
              <a:rPr lang="en-GB" sz="1200" dirty="0">
                <a:latin typeface="Impact" pitchFamily="34" charset="0"/>
              </a:rPr>
              <a:t>Eight split into nine =</a:t>
            </a:r>
          </a:p>
          <a:p>
            <a:pPr marL="342900" indent="-342900">
              <a:buAutoNum type="arabicParenR"/>
            </a:pPr>
            <a:r>
              <a:rPr lang="en-GB" sz="1200" dirty="0">
                <a:latin typeface="Impact" pitchFamily="34" charset="0"/>
              </a:rPr>
              <a:t>Ten cut into twenty =</a:t>
            </a:r>
          </a:p>
          <a:p>
            <a:pPr marL="342900" indent="-342900">
              <a:buAutoNum type="arabicParenR"/>
            </a:pPr>
            <a:r>
              <a:rPr lang="en-GB" sz="1200" dirty="0">
                <a:latin typeface="Impact" pitchFamily="34" charset="0"/>
              </a:rPr>
              <a:t>Six divided into one hundred =</a:t>
            </a:r>
          </a:p>
          <a:p>
            <a:pPr marL="342900" indent="-342900">
              <a:buAutoNum type="arabicParenR"/>
            </a:pPr>
            <a:endParaRPr lang="en-GB" sz="1200" dirty="0">
              <a:latin typeface="Impact" pitchFamily="34" charset="0"/>
            </a:endParaRPr>
          </a:p>
          <a:p>
            <a:r>
              <a:rPr lang="en-GB" sz="1200" dirty="0">
                <a:latin typeface="Impact" pitchFamily="34" charset="0"/>
              </a:rPr>
              <a:t>B  Find fractions of a value</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Find half of 20</a:t>
            </a:r>
          </a:p>
          <a:p>
            <a:pPr marL="342900" indent="-342900">
              <a:buAutoNum type="arabicParenR"/>
            </a:pPr>
            <a:r>
              <a:rPr lang="en-GB" sz="1200" dirty="0">
                <a:latin typeface="Impact" pitchFamily="34" charset="0"/>
              </a:rPr>
              <a:t>1/3  x 60</a:t>
            </a:r>
          </a:p>
          <a:p>
            <a:pPr marL="342900" indent="-342900">
              <a:buAutoNum type="arabicParenR"/>
            </a:pPr>
            <a:r>
              <a:rPr lang="en-GB" sz="1200" dirty="0">
                <a:latin typeface="Impact" pitchFamily="34" charset="0"/>
              </a:rPr>
              <a:t>4/5   of   £100</a:t>
            </a:r>
          </a:p>
          <a:p>
            <a:pPr marL="342900" indent="-342900">
              <a:buAutoNum type="arabicParenR"/>
            </a:pPr>
            <a:r>
              <a:rPr lang="en-GB" sz="1200" dirty="0">
                <a:latin typeface="Impact" pitchFamily="34" charset="0"/>
              </a:rPr>
              <a:t>1/7  x  210kg</a:t>
            </a:r>
          </a:p>
          <a:p>
            <a:pPr marL="342900" indent="-342900">
              <a:buAutoNum type="arabicParenR"/>
            </a:pPr>
            <a:r>
              <a:rPr lang="en-GB" sz="1200" dirty="0">
                <a:latin typeface="Impact" pitchFamily="34" charset="0"/>
              </a:rPr>
              <a:t>1/10 of 1K</a:t>
            </a:r>
          </a:p>
          <a:p>
            <a:pPr marL="342900" indent="-342900">
              <a:buAutoNum type="arabicParenR"/>
            </a:pPr>
            <a:r>
              <a:rPr lang="en-GB" sz="1200" dirty="0">
                <a:latin typeface="Impact" pitchFamily="34" charset="0"/>
              </a:rPr>
              <a:t>2/3 of 18</a:t>
            </a:r>
          </a:p>
          <a:p>
            <a:pPr marL="342900" indent="-342900">
              <a:buAutoNum type="arabicParenR"/>
            </a:pPr>
            <a:r>
              <a:rPr lang="en-GB" sz="1200" dirty="0">
                <a:latin typeface="Impact" pitchFamily="34" charset="0"/>
              </a:rPr>
              <a:t>1/8  x   240</a:t>
            </a:r>
          </a:p>
          <a:p>
            <a:pPr marL="342900" indent="-342900">
              <a:buAutoNum type="arabicParenR"/>
            </a:pPr>
            <a:r>
              <a:rPr lang="en-GB" sz="1200" dirty="0">
                <a:latin typeface="Impact" pitchFamily="34" charset="0"/>
              </a:rPr>
              <a:t>3/6   of   40</a:t>
            </a:r>
          </a:p>
          <a:p>
            <a:pPr marL="342900" indent="-342900">
              <a:buAutoNum type="arabicParenR"/>
            </a:pPr>
            <a:r>
              <a:rPr lang="en-GB" sz="1200" dirty="0">
                <a:latin typeface="Impact" pitchFamily="34" charset="0"/>
              </a:rPr>
              <a:t>1/15  x   45</a:t>
            </a:r>
            <a:endParaRPr lang="en-GB" dirty="0">
              <a:latin typeface="Impact" pitchFamily="34" charset="0"/>
            </a:endParaRPr>
          </a:p>
          <a:p>
            <a:pPr marL="342900" indent="-342900">
              <a:buAutoNum type="arabicParenR"/>
            </a:pPr>
            <a:r>
              <a:rPr lang="en-GB" sz="1200" dirty="0">
                <a:latin typeface="Impact" pitchFamily="34" charset="0"/>
              </a:rPr>
              <a:t>7/9   of    63</a:t>
            </a:r>
          </a:p>
        </p:txBody>
      </p:sp>
      <p:pic>
        <p:nvPicPr>
          <p:cNvPr id="17" name="Pictur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19" name="Rectangle 18"/>
          <p:cNvSpPr/>
          <p:nvPr/>
        </p:nvSpPr>
        <p:spPr>
          <a:xfrm>
            <a:off x="2629187" y="1700808"/>
            <a:ext cx="2877515" cy="4893647"/>
          </a:xfrm>
          <a:prstGeom prst="rect">
            <a:avLst/>
          </a:prstGeom>
        </p:spPr>
        <p:txBody>
          <a:bodyPr wrap="square">
            <a:spAutoFit/>
          </a:bodyPr>
          <a:lstStyle/>
          <a:p>
            <a:r>
              <a:rPr lang="en-GB" sz="1200" dirty="0">
                <a:latin typeface="Impact" pitchFamily="34" charset="0"/>
              </a:rPr>
              <a:t>C  Complete the following fraction sums</a:t>
            </a:r>
          </a:p>
          <a:p>
            <a:endParaRPr lang="en-GB" sz="1200" dirty="0">
              <a:latin typeface="Impact" pitchFamily="34" charset="0"/>
            </a:endParaRPr>
          </a:p>
          <a:p>
            <a:pPr marL="342900" indent="-342900">
              <a:buAutoNum type="arabicParenR"/>
            </a:pPr>
            <a:r>
              <a:rPr lang="en-GB" sz="1200" dirty="0">
                <a:latin typeface="Impact" pitchFamily="34" charset="0"/>
              </a:rPr>
              <a:t>Add ½ and ¼</a:t>
            </a:r>
          </a:p>
          <a:p>
            <a:pPr marL="342900" indent="-342900">
              <a:buAutoNum type="arabicParenR"/>
            </a:pPr>
            <a:r>
              <a:rPr lang="en-GB" sz="1200" dirty="0">
                <a:latin typeface="Impact" pitchFamily="34" charset="0"/>
              </a:rPr>
              <a:t>Add  ¾  and 3/8</a:t>
            </a:r>
          </a:p>
          <a:p>
            <a:pPr marL="342900" indent="-342900">
              <a:buAutoNum type="arabicParenR"/>
            </a:pPr>
            <a:r>
              <a:rPr lang="en-GB" sz="1200" dirty="0">
                <a:latin typeface="Impact" pitchFamily="34" charset="0"/>
              </a:rPr>
              <a:t>Add  2/3  and 7/9</a:t>
            </a:r>
          </a:p>
          <a:p>
            <a:pPr marL="342900" indent="-342900">
              <a:buAutoNum type="arabicParenR"/>
            </a:pPr>
            <a:r>
              <a:rPr lang="en-GB" sz="1200" dirty="0">
                <a:latin typeface="Impact" pitchFamily="34" charset="0"/>
              </a:rPr>
              <a:t>Add  2/5  and 3/10</a:t>
            </a:r>
          </a:p>
          <a:p>
            <a:pPr marL="342900" indent="-342900">
              <a:buAutoNum type="arabicParenR"/>
            </a:pPr>
            <a:r>
              <a:rPr lang="en-GB" sz="1200" dirty="0">
                <a:latin typeface="Impact" pitchFamily="34" charset="0"/>
              </a:rPr>
              <a:t>Add  4/6  and 15/18</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Subtract  1/3   from  5/6</a:t>
            </a:r>
          </a:p>
          <a:p>
            <a:pPr marL="342900" indent="-342900">
              <a:buAutoNum type="arabicParenR"/>
            </a:pPr>
            <a:r>
              <a:rPr lang="en-GB" sz="1200" dirty="0">
                <a:latin typeface="Impact" pitchFamily="34" charset="0"/>
              </a:rPr>
              <a:t>Subtract  2/5   from 9/10</a:t>
            </a:r>
          </a:p>
          <a:p>
            <a:pPr marL="342900" indent="-342900">
              <a:buAutoNum type="arabicParenR"/>
            </a:pPr>
            <a:r>
              <a:rPr lang="en-GB" sz="1200" dirty="0">
                <a:latin typeface="Impact" pitchFamily="34" charset="0"/>
              </a:rPr>
              <a:t>Subtract  19/20  from  99/100</a:t>
            </a:r>
          </a:p>
          <a:p>
            <a:pPr marL="342900" indent="-342900">
              <a:buAutoNum type="arabicParenR"/>
            </a:pPr>
            <a:r>
              <a:rPr lang="en-GB" sz="1200" dirty="0">
                <a:latin typeface="Impact" pitchFamily="34" charset="0"/>
              </a:rPr>
              <a:t>Subtract   ¾   from  16/20</a:t>
            </a:r>
          </a:p>
          <a:p>
            <a:pPr marL="342900" indent="-342900">
              <a:buAutoNum type="arabicParenR"/>
            </a:pPr>
            <a:r>
              <a:rPr lang="en-GB" sz="1200" dirty="0">
                <a:latin typeface="Impact" pitchFamily="34" charset="0"/>
              </a:rPr>
              <a:t>Subtract    4/7   from   17/21</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Multiply   8/10  and  2/3</a:t>
            </a:r>
          </a:p>
          <a:p>
            <a:pPr marL="342900" indent="-342900">
              <a:buAutoNum type="arabicParenR"/>
            </a:pPr>
            <a:r>
              <a:rPr lang="en-GB" sz="1200" dirty="0">
                <a:latin typeface="Impact" pitchFamily="34" charset="0"/>
              </a:rPr>
              <a:t>Multiply   2/7   and   2/8</a:t>
            </a:r>
          </a:p>
          <a:p>
            <a:pPr marL="342900" indent="-342900">
              <a:buAutoNum type="arabicParenR"/>
            </a:pPr>
            <a:r>
              <a:rPr lang="en-GB" sz="1200" dirty="0">
                <a:latin typeface="Impact" pitchFamily="34" charset="0"/>
              </a:rPr>
              <a:t>Multiply   4/5   and  1/11</a:t>
            </a:r>
          </a:p>
          <a:p>
            <a:pPr marL="342900" indent="-342900">
              <a:buAutoNum type="arabicParenR"/>
            </a:pPr>
            <a:r>
              <a:rPr lang="en-GB" sz="1200" dirty="0">
                <a:latin typeface="Impact" pitchFamily="34" charset="0"/>
              </a:rPr>
              <a:t>Multiply   3/8  and 2/5</a:t>
            </a:r>
          </a:p>
          <a:p>
            <a:pPr marL="342900" indent="-342900">
              <a:buAutoNum type="arabicParenR"/>
            </a:pPr>
            <a:r>
              <a:rPr lang="en-GB" sz="1200" dirty="0">
                <a:latin typeface="Impact" pitchFamily="34" charset="0"/>
              </a:rPr>
              <a:t>Multiply   6/1  and  20/1</a:t>
            </a:r>
          </a:p>
          <a:p>
            <a:pPr marL="342900" indent="-342900">
              <a:buAutoNum type="arabicParenR"/>
            </a:pPr>
            <a:r>
              <a:rPr lang="en-GB" sz="1200" dirty="0">
                <a:latin typeface="Impact" pitchFamily="34" charset="0"/>
              </a:rPr>
              <a:t>Multiply   1/5  and  1/7</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Divide   2/3  by  1/6</a:t>
            </a:r>
          </a:p>
          <a:p>
            <a:pPr marL="342900" indent="-342900">
              <a:buAutoNum type="arabicParenR"/>
            </a:pPr>
            <a:r>
              <a:rPr lang="en-GB" sz="1200" dirty="0">
                <a:latin typeface="Impact" pitchFamily="34" charset="0"/>
              </a:rPr>
              <a:t>Divide   1/5   by    2/3</a:t>
            </a:r>
          </a:p>
          <a:p>
            <a:pPr marL="342900" indent="-342900">
              <a:buAutoNum type="arabicParenR"/>
            </a:pPr>
            <a:r>
              <a:rPr lang="en-GB" sz="1200" dirty="0">
                <a:latin typeface="Impact" pitchFamily="34" charset="0"/>
              </a:rPr>
              <a:t>Divide   8/9   by   ½</a:t>
            </a:r>
          </a:p>
          <a:p>
            <a:pPr marL="342900" indent="-342900">
              <a:buAutoNum type="arabicParenR"/>
            </a:pPr>
            <a:r>
              <a:rPr lang="en-GB" sz="1200" dirty="0">
                <a:latin typeface="Impact" pitchFamily="34" charset="0"/>
              </a:rPr>
              <a:t>Divide   3 and 2/4   by   4/5</a:t>
            </a:r>
          </a:p>
          <a:p>
            <a:pPr marL="342900" indent="-342900">
              <a:buAutoNum type="arabicParenR"/>
            </a:pPr>
            <a:r>
              <a:rPr lang="en-GB" sz="1200" dirty="0">
                <a:latin typeface="Impact" pitchFamily="34" charset="0"/>
              </a:rPr>
              <a:t>Divide   3/7   by    10/1K</a:t>
            </a:r>
          </a:p>
        </p:txBody>
      </p:sp>
      <p:sp>
        <p:nvSpPr>
          <p:cNvPr id="20" name="Rectangle 19"/>
          <p:cNvSpPr/>
          <p:nvPr/>
        </p:nvSpPr>
        <p:spPr>
          <a:xfrm>
            <a:off x="5783966" y="1516142"/>
            <a:ext cx="2448272" cy="5262979"/>
          </a:xfrm>
          <a:prstGeom prst="rect">
            <a:avLst/>
          </a:prstGeom>
        </p:spPr>
        <p:txBody>
          <a:bodyPr wrap="square">
            <a:spAutoFit/>
          </a:bodyPr>
          <a:lstStyle/>
          <a:p>
            <a:r>
              <a:rPr lang="en-GB" sz="1200" dirty="0">
                <a:latin typeface="Impact" pitchFamily="34" charset="0"/>
              </a:rPr>
              <a:t>D   Simplify the following</a:t>
            </a:r>
          </a:p>
          <a:p>
            <a:endParaRPr lang="en-GB" sz="1200" dirty="0">
              <a:latin typeface="Impact" pitchFamily="34" charset="0"/>
            </a:endParaRPr>
          </a:p>
          <a:p>
            <a:pPr marL="228600" indent="-228600">
              <a:buAutoNum type="arabicParenR"/>
            </a:pPr>
            <a:r>
              <a:rPr lang="en-GB" sz="1200" dirty="0">
                <a:latin typeface="Impact" pitchFamily="34" charset="0"/>
              </a:rPr>
              <a:t>8/10</a:t>
            </a:r>
          </a:p>
          <a:p>
            <a:pPr marL="228600" indent="-228600">
              <a:buAutoNum type="arabicParenR"/>
            </a:pPr>
            <a:r>
              <a:rPr lang="en-GB" sz="1200" dirty="0">
                <a:latin typeface="Impact" pitchFamily="34" charset="0"/>
              </a:rPr>
              <a:t>2/4</a:t>
            </a:r>
          </a:p>
          <a:p>
            <a:pPr marL="228600" indent="-228600">
              <a:buAutoNum type="arabicParenR"/>
            </a:pPr>
            <a:r>
              <a:rPr lang="en-GB" sz="1200" dirty="0">
                <a:latin typeface="Impact" pitchFamily="34" charset="0"/>
              </a:rPr>
              <a:t>14/16</a:t>
            </a:r>
          </a:p>
          <a:p>
            <a:pPr marL="228600" indent="-228600">
              <a:buAutoNum type="arabicParenR"/>
            </a:pPr>
            <a:r>
              <a:rPr lang="en-GB" sz="1200" dirty="0">
                <a:latin typeface="Impact" pitchFamily="34" charset="0"/>
              </a:rPr>
              <a:t>90/100</a:t>
            </a:r>
          </a:p>
          <a:p>
            <a:pPr marL="228600" indent="-228600">
              <a:buAutoNum type="arabicParenR"/>
            </a:pPr>
            <a:r>
              <a:rPr lang="en-GB" sz="1200" dirty="0">
                <a:latin typeface="Impact" pitchFamily="34" charset="0"/>
              </a:rPr>
              <a:t>1K/1M</a:t>
            </a:r>
          </a:p>
          <a:p>
            <a:pPr marL="228600" indent="-228600">
              <a:buAutoNum type="arabicParenR"/>
            </a:pPr>
            <a:r>
              <a:rPr lang="en-GB" sz="1200" dirty="0">
                <a:latin typeface="Impact" pitchFamily="34" charset="0"/>
              </a:rPr>
              <a:t>40/60</a:t>
            </a:r>
          </a:p>
          <a:p>
            <a:pPr marL="228600" indent="-228600">
              <a:buAutoNum type="arabicParenR"/>
            </a:pPr>
            <a:r>
              <a:rPr lang="en-GB" sz="1200" dirty="0">
                <a:latin typeface="Impact" pitchFamily="34" charset="0"/>
              </a:rPr>
              <a:t>5/15</a:t>
            </a:r>
          </a:p>
          <a:p>
            <a:pPr marL="228600" indent="-228600">
              <a:buAutoNum type="arabicParenR"/>
            </a:pPr>
            <a:r>
              <a:rPr lang="en-GB" sz="1200" dirty="0">
                <a:latin typeface="Impact" pitchFamily="34" charset="0"/>
              </a:rPr>
              <a:t>20/60</a:t>
            </a:r>
          </a:p>
          <a:p>
            <a:pPr marL="228600" indent="-228600">
              <a:buAutoNum type="arabicParenR"/>
            </a:pPr>
            <a:r>
              <a:rPr lang="en-GB" sz="1200" dirty="0">
                <a:latin typeface="Impact" pitchFamily="34" charset="0"/>
              </a:rPr>
              <a:t>7/56</a:t>
            </a:r>
          </a:p>
          <a:p>
            <a:pPr marL="228600" indent="-228600">
              <a:buAutoNum type="arabicParenR"/>
            </a:pPr>
            <a:r>
              <a:rPr lang="en-GB" sz="1200" dirty="0">
                <a:latin typeface="Impact" pitchFamily="34" charset="0"/>
              </a:rPr>
              <a:t> 77/88</a:t>
            </a:r>
          </a:p>
          <a:p>
            <a:pPr marL="228600" indent="-228600">
              <a:buAutoNum type="arabicParenR"/>
            </a:pPr>
            <a:endParaRPr lang="en-GB" sz="1200" dirty="0">
              <a:latin typeface="Impact" pitchFamily="34" charset="0"/>
            </a:endParaRPr>
          </a:p>
          <a:p>
            <a:r>
              <a:rPr lang="en-GB" sz="1200" dirty="0">
                <a:latin typeface="Impact" pitchFamily="34" charset="0"/>
              </a:rPr>
              <a:t>E  Convert these mixed fractions into top heavy fractions</a:t>
            </a:r>
          </a:p>
          <a:p>
            <a:endParaRPr lang="en-GB" sz="1200" dirty="0">
              <a:latin typeface="Impact" pitchFamily="34" charset="0"/>
            </a:endParaRPr>
          </a:p>
          <a:p>
            <a:pPr marL="228600" indent="-228600">
              <a:buAutoNum type="arabicParenR"/>
            </a:pPr>
            <a:r>
              <a:rPr lang="en-GB" sz="1200" dirty="0">
                <a:latin typeface="Impact" pitchFamily="34" charset="0"/>
              </a:rPr>
              <a:t>3  ½</a:t>
            </a:r>
          </a:p>
          <a:p>
            <a:pPr marL="228600" indent="-228600">
              <a:buAutoNum type="arabicParenR"/>
            </a:pPr>
            <a:r>
              <a:rPr lang="en-GB" sz="1200" dirty="0">
                <a:latin typeface="Impact" pitchFamily="34" charset="0"/>
              </a:rPr>
              <a:t>1  4/5</a:t>
            </a:r>
          </a:p>
          <a:p>
            <a:pPr marL="228600" indent="-228600">
              <a:buAutoNum type="arabicParenR"/>
            </a:pPr>
            <a:r>
              <a:rPr lang="en-GB" sz="1200" dirty="0">
                <a:latin typeface="Impact" pitchFamily="34" charset="0"/>
              </a:rPr>
              <a:t>2  ¾</a:t>
            </a:r>
          </a:p>
          <a:p>
            <a:pPr marL="228600" indent="-228600">
              <a:buAutoNum type="arabicParenR"/>
            </a:pPr>
            <a:r>
              <a:rPr lang="en-GB" sz="1200" dirty="0">
                <a:latin typeface="Impact" pitchFamily="34" charset="0"/>
              </a:rPr>
              <a:t>5  2/3</a:t>
            </a:r>
          </a:p>
          <a:p>
            <a:pPr marL="228600" indent="-228600">
              <a:buAutoNum type="arabicParenR"/>
            </a:pPr>
            <a:r>
              <a:rPr lang="en-GB" sz="1200" dirty="0">
                <a:latin typeface="Impact" pitchFamily="34" charset="0"/>
              </a:rPr>
              <a:t>3  7/9</a:t>
            </a:r>
          </a:p>
          <a:p>
            <a:pPr marL="228600" indent="-228600">
              <a:buAutoNum type="arabicParenR"/>
            </a:pPr>
            <a:endParaRPr lang="en-GB" sz="1200" dirty="0">
              <a:latin typeface="Impact" pitchFamily="34" charset="0"/>
            </a:endParaRPr>
          </a:p>
          <a:p>
            <a:r>
              <a:rPr lang="en-GB" sz="1200" dirty="0">
                <a:latin typeface="Impact" pitchFamily="34" charset="0"/>
              </a:rPr>
              <a:t>F  Convert these top heavy fractions into mixed fractions</a:t>
            </a:r>
          </a:p>
          <a:p>
            <a:pPr marL="228600" indent="-228600">
              <a:buAutoNum type="arabicParenR"/>
            </a:pPr>
            <a:r>
              <a:rPr lang="en-GB" sz="1200" dirty="0">
                <a:latin typeface="Impact" pitchFamily="34" charset="0"/>
              </a:rPr>
              <a:t>18/7</a:t>
            </a:r>
          </a:p>
          <a:p>
            <a:pPr marL="228600" indent="-228600">
              <a:buAutoNum type="arabicParenR"/>
            </a:pPr>
            <a:r>
              <a:rPr lang="en-GB" sz="1200" dirty="0">
                <a:latin typeface="Impact" pitchFamily="34" charset="0"/>
              </a:rPr>
              <a:t>29/4</a:t>
            </a:r>
          </a:p>
          <a:p>
            <a:pPr marL="228600" indent="-228600">
              <a:buAutoNum type="arabicParenR"/>
            </a:pPr>
            <a:r>
              <a:rPr lang="en-GB" sz="1200" dirty="0">
                <a:latin typeface="Impact" pitchFamily="34" charset="0"/>
              </a:rPr>
              <a:t>5/3</a:t>
            </a:r>
          </a:p>
          <a:p>
            <a:pPr marL="228600" indent="-228600">
              <a:buAutoNum type="arabicParenR"/>
            </a:pPr>
            <a:endParaRPr lang="en-GB" sz="1200" dirty="0">
              <a:latin typeface="Impact" pitchFamily="34" charset="0"/>
            </a:endParaRPr>
          </a:p>
        </p:txBody>
      </p:sp>
      <p:sp>
        <p:nvSpPr>
          <p:cNvPr id="4" name="Rectangle: Rounded Corners 3">
            <a:extLst>
              <a:ext uri="{FF2B5EF4-FFF2-40B4-BE49-F238E27FC236}">
                <a16:creationId xmlns:a16="http://schemas.microsoft.com/office/drawing/2014/main" id="{E03A9CD4-C28E-4D75-8E93-9EC4AE679F1A}"/>
              </a:ext>
            </a:extLst>
          </p:cNvPr>
          <p:cNvSpPr/>
          <p:nvPr/>
        </p:nvSpPr>
        <p:spPr>
          <a:xfrm>
            <a:off x="2411759" y="4221088"/>
            <a:ext cx="2857383" cy="23042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A5D1A7BD-90CB-4D7F-BDC2-A4F02C51C565}"/>
              </a:ext>
            </a:extLst>
          </p:cNvPr>
          <p:cNvSpPr/>
          <p:nvPr/>
        </p:nvSpPr>
        <p:spPr>
          <a:xfrm>
            <a:off x="5591581" y="3844127"/>
            <a:ext cx="2857383" cy="27173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9563DFB-3D70-4844-AD2A-F06B2482CF74}"/>
              </a:ext>
            </a:extLst>
          </p:cNvPr>
          <p:cNvSpPr/>
          <p:nvPr/>
        </p:nvSpPr>
        <p:spPr>
          <a:xfrm>
            <a:off x="4348572" y="5373216"/>
            <a:ext cx="1216743"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Level 2</a:t>
            </a:r>
          </a:p>
        </p:txBody>
      </p:sp>
      <p:sp>
        <p:nvSpPr>
          <p:cNvPr id="8" name="Rectangle 7">
            <a:extLst>
              <a:ext uri="{FF2B5EF4-FFF2-40B4-BE49-F238E27FC236}">
                <a16:creationId xmlns:a16="http://schemas.microsoft.com/office/drawing/2014/main" id="{95EC3604-09D8-4958-AB0F-0102ADC977A5}"/>
              </a:ext>
            </a:extLst>
          </p:cNvPr>
          <p:cNvSpPr/>
          <p:nvPr/>
        </p:nvSpPr>
        <p:spPr>
          <a:xfrm>
            <a:off x="7090175" y="4293096"/>
            <a:ext cx="1216743"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Level 2</a:t>
            </a:r>
          </a:p>
        </p:txBody>
      </p:sp>
    </p:spTree>
    <p:extLst>
      <p:ext uri="{BB962C8B-B14F-4D97-AF65-F5344CB8AC3E}">
        <p14:creationId xmlns:p14="http://schemas.microsoft.com/office/powerpoint/2010/main" val="4053620465"/>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artisticGlowDiffused trans="7000"/>
                    </a14:imgEffect>
                    <a14:imgEffect>
                      <a14:colorTemperature colorTemp="5625"/>
                    </a14:imgEffect>
                    <a14:imgEffect>
                      <a14:brightnessContrast bright="69000" contrast="40000"/>
                    </a14:imgEffect>
                  </a14:imgLayer>
                </a14:imgProps>
              </a:ext>
              <a:ext uri="{28A0092B-C50C-407E-A947-70E740481C1C}">
                <a14:useLocalDpi xmlns:a14="http://schemas.microsoft.com/office/drawing/2010/main" val="0"/>
              </a:ext>
            </a:extLst>
          </a:blip>
          <a:srcRect/>
          <a:stretch>
            <a:fillRect/>
          </a:stretch>
        </p:blipFill>
        <p:spPr bwMode="auto">
          <a:xfrm>
            <a:off x="92399" y="1473051"/>
            <a:ext cx="6666627" cy="608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1"/>
            <a:ext cx="1050641" cy="1528422"/>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4471"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17435" y="1528423"/>
            <a:ext cx="8697195" cy="5386090"/>
          </a:xfrm>
          <a:prstGeom prst="rect">
            <a:avLst/>
          </a:prstGeom>
        </p:spPr>
        <p:txBody>
          <a:bodyPr wrap="square">
            <a:spAutoFit/>
          </a:bodyPr>
          <a:lstStyle/>
          <a:p>
            <a:r>
              <a:rPr lang="en-GB" sz="1600" dirty="0">
                <a:latin typeface="Impact" pitchFamily="34" charset="0"/>
              </a:rPr>
              <a:t>Q1  I watched a film lasting two and a half hours straight after watching another that was on for an hour and a quarter.  What is the total viewing time for the two movies together?</a:t>
            </a:r>
          </a:p>
          <a:p>
            <a:endParaRPr lang="en-GB" sz="1600" dirty="0">
              <a:latin typeface="Impact" pitchFamily="34" charset="0"/>
            </a:endParaRPr>
          </a:p>
          <a:p>
            <a:r>
              <a:rPr lang="en-GB" sz="1600" dirty="0">
                <a:latin typeface="Impact" pitchFamily="34" charset="0"/>
              </a:rPr>
              <a:t>Q2  A fifth of a plane journey was disturbed by turbulence.  The flight was for four and a half hours.   How long did the turbulence last?</a:t>
            </a:r>
          </a:p>
          <a:p>
            <a:endParaRPr lang="en-GB" sz="1600" dirty="0">
              <a:latin typeface="Impact" pitchFamily="34" charset="0"/>
            </a:endParaRPr>
          </a:p>
          <a:p>
            <a:r>
              <a:rPr lang="en-GB" sz="1600" dirty="0">
                <a:latin typeface="Impact" pitchFamily="34" charset="0"/>
              </a:rPr>
              <a:t>Q3  Firemen worked on a fire in a building that spread to a quarter of its 840 rooms.  How many rooms did not catch fire?</a:t>
            </a:r>
          </a:p>
          <a:p>
            <a:endParaRPr lang="en-GB" sz="1600" dirty="0">
              <a:latin typeface="Impact" pitchFamily="34" charset="0"/>
            </a:endParaRPr>
          </a:p>
          <a:p>
            <a:r>
              <a:rPr lang="en-GB" sz="1600" dirty="0">
                <a:latin typeface="Impact" pitchFamily="34" charset="0"/>
              </a:rPr>
              <a:t>Q4  Two and a half pizzas were used at a party.  Each pizza was cut into eighths.  How many eighths were able to be cut from the two and a half pizzas?</a:t>
            </a:r>
          </a:p>
          <a:p>
            <a:endParaRPr lang="en-GB" sz="1600" dirty="0">
              <a:latin typeface="Impact" pitchFamily="34" charset="0"/>
            </a:endParaRPr>
          </a:p>
          <a:p>
            <a:r>
              <a:rPr lang="en-GB" sz="1600" dirty="0">
                <a:latin typeface="Impact" pitchFamily="34" charset="0"/>
              </a:rPr>
              <a:t>Q5  A survey had 79 people out of a hundred give a positive score for a hotel.  Using a suitable approximation and an equivalent fraction, give the hotel a rating out of five stars.</a:t>
            </a:r>
          </a:p>
          <a:p>
            <a:endParaRPr lang="en-GB" sz="1600" dirty="0">
              <a:latin typeface="Impact" pitchFamily="34" charset="0"/>
            </a:endParaRPr>
          </a:p>
          <a:p>
            <a:r>
              <a:rPr lang="en-GB" sz="1600" dirty="0">
                <a:latin typeface="Impact" pitchFamily="34" charset="0"/>
              </a:rPr>
              <a:t>Q6  A large tractor tyre turns a full turn and travels 3m along the ground.  How many turns does it take for the wheel to travel 10 and a half metres?</a:t>
            </a:r>
          </a:p>
          <a:p>
            <a:endParaRPr lang="en-GB" dirty="0">
              <a:latin typeface="Impact" pitchFamily="34" charset="0"/>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V="1">
            <a:off x="25544" y="5589239"/>
            <a:ext cx="9010951" cy="115237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D8BEFAC9-87FF-4B04-8A73-96E242D025D4}"/>
              </a:ext>
            </a:extLst>
          </p:cNvPr>
          <p:cNvSpPr/>
          <p:nvPr/>
        </p:nvSpPr>
        <p:spPr>
          <a:xfrm>
            <a:off x="7379818" y="3959858"/>
            <a:ext cx="1216743"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Level 2</a:t>
            </a:r>
          </a:p>
        </p:txBody>
      </p:sp>
      <p:sp>
        <p:nvSpPr>
          <p:cNvPr id="6" name="Rectangle: Rounded Corners 5">
            <a:extLst>
              <a:ext uri="{FF2B5EF4-FFF2-40B4-BE49-F238E27FC236}">
                <a16:creationId xmlns:a16="http://schemas.microsoft.com/office/drawing/2014/main" id="{625077FA-1FD9-4A8C-A965-7257E4D73200}"/>
              </a:ext>
            </a:extLst>
          </p:cNvPr>
          <p:cNvSpPr/>
          <p:nvPr/>
        </p:nvSpPr>
        <p:spPr>
          <a:xfrm>
            <a:off x="129655" y="3697347"/>
            <a:ext cx="8697195" cy="22638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2855548"/>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Making it Functional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61111" y="1133237"/>
            <a:ext cx="8854806" cy="5345916"/>
            <a:chOff x="3274536" y="1289754"/>
            <a:chExt cx="5506770" cy="480363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BB</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43068" y="1902845"/>
            <a:ext cx="257175"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578510" y="1829892"/>
            <a:ext cx="257175" cy="108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752" y="1413110"/>
            <a:ext cx="8484703" cy="506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944813">
            <a:off x="6006609" y="2885155"/>
            <a:ext cx="2808312" cy="196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760592"/>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M</a:t>
            </a:r>
            <a:r>
              <a:rPr lang="en-GB" sz="2000" b="1" dirty="0">
                <a:solidFill>
                  <a:srgbClr val="FFFFFF"/>
                </a:solidFill>
                <a:effectLst/>
                <a:latin typeface="Line Printer (PC)"/>
                <a:ea typeface="Calibri"/>
                <a:cs typeface="Times New Roman"/>
              </a:rPr>
              <a:t>ATHS  L1  to 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559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Making it Functional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61111" y="1133237"/>
            <a:ext cx="8854806" cy="5345916"/>
            <a:chOff x="3274536" y="1289754"/>
            <a:chExt cx="5506770" cy="480363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BB</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43068" y="1902845"/>
            <a:ext cx="257175"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578510" y="1829892"/>
            <a:ext cx="257175" cy="108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18" name="Rectangle 17"/>
          <p:cNvSpPr/>
          <p:nvPr/>
        </p:nvSpPr>
        <p:spPr>
          <a:xfrm>
            <a:off x="318932" y="1800349"/>
            <a:ext cx="8501540" cy="3262432"/>
          </a:xfrm>
          <a:prstGeom prst="rect">
            <a:avLst/>
          </a:prstGeom>
        </p:spPr>
        <p:txBody>
          <a:bodyPr wrap="square">
            <a:spAutoFit/>
          </a:bodyPr>
          <a:lstStyle/>
          <a:p>
            <a:r>
              <a:rPr lang="en-GB" sz="1600" dirty="0">
                <a:latin typeface="Impact" pitchFamily="34" charset="0"/>
              </a:rPr>
              <a:t>1)       What fraction of the day’s </a:t>
            </a:r>
            <a:r>
              <a:rPr lang="en-GB" sz="1600" dirty="0" err="1">
                <a:latin typeface="Impact" pitchFamily="34" charset="0"/>
              </a:rPr>
              <a:t>tv</a:t>
            </a:r>
            <a:r>
              <a:rPr lang="en-GB" sz="1600" dirty="0">
                <a:latin typeface="Impact" pitchFamily="34" charset="0"/>
              </a:rPr>
              <a:t> hours (out of 12 hours) are ‘News’ programmes?</a:t>
            </a:r>
          </a:p>
          <a:p>
            <a:endParaRPr lang="en-GB" sz="1600" dirty="0">
              <a:latin typeface="Impact" pitchFamily="34" charset="0"/>
            </a:endParaRPr>
          </a:p>
          <a:p>
            <a:pPr marL="342900" indent="-342900">
              <a:buAutoNum type="arabicParenR" startAt="2"/>
            </a:pPr>
            <a:r>
              <a:rPr lang="en-GB" sz="1600" dirty="0">
                <a:latin typeface="Impact" pitchFamily="34" charset="0"/>
              </a:rPr>
              <a:t>You watch ‘Perfection’ each week for 5 weeks on the same day.  Find the total number of hours watching this programme showing your workings as multiplication of fractions and leave your answer as a fraction.</a:t>
            </a:r>
          </a:p>
          <a:p>
            <a:pPr marL="342900" indent="-342900">
              <a:buAutoNum type="arabicParenR" startAt="2"/>
            </a:pPr>
            <a:endParaRPr lang="en-GB" sz="1600" dirty="0">
              <a:latin typeface="Impact" pitchFamily="34" charset="0"/>
            </a:endParaRPr>
          </a:p>
          <a:p>
            <a:pPr marL="342900" indent="-342900">
              <a:buAutoNum type="arabicParenR" startAt="2"/>
            </a:pPr>
            <a:r>
              <a:rPr lang="en-GB" sz="1600" dirty="0">
                <a:latin typeface="Impact" pitchFamily="34" charset="0"/>
              </a:rPr>
              <a:t>a) Write down the number of hours ‘Fake Britain’ is on for as a fraction of an hour</a:t>
            </a:r>
          </a:p>
          <a:p>
            <a:r>
              <a:rPr lang="en-GB" sz="1600" dirty="0">
                <a:latin typeface="Impact" pitchFamily="34" charset="0"/>
              </a:rPr>
              <a:t>          b)  Show, using division of fractions, how long each part of the programme is on for if there </a:t>
            </a:r>
          </a:p>
          <a:p>
            <a:r>
              <a:rPr lang="en-GB" sz="1600" dirty="0">
                <a:latin typeface="Impact" pitchFamily="34" charset="0"/>
              </a:rPr>
              <a:t>          are 2  five minute advert breaks in the programme time.</a:t>
            </a:r>
          </a:p>
          <a:p>
            <a:endParaRPr lang="en-GB" sz="1600" dirty="0">
              <a:latin typeface="Impact" pitchFamily="34" charset="0"/>
            </a:endParaRPr>
          </a:p>
          <a:p>
            <a:pPr marL="342900" indent="-342900">
              <a:buAutoNum type="arabicParenR" startAt="4"/>
            </a:pPr>
            <a:r>
              <a:rPr lang="en-GB" sz="1600" dirty="0">
                <a:latin typeface="Impact" pitchFamily="34" charset="0"/>
              </a:rPr>
              <a:t>Draw a pie chart to show the TYPES of programmes available to watch on Oct 23</a:t>
            </a:r>
            <a:r>
              <a:rPr lang="en-GB" sz="1600" baseline="30000" dirty="0">
                <a:latin typeface="Impact" pitchFamily="34" charset="0"/>
              </a:rPr>
              <a:t>rd</a:t>
            </a:r>
            <a:r>
              <a:rPr lang="en-GB" sz="1600" dirty="0">
                <a:latin typeface="Impact" pitchFamily="34" charset="0"/>
              </a:rPr>
              <a:t> showing the </a:t>
            </a:r>
          </a:p>
          <a:p>
            <a:r>
              <a:rPr lang="en-GB" sz="1600" dirty="0">
                <a:latin typeface="Impact" pitchFamily="34" charset="0"/>
              </a:rPr>
              <a:t>         fraction of each slice of the pie</a:t>
            </a:r>
          </a:p>
          <a:p>
            <a:pPr marL="342900" indent="-342900">
              <a:buAutoNum type="arabicParenR" startAt="2"/>
            </a:pPr>
            <a:endParaRPr lang="en-GB" sz="1400" dirty="0">
              <a:latin typeface="Impact" pitchFamily="34"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933" y="4797151"/>
            <a:ext cx="2436006" cy="167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http://media.gizmodo.co.uk/wp-content/uploads/2012/04/PhilipsTV.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1046" y="4841237"/>
            <a:ext cx="2827341" cy="15903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23168" y="4581128"/>
            <a:ext cx="2859118" cy="178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779690"/>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Quiz to assess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10274"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923920" y="-272343"/>
            <a:ext cx="5066495" cy="8438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Quiz to assess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047025" y="-359700"/>
            <a:ext cx="5092546" cy="8710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556791"/>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sp>
        <p:nvSpPr>
          <p:cNvPr id="19" name="Rectangle 18"/>
          <p:cNvSpPr/>
          <p:nvPr/>
        </p:nvSpPr>
        <p:spPr>
          <a:xfrm>
            <a:off x="172715" y="1422973"/>
            <a:ext cx="2599085" cy="5447645"/>
          </a:xfrm>
          <a:prstGeom prst="rect">
            <a:avLst/>
          </a:prstGeom>
        </p:spPr>
        <p:txBody>
          <a:bodyPr wrap="square">
            <a:spAutoFit/>
          </a:bodyPr>
          <a:lstStyle/>
          <a:p>
            <a:endParaRPr lang="en-GB" sz="1200" dirty="0">
              <a:latin typeface="Britannic Bold" pitchFamily="34" charset="0"/>
            </a:endParaRPr>
          </a:p>
          <a:p>
            <a:r>
              <a:rPr lang="en-GB" sz="1200" dirty="0">
                <a:latin typeface="Britannic Bold" pitchFamily="34" charset="0"/>
              </a:rPr>
              <a:t>Block 1</a:t>
            </a:r>
          </a:p>
          <a:p>
            <a:pPr marL="228600" indent="-228600">
              <a:buAutoNum type="arabicParenR"/>
            </a:pPr>
            <a:r>
              <a:rPr lang="en-GB" sz="1200" dirty="0">
                <a:latin typeface="Britannic Bold" pitchFamily="34" charset="0"/>
              </a:rPr>
              <a:t>½</a:t>
            </a:r>
          </a:p>
          <a:p>
            <a:pPr marL="228600" indent="-228600">
              <a:buAutoNum type="arabicParenR"/>
            </a:pPr>
            <a:r>
              <a:rPr lang="en-GB" sz="1200" dirty="0">
                <a:latin typeface="Britannic Bold" pitchFamily="34" charset="0"/>
              </a:rPr>
              <a:t>2/3</a:t>
            </a:r>
          </a:p>
          <a:p>
            <a:pPr marL="228600" indent="-228600">
              <a:buAutoNum type="arabicParenR"/>
            </a:pPr>
            <a:r>
              <a:rPr lang="en-GB" sz="1200" dirty="0">
                <a:latin typeface="Britannic Bold" pitchFamily="34" charset="0"/>
              </a:rPr>
              <a:t>¾</a:t>
            </a:r>
          </a:p>
          <a:p>
            <a:pPr marL="228600" indent="-228600">
              <a:buAutoNum type="arabicParenR"/>
            </a:pPr>
            <a:r>
              <a:rPr lang="en-GB" sz="1200" dirty="0">
                <a:latin typeface="Britannic Bold" pitchFamily="34" charset="0"/>
              </a:rPr>
              <a:t>1/10</a:t>
            </a:r>
          </a:p>
          <a:p>
            <a:pPr marL="228600" indent="-228600">
              <a:buAutoNum type="arabicParenR"/>
            </a:pPr>
            <a:r>
              <a:rPr lang="en-GB" sz="1200" dirty="0">
                <a:latin typeface="Britannic Bold" pitchFamily="34" charset="0"/>
              </a:rPr>
              <a:t>4/5</a:t>
            </a:r>
          </a:p>
          <a:p>
            <a:pPr marL="228600" indent="-228600">
              <a:buAutoNum type="arabicParenR"/>
            </a:pPr>
            <a:r>
              <a:rPr lang="en-GB" sz="1200" dirty="0">
                <a:latin typeface="Britannic Bold" pitchFamily="34" charset="0"/>
              </a:rPr>
              <a:t>1 ½</a:t>
            </a:r>
          </a:p>
          <a:p>
            <a:pPr marL="228600" indent="-228600">
              <a:buAutoNum type="arabicParenR"/>
            </a:pPr>
            <a:endParaRPr lang="en-GB" sz="1200" dirty="0">
              <a:latin typeface="Britannic Bold" pitchFamily="34" charset="0"/>
            </a:endParaRPr>
          </a:p>
          <a:p>
            <a:pPr marL="228600" indent="-228600">
              <a:buAutoNum type="arabicParenR"/>
            </a:pPr>
            <a:r>
              <a:rPr lang="en-GB" sz="1200" dirty="0">
                <a:latin typeface="Britannic Bold" pitchFamily="34" charset="0"/>
              </a:rPr>
              <a:t>½</a:t>
            </a:r>
          </a:p>
          <a:p>
            <a:pPr marL="228600" indent="-228600">
              <a:buAutoNum type="arabicParenR"/>
            </a:pPr>
            <a:r>
              <a:rPr lang="en-GB" sz="1200" dirty="0">
                <a:latin typeface="Britannic Bold" pitchFamily="34" charset="0"/>
              </a:rPr>
              <a:t>1/3</a:t>
            </a:r>
          </a:p>
          <a:p>
            <a:pPr marL="228600" indent="-228600">
              <a:buAutoNum type="arabicParenR"/>
            </a:pPr>
            <a:r>
              <a:rPr lang="en-GB" sz="1200" dirty="0">
                <a:latin typeface="Britannic Bold" pitchFamily="34" charset="0"/>
              </a:rPr>
              <a:t>7/26</a:t>
            </a:r>
          </a:p>
          <a:p>
            <a:pPr marL="228600" indent="-228600">
              <a:buAutoNum type="arabicParenR"/>
            </a:pPr>
            <a:r>
              <a:rPr lang="en-GB" sz="1200" dirty="0">
                <a:latin typeface="Britannic Bold" pitchFamily="34" charset="0"/>
              </a:rPr>
              <a:t>  7/5</a:t>
            </a:r>
          </a:p>
          <a:p>
            <a:pPr marL="228600" indent="-228600">
              <a:buAutoNum type="arabicParenR"/>
            </a:pPr>
            <a:r>
              <a:rPr lang="en-GB" sz="1200" dirty="0">
                <a:latin typeface="Britannic Bold" pitchFamily="34" charset="0"/>
              </a:rPr>
              <a:t>   1 1/6</a:t>
            </a:r>
          </a:p>
          <a:p>
            <a:pPr marL="228600" indent="-228600">
              <a:buAutoNum type="arabicParenR"/>
            </a:pPr>
            <a:r>
              <a:rPr lang="en-GB" sz="1200" dirty="0">
                <a:latin typeface="Britannic Bold" pitchFamily="34" charset="0"/>
              </a:rPr>
              <a:t>   150</a:t>
            </a:r>
          </a:p>
          <a:p>
            <a:pPr marL="228600" indent="-228600">
              <a:buAutoNum type="arabicParenR"/>
            </a:pPr>
            <a:r>
              <a:rPr lang="en-GB" sz="1200" dirty="0">
                <a:latin typeface="Britannic Bold" pitchFamily="34" charset="0"/>
              </a:rPr>
              <a:t>   60</a:t>
            </a:r>
          </a:p>
          <a:p>
            <a:pPr marL="228600" indent="-228600">
              <a:buAutoNum type="arabicParenR"/>
            </a:pPr>
            <a:r>
              <a:rPr lang="en-GB" sz="1200" dirty="0">
                <a:latin typeface="Britannic Bold" pitchFamily="34" charset="0"/>
              </a:rPr>
              <a:t>   6/10,   3/7,   2/5</a:t>
            </a:r>
          </a:p>
          <a:p>
            <a:pPr marL="228600" indent="-228600">
              <a:buAutoNum type="arabicParenR"/>
            </a:pPr>
            <a:endParaRPr lang="en-GB" sz="1200" dirty="0">
              <a:latin typeface="Britannic Bold" pitchFamily="34" charset="0"/>
            </a:endParaRPr>
          </a:p>
          <a:p>
            <a:pPr marL="228600" indent="-228600">
              <a:buAutoNum type="arabicParenR"/>
            </a:pPr>
            <a:r>
              <a:rPr lang="en-GB" sz="1200" dirty="0">
                <a:latin typeface="Britannic Bold" pitchFamily="34" charset="0"/>
              </a:rPr>
              <a:t>   7/4</a:t>
            </a:r>
          </a:p>
          <a:p>
            <a:pPr marL="228600" indent="-228600">
              <a:buAutoNum type="arabicParenR"/>
            </a:pPr>
            <a:r>
              <a:rPr lang="en-GB" sz="1200" dirty="0">
                <a:latin typeface="Britannic Bold" pitchFamily="34" charset="0"/>
              </a:rPr>
              <a:t>   14/10 or 7/5</a:t>
            </a:r>
          </a:p>
          <a:p>
            <a:pPr marL="228600" indent="-228600">
              <a:buAutoNum type="arabicParenR"/>
            </a:pPr>
            <a:r>
              <a:rPr lang="en-GB" sz="1200" dirty="0">
                <a:latin typeface="Britannic Bold" pitchFamily="34" charset="0"/>
              </a:rPr>
              <a:t>   1/8</a:t>
            </a:r>
          </a:p>
          <a:p>
            <a:pPr marL="228600" indent="-228600">
              <a:buAutoNum type="arabicParenR"/>
            </a:pPr>
            <a:r>
              <a:rPr lang="en-GB" sz="1200" dirty="0">
                <a:latin typeface="Britannic Bold" pitchFamily="34" charset="0"/>
              </a:rPr>
              <a:t>   2/9</a:t>
            </a:r>
          </a:p>
          <a:p>
            <a:pPr marL="228600" indent="-228600">
              <a:buAutoNum type="arabicParenR"/>
            </a:pPr>
            <a:r>
              <a:rPr lang="en-GB" sz="1200" dirty="0">
                <a:latin typeface="Britannic Bold" pitchFamily="34" charset="0"/>
              </a:rPr>
              <a:t>   4/12,   6/12,   14/12</a:t>
            </a:r>
          </a:p>
          <a:p>
            <a:pPr marL="228600" indent="-228600">
              <a:buAutoNum type="arabicParenR"/>
            </a:pPr>
            <a:r>
              <a:rPr lang="en-GB" sz="1200" dirty="0">
                <a:latin typeface="Britannic Bold" pitchFamily="34" charset="0"/>
              </a:rPr>
              <a:t>   28/40   or 14/20  or  7/10</a:t>
            </a:r>
          </a:p>
          <a:p>
            <a:pPr marL="228600" indent="-228600">
              <a:buAutoNum type="arabicParenR"/>
            </a:pPr>
            <a:r>
              <a:rPr lang="en-GB" sz="1200" dirty="0">
                <a:latin typeface="Britannic Bold" pitchFamily="34" charset="0"/>
              </a:rPr>
              <a:t>   51/14</a:t>
            </a:r>
          </a:p>
          <a:p>
            <a:pPr marL="228600" indent="-228600">
              <a:buAutoNum type="arabicParenR"/>
            </a:pPr>
            <a:r>
              <a:rPr lang="en-GB" sz="1200" dirty="0">
                <a:latin typeface="Britannic Bold" pitchFamily="34" charset="0"/>
              </a:rPr>
              <a:t>   20/4  or 10/2  or 5</a:t>
            </a:r>
          </a:p>
          <a:p>
            <a:pPr marL="228600" indent="-228600">
              <a:buAutoNum type="arabicParenR"/>
            </a:pPr>
            <a:r>
              <a:rPr lang="en-GB" sz="1200" dirty="0">
                <a:latin typeface="Britannic Bold" pitchFamily="34" charset="0"/>
              </a:rPr>
              <a:t>   20/27</a:t>
            </a:r>
          </a:p>
          <a:p>
            <a:pPr marL="228600" indent="-228600">
              <a:buAutoNum type="arabicParenR"/>
            </a:pPr>
            <a:endParaRPr lang="en-GB" sz="1200" dirty="0">
              <a:latin typeface="Britannic Bold" pitchFamily="34" charset="0"/>
            </a:endParaRPr>
          </a:p>
          <a:p>
            <a:pPr marL="228600" indent="-228600">
              <a:buAutoNum type="arabicParenR"/>
            </a:pPr>
            <a:endParaRPr lang="en-GB" sz="1200" dirty="0">
              <a:latin typeface="Britannic Bold" pitchFamily="34" charset="0"/>
            </a:endParaRP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22" name="Rectangle 21"/>
          <p:cNvSpPr/>
          <p:nvPr/>
        </p:nvSpPr>
        <p:spPr>
          <a:xfrm>
            <a:off x="2627784" y="1625223"/>
            <a:ext cx="2448272" cy="4985980"/>
          </a:xfrm>
          <a:prstGeom prst="rect">
            <a:avLst/>
          </a:prstGeom>
        </p:spPr>
        <p:txBody>
          <a:bodyPr wrap="square">
            <a:spAutoFit/>
          </a:bodyPr>
          <a:lstStyle/>
          <a:p>
            <a:r>
              <a:rPr lang="en-GB" sz="1200" dirty="0">
                <a:latin typeface="Impact" pitchFamily="34" charset="0"/>
              </a:rPr>
              <a:t>A  Write the answer as a fraction</a:t>
            </a:r>
          </a:p>
          <a:p>
            <a:endParaRPr lang="en-GB" sz="1200" dirty="0">
              <a:latin typeface="Impact" pitchFamily="34" charset="0"/>
            </a:endParaRPr>
          </a:p>
          <a:p>
            <a:pPr marL="342900" indent="-342900">
              <a:buAutoNum type="arabicParenR"/>
            </a:pPr>
            <a:r>
              <a:rPr lang="en-GB" sz="1200" dirty="0">
                <a:latin typeface="Impact" pitchFamily="34" charset="0"/>
              </a:rPr>
              <a:t>1/3</a:t>
            </a:r>
          </a:p>
          <a:p>
            <a:pPr marL="342900" indent="-342900">
              <a:buAutoNum type="arabicParenR"/>
            </a:pPr>
            <a:r>
              <a:rPr lang="en-GB" sz="1200" dirty="0">
                <a:latin typeface="Impact" pitchFamily="34" charset="0"/>
              </a:rPr>
              <a:t>1/5</a:t>
            </a:r>
          </a:p>
          <a:p>
            <a:pPr marL="342900" indent="-342900">
              <a:buAutoNum type="arabicParenR"/>
            </a:pPr>
            <a:r>
              <a:rPr lang="en-GB" sz="1200" dirty="0">
                <a:latin typeface="Impact" pitchFamily="34" charset="0"/>
              </a:rPr>
              <a:t>1/10</a:t>
            </a:r>
          </a:p>
          <a:p>
            <a:pPr marL="342900" indent="-342900">
              <a:buAutoNum type="arabicParenR"/>
            </a:pPr>
            <a:r>
              <a:rPr lang="en-GB" sz="1200" dirty="0">
                <a:latin typeface="Impact" pitchFamily="34" charset="0"/>
              </a:rPr>
              <a:t>1/7</a:t>
            </a:r>
          </a:p>
          <a:p>
            <a:pPr marL="342900" indent="-342900">
              <a:buAutoNum type="arabicParenR"/>
            </a:pPr>
            <a:r>
              <a:rPr lang="en-GB" sz="1200" dirty="0">
                <a:latin typeface="Impact" pitchFamily="34" charset="0"/>
              </a:rPr>
              <a:t>1/15</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2/3</a:t>
            </a:r>
          </a:p>
          <a:p>
            <a:pPr marL="342900" indent="-342900">
              <a:buAutoNum type="arabicParenR"/>
            </a:pPr>
            <a:r>
              <a:rPr lang="en-GB" sz="1200" dirty="0">
                <a:latin typeface="Impact" pitchFamily="34" charset="0"/>
              </a:rPr>
              <a:t>4/6</a:t>
            </a:r>
          </a:p>
          <a:p>
            <a:pPr marL="342900" indent="-342900">
              <a:buAutoNum type="arabicParenR"/>
            </a:pPr>
            <a:r>
              <a:rPr lang="en-GB" sz="1200" dirty="0">
                <a:latin typeface="Impact" pitchFamily="34" charset="0"/>
              </a:rPr>
              <a:t>8/9</a:t>
            </a:r>
          </a:p>
          <a:p>
            <a:pPr marL="342900" indent="-342900">
              <a:buAutoNum type="arabicParenR"/>
            </a:pPr>
            <a:r>
              <a:rPr lang="en-GB" sz="1200" dirty="0">
                <a:latin typeface="Impact" pitchFamily="34" charset="0"/>
              </a:rPr>
              <a:t>10/20</a:t>
            </a:r>
          </a:p>
          <a:p>
            <a:pPr marL="342900" indent="-342900">
              <a:buAutoNum type="arabicParenR"/>
            </a:pPr>
            <a:r>
              <a:rPr lang="en-GB" sz="1200" dirty="0">
                <a:latin typeface="Impact" pitchFamily="34" charset="0"/>
              </a:rPr>
              <a:t>6/100</a:t>
            </a:r>
          </a:p>
          <a:p>
            <a:pPr marL="342900" indent="-342900">
              <a:buAutoNum type="arabicParenR"/>
            </a:pPr>
            <a:endParaRPr lang="en-GB" sz="1200" dirty="0">
              <a:latin typeface="Impact" pitchFamily="34" charset="0"/>
            </a:endParaRPr>
          </a:p>
          <a:p>
            <a:r>
              <a:rPr lang="en-GB" sz="1200" dirty="0">
                <a:latin typeface="Impact" pitchFamily="34" charset="0"/>
              </a:rPr>
              <a:t>B  Find fractions of a value</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10</a:t>
            </a:r>
          </a:p>
          <a:p>
            <a:pPr marL="342900" indent="-342900">
              <a:buAutoNum type="arabicParenR"/>
            </a:pPr>
            <a:r>
              <a:rPr lang="en-GB" sz="1200" dirty="0">
                <a:latin typeface="Impact" pitchFamily="34" charset="0"/>
              </a:rPr>
              <a:t>20</a:t>
            </a:r>
          </a:p>
          <a:p>
            <a:pPr marL="342900" indent="-342900">
              <a:buAutoNum type="arabicParenR"/>
            </a:pPr>
            <a:r>
              <a:rPr lang="en-GB" sz="1200" dirty="0">
                <a:latin typeface="Impact" pitchFamily="34" charset="0"/>
              </a:rPr>
              <a:t>£80</a:t>
            </a:r>
          </a:p>
          <a:p>
            <a:pPr marL="342900" indent="-342900">
              <a:buAutoNum type="arabicParenR"/>
            </a:pPr>
            <a:r>
              <a:rPr lang="en-GB" sz="1200" dirty="0">
                <a:latin typeface="Impact" pitchFamily="34" charset="0"/>
              </a:rPr>
              <a:t>30kg</a:t>
            </a:r>
          </a:p>
          <a:p>
            <a:pPr marL="342900" indent="-342900">
              <a:buAutoNum type="arabicParenR"/>
            </a:pPr>
            <a:r>
              <a:rPr lang="en-GB" sz="1200" dirty="0">
                <a:latin typeface="Impact" pitchFamily="34" charset="0"/>
              </a:rPr>
              <a:t>100</a:t>
            </a:r>
          </a:p>
          <a:p>
            <a:pPr marL="342900" indent="-342900">
              <a:buAutoNum type="arabicParenR"/>
            </a:pPr>
            <a:r>
              <a:rPr lang="en-GB" sz="1200" dirty="0">
                <a:latin typeface="Impact" pitchFamily="34" charset="0"/>
              </a:rPr>
              <a:t>12</a:t>
            </a:r>
          </a:p>
          <a:p>
            <a:pPr marL="342900" indent="-342900">
              <a:buAutoNum type="arabicParenR"/>
            </a:pPr>
            <a:r>
              <a:rPr lang="en-GB" sz="1200" dirty="0">
                <a:latin typeface="Impact" pitchFamily="34" charset="0"/>
              </a:rPr>
              <a:t>30</a:t>
            </a:r>
          </a:p>
          <a:p>
            <a:pPr marL="342900" indent="-342900">
              <a:buAutoNum type="arabicParenR"/>
            </a:pPr>
            <a:r>
              <a:rPr lang="en-GB" sz="1200" dirty="0">
                <a:latin typeface="Impact" pitchFamily="34" charset="0"/>
              </a:rPr>
              <a:t>20</a:t>
            </a:r>
          </a:p>
          <a:p>
            <a:pPr marL="342900" indent="-342900">
              <a:buAutoNum type="arabicParenR"/>
            </a:pPr>
            <a:r>
              <a:rPr lang="en-GB" sz="1400" dirty="0">
                <a:latin typeface="Impact" pitchFamily="34" charset="0"/>
              </a:rPr>
              <a:t>3</a:t>
            </a:r>
          </a:p>
          <a:p>
            <a:pPr marL="342900" indent="-342900">
              <a:buAutoNum type="arabicParenR"/>
            </a:pPr>
            <a:r>
              <a:rPr lang="en-GB" sz="1200" dirty="0">
                <a:latin typeface="Impact" pitchFamily="34" charset="0"/>
              </a:rPr>
              <a:t>49</a:t>
            </a:r>
          </a:p>
        </p:txBody>
      </p:sp>
      <p:sp>
        <p:nvSpPr>
          <p:cNvPr id="23" name="Rectangle 22"/>
          <p:cNvSpPr/>
          <p:nvPr/>
        </p:nvSpPr>
        <p:spPr>
          <a:xfrm>
            <a:off x="5497427" y="1537828"/>
            <a:ext cx="2877515" cy="4893647"/>
          </a:xfrm>
          <a:prstGeom prst="rect">
            <a:avLst/>
          </a:prstGeom>
        </p:spPr>
        <p:txBody>
          <a:bodyPr wrap="square">
            <a:spAutoFit/>
          </a:bodyPr>
          <a:lstStyle/>
          <a:p>
            <a:r>
              <a:rPr lang="en-GB" sz="1200" dirty="0">
                <a:latin typeface="Impact" pitchFamily="34" charset="0"/>
              </a:rPr>
              <a:t>C  Complete the following fraction sums</a:t>
            </a:r>
          </a:p>
          <a:p>
            <a:endParaRPr lang="en-GB" sz="1200" dirty="0">
              <a:latin typeface="Impact" pitchFamily="34" charset="0"/>
            </a:endParaRPr>
          </a:p>
          <a:p>
            <a:pPr marL="342900" indent="-342900">
              <a:buAutoNum type="arabicParenR"/>
            </a:pPr>
            <a:r>
              <a:rPr lang="en-GB" sz="1200" dirty="0">
                <a:latin typeface="Impact" pitchFamily="34" charset="0"/>
              </a:rPr>
              <a:t>3/4</a:t>
            </a:r>
          </a:p>
          <a:p>
            <a:pPr marL="342900" indent="-342900">
              <a:buAutoNum type="arabicParenR"/>
            </a:pPr>
            <a:r>
              <a:rPr lang="en-GB" sz="1200" dirty="0">
                <a:latin typeface="Impact" pitchFamily="34" charset="0"/>
              </a:rPr>
              <a:t>9/8</a:t>
            </a:r>
          </a:p>
          <a:p>
            <a:pPr marL="342900" indent="-342900">
              <a:buAutoNum type="arabicParenR"/>
            </a:pPr>
            <a:r>
              <a:rPr lang="en-GB" sz="1200" dirty="0">
                <a:latin typeface="Impact" pitchFamily="34" charset="0"/>
              </a:rPr>
              <a:t>13/9</a:t>
            </a:r>
          </a:p>
          <a:p>
            <a:pPr marL="342900" indent="-342900">
              <a:buAutoNum type="arabicParenR"/>
            </a:pPr>
            <a:r>
              <a:rPr lang="en-GB" sz="1200" dirty="0">
                <a:latin typeface="Impact" pitchFamily="34" charset="0"/>
              </a:rPr>
              <a:t>7/10</a:t>
            </a:r>
          </a:p>
          <a:p>
            <a:pPr marL="342900" indent="-342900">
              <a:buAutoNum type="arabicParenR"/>
            </a:pPr>
            <a:r>
              <a:rPr lang="en-GB" sz="1200" dirty="0">
                <a:latin typeface="Impact" pitchFamily="34" charset="0"/>
              </a:rPr>
              <a:t>27/18</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3/6 or 1/2</a:t>
            </a:r>
          </a:p>
          <a:p>
            <a:pPr marL="342900" indent="-342900">
              <a:buAutoNum type="arabicParenR"/>
            </a:pPr>
            <a:r>
              <a:rPr lang="en-GB" sz="1200" dirty="0">
                <a:latin typeface="Impact" pitchFamily="34" charset="0"/>
              </a:rPr>
              <a:t>5/10 or 1/2</a:t>
            </a:r>
          </a:p>
          <a:p>
            <a:pPr marL="342900" indent="-342900">
              <a:buAutoNum type="arabicParenR"/>
            </a:pPr>
            <a:r>
              <a:rPr lang="en-GB" sz="1200" dirty="0">
                <a:latin typeface="Impact" pitchFamily="34" charset="0"/>
              </a:rPr>
              <a:t>4/100</a:t>
            </a:r>
          </a:p>
          <a:p>
            <a:pPr marL="342900" indent="-342900">
              <a:buAutoNum type="arabicParenR"/>
            </a:pPr>
            <a:r>
              <a:rPr lang="en-GB" sz="1200" dirty="0">
                <a:latin typeface="Impact" pitchFamily="34" charset="0"/>
              </a:rPr>
              <a:t>1/20</a:t>
            </a:r>
          </a:p>
          <a:p>
            <a:pPr marL="342900" indent="-342900">
              <a:buAutoNum type="arabicParenR"/>
            </a:pPr>
            <a:r>
              <a:rPr lang="en-GB" sz="1200" dirty="0">
                <a:latin typeface="Impact" pitchFamily="34" charset="0"/>
              </a:rPr>
              <a:t>5/21</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16/30 or 8/15</a:t>
            </a:r>
          </a:p>
          <a:p>
            <a:pPr marL="342900" indent="-342900">
              <a:buAutoNum type="arabicParenR"/>
            </a:pPr>
            <a:r>
              <a:rPr lang="en-GB" sz="1200" dirty="0">
                <a:latin typeface="Impact" pitchFamily="34" charset="0"/>
              </a:rPr>
              <a:t>4/56  or  1/14</a:t>
            </a:r>
          </a:p>
          <a:p>
            <a:pPr marL="342900" indent="-342900">
              <a:buAutoNum type="arabicParenR"/>
            </a:pPr>
            <a:r>
              <a:rPr lang="en-GB" sz="1200" dirty="0">
                <a:latin typeface="Impact" pitchFamily="34" charset="0"/>
              </a:rPr>
              <a:t>4/55</a:t>
            </a:r>
          </a:p>
          <a:p>
            <a:pPr marL="342900" indent="-342900">
              <a:buAutoNum type="arabicParenR"/>
            </a:pPr>
            <a:r>
              <a:rPr lang="en-GB" sz="1200" dirty="0">
                <a:latin typeface="Impact" pitchFamily="34" charset="0"/>
              </a:rPr>
              <a:t>6/40   or   3/20</a:t>
            </a:r>
          </a:p>
          <a:p>
            <a:pPr marL="342900" indent="-342900">
              <a:buAutoNum type="arabicParenR"/>
            </a:pPr>
            <a:r>
              <a:rPr lang="en-GB" sz="1200" dirty="0">
                <a:latin typeface="Impact" pitchFamily="34" charset="0"/>
              </a:rPr>
              <a:t>120</a:t>
            </a:r>
          </a:p>
          <a:p>
            <a:pPr marL="342900" indent="-342900">
              <a:buAutoNum type="arabicParenR"/>
            </a:pPr>
            <a:r>
              <a:rPr lang="en-GB" sz="1200" dirty="0">
                <a:latin typeface="Impact" pitchFamily="34" charset="0"/>
              </a:rPr>
              <a:t>1/35</a:t>
            </a:r>
          </a:p>
          <a:p>
            <a:pPr marL="342900" indent="-342900">
              <a:buAutoNum type="arabicParenR"/>
            </a:pPr>
            <a:endParaRPr lang="en-GB" sz="1200" dirty="0">
              <a:latin typeface="Impact" pitchFamily="34" charset="0"/>
            </a:endParaRPr>
          </a:p>
          <a:p>
            <a:pPr marL="342900" indent="-342900">
              <a:buAutoNum type="arabicParenR"/>
            </a:pPr>
            <a:r>
              <a:rPr lang="en-GB" sz="1200" dirty="0">
                <a:latin typeface="Impact" pitchFamily="34" charset="0"/>
              </a:rPr>
              <a:t>12/3  or  4</a:t>
            </a:r>
          </a:p>
          <a:p>
            <a:pPr marL="342900" indent="-342900">
              <a:buAutoNum type="arabicParenR"/>
            </a:pPr>
            <a:r>
              <a:rPr lang="en-GB" sz="1200" dirty="0">
                <a:latin typeface="Impact" pitchFamily="34" charset="0"/>
              </a:rPr>
              <a:t>3/10</a:t>
            </a:r>
          </a:p>
          <a:p>
            <a:pPr marL="342900" indent="-342900">
              <a:buAutoNum type="arabicParenR"/>
            </a:pPr>
            <a:r>
              <a:rPr lang="en-GB" sz="1200" dirty="0">
                <a:latin typeface="Impact" pitchFamily="34" charset="0"/>
              </a:rPr>
              <a:t>16/9</a:t>
            </a:r>
          </a:p>
          <a:p>
            <a:pPr marL="342900" indent="-342900">
              <a:buAutoNum type="arabicParenR"/>
            </a:pPr>
            <a:r>
              <a:rPr lang="en-GB" sz="1200" dirty="0">
                <a:latin typeface="Impact" pitchFamily="34" charset="0"/>
              </a:rPr>
              <a:t>35/8   </a:t>
            </a:r>
          </a:p>
          <a:p>
            <a:pPr marL="342900" indent="-342900">
              <a:buAutoNum type="arabicParenR"/>
            </a:pPr>
            <a:r>
              <a:rPr lang="en-GB" sz="1200" dirty="0">
                <a:latin typeface="Impact" pitchFamily="34" charset="0"/>
              </a:rPr>
              <a:t>300/7     </a:t>
            </a:r>
          </a:p>
        </p:txBody>
      </p:sp>
    </p:spTree>
    <p:extLst>
      <p:ext uri="{BB962C8B-B14F-4D97-AF65-F5344CB8AC3E}">
        <p14:creationId xmlns:p14="http://schemas.microsoft.com/office/powerpoint/2010/main" val="329246283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44944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sp>
        <p:nvSpPr>
          <p:cNvPr id="19" name="Rectangle 18"/>
          <p:cNvSpPr/>
          <p:nvPr/>
        </p:nvSpPr>
        <p:spPr>
          <a:xfrm>
            <a:off x="172715" y="1422973"/>
            <a:ext cx="2599085" cy="461665"/>
          </a:xfrm>
          <a:prstGeom prst="rect">
            <a:avLst/>
          </a:prstGeom>
        </p:spPr>
        <p:txBody>
          <a:bodyPr wrap="square">
            <a:spAutoFit/>
          </a:bodyPr>
          <a:lstStyle/>
          <a:p>
            <a:endParaRPr lang="en-GB" sz="1200" dirty="0">
              <a:latin typeface="Britannic Bold" pitchFamily="34" charset="0"/>
            </a:endParaRPr>
          </a:p>
          <a:p>
            <a:pPr marL="228600" indent="-228600">
              <a:buAutoNum type="arabicParenR"/>
            </a:pPr>
            <a:endParaRPr lang="en-GB" sz="1200" dirty="0">
              <a:latin typeface="Britannic Bold" pitchFamily="34" charset="0"/>
            </a:endParaRP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
        <p:nvSpPr>
          <p:cNvPr id="24" name="Rectangle 23"/>
          <p:cNvSpPr/>
          <p:nvPr/>
        </p:nvSpPr>
        <p:spPr>
          <a:xfrm>
            <a:off x="187871" y="1449443"/>
            <a:ext cx="2448272" cy="5262979"/>
          </a:xfrm>
          <a:prstGeom prst="rect">
            <a:avLst/>
          </a:prstGeom>
        </p:spPr>
        <p:txBody>
          <a:bodyPr wrap="square">
            <a:spAutoFit/>
          </a:bodyPr>
          <a:lstStyle/>
          <a:p>
            <a:r>
              <a:rPr lang="en-GB" sz="1200" dirty="0">
                <a:latin typeface="Impact" pitchFamily="34" charset="0"/>
              </a:rPr>
              <a:t>D   Simplify the following</a:t>
            </a:r>
          </a:p>
          <a:p>
            <a:endParaRPr lang="en-GB" sz="1200" dirty="0">
              <a:latin typeface="Impact" pitchFamily="34" charset="0"/>
            </a:endParaRPr>
          </a:p>
          <a:p>
            <a:pPr marL="228600" indent="-228600">
              <a:buAutoNum type="arabicParenR"/>
            </a:pPr>
            <a:r>
              <a:rPr lang="en-GB" sz="1200" dirty="0">
                <a:latin typeface="Impact" pitchFamily="34" charset="0"/>
              </a:rPr>
              <a:t>4/5</a:t>
            </a:r>
          </a:p>
          <a:p>
            <a:pPr marL="228600" indent="-228600">
              <a:buAutoNum type="arabicParenR"/>
            </a:pPr>
            <a:r>
              <a:rPr lang="en-GB" sz="1200" dirty="0">
                <a:latin typeface="Impact" pitchFamily="34" charset="0"/>
              </a:rPr>
              <a:t>1/2</a:t>
            </a:r>
          </a:p>
          <a:p>
            <a:pPr marL="228600" indent="-228600">
              <a:buAutoNum type="arabicParenR"/>
            </a:pPr>
            <a:r>
              <a:rPr lang="en-GB" sz="1200" dirty="0">
                <a:latin typeface="Impact" pitchFamily="34" charset="0"/>
              </a:rPr>
              <a:t>7/8</a:t>
            </a:r>
          </a:p>
          <a:p>
            <a:pPr marL="228600" indent="-228600">
              <a:buAutoNum type="arabicParenR"/>
            </a:pPr>
            <a:r>
              <a:rPr lang="en-GB" sz="1200" dirty="0">
                <a:latin typeface="Impact" pitchFamily="34" charset="0"/>
              </a:rPr>
              <a:t>9/10</a:t>
            </a:r>
          </a:p>
          <a:p>
            <a:pPr marL="228600" indent="-228600">
              <a:buAutoNum type="arabicParenR"/>
            </a:pPr>
            <a:r>
              <a:rPr lang="en-GB" sz="1200" dirty="0">
                <a:latin typeface="Impact" pitchFamily="34" charset="0"/>
              </a:rPr>
              <a:t>1/1000</a:t>
            </a:r>
          </a:p>
          <a:p>
            <a:pPr marL="228600" indent="-228600">
              <a:buAutoNum type="arabicParenR"/>
            </a:pPr>
            <a:r>
              <a:rPr lang="en-GB" sz="1200" dirty="0">
                <a:latin typeface="Impact" pitchFamily="34" charset="0"/>
              </a:rPr>
              <a:t>2/3</a:t>
            </a:r>
          </a:p>
          <a:p>
            <a:pPr marL="228600" indent="-228600">
              <a:buAutoNum type="arabicParenR"/>
            </a:pPr>
            <a:r>
              <a:rPr lang="en-GB" sz="1200" dirty="0">
                <a:latin typeface="Impact" pitchFamily="34" charset="0"/>
              </a:rPr>
              <a:t>1/3</a:t>
            </a:r>
          </a:p>
          <a:p>
            <a:pPr marL="228600" indent="-228600">
              <a:buAutoNum type="arabicParenR"/>
            </a:pPr>
            <a:r>
              <a:rPr lang="en-GB" sz="1200" dirty="0">
                <a:latin typeface="Impact" pitchFamily="34" charset="0"/>
              </a:rPr>
              <a:t>1/3</a:t>
            </a:r>
          </a:p>
          <a:p>
            <a:pPr marL="228600" indent="-228600">
              <a:buAutoNum type="arabicParenR"/>
            </a:pPr>
            <a:r>
              <a:rPr lang="en-GB" sz="1200" dirty="0">
                <a:latin typeface="Impact" pitchFamily="34" charset="0"/>
              </a:rPr>
              <a:t>1/8</a:t>
            </a:r>
          </a:p>
          <a:p>
            <a:pPr marL="228600" indent="-228600">
              <a:buAutoNum type="arabicParenR"/>
            </a:pPr>
            <a:r>
              <a:rPr lang="en-GB" sz="1200" dirty="0">
                <a:latin typeface="Impact" pitchFamily="34" charset="0"/>
              </a:rPr>
              <a:t> 7/8</a:t>
            </a:r>
          </a:p>
          <a:p>
            <a:pPr marL="228600" indent="-228600">
              <a:buAutoNum type="arabicParenR"/>
            </a:pPr>
            <a:endParaRPr lang="en-GB" sz="1200" dirty="0">
              <a:latin typeface="Impact" pitchFamily="34" charset="0"/>
            </a:endParaRPr>
          </a:p>
          <a:p>
            <a:r>
              <a:rPr lang="en-GB" sz="1200" dirty="0">
                <a:latin typeface="Impact" pitchFamily="34" charset="0"/>
              </a:rPr>
              <a:t>E  Convert these mixed fractions into top heavy fractions</a:t>
            </a:r>
          </a:p>
          <a:p>
            <a:endParaRPr lang="en-GB" sz="1200" dirty="0">
              <a:latin typeface="Impact" pitchFamily="34" charset="0"/>
            </a:endParaRPr>
          </a:p>
          <a:p>
            <a:pPr marL="228600" indent="-228600">
              <a:buAutoNum type="arabicParenR"/>
            </a:pPr>
            <a:r>
              <a:rPr lang="en-GB" sz="1200" dirty="0">
                <a:latin typeface="Impact" pitchFamily="34" charset="0"/>
              </a:rPr>
              <a:t>7/2</a:t>
            </a:r>
          </a:p>
          <a:p>
            <a:pPr marL="228600" indent="-228600">
              <a:buAutoNum type="arabicParenR"/>
            </a:pPr>
            <a:r>
              <a:rPr lang="en-GB" sz="1200" dirty="0">
                <a:latin typeface="Impact" pitchFamily="34" charset="0"/>
              </a:rPr>
              <a:t>9/5</a:t>
            </a:r>
          </a:p>
          <a:p>
            <a:pPr marL="228600" indent="-228600">
              <a:buAutoNum type="arabicParenR"/>
            </a:pPr>
            <a:r>
              <a:rPr lang="en-GB" sz="1200" dirty="0">
                <a:latin typeface="Impact" pitchFamily="34" charset="0"/>
              </a:rPr>
              <a:t>11/4</a:t>
            </a:r>
          </a:p>
          <a:p>
            <a:pPr marL="228600" indent="-228600">
              <a:buAutoNum type="arabicParenR"/>
            </a:pPr>
            <a:r>
              <a:rPr lang="en-GB" sz="1200" dirty="0">
                <a:latin typeface="Impact" pitchFamily="34" charset="0"/>
              </a:rPr>
              <a:t>17/3</a:t>
            </a:r>
          </a:p>
          <a:p>
            <a:pPr marL="228600" indent="-228600">
              <a:buAutoNum type="arabicParenR"/>
            </a:pPr>
            <a:r>
              <a:rPr lang="en-GB" sz="1200" dirty="0">
                <a:latin typeface="Impact" pitchFamily="34" charset="0"/>
              </a:rPr>
              <a:t>34/9</a:t>
            </a:r>
          </a:p>
          <a:p>
            <a:pPr marL="228600" indent="-228600">
              <a:buAutoNum type="arabicParenR"/>
            </a:pPr>
            <a:endParaRPr lang="en-GB" sz="1200" dirty="0">
              <a:latin typeface="Impact" pitchFamily="34" charset="0"/>
            </a:endParaRPr>
          </a:p>
          <a:p>
            <a:r>
              <a:rPr lang="en-GB" sz="1200" dirty="0">
                <a:latin typeface="Impact" pitchFamily="34" charset="0"/>
              </a:rPr>
              <a:t>F  Convert these top heavy fractions into mixed fractions</a:t>
            </a:r>
          </a:p>
          <a:p>
            <a:pPr marL="228600" indent="-228600">
              <a:buAutoNum type="arabicParenR"/>
            </a:pPr>
            <a:r>
              <a:rPr lang="en-GB" sz="1200" dirty="0">
                <a:latin typeface="Impact" pitchFamily="34" charset="0"/>
              </a:rPr>
              <a:t>2   4/7</a:t>
            </a:r>
          </a:p>
          <a:p>
            <a:pPr marL="228600" indent="-228600">
              <a:buAutoNum type="arabicParenR"/>
            </a:pPr>
            <a:r>
              <a:rPr lang="en-GB" sz="1200" dirty="0">
                <a:latin typeface="Impact" pitchFamily="34" charset="0"/>
              </a:rPr>
              <a:t>7   1/4</a:t>
            </a:r>
          </a:p>
          <a:p>
            <a:pPr marL="228600" indent="-228600">
              <a:buAutoNum type="arabicParenR"/>
            </a:pPr>
            <a:r>
              <a:rPr lang="en-GB" sz="1200" dirty="0">
                <a:latin typeface="Impact" pitchFamily="34" charset="0"/>
              </a:rPr>
              <a:t>1   2/3</a:t>
            </a:r>
          </a:p>
          <a:p>
            <a:pPr marL="228600" indent="-228600">
              <a:buAutoNum type="arabicParenR"/>
            </a:pPr>
            <a:endParaRPr lang="en-GB" sz="1200" dirty="0">
              <a:latin typeface="Impact" pitchFamily="34" charset="0"/>
            </a:endParaRPr>
          </a:p>
        </p:txBody>
      </p:sp>
      <p:sp>
        <p:nvSpPr>
          <p:cNvPr id="25" name="Rectangle 24"/>
          <p:cNvSpPr/>
          <p:nvPr/>
        </p:nvSpPr>
        <p:spPr>
          <a:xfrm>
            <a:off x="2771800" y="1633242"/>
            <a:ext cx="3240360" cy="4893647"/>
          </a:xfrm>
          <a:prstGeom prst="rect">
            <a:avLst/>
          </a:prstGeom>
        </p:spPr>
        <p:txBody>
          <a:bodyPr wrap="square">
            <a:spAutoFit/>
          </a:bodyPr>
          <a:lstStyle/>
          <a:p>
            <a:r>
              <a:rPr lang="en-GB" sz="1200" dirty="0">
                <a:latin typeface="Impact" pitchFamily="34" charset="0"/>
              </a:rPr>
              <a:t>Word Problems</a:t>
            </a:r>
          </a:p>
          <a:p>
            <a:endParaRPr lang="en-GB" sz="1200" dirty="0">
              <a:latin typeface="Impact" pitchFamily="34" charset="0"/>
            </a:endParaRPr>
          </a:p>
          <a:p>
            <a:pPr marL="228600" indent="-228600">
              <a:buAutoNum type="arabicParenR"/>
            </a:pPr>
            <a:r>
              <a:rPr lang="en-GB" sz="1200" dirty="0">
                <a:latin typeface="Impact" pitchFamily="34" charset="0"/>
              </a:rPr>
              <a:t>2 ½ +  1  ¼   =  3  ¾</a:t>
            </a:r>
          </a:p>
          <a:p>
            <a:pPr marL="228600" indent="-228600">
              <a:buAutoNum type="arabicParenR"/>
            </a:pPr>
            <a:endParaRPr lang="en-GB" sz="1200" dirty="0">
              <a:latin typeface="Impact" pitchFamily="34" charset="0"/>
            </a:endParaRPr>
          </a:p>
          <a:p>
            <a:pPr marL="228600" indent="-228600">
              <a:buAutoNum type="arabicParenR"/>
            </a:pPr>
            <a:r>
              <a:rPr lang="en-GB" sz="1200" dirty="0">
                <a:latin typeface="Impact" pitchFamily="34" charset="0"/>
              </a:rPr>
              <a:t>1/5  x   4  ½   =  1/5  x   9/2  =   9/10 of an hour</a:t>
            </a:r>
          </a:p>
          <a:p>
            <a:pPr marL="228600" indent="-228600">
              <a:buAutoNum type="arabicParenR"/>
            </a:pPr>
            <a:endParaRPr lang="en-GB" sz="1200" dirty="0">
              <a:latin typeface="Impact" pitchFamily="34" charset="0"/>
            </a:endParaRPr>
          </a:p>
          <a:p>
            <a:pPr marL="228600" indent="-228600">
              <a:buAutoNum type="arabicParenR"/>
            </a:pPr>
            <a:r>
              <a:rPr lang="en-GB" sz="1200" dirty="0">
                <a:latin typeface="Impact" pitchFamily="34" charset="0"/>
              </a:rPr>
              <a:t> ¾ x 840 rooms  =   630 rooms</a:t>
            </a:r>
          </a:p>
          <a:p>
            <a:pPr marL="228600" indent="-228600">
              <a:buAutoNum type="arabicParenR"/>
            </a:pPr>
            <a:endParaRPr lang="en-GB" sz="1200" dirty="0">
              <a:latin typeface="Impact" pitchFamily="34" charset="0"/>
            </a:endParaRPr>
          </a:p>
          <a:p>
            <a:pPr marL="228600" indent="-228600">
              <a:buAutoNum type="arabicParenR"/>
            </a:pPr>
            <a:r>
              <a:rPr lang="en-GB" sz="1200" dirty="0">
                <a:latin typeface="Impact" pitchFamily="34" charset="0"/>
              </a:rPr>
              <a:t>2  ½  pizzas  /   1/8   =   5/2  x 8/1  =  40/2  =  20 slices can be cut</a:t>
            </a:r>
          </a:p>
          <a:p>
            <a:pPr marL="228600" indent="-228600">
              <a:buAutoNum type="arabicParenR"/>
            </a:pPr>
            <a:endParaRPr lang="en-GB" sz="1200" dirty="0">
              <a:latin typeface="Impact" pitchFamily="34" charset="0"/>
            </a:endParaRPr>
          </a:p>
          <a:p>
            <a:pPr marL="228600" indent="-228600">
              <a:buAutoNum type="arabicParenR"/>
            </a:pPr>
            <a:r>
              <a:rPr lang="en-GB" sz="1200" dirty="0">
                <a:latin typeface="Impact" pitchFamily="34" charset="0"/>
              </a:rPr>
              <a:t>79/100 is nearly  80/100 =  8/10  =  4/5 rating</a:t>
            </a:r>
          </a:p>
          <a:p>
            <a:pPr marL="228600" indent="-228600">
              <a:buAutoNum type="arabicParenR"/>
            </a:pPr>
            <a:endParaRPr lang="en-GB" sz="1200" dirty="0">
              <a:latin typeface="Impact" pitchFamily="34" charset="0"/>
            </a:endParaRPr>
          </a:p>
          <a:p>
            <a:pPr marL="228600" indent="-228600">
              <a:buAutoNum type="arabicParenR"/>
            </a:pPr>
            <a:r>
              <a:rPr lang="en-GB" sz="1200" dirty="0">
                <a:latin typeface="Impact" pitchFamily="34" charset="0"/>
              </a:rPr>
              <a:t>10   ½  metres  /   3 meters   =    21/2  /   3/1   =    21/2  x  1/3   =   21/6 turns  (or  3 and ½ turns)</a:t>
            </a:r>
          </a:p>
          <a:p>
            <a:pPr marL="228600" indent="-228600">
              <a:buAutoNum type="arabicParenR"/>
            </a:pPr>
            <a:endParaRPr lang="en-GB" sz="1200" dirty="0">
              <a:latin typeface="Impact" pitchFamily="34" charset="0"/>
            </a:endParaRPr>
          </a:p>
          <a:p>
            <a:r>
              <a:rPr lang="en-GB" sz="1200" dirty="0">
                <a:latin typeface="Impact" pitchFamily="34" charset="0"/>
              </a:rPr>
              <a:t>Making it Functional</a:t>
            </a:r>
          </a:p>
          <a:p>
            <a:endParaRPr lang="en-GB" sz="1200" dirty="0">
              <a:latin typeface="Impact" pitchFamily="34" charset="0"/>
            </a:endParaRPr>
          </a:p>
          <a:p>
            <a:pPr marL="228600" indent="-228600">
              <a:buAutoNum type="arabicParenR"/>
            </a:pPr>
            <a:r>
              <a:rPr lang="en-GB" sz="1200" dirty="0">
                <a:latin typeface="Impact" pitchFamily="34" charset="0"/>
              </a:rPr>
              <a:t>½ hour out of 12 hours is…   1/24</a:t>
            </a:r>
          </a:p>
          <a:p>
            <a:pPr marL="228600" indent="-228600">
              <a:buAutoNum type="arabicParenR"/>
            </a:pPr>
            <a:r>
              <a:rPr lang="en-GB" sz="1200" dirty="0">
                <a:latin typeface="Impact" pitchFamily="34" charset="0"/>
              </a:rPr>
              <a:t>¾ hour x 5 days = 15/4 hours   or   3hrs ¾</a:t>
            </a:r>
          </a:p>
          <a:p>
            <a:pPr marL="228600" indent="-228600">
              <a:buAutoNum type="arabicParenR"/>
            </a:pPr>
            <a:r>
              <a:rPr lang="en-GB" sz="1200" dirty="0">
                <a:latin typeface="Impact" pitchFamily="34" charset="0"/>
              </a:rPr>
              <a:t>a)  ¾ hour</a:t>
            </a:r>
          </a:p>
          <a:p>
            <a:r>
              <a:rPr lang="en-GB" sz="1200" dirty="0">
                <a:latin typeface="Impact" pitchFamily="34" charset="0"/>
              </a:rPr>
              <a:t>        b) 2 breaks means 3 parts to the programme</a:t>
            </a:r>
          </a:p>
          <a:p>
            <a:r>
              <a:rPr lang="en-GB" sz="1200" dirty="0">
                <a:latin typeface="Impact" pitchFamily="34" charset="0"/>
              </a:rPr>
              <a:t>So…  ¾ hour is divided by 3….    ¾ x 1/3 = 3/12 or ¼ hour each part</a:t>
            </a:r>
          </a:p>
          <a:p>
            <a:r>
              <a:rPr lang="en-GB" sz="1200" dirty="0">
                <a:latin typeface="Impact" pitchFamily="34" charset="0"/>
              </a:rPr>
              <a:t>4) Pie chart opposite…</a:t>
            </a:r>
          </a:p>
          <a:p>
            <a:pPr marL="228600" indent="-228600">
              <a:buAutoNum type="arabicParenR"/>
            </a:pPr>
            <a:endParaRPr lang="en-GB" sz="1200" dirty="0">
              <a:latin typeface="Impact" pitchFamily="34" charset="0"/>
            </a:endParaRPr>
          </a:p>
        </p:txBody>
      </p:sp>
      <p:pic>
        <p:nvPicPr>
          <p:cNvPr id="3" name="Picture 2"/>
          <p:cNvPicPr>
            <a:picLocks noChangeAspect="1"/>
          </p:cNvPicPr>
          <p:nvPr/>
        </p:nvPicPr>
        <p:blipFill>
          <a:blip r:embed="rId10"/>
          <a:stretch>
            <a:fillRect/>
          </a:stretch>
        </p:blipFill>
        <p:spPr>
          <a:xfrm>
            <a:off x="6012160" y="3286269"/>
            <a:ext cx="2880320" cy="2714056"/>
          </a:xfrm>
          <a:prstGeom prst="rect">
            <a:avLst/>
          </a:prstGeom>
        </p:spPr>
      </p:pic>
    </p:spTree>
    <p:extLst>
      <p:ext uri="{BB962C8B-B14F-4D97-AF65-F5344CB8AC3E}">
        <p14:creationId xmlns:p14="http://schemas.microsoft.com/office/powerpoint/2010/main" val="2207488092"/>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sp>
        <p:nvSpPr>
          <p:cNvPr id="19" name="Rectangle 18"/>
          <p:cNvSpPr/>
          <p:nvPr/>
        </p:nvSpPr>
        <p:spPr>
          <a:xfrm>
            <a:off x="179512" y="1556791"/>
            <a:ext cx="8712968" cy="461665"/>
          </a:xfrm>
          <a:prstGeom prst="rect">
            <a:avLst/>
          </a:prstGeom>
        </p:spPr>
        <p:txBody>
          <a:bodyPr wrap="square">
            <a:spAutoFit/>
          </a:bodyPr>
          <a:lstStyle/>
          <a:p>
            <a:endParaRPr lang="en-GB" sz="1200" dirty="0">
              <a:latin typeface="Britannic Bold" pitchFamily="34" charset="0"/>
            </a:endParaRPr>
          </a:p>
          <a:p>
            <a:r>
              <a:rPr lang="en-GB" sz="1200" u="sng" dirty="0">
                <a:latin typeface="Britannic Bold" pitchFamily="34" charset="0"/>
              </a:rPr>
              <a:t>9a</a:t>
            </a:r>
            <a:endParaRPr lang="en-GB" sz="1200" dirty="0">
              <a:latin typeface="Britannic Bold" pitchFamily="34" charset="0"/>
            </a:endParaRP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1126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691" y="1449442"/>
            <a:ext cx="4402835" cy="496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8536" y="1536575"/>
            <a:ext cx="3924932" cy="490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LightScreen/>
                    </a14:imgEffect>
                    <a14:imgEffect>
                      <a14:colorTemperature colorTemp="7125"/>
                    </a14:imgEffect>
                    <a14:imgEffect>
                      <a14:brightnessContrast bright="-17000" contrast="-37000"/>
                    </a14:imgEffect>
                  </a14:imgLayer>
                </a14:imgProps>
              </a:ext>
              <a:ext uri="{28A0092B-C50C-407E-A947-70E740481C1C}">
                <a14:useLocalDpi xmlns:a14="http://schemas.microsoft.com/office/drawing/2010/main" val="0"/>
              </a:ext>
            </a:extLst>
          </a:blip>
          <a:srcRect/>
          <a:stretch>
            <a:fillRect/>
          </a:stretch>
        </p:blipFill>
        <p:spPr bwMode="auto">
          <a:xfrm>
            <a:off x="3995936" y="1454739"/>
            <a:ext cx="882600" cy="507831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72835" y="5237980"/>
            <a:ext cx="425134" cy="33372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Rectangle 2"/>
          <p:cNvSpPr/>
          <p:nvPr/>
        </p:nvSpPr>
        <p:spPr>
          <a:xfrm>
            <a:off x="1447818" y="5143231"/>
            <a:ext cx="550151"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11</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3194384" y="4009561"/>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6922088" cy="307777"/>
          </a:xfrm>
          <a:prstGeom prst="rect">
            <a:avLst/>
          </a:prstGeom>
          <a:noFill/>
        </p:spPr>
        <p:txBody>
          <a:bodyPr wrap="none" rtlCol="0">
            <a:spAutoFit/>
          </a:bodyPr>
          <a:lstStyle/>
          <a:p>
            <a:r>
              <a:rPr lang="en-GB" sz="1400" dirty="0">
                <a:latin typeface="Impact" pitchFamily="34" charset="0"/>
              </a:rPr>
              <a:t>What do you now know about Fractions ? What did you learn during the session? Examples….</a:t>
            </a:r>
            <a:endParaRPr lang="en-GB" sz="1400" dirty="0"/>
          </a:p>
        </p:txBody>
      </p:sp>
      <p:sp>
        <p:nvSpPr>
          <p:cNvPr id="36" name="TextBox 35"/>
          <p:cNvSpPr txBox="1"/>
          <p:nvPr/>
        </p:nvSpPr>
        <p:spPr>
          <a:xfrm>
            <a:off x="732871" y="2561479"/>
            <a:ext cx="4405373" cy="1169551"/>
          </a:xfrm>
          <a:prstGeom prst="rect">
            <a:avLst/>
          </a:prstGeom>
          <a:noFill/>
        </p:spPr>
        <p:txBody>
          <a:bodyPr wrap="none" rtlCol="0">
            <a:spAutoFit/>
          </a:bodyPr>
          <a:lstStyle/>
          <a:p>
            <a:r>
              <a:rPr lang="en-GB" sz="1400" dirty="0">
                <a:latin typeface="Impact" pitchFamily="34" charset="0"/>
              </a:rPr>
              <a:t> How would you now rate your skills with fractions ?</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7" name="TextBox 36"/>
          <p:cNvSpPr txBox="1"/>
          <p:nvPr/>
        </p:nvSpPr>
        <p:spPr>
          <a:xfrm>
            <a:off x="789716" y="3885079"/>
            <a:ext cx="6890797" cy="1169551"/>
          </a:xfrm>
          <a:prstGeom prst="rect">
            <a:avLst/>
          </a:prstGeom>
          <a:noFill/>
        </p:spPr>
        <p:txBody>
          <a:bodyPr wrap="none" rtlCol="0">
            <a:spAutoFit/>
          </a:bodyPr>
          <a:lstStyle/>
          <a:p>
            <a:r>
              <a:rPr lang="en-GB" sz="1400" dirty="0">
                <a:latin typeface="Impact" pitchFamily="34" charset="0"/>
              </a:rPr>
              <a:t>The date I finished studying :                                                       My aims were…</a:t>
            </a:r>
          </a:p>
          <a:p>
            <a:endParaRPr lang="en-GB" sz="1400" dirty="0">
              <a:latin typeface="Impact" pitchFamily="34" charset="0"/>
            </a:endParaRPr>
          </a:p>
          <a:p>
            <a:r>
              <a:rPr lang="en-GB" sz="1400" dirty="0">
                <a:latin typeface="Impact" pitchFamily="34" charset="0"/>
              </a:rPr>
              <a:t>A    Write a fraction using digits and relate to a real life object, item, score etc…</a:t>
            </a:r>
          </a:p>
          <a:p>
            <a:r>
              <a:rPr lang="en-GB" sz="1400" dirty="0">
                <a:latin typeface="Impact" pitchFamily="34" charset="0"/>
              </a:rPr>
              <a:t>	B    Change a fraction to an equivalent or simplest form</a:t>
            </a:r>
          </a:p>
          <a:p>
            <a:r>
              <a:rPr lang="en-GB" sz="1400" dirty="0">
                <a:latin typeface="Impact" pitchFamily="34" charset="0"/>
              </a:rPr>
              <a:t>		C    Find a fraction of a value and calculate using fractions (+, -, x, / )</a:t>
            </a:r>
            <a:endParaRPr lang="en-GB" sz="1400" dirty="0"/>
          </a:p>
        </p:txBody>
      </p:sp>
      <p:pic>
        <p:nvPicPr>
          <p:cNvPr id="28" name="Picture 2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7882" y="86713"/>
            <a:ext cx="1034958" cy="1052804"/>
          </a:xfrm>
          <a:prstGeom prst="rect">
            <a:avLst/>
          </a:prstGeom>
          <a:noFill/>
          <a:ln>
            <a:noFill/>
          </a:ln>
        </p:spPr>
      </p:pic>
      <p:pic>
        <p:nvPicPr>
          <p:cNvPr id="1026" name="Picture 2" descr="http://clc2.uniservity.com/GroupDownloadAttachment.asp?GroupId=295774&amp;AttachmentID=1318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5613" y="5115914"/>
            <a:ext cx="1399504" cy="11430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Nia3jokJRD8/URoJuCEyZiI/AAAAAAAAN24/scdCvg-5uhw/s1600/musical_fraction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9926" y="5200898"/>
            <a:ext cx="1317437" cy="10635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green-planet-solar-energy.com/images/convert-fractions.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71800" y="5301208"/>
            <a:ext cx="1030830" cy="9268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bbc.co.uk/bitesize/ks3/maths/images/equivalent_fractions1.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3489" y="5464769"/>
            <a:ext cx="1453995" cy="704455"/>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Preparation 5"/>
          <p:cNvSpPr/>
          <p:nvPr/>
        </p:nvSpPr>
        <p:spPr>
          <a:xfrm>
            <a:off x="1475656" y="338415"/>
            <a:ext cx="738144" cy="680591"/>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523699" y="164212"/>
            <a:ext cx="614272" cy="1107996"/>
          </a:xfrm>
          <a:prstGeom prst="rect">
            <a:avLst/>
          </a:prstGeom>
          <a:noFill/>
        </p:spPr>
        <p:txBody>
          <a:bodyPr wrap="none" lIns="91440" tIns="45720" rIns="91440" bIns="45720">
            <a:spAutoFit/>
          </a:bodyPr>
          <a:lstStyle/>
          <a:p>
            <a:pPr algn="ct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7</a:t>
            </a:r>
            <a:endPar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76108930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a:latin typeface="Impact" pitchFamily="34" charset="0"/>
              </a:rPr>
              <a:t>What else can you do to help yourself to learn and practice?  Here are ten suggestions, record which you do each week and also record your progress.</a:t>
            </a:r>
          </a:p>
          <a:p>
            <a:endParaRPr lang="en-GB" dirty="0">
              <a:latin typeface="Impact" pitchFamily="34" charset="0"/>
            </a:endParaRPr>
          </a:p>
          <a:p>
            <a:r>
              <a:rPr lang="en-GB" dirty="0">
                <a:latin typeface="Impact" pitchFamily="34" charset="0"/>
              </a:rPr>
              <a:t>Internet websites</a:t>
            </a:r>
          </a:p>
          <a:p>
            <a:r>
              <a:rPr lang="en-GB" dirty="0">
                <a:latin typeface="Impact" pitchFamily="34" charset="0"/>
              </a:rPr>
              <a:t>   Repeat the lesson, make notes, organise a folder, revise</a:t>
            </a:r>
          </a:p>
          <a:p>
            <a:r>
              <a:rPr lang="en-GB" dirty="0">
                <a:latin typeface="Impact" pitchFamily="34" charset="0"/>
              </a:rPr>
              <a:t>Own maths workbook</a:t>
            </a:r>
          </a:p>
          <a:p>
            <a:r>
              <a:rPr lang="en-GB" dirty="0">
                <a:latin typeface="Impact" pitchFamily="34" charset="0"/>
              </a:rPr>
              <a:t>   Study together with a friend or family member</a:t>
            </a:r>
          </a:p>
          <a:p>
            <a:r>
              <a:rPr lang="en-GB" dirty="0">
                <a:latin typeface="Impact" pitchFamily="34" charset="0"/>
              </a:rPr>
              <a:t>Finish activities in this book</a:t>
            </a:r>
          </a:p>
          <a:p>
            <a:r>
              <a:rPr lang="en-GB" dirty="0">
                <a:latin typeface="Impact" pitchFamily="34" charset="0"/>
              </a:rPr>
              <a:t>   Complete class handouts or tasks</a:t>
            </a:r>
          </a:p>
          <a:p>
            <a:r>
              <a:rPr lang="en-GB" dirty="0">
                <a:latin typeface="Impact" pitchFamily="34" charset="0"/>
              </a:rPr>
              <a:t>Practice exams / past papers</a:t>
            </a:r>
          </a:p>
          <a:p>
            <a:r>
              <a:rPr lang="en-GB" dirty="0">
                <a:latin typeface="Impact" pitchFamily="34" charset="0"/>
              </a:rPr>
              <a:t>   Use maths skills learnt at home or at work in real situations</a:t>
            </a:r>
          </a:p>
          <a:p>
            <a:r>
              <a:rPr lang="en-GB" dirty="0">
                <a:latin typeface="Impact" pitchFamily="34" charset="0"/>
              </a:rPr>
              <a:t>Play games</a:t>
            </a:r>
          </a:p>
          <a:p>
            <a:r>
              <a:rPr lang="en-GB" dirty="0">
                <a:latin typeface="Impact" pitchFamily="34" charset="0"/>
              </a:rPr>
              <a:t>  Experiment yourself, try new things ask yourself questions</a:t>
            </a:r>
          </a:p>
          <a:p>
            <a:endParaRPr lang="en-GB" dirty="0">
              <a:latin typeface="Impact" pitchFamily="34" charset="0"/>
            </a:endParaRPr>
          </a:p>
          <a:p>
            <a:r>
              <a:rPr lang="en-GB" dirty="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7" name="Picture 3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spTree>
    <p:extLst>
      <p:ext uri="{BB962C8B-B14F-4D97-AF65-F5344CB8AC3E}">
        <p14:creationId xmlns:p14="http://schemas.microsoft.com/office/powerpoint/2010/main" val="263042072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2180385" y="94579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Topic Introduction  : Fractions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255340" y="1272694"/>
            <a:ext cx="2300435" cy="4532570"/>
            <a:chOff x="1047256" y="2104390"/>
            <a:chExt cx="807933" cy="1552708"/>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7256" y="3113650"/>
              <a:ext cx="690091" cy="1457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2000" dirty="0">
                  <a:solidFill>
                    <a:schemeClr val="bg1"/>
                  </a:solidFill>
                  <a:latin typeface="Calibri"/>
                  <a:ea typeface="Calibri"/>
                  <a:cs typeface="Times New Roman"/>
                </a:rPr>
                <a:t>F R A C T I O N S</a:t>
              </a:r>
              <a:endParaRPr lang="en-GB" sz="2000" dirty="0">
                <a:solidFill>
                  <a:schemeClr val="bg1"/>
                </a:solidFill>
                <a:effectLst/>
                <a:latin typeface="Calibri"/>
                <a:ea typeface="Calibri"/>
                <a:cs typeface="Times New Roman"/>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a:solidFill>
                  <a:schemeClr val="tx1"/>
                </a:solidFill>
                <a:latin typeface="Candara" pitchFamily="34" charset="0"/>
              </a:rPr>
              <a:t>This topic introduces and explores the way in which we can create values that show how much we have when we have less than one, or part of something.  This is an old Egyptian method using two digits telling you how many pieces one whole amount has been cut up into and also how many of those pieces you have.</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You will learn how to use these two numbers, how they look in pictures, their uses, how to keep it simple by using the smallest numbers possible to show your fractional amount and how to calculate  using fractions.</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Get really good at this topic as future topics rely lots on fractions.  You will also need to remember how to divide as fracturing really just </a:t>
            </a:r>
            <a:r>
              <a:rPr lang="en-GB" sz="1600" b="1">
                <a:solidFill>
                  <a:schemeClr val="tx1"/>
                </a:solidFill>
                <a:latin typeface="Candara" pitchFamily="34" charset="0"/>
              </a:rPr>
              <a:t>means dividing.</a:t>
            </a:r>
            <a:endParaRPr lang="en-GB" sz="1600" b="1" dirty="0">
              <a:solidFill>
                <a:schemeClr val="tx1"/>
              </a:solidFill>
              <a:latin typeface="Candara" pitchFamily="34" charset="0"/>
            </a:endParaRP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a:solidFill>
                <a:schemeClr val="accent3">
                  <a:lumMod val="50000"/>
                </a:schemeClr>
              </a:solidFill>
            </a:endParaRPr>
          </a:p>
        </p:txBody>
      </p:sp>
      <p:pic>
        <p:nvPicPr>
          <p:cNvPr id="1027" name="Picture 3"/>
          <p:cNvPicPr>
            <a:picLocks noChangeAspect="1" noChangeArrowheads="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69133" y="1488370"/>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51128" y="605193"/>
            <a:ext cx="8841352" cy="230832"/>
          </a:xfrm>
          <a:prstGeom prst="rect">
            <a:avLst/>
          </a:prstGeom>
          <a:solidFill>
            <a:schemeClr val="bg1"/>
          </a:solidFill>
        </p:spPr>
        <p:txBody>
          <a:bodyPr wrap="square" rtlCol="0">
            <a:spAutoFit/>
          </a:bodyPr>
          <a:lstStyle/>
          <a:p>
            <a:r>
              <a:rPr lang="en-GB" sz="900" b="1" dirty="0"/>
              <a:t> Home                     Revision          Progress Check 1     Video/Discuss        Vocab / jobs           Lesson                   Activities            Quizzes      Topic Answers   Progress Check 2   Cont. Learning </a:t>
            </a:r>
          </a:p>
        </p:txBody>
      </p:sp>
      <p:pic>
        <p:nvPicPr>
          <p:cNvPr id="39" name="Picture 1">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a:hlinkClick r:id="rId21" action="ppaction://hlinksldjump"/>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a:hlinkClick r:id="rId23"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143292" y="81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a:hlinkClick r:id="rId25"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452939" y="81584"/>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a:hlinkClick r:id="" action="ppaction://noaction"/>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36296" y="47571"/>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a:hlinkClick r:id="rId27" action="ppaction://hlinksldjump"/>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Straight Connector 50"/>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Straight Connector 54"/>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Straight Connector 56"/>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Straight Connector 57"/>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pic>
        <p:nvPicPr>
          <p:cNvPr id="37" name="Picture 36"/>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18041" y="2816382"/>
            <a:ext cx="1321686" cy="1344476"/>
          </a:xfrm>
          <a:prstGeom prst="rect">
            <a:avLst/>
          </a:prstGeom>
          <a:noFill/>
          <a:ln>
            <a:noFill/>
          </a:ln>
        </p:spPr>
      </p:pic>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pPr>
            <a:r>
              <a:rPr lang="en-GB" sz="2000" b="1" dirty="0">
                <a:solidFill>
                  <a:srgbClr val="FFFFFF"/>
                </a:solidFill>
                <a:latin typeface="Line Printer (PC)"/>
                <a:ea typeface="Calibri"/>
                <a:cs typeface="Times New Roman"/>
              </a:rPr>
              <a:t>Warm up Exercise 1 </a:t>
            </a:r>
            <a:endParaRPr lang="en-GB" sz="1100" dirty="0">
              <a:solidFill>
                <a:prstClr val="black"/>
              </a:solidFill>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pPr>
              <a:endParaRPr lang="en-GB" sz="1100" dirty="0">
                <a:solidFill>
                  <a:prstClr val="black"/>
                </a:solidFill>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a:solidFill>
                  <a:prstClr val="black"/>
                </a:solidFill>
                <a:latin typeface="Impact" pitchFamily="34" charset="0"/>
              </a:rPr>
              <a:t>Lets start today by revising !  Complete the above sums and multiplication grid</a:t>
            </a:r>
          </a:p>
        </p:txBody>
      </p:sp>
      <p:pic>
        <p:nvPicPr>
          <p:cNvPr id="2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graphicFrame>
        <p:nvGraphicFramePr>
          <p:cNvPr id="6" name="Object 5"/>
          <p:cNvGraphicFramePr>
            <a:graphicFrameLocks noChangeAspect="1"/>
          </p:cNvGraphicFramePr>
          <p:nvPr>
            <p:extLst>
              <p:ext uri="{D42A27DB-BD31-4B8C-83A1-F6EECF244321}">
                <p14:modId xmlns:p14="http://schemas.microsoft.com/office/powerpoint/2010/main" val="126760930"/>
              </p:ext>
            </p:extLst>
          </p:nvPr>
        </p:nvGraphicFramePr>
        <p:xfrm>
          <a:off x="782831" y="2039334"/>
          <a:ext cx="1874902" cy="3923747"/>
        </p:xfrm>
        <a:graphic>
          <a:graphicData uri="http://schemas.openxmlformats.org/presentationml/2006/ole">
            <mc:AlternateContent xmlns:mc="http://schemas.openxmlformats.org/markup-compatibility/2006">
              <mc:Choice xmlns:v="urn:schemas-microsoft-com:vml" Requires="v">
                <p:oleObj spid="_x0000_s2124" name="Worksheet" r:id="rId12" imgW="2095567" imgH="4076789" progId="Excel.Sheet.12">
                  <p:embed/>
                </p:oleObj>
              </mc:Choice>
              <mc:Fallback>
                <p:oleObj name="Worksheet" r:id="rId12" imgW="2095567" imgH="4076789" progId="Excel.Sheet.12">
                  <p:embed/>
                  <p:pic>
                    <p:nvPicPr>
                      <p:cNvPr id="0" name=""/>
                      <p:cNvPicPr/>
                      <p:nvPr/>
                    </p:nvPicPr>
                    <p:blipFill>
                      <a:blip r:embed="rId13"/>
                      <a:stretch>
                        <a:fillRect/>
                      </a:stretch>
                    </p:blipFill>
                    <p:spPr>
                      <a:xfrm>
                        <a:off x="782831" y="2039334"/>
                        <a:ext cx="1874902" cy="392374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0264174"/>
              </p:ext>
            </p:extLst>
          </p:nvPr>
        </p:nvGraphicFramePr>
        <p:xfrm>
          <a:off x="2725338" y="2153923"/>
          <a:ext cx="5837112" cy="3428016"/>
        </p:xfrm>
        <a:graphic>
          <a:graphicData uri="http://schemas.openxmlformats.org/presentationml/2006/ole">
            <mc:AlternateContent xmlns:mc="http://schemas.openxmlformats.org/markup-compatibility/2006">
              <mc:Choice xmlns:v="urn:schemas-microsoft-com:vml" Requires="v">
                <p:oleObj spid="_x0000_s2125" name="Worksheet" r:id="rId14" imgW="6105441" imgH="4076789" progId="Excel.Sheet.12">
                  <p:embed/>
                </p:oleObj>
              </mc:Choice>
              <mc:Fallback>
                <p:oleObj name="Worksheet" r:id="rId14" imgW="6105441" imgH="4076789" progId="Excel.Sheet.12">
                  <p:embed/>
                  <p:pic>
                    <p:nvPicPr>
                      <p:cNvPr id="0" name=""/>
                      <p:cNvPicPr/>
                      <p:nvPr/>
                    </p:nvPicPr>
                    <p:blipFill>
                      <a:blip r:embed="rId15"/>
                      <a:stretch>
                        <a:fillRect/>
                      </a:stretch>
                    </p:blipFill>
                    <p:spPr>
                      <a:xfrm>
                        <a:off x="2725338" y="2153923"/>
                        <a:ext cx="5837112" cy="3428016"/>
                      </a:xfrm>
                      <a:prstGeom prst="rect">
                        <a:avLst/>
                      </a:prstGeom>
                    </p:spPr>
                  </p:pic>
                </p:oleObj>
              </mc:Fallback>
            </mc:AlternateContent>
          </a:graphicData>
        </a:graphic>
      </p:graphicFrame>
    </p:spTree>
    <p:extLst>
      <p:ext uri="{BB962C8B-B14F-4D97-AF65-F5344CB8AC3E}">
        <p14:creationId xmlns:p14="http://schemas.microsoft.com/office/powerpoint/2010/main" val="2387934243"/>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pPr>
            <a:r>
              <a:rPr lang="en-GB" sz="2000" b="1" dirty="0">
                <a:solidFill>
                  <a:srgbClr val="FFFFFF"/>
                </a:solidFill>
                <a:latin typeface="Line Printer (PC)"/>
                <a:ea typeface="Calibri"/>
                <a:cs typeface="Times New Roman"/>
              </a:rPr>
              <a:t>Warm up Exercise 2 </a:t>
            </a:r>
            <a:endParaRPr lang="en-GB" sz="1100" dirty="0">
              <a:solidFill>
                <a:prstClr val="black"/>
              </a:solidFill>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pPr>
              <a:endParaRPr lang="en-GB" sz="1100" dirty="0">
                <a:solidFill>
                  <a:prstClr val="black"/>
                </a:solidFill>
                <a:ea typeface="Calibri"/>
                <a:cs typeface="Times New Roman"/>
              </a:endParaRPr>
            </a:p>
          </p:txBody>
        </p:sp>
      </p:gr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3001" y="5999468"/>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6980" y="1711063"/>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6521" y="1309540"/>
            <a:ext cx="6991863" cy="512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871942"/>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pPr>
            <a:r>
              <a:rPr lang="en-GB" sz="2000" b="1" dirty="0">
                <a:solidFill>
                  <a:srgbClr val="FFFFFF"/>
                </a:solidFill>
                <a:latin typeface="Line Printer (PC)"/>
                <a:ea typeface="Calibri"/>
                <a:cs typeface="Times New Roman"/>
              </a:rPr>
              <a:t>Warm up Exercise 3 </a:t>
            </a:r>
            <a:endParaRPr lang="en-GB" sz="1100" dirty="0">
              <a:solidFill>
                <a:prstClr val="black"/>
              </a:solidFill>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pPr>
              <a:endParaRPr lang="en-GB" sz="1100" dirty="0">
                <a:solidFill>
                  <a:prstClr val="black"/>
                </a:solidFill>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137" y="1207042"/>
            <a:ext cx="6912023" cy="518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34895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pPr>
            <a:r>
              <a:rPr lang="en-GB" sz="2000" b="1" dirty="0">
                <a:solidFill>
                  <a:srgbClr val="FFFFFF"/>
                </a:solidFill>
                <a:latin typeface="Line Printer (PC)"/>
                <a:ea typeface="Calibri"/>
                <a:cs typeface="Times New Roman"/>
              </a:rPr>
              <a:t>Warm up Exercise 4 </a:t>
            </a:r>
            <a:endParaRPr lang="en-GB" sz="1100" dirty="0">
              <a:solidFill>
                <a:prstClr val="black"/>
              </a:solidFill>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pPr>
              <a:endParaRPr lang="en-GB" sz="1100" dirty="0">
                <a:solidFill>
                  <a:prstClr val="black"/>
                </a:solidFill>
                <a:ea typeface="Calibri"/>
                <a:cs typeface="Times New Roman"/>
              </a:endParaRPr>
            </a:p>
          </p:txBody>
        </p:sp>
      </p:grpSp>
      <p:grpSp>
        <p:nvGrpSpPr>
          <p:cNvPr id="3" name="Group 2"/>
          <p:cNvGrpSpPr/>
          <p:nvPr/>
        </p:nvGrpSpPr>
        <p:grpSpPr>
          <a:xfrm>
            <a:off x="80129" y="1132401"/>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882" y="581715"/>
            <a:ext cx="548347" cy="557802"/>
          </a:xfrm>
          <a:prstGeom prst="rect">
            <a:avLst/>
          </a:prstGeom>
          <a:noFill/>
          <a:ln>
            <a:noFill/>
          </a:ln>
        </p:spPr>
      </p:pic>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137" y="1294480"/>
            <a:ext cx="6760811" cy="507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27215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375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3229519" y="3994602"/>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6949338" cy="307777"/>
          </a:xfrm>
          <a:prstGeom prst="rect">
            <a:avLst/>
          </a:prstGeom>
          <a:noFill/>
        </p:spPr>
        <p:txBody>
          <a:bodyPr wrap="none" rtlCol="0">
            <a:spAutoFit/>
          </a:bodyPr>
          <a:lstStyle/>
          <a:p>
            <a:r>
              <a:rPr lang="en-GB" sz="1400" dirty="0">
                <a:latin typeface="Impact" pitchFamily="34" charset="0"/>
              </a:rPr>
              <a:t>What do you already know about Fractions ? What did you learn during the week? Examples….</a:t>
            </a:r>
            <a:endParaRPr lang="en-GB" sz="1400" dirty="0"/>
          </a:p>
        </p:txBody>
      </p:sp>
      <p:sp>
        <p:nvSpPr>
          <p:cNvPr id="36" name="TextBox 35"/>
          <p:cNvSpPr txBox="1"/>
          <p:nvPr/>
        </p:nvSpPr>
        <p:spPr>
          <a:xfrm>
            <a:off x="732871" y="2561479"/>
            <a:ext cx="4405373" cy="1169551"/>
          </a:xfrm>
          <a:prstGeom prst="rect">
            <a:avLst/>
          </a:prstGeom>
          <a:noFill/>
        </p:spPr>
        <p:txBody>
          <a:bodyPr wrap="none" rtlCol="0">
            <a:spAutoFit/>
          </a:bodyPr>
          <a:lstStyle/>
          <a:p>
            <a:r>
              <a:rPr lang="en-GB" sz="1400" dirty="0">
                <a:latin typeface="Impact" pitchFamily="34" charset="0"/>
              </a:rPr>
              <a:t> How would you rate your skills with fractions ?</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7" name="TextBox 36"/>
          <p:cNvSpPr txBox="1"/>
          <p:nvPr/>
        </p:nvSpPr>
        <p:spPr>
          <a:xfrm>
            <a:off x="830601" y="3901538"/>
            <a:ext cx="6890797" cy="1169551"/>
          </a:xfrm>
          <a:prstGeom prst="rect">
            <a:avLst/>
          </a:prstGeom>
          <a:noFill/>
        </p:spPr>
        <p:txBody>
          <a:bodyPr wrap="none" rtlCol="0">
            <a:spAutoFit/>
          </a:bodyPr>
          <a:lstStyle/>
          <a:p>
            <a:r>
              <a:rPr lang="en-GB" sz="1400" dirty="0">
                <a:latin typeface="Impact" pitchFamily="34" charset="0"/>
              </a:rPr>
              <a:t>The date I started studying :                                                    My aims are…</a:t>
            </a:r>
          </a:p>
          <a:p>
            <a:endParaRPr lang="en-GB" sz="1400" dirty="0">
              <a:latin typeface="Impact" pitchFamily="34" charset="0"/>
            </a:endParaRPr>
          </a:p>
          <a:p>
            <a:r>
              <a:rPr lang="en-GB" sz="1400" dirty="0">
                <a:latin typeface="Impact" pitchFamily="34" charset="0"/>
              </a:rPr>
              <a:t>A    Write a fraction using digits and relate to a real life object, item, score etc…</a:t>
            </a:r>
          </a:p>
          <a:p>
            <a:r>
              <a:rPr lang="en-GB" sz="1400" dirty="0">
                <a:latin typeface="Impact" pitchFamily="34" charset="0"/>
              </a:rPr>
              <a:t>	B    Change a fraction to an equivalent or simplest form</a:t>
            </a:r>
          </a:p>
          <a:p>
            <a:r>
              <a:rPr lang="en-GB" sz="1400" dirty="0">
                <a:latin typeface="Impact" pitchFamily="34" charset="0"/>
              </a:rPr>
              <a:t>		C    Find a fraction of a value and calculate using fractions (+, -, x, / )</a:t>
            </a:r>
            <a:endParaRPr lang="en-GB" sz="1400" dirty="0"/>
          </a:p>
        </p:txBody>
      </p:sp>
      <p:pic>
        <p:nvPicPr>
          <p:cNvPr id="28" name="Picture 2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7882" y="86713"/>
            <a:ext cx="1034958" cy="1052804"/>
          </a:xfrm>
          <a:prstGeom prst="rect">
            <a:avLst/>
          </a:prstGeom>
          <a:noFill/>
          <a:ln>
            <a:noFill/>
          </a:ln>
        </p:spPr>
      </p:pic>
      <p:pic>
        <p:nvPicPr>
          <p:cNvPr id="1026" name="Picture 2" descr="http://clc2.uniservity.com/GroupDownloadAttachment.asp?GroupId=295774&amp;AttachmentID=1318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5613" y="5115914"/>
            <a:ext cx="1399504" cy="11430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Nia3jokJRD8/URoJuCEyZiI/AAAAAAAAN24/scdCvg-5uhw/s1600/musical_fraction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9926" y="5200898"/>
            <a:ext cx="1317437" cy="10635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green-planet-solar-energy.com/images/convert-fractions.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71800" y="5301208"/>
            <a:ext cx="1030830" cy="9268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bbc.co.uk/bitesize/ks3/maths/images/equivalent_fractions1.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3489" y="5464769"/>
            <a:ext cx="1453995" cy="704455"/>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Preparation 5"/>
          <p:cNvSpPr/>
          <p:nvPr/>
        </p:nvSpPr>
        <p:spPr>
          <a:xfrm>
            <a:off x="1475656" y="338415"/>
            <a:ext cx="738144" cy="680591"/>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523699" y="164212"/>
            <a:ext cx="614272" cy="1107996"/>
          </a:xfrm>
          <a:prstGeom prst="rect">
            <a:avLst/>
          </a:prstGeom>
          <a:noFill/>
        </p:spPr>
        <p:txBody>
          <a:bodyPr wrap="none" lIns="91440" tIns="45720" rIns="91440" bIns="45720">
            <a:spAutoFit/>
          </a:bodyPr>
          <a:lstStyle/>
          <a:p>
            <a:pPr algn="ct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7</a:t>
            </a:r>
            <a:endPar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59816153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3588</TotalTime>
  <Words>2944</Words>
  <Application>Microsoft Office PowerPoint</Application>
  <PresentationFormat>On-screen Show (4:3)</PresentationFormat>
  <Paragraphs>624</Paragraphs>
  <Slides>37</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Arial Unicode MS</vt:lpstr>
      <vt:lpstr>Britannic Bold</vt:lpstr>
      <vt:lpstr>Calibri</vt:lpstr>
      <vt:lpstr>Candara</vt:lpstr>
      <vt:lpstr>Impact</vt:lpstr>
      <vt:lpstr>Line Printer (PC)</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YOUR FRACTIONS BELOW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mr cooke</cp:lastModifiedBy>
  <cp:revision>341</cp:revision>
  <cp:lastPrinted>2015-10-22T09:00:26Z</cp:lastPrinted>
  <dcterms:created xsi:type="dcterms:W3CDTF">2013-05-06T08:56:40Z</dcterms:created>
  <dcterms:modified xsi:type="dcterms:W3CDTF">2020-11-05T20:52:56Z</dcterms:modified>
</cp:coreProperties>
</file>