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  <p:sldId id="256" r:id="rId6"/>
    <p:sldId id="257" r:id="rId7"/>
    <p:sldId id="260" r:id="rId8"/>
    <p:sldId id="271" r:id="rId9"/>
    <p:sldId id="274" r:id="rId10"/>
    <p:sldId id="275" r:id="rId11"/>
    <p:sldId id="372" r:id="rId12"/>
    <p:sldId id="370" r:id="rId13"/>
    <p:sldId id="371" r:id="rId14"/>
    <p:sldId id="272" r:id="rId15"/>
    <p:sldId id="265" r:id="rId16"/>
    <p:sldId id="266" r:id="rId17"/>
    <p:sldId id="273" r:id="rId18"/>
    <p:sldId id="3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666A5E-C03E-44E0-BFCD-B45F6C9E81A6}" v="591" dt="2024-07-11T16:40:58.8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051" autoAdjust="0"/>
  </p:normalViewPr>
  <p:slideViewPr>
    <p:cSldViewPr snapToGrid="0">
      <p:cViewPr varScale="1">
        <p:scale>
          <a:sx n="47" d="100"/>
          <a:sy n="47" d="100"/>
        </p:scale>
        <p:origin x="8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e Peggs" userId="28d7c896-f02c-4201-baa9-7edf24c55057" providerId="ADAL" clId="{9E666A5E-C03E-44E0-BFCD-B45F6C9E81A6}"/>
    <pc:docChg chg="custSel modSld">
      <pc:chgData name="Mike Peggs" userId="28d7c896-f02c-4201-baa9-7edf24c55057" providerId="ADAL" clId="{9E666A5E-C03E-44E0-BFCD-B45F6C9E81A6}" dt="2024-07-11T16:41:08.637" v="663" actId="1076"/>
      <pc:docMkLst>
        <pc:docMk/>
      </pc:docMkLst>
      <pc:sldChg chg="modSp mod">
        <pc:chgData name="Mike Peggs" userId="28d7c896-f02c-4201-baa9-7edf24c55057" providerId="ADAL" clId="{9E666A5E-C03E-44E0-BFCD-B45F6C9E81A6}" dt="2024-07-10T09:28:23.865" v="7" actId="1076"/>
        <pc:sldMkLst>
          <pc:docMk/>
          <pc:sldMk cId="1471019393" sldId="256"/>
        </pc:sldMkLst>
        <pc:spChg chg="mod">
          <ac:chgData name="Mike Peggs" userId="28d7c896-f02c-4201-baa9-7edf24c55057" providerId="ADAL" clId="{9E666A5E-C03E-44E0-BFCD-B45F6C9E81A6}" dt="2024-07-10T09:28:23.865" v="7" actId="1076"/>
          <ac:spMkLst>
            <pc:docMk/>
            <pc:sldMk cId="1471019393" sldId="256"/>
            <ac:spMk id="4" creationId="{00000000-0000-0000-0000-000000000000}"/>
          </ac:spMkLst>
        </pc:spChg>
      </pc:sldChg>
      <pc:sldChg chg="setBg">
        <pc:chgData name="Mike Peggs" userId="28d7c896-f02c-4201-baa9-7edf24c55057" providerId="ADAL" clId="{9E666A5E-C03E-44E0-BFCD-B45F6C9E81A6}" dt="2024-07-10T09:09:38.874" v="0"/>
        <pc:sldMkLst>
          <pc:docMk/>
          <pc:sldMk cId="2461622146" sldId="259"/>
        </pc:sldMkLst>
      </pc:sldChg>
      <pc:sldChg chg="addSp modSp mod modAnim">
        <pc:chgData name="Mike Peggs" userId="28d7c896-f02c-4201-baa9-7edf24c55057" providerId="ADAL" clId="{9E666A5E-C03E-44E0-BFCD-B45F6C9E81A6}" dt="2024-07-11T15:44:00.920" v="110" actId="20577"/>
        <pc:sldMkLst>
          <pc:docMk/>
          <pc:sldMk cId="3412958004" sldId="265"/>
        </pc:sldMkLst>
        <pc:spChg chg="add mod">
          <ac:chgData name="Mike Peggs" userId="28d7c896-f02c-4201-baa9-7edf24c55057" providerId="ADAL" clId="{9E666A5E-C03E-44E0-BFCD-B45F6C9E81A6}" dt="2024-07-11T15:39:57.047" v="67" actId="164"/>
          <ac:spMkLst>
            <pc:docMk/>
            <pc:sldMk cId="3412958004" sldId="265"/>
            <ac:spMk id="3" creationId="{B0F174C5-A29F-4D0D-96DC-513EAA46188A}"/>
          </ac:spMkLst>
        </pc:spChg>
        <pc:spChg chg="add mod">
          <ac:chgData name="Mike Peggs" userId="28d7c896-f02c-4201-baa9-7edf24c55057" providerId="ADAL" clId="{9E666A5E-C03E-44E0-BFCD-B45F6C9E81A6}" dt="2024-07-11T15:39:57.047" v="67" actId="164"/>
          <ac:spMkLst>
            <pc:docMk/>
            <pc:sldMk cId="3412958004" sldId="265"/>
            <ac:spMk id="6" creationId="{E58385CC-C861-E016-152F-91D5D0741AD4}"/>
          </ac:spMkLst>
        </pc:spChg>
        <pc:spChg chg="mod">
          <ac:chgData name="Mike Peggs" userId="28d7c896-f02c-4201-baa9-7edf24c55057" providerId="ADAL" clId="{9E666A5E-C03E-44E0-BFCD-B45F6C9E81A6}" dt="2024-07-11T15:36:19.027" v="16" actId="14100"/>
          <ac:spMkLst>
            <pc:docMk/>
            <pc:sldMk cId="3412958004" sldId="265"/>
            <ac:spMk id="7" creationId="{D4ED428E-974A-463C-B211-6C0D117F33DB}"/>
          </ac:spMkLst>
        </pc:spChg>
        <pc:spChg chg="mod">
          <ac:chgData name="Mike Peggs" userId="28d7c896-f02c-4201-baa9-7edf24c55057" providerId="ADAL" clId="{9E666A5E-C03E-44E0-BFCD-B45F6C9E81A6}" dt="2024-07-11T15:42:31.386" v="76" actId="14100"/>
          <ac:spMkLst>
            <pc:docMk/>
            <pc:sldMk cId="3412958004" sldId="265"/>
            <ac:spMk id="8" creationId="{CBC1F4F3-8B7F-47EC-A02F-B34A9525C11E}"/>
          </ac:spMkLst>
        </pc:spChg>
        <pc:spChg chg="add mod">
          <ac:chgData name="Mike Peggs" userId="28d7c896-f02c-4201-baa9-7edf24c55057" providerId="ADAL" clId="{9E666A5E-C03E-44E0-BFCD-B45F6C9E81A6}" dt="2024-07-11T15:42:39.309" v="77"/>
          <ac:spMkLst>
            <pc:docMk/>
            <pc:sldMk cId="3412958004" sldId="265"/>
            <ac:spMk id="11" creationId="{510F1089-4DCC-5B3F-E21E-B5EC9E61CAD8}"/>
          </ac:spMkLst>
        </pc:spChg>
        <pc:spChg chg="mod">
          <ac:chgData name="Mike Peggs" userId="28d7c896-f02c-4201-baa9-7edf24c55057" providerId="ADAL" clId="{9E666A5E-C03E-44E0-BFCD-B45F6C9E81A6}" dt="2024-07-11T15:43:46.337" v="100" actId="20577"/>
          <ac:spMkLst>
            <pc:docMk/>
            <pc:sldMk cId="3412958004" sldId="265"/>
            <ac:spMk id="13" creationId="{9E6114C8-071D-5047-D98B-34221F84F1D5}"/>
          </ac:spMkLst>
        </pc:spChg>
        <pc:spChg chg="mod">
          <ac:chgData name="Mike Peggs" userId="28d7c896-f02c-4201-baa9-7edf24c55057" providerId="ADAL" clId="{9E666A5E-C03E-44E0-BFCD-B45F6C9E81A6}" dt="2024-07-11T15:44:00.920" v="110" actId="20577"/>
          <ac:spMkLst>
            <pc:docMk/>
            <pc:sldMk cId="3412958004" sldId="265"/>
            <ac:spMk id="14" creationId="{D4ABF469-EC82-5709-90A6-FAE2CB26CF79}"/>
          </ac:spMkLst>
        </pc:spChg>
        <pc:grpChg chg="add mod">
          <ac:chgData name="Mike Peggs" userId="28d7c896-f02c-4201-baa9-7edf24c55057" providerId="ADAL" clId="{9E666A5E-C03E-44E0-BFCD-B45F6C9E81A6}" dt="2024-07-11T15:43:08.985" v="83" actId="14100"/>
          <ac:grpSpMkLst>
            <pc:docMk/>
            <pc:sldMk cId="3412958004" sldId="265"/>
            <ac:grpSpMk id="10" creationId="{F92E3AC9-2807-ADB6-5519-7E9AFDE06928}"/>
          </ac:grpSpMkLst>
        </pc:grpChg>
        <pc:grpChg chg="add mod">
          <ac:chgData name="Mike Peggs" userId="28d7c896-f02c-4201-baa9-7edf24c55057" providerId="ADAL" clId="{9E666A5E-C03E-44E0-BFCD-B45F6C9E81A6}" dt="2024-07-11T15:43:46.337" v="100" actId="20577"/>
          <ac:grpSpMkLst>
            <pc:docMk/>
            <pc:sldMk cId="3412958004" sldId="265"/>
            <ac:grpSpMk id="12" creationId="{72A77786-D1EC-4805-FAB4-3E23A8CD380C}"/>
          </ac:grpSpMkLst>
        </pc:grpChg>
      </pc:sldChg>
      <pc:sldChg chg="addSp modSp">
        <pc:chgData name="Mike Peggs" userId="28d7c896-f02c-4201-baa9-7edf24c55057" providerId="ADAL" clId="{9E666A5E-C03E-44E0-BFCD-B45F6C9E81A6}" dt="2024-07-10T12:58:48.548" v="10" actId="164"/>
        <pc:sldMkLst>
          <pc:docMk/>
          <pc:sldMk cId="213997658" sldId="271"/>
        </pc:sldMkLst>
        <pc:grpChg chg="add mod">
          <ac:chgData name="Mike Peggs" userId="28d7c896-f02c-4201-baa9-7edf24c55057" providerId="ADAL" clId="{9E666A5E-C03E-44E0-BFCD-B45F6C9E81A6}" dt="2024-07-10T12:58:48.548" v="10" actId="164"/>
          <ac:grpSpMkLst>
            <pc:docMk/>
            <pc:sldMk cId="213997658" sldId="271"/>
            <ac:grpSpMk id="4" creationId="{A216A1D9-4F43-1560-22B7-FE2E9CCBA1EC}"/>
          </ac:grpSpMkLst>
        </pc:grpChg>
        <pc:grpChg chg="add mod">
          <ac:chgData name="Mike Peggs" userId="28d7c896-f02c-4201-baa9-7edf24c55057" providerId="ADAL" clId="{9E666A5E-C03E-44E0-BFCD-B45F6C9E81A6}" dt="2024-07-10T12:58:48.548" v="10" actId="164"/>
          <ac:grpSpMkLst>
            <pc:docMk/>
            <pc:sldMk cId="213997658" sldId="271"/>
            <ac:grpSpMk id="6" creationId="{410C6C32-143B-C973-293F-5B362CE33B57}"/>
          </ac:grpSpMkLst>
        </pc:grpChg>
        <pc:picChg chg="mod">
          <ac:chgData name="Mike Peggs" userId="28d7c896-f02c-4201-baa9-7edf24c55057" providerId="ADAL" clId="{9E666A5E-C03E-44E0-BFCD-B45F6C9E81A6}" dt="2024-07-10T12:58:48.548" v="10" actId="164"/>
          <ac:picMkLst>
            <pc:docMk/>
            <pc:sldMk cId="213997658" sldId="271"/>
            <ac:picMk id="7" creationId="{54C00C46-30D7-58BB-3A42-0AE94A03A869}"/>
          </ac:picMkLst>
        </pc:picChg>
        <pc:cxnChg chg="mod">
          <ac:chgData name="Mike Peggs" userId="28d7c896-f02c-4201-baa9-7edf24c55057" providerId="ADAL" clId="{9E666A5E-C03E-44E0-BFCD-B45F6C9E81A6}" dt="2024-07-10T12:58:08.182" v="8" actId="164"/>
          <ac:cxnSpMkLst>
            <pc:docMk/>
            <pc:sldMk cId="213997658" sldId="271"/>
            <ac:cxnSpMk id="8" creationId="{198A73C8-CCBF-3F2B-4D96-F9E8E229B496}"/>
          </ac:cxnSpMkLst>
        </pc:cxnChg>
        <pc:cxnChg chg="mod">
          <ac:chgData name="Mike Peggs" userId="28d7c896-f02c-4201-baa9-7edf24c55057" providerId="ADAL" clId="{9E666A5E-C03E-44E0-BFCD-B45F6C9E81A6}" dt="2024-07-10T12:58:08.182" v="8" actId="164"/>
          <ac:cxnSpMkLst>
            <pc:docMk/>
            <pc:sldMk cId="213997658" sldId="271"/>
            <ac:cxnSpMk id="9" creationId="{B79895C6-1A48-97DB-BF34-F2AFC68C26DD}"/>
          </ac:cxnSpMkLst>
        </pc:cxnChg>
      </pc:sldChg>
      <pc:sldChg chg="addSp delSp modSp mod modAnim">
        <pc:chgData name="Mike Peggs" userId="28d7c896-f02c-4201-baa9-7edf24c55057" providerId="ADAL" clId="{9E666A5E-C03E-44E0-BFCD-B45F6C9E81A6}" dt="2024-07-11T16:27:45.250" v="310"/>
        <pc:sldMkLst>
          <pc:docMk/>
          <pc:sldMk cId="1423687508" sldId="273"/>
        </pc:sldMkLst>
        <pc:spChg chg="mod">
          <ac:chgData name="Mike Peggs" userId="28d7c896-f02c-4201-baa9-7edf24c55057" providerId="ADAL" clId="{9E666A5E-C03E-44E0-BFCD-B45F6C9E81A6}" dt="2024-07-11T16:23:35.369" v="272" actId="1076"/>
          <ac:spMkLst>
            <pc:docMk/>
            <pc:sldMk cId="1423687508" sldId="273"/>
            <ac:spMk id="2" creationId="{95AA865B-5F31-BAD7-730D-5D70145BEE5E}"/>
          </ac:spMkLst>
        </pc:spChg>
        <pc:spChg chg="add mod">
          <ac:chgData name="Mike Peggs" userId="28d7c896-f02c-4201-baa9-7edf24c55057" providerId="ADAL" clId="{9E666A5E-C03E-44E0-BFCD-B45F6C9E81A6}" dt="2024-07-11T16:04:51.214" v="171" actId="21"/>
          <ac:spMkLst>
            <pc:docMk/>
            <pc:sldMk cId="1423687508" sldId="273"/>
            <ac:spMk id="8" creationId="{835B632B-4A97-65C1-B1FF-BD7BC5EE2FAA}"/>
          </ac:spMkLst>
        </pc:spChg>
        <pc:picChg chg="del mod">
          <ac:chgData name="Mike Peggs" userId="28d7c896-f02c-4201-baa9-7edf24c55057" providerId="ADAL" clId="{9E666A5E-C03E-44E0-BFCD-B45F6C9E81A6}" dt="2024-07-11T15:58:56.139" v="117" actId="478"/>
          <ac:picMkLst>
            <pc:docMk/>
            <pc:sldMk cId="1423687508" sldId="273"/>
            <ac:picMk id="3" creationId="{2612C426-94CD-8708-ED63-B1496DF1FFC2}"/>
          </ac:picMkLst>
        </pc:picChg>
        <pc:picChg chg="add mod">
          <ac:chgData name="Mike Peggs" userId="28d7c896-f02c-4201-baa9-7edf24c55057" providerId="ADAL" clId="{9E666A5E-C03E-44E0-BFCD-B45F6C9E81A6}" dt="2024-07-11T15:59:02.314" v="118" actId="1076"/>
          <ac:picMkLst>
            <pc:docMk/>
            <pc:sldMk cId="1423687508" sldId="273"/>
            <ac:picMk id="7" creationId="{E81FFAE4-C229-EDA9-F51A-F59342A673AB}"/>
          </ac:picMkLst>
        </pc:picChg>
      </pc:sldChg>
      <pc:sldChg chg="modSp mod modAnim">
        <pc:chgData name="Mike Peggs" userId="28d7c896-f02c-4201-baa9-7edf24c55057" providerId="ADAL" clId="{9E666A5E-C03E-44E0-BFCD-B45F6C9E81A6}" dt="2024-07-11T16:41:08.637" v="663" actId="1076"/>
        <pc:sldMkLst>
          <pc:docMk/>
          <pc:sldMk cId="1632302319" sldId="373"/>
        </pc:sldMkLst>
        <pc:spChg chg="mod">
          <ac:chgData name="Mike Peggs" userId="28d7c896-f02c-4201-baa9-7edf24c55057" providerId="ADAL" clId="{9E666A5E-C03E-44E0-BFCD-B45F6C9E81A6}" dt="2024-07-11T16:41:08.637" v="663" actId="1076"/>
          <ac:spMkLst>
            <pc:docMk/>
            <pc:sldMk cId="1632302319" sldId="373"/>
            <ac:spMk id="7" creationId="{B286A13E-0E0A-23A6-5CC8-89B14E5E3D6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4B6E-3DEA-45F7-AF81-87EA8FA8759E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B41E5-8A5E-4634-8DD3-7184F28311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3340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4B6E-3DEA-45F7-AF81-87EA8FA8759E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B41E5-8A5E-4634-8DD3-7184F28311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916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4B6E-3DEA-45F7-AF81-87EA8FA8759E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B41E5-8A5E-4634-8DD3-7184F28311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079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4B6E-3DEA-45F7-AF81-87EA8FA8759E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B41E5-8A5E-4634-8DD3-7184F28311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23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4B6E-3DEA-45F7-AF81-87EA8FA8759E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B41E5-8A5E-4634-8DD3-7184F28311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858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4B6E-3DEA-45F7-AF81-87EA8FA8759E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B41E5-8A5E-4634-8DD3-7184F28311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370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4B6E-3DEA-45F7-AF81-87EA8FA8759E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B41E5-8A5E-4634-8DD3-7184F28311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6530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4B6E-3DEA-45F7-AF81-87EA8FA8759E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B41E5-8A5E-4634-8DD3-7184F28311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35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4B6E-3DEA-45F7-AF81-87EA8FA8759E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B41E5-8A5E-4634-8DD3-7184F28311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0362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4B6E-3DEA-45F7-AF81-87EA8FA8759E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B41E5-8A5E-4634-8DD3-7184F28311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686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4B6E-3DEA-45F7-AF81-87EA8FA8759E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B41E5-8A5E-4634-8DD3-7184F28311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1215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A4B6E-3DEA-45F7-AF81-87EA8FA8759E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B41E5-8A5E-4634-8DD3-7184F28311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3638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 txBox="1">
            <a:spLocks/>
          </p:cNvSpPr>
          <p:nvPr/>
        </p:nvSpPr>
        <p:spPr>
          <a:xfrm>
            <a:off x="1505529" y="1340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b="1" u="sng" dirty="0"/>
              <a:t>Starter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73BC20C-9783-F221-A625-ED2309D91176}"/>
              </a:ext>
            </a:extLst>
          </p:cNvPr>
          <p:cNvSpPr txBox="1"/>
          <p:nvPr/>
        </p:nvSpPr>
        <p:spPr>
          <a:xfrm>
            <a:off x="299085" y="1181435"/>
            <a:ext cx="2331381" cy="20621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dirty="0"/>
              <a:t>1a) 34 x 11</a:t>
            </a:r>
          </a:p>
          <a:p>
            <a:endParaRPr lang="en-GB" sz="3200" dirty="0"/>
          </a:p>
          <a:p>
            <a:r>
              <a:rPr lang="en-GB" sz="3200" dirty="0"/>
              <a:t>  b) 3.4 x 1.1</a:t>
            </a:r>
          </a:p>
          <a:p>
            <a:pPr algn="ctr"/>
            <a:endParaRPr lang="en-GB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D6E57E-43A0-BAF8-996D-8C47A7D831E3}"/>
              </a:ext>
            </a:extLst>
          </p:cNvPr>
          <p:cNvSpPr txBox="1"/>
          <p:nvPr/>
        </p:nvSpPr>
        <p:spPr>
          <a:xfrm>
            <a:off x="499501" y="4678487"/>
            <a:ext cx="5932750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4)</a:t>
            </a:r>
            <a:r>
              <a:rPr lang="en-US" sz="3200" dirty="0"/>
              <a:t> 5 friends go on a coach trip. The total cost of the trip is £112. Work out the cost for each person.</a:t>
            </a:r>
            <a:endParaRPr lang="en-GB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658ACD-191F-216E-5FC0-CC38377EDA09}"/>
              </a:ext>
            </a:extLst>
          </p:cNvPr>
          <p:cNvSpPr txBox="1"/>
          <p:nvPr/>
        </p:nvSpPr>
        <p:spPr>
          <a:xfrm>
            <a:off x="7230505" y="4678487"/>
            <a:ext cx="4552663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dirty="0"/>
              <a:t>6) What is       + </a:t>
            </a:r>
          </a:p>
          <a:p>
            <a:endParaRPr lang="en-US" sz="3200" dirty="0"/>
          </a:p>
          <a:p>
            <a:r>
              <a:rPr lang="en-US" sz="3200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18CF6FC-E257-0032-DCBC-EA5FE7E7D7CA}"/>
                  </a:ext>
                </a:extLst>
              </p:cNvPr>
              <p:cNvSpPr txBox="1"/>
              <p:nvPr/>
            </p:nvSpPr>
            <p:spPr>
              <a:xfrm>
                <a:off x="8481548" y="1185423"/>
                <a:ext cx="3301620" cy="314727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/>
                  <a:t>3) Estimate by rounding each number to 1 significant figure: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 7.1</m:t>
                        </m:r>
                        <m:r>
                          <a:rPr lang="en-GB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sSup>
                          <m:sSupPr>
                            <m:ctrlPr>
                              <a:rPr lang="en-GB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4.8</m:t>
                            </m:r>
                          </m:e>
                          <m:sup/>
                        </m:sSup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5.22</m:t>
                        </m:r>
                      </m:den>
                    </m:f>
                  </m:oMath>
                </a14:m>
                <a:endParaRPr lang="en-GB" sz="28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/>
                <a:endParaRPr lang="en-GB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18CF6FC-E257-0032-DCBC-EA5FE7E7D7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1548" y="1185423"/>
                <a:ext cx="3301620" cy="3147272"/>
              </a:xfrm>
              <a:prstGeom prst="rect">
                <a:avLst/>
              </a:prstGeom>
              <a:blipFill>
                <a:blip r:embed="rId2"/>
                <a:stretch>
                  <a:fillRect l="-4412" t="-2312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49332528-135D-7D12-0CAF-4BFECB873AA1}"/>
              </a:ext>
            </a:extLst>
          </p:cNvPr>
          <p:cNvSpPr txBox="1"/>
          <p:nvPr/>
        </p:nvSpPr>
        <p:spPr>
          <a:xfrm>
            <a:off x="3307585" y="1181435"/>
            <a:ext cx="4458552" cy="20621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dirty="0"/>
              <a:t>2) A baby giraffe born at 110kg has increased in weight by 35%</a:t>
            </a:r>
          </a:p>
          <a:p>
            <a:r>
              <a:rPr lang="en-GB" sz="3200" dirty="0"/>
              <a:t>What does it weigh now?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8A64C44-AD4A-6659-D530-8A4D6EE273DA}"/>
                  </a:ext>
                </a:extLst>
              </p:cNvPr>
              <p:cNvSpPr txBox="1"/>
              <p:nvPr/>
            </p:nvSpPr>
            <p:spPr>
              <a:xfrm>
                <a:off x="8776139" y="4714352"/>
                <a:ext cx="944059" cy="8961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8A64C44-AD4A-6659-D530-8A4D6EE273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6139" y="4714352"/>
                <a:ext cx="944059" cy="8961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0F48E62-D88B-38FF-EEB4-285868E82D9C}"/>
                  </a:ext>
                </a:extLst>
              </p:cNvPr>
              <p:cNvSpPr txBox="1"/>
              <p:nvPr/>
            </p:nvSpPr>
            <p:spPr>
              <a:xfrm>
                <a:off x="9944679" y="4705159"/>
                <a:ext cx="704850" cy="8961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0F48E62-D88B-38FF-EEB4-285868E82D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4679" y="4705159"/>
                <a:ext cx="704850" cy="8961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 14">
            <a:extLst>
              <a:ext uri="{FF2B5EF4-FFF2-40B4-BE49-F238E27FC236}">
                <a16:creationId xmlns:a16="http://schemas.microsoft.com/office/drawing/2014/main" id="{13844848-7F9F-09D5-49A9-D08C7DA4E3C2}"/>
              </a:ext>
            </a:extLst>
          </p:cNvPr>
          <p:cNvGrpSpPr/>
          <p:nvPr/>
        </p:nvGrpSpPr>
        <p:grpSpPr>
          <a:xfrm>
            <a:off x="1875941" y="3263031"/>
            <a:ext cx="9907227" cy="3446465"/>
            <a:chOff x="1875941" y="3263031"/>
            <a:chExt cx="9907227" cy="3446465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C104C423-1B29-117C-E106-493D818D2FA8}"/>
                </a:ext>
              </a:extLst>
            </p:cNvPr>
            <p:cNvSpPr txBox="1"/>
            <p:nvPr/>
          </p:nvSpPr>
          <p:spPr>
            <a:xfrm>
              <a:off x="1875941" y="3263031"/>
              <a:ext cx="1256988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>
                  <a:solidFill>
                    <a:srgbClr val="7030A0"/>
                  </a:solidFill>
                </a:rPr>
                <a:t>374</a:t>
              </a:r>
            </a:p>
            <a:p>
              <a:r>
                <a:rPr lang="en-GB" sz="2800" b="1" dirty="0">
                  <a:solidFill>
                    <a:srgbClr val="7030A0"/>
                  </a:solidFill>
                </a:rPr>
                <a:t>3.47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760E90A-8B5C-5C23-54F0-F40BD078A9DD}"/>
                </a:ext>
              </a:extLst>
            </p:cNvPr>
            <p:cNvSpPr txBox="1"/>
            <p:nvPr/>
          </p:nvSpPr>
          <p:spPr>
            <a:xfrm>
              <a:off x="5862181" y="3352853"/>
              <a:ext cx="163316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>
                  <a:solidFill>
                    <a:srgbClr val="7030A0"/>
                  </a:solidFill>
                </a:rPr>
                <a:t>148.5kg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B79FA7D-8B1D-D32E-ABE7-397B9734034D}"/>
                </a:ext>
              </a:extLst>
            </p:cNvPr>
            <p:cNvSpPr txBox="1"/>
            <p:nvPr/>
          </p:nvSpPr>
          <p:spPr>
            <a:xfrm>
              <a:off x="10896226" y="3720761"/>
              <a:ext cx="88694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>
                  <a:solidFill>
                    <a:srgbClr val="7030A0"/>
                  </a:solidFill>
                </a:rPr>
                <a:t>7 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84A3419-D0B7-C4D9-1958-FF3419778186}"/>
                </a:ext>
              </a:extLst>
            </p:cNvPr>
            <p:cNvSpPr txBox="1"/>
            <p:nvPr/>
          </p:nvSpPr>
          <p:spPr>
            <a:xfrm>
              <a:off x="5421777" y="6186276"/>
              <a:ext cx="12569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>
                  <a:solidFill>
                    <a:srgbClr val="7030A0"/>
                  </a:solidFill>
                </a:rPr>
                <a:t>19 : 31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37062639-C1A5-6D46-EE07-5C15822A5BBB}"/>
                    </a:ext>
                  </a:extLst>
                </p:cNvPr>
                <p:cNvSpPr txBox="1"/>
                <p:nvPr/>
              </p:nvSpPr>
              <p:spPr>
                <a:xfrm>
                  <a:off x="10986282" y="5252388"/>
                  <a:ext cx="704851" cy="92743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800" dirty="0"/>
                    <a:t>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36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6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GB" sz="3600" b="1" i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a14:m>
                  <a:endParaRPr lang="en-GB" sz="3600" b="1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37062639-C1A5-6D46-EE07-5C15822A5BB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986282" y="5252388"/>
                  <a:ext cx="704851" cy="927433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461622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1">
            <a:extLst>
              <a:ext uri="{FF2B5EF4-FFF2-40B4-BE49-F238E27FC236}">
                <a16:creationId xmlns:a16="http://schemas.microsoft.com/office/drawing/2014/main" id="{6352592C-DB01-4C9F-B792-FB76AC90F8F3}"/>
              </a:ext>
            </a:extLst>
          </p:cNvPr>
          <p:cNvSpPr/>
          <p:nvPr/>
        </p:nvSpPr>
        <p:spPr>
          <a:xfrm>
            <a:off x="608271" y="1020536"/>
            <a:ext cx="5157261" cy="513578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ounded Rectangle 12">
            <a:extLst>
              <a:ext uri="{FF2B5EF4-FFF2-40B4-BE49-F238E27FC236}">
                <a16:creationId xmlns:a16="http://schemas.microsoft.com/office/drawing/2014/main" id="{11E8FF13-0BFF-43A6-8844-8F59CC0D627E}"/>
              </a:ext>
            </a:extLst>
          </p:cNvPr>
          <p:cNvSpPr/>
          <p:nvPr/>
        </p:nvSpPr>
        <p:spPr>
          <a:xfrm>
            <a:off x="6393069" y="1020536"/>
            <a:ext cx="5157261" cy="513578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3D78891-89B0-41BD-82B7-D34A95753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4882" y="18875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323BE0-9097-4AB0-B597-F9664C4C02A3}"/>
              </a:ext>
            </a:extLst>
          </p:cNvPr>
          <p:cNvSpPr txBox="1"/>
          <p:nvPr/>
        </p:nvSpPr>
        <p:spPr>
          <a:xfrm>
            <a:off x="1030903" y="1258440"/>
            <a:ext cx="431199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1. A tiled floor has blue and white tiles in the ratio 9 : 4. What fraction of the tiles are blue?</a:t>
            </a:r>
          </a:p>
          <a:p>
            <a:pPr marL="342900" indent="-342900">
              <a:buAutoNum type="alphaLcParenR"/>
            </a:pPr>
            <a:endParaRPr lang="en-GB" sz="2400" dirty="0"/>
          </a:p>
          <a:p>
            <a:r>
              <a:rPr lang="en-GB" sz="2400" dirty="0"/>
              <a:t>2. In a tournament the number of home wins and draws were in the ratio 7 : 2 What fraction of the games were draws?</a:t>
            </a:r>
          </a:p>
          <a:p>
            <a:endParaRPr lang="en-GB" sz="2400" dirty="0"/>
          </a:p>
          <a:p>
            <a:r>
              <a:rPr lang="en-GB" sz="2400" dirty="0"/>
              <a:t>3. Amy’s sock drawer has spotty, stripy and plain socks in the ratio 5 : 4 : 1. What fraction are stripy? </a:t>
            </a:r>
          </a:p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E1E1F91-4538-4277-9332-62ACFD9211E5}"/>
                  </a:ext>
                </a:extLst>
              </p:cNvPr>
              <p:cNvSpPr txBox="1"/>
              <p:nvPr/>
            </p:nvSpPr>
            <p:spPr>
              <a:xfrm>
                <a:off x="6816327" y="1093710"/>
                <a:ext cx="4310743" cy="4994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1. In a bag of red sweets and green sweets,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400" dirty="0"/>
                  <a:t> are red. Find the ratio of red to green sweets.</a:t>
                </a:r>
              </a:p>
              <a:p>
                <a:endParaRPr lang="en-GB" sz="2400" dirty="0"/>
              </a:p>
              <a:p>
                <a:r>
                  <a:rPr lang="en-GB" sz="2400" dirty="0"/>
                  <a:t>2. Al watched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GB" sz="2400" dirty="0"/>
                  <a:t> episodes in a series. Find the ratio of episodes he watched to the ones he didn’t. </a:t>
                </a:r>
              </a:p>
              <a:p>
                <a:endParaRPr lang="en-GB" sz="2400" dirty="0"/>
              </a:p>
              <a:p>
                <a:r>
                  <a:rPr lang="en-GB" sz="2400" dirty="0"/>
                  <a:t>3.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2400" dirty="0"/>
                  <a:t> of some counters are red,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2400" dirty="0"/>
                  <a:t> are blue and the rest green. Find the ratio of red to blue to green. 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E1E1F91-4538-4277-9332-62ACFD9211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6327" y="1093710"/>
                <a:ext cx="4310743" cy="4994444"/>
              </a:xfrm>
              <a:prstGeom prst="rect">
                <a:avLst/>
              </a:prstGeom>
              <a:blipFill>
                <a:blip r:embed="rId2"/>
                <a:stretch>
                  <a:fillRect l="-2122" t="-976" r="-1414" b="-17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 14">
            <a:extLst>
              <a:ext uri="{FF2B5EF4-FFF2-40B4-BE49-F238E27FC236}">
                <a16:creationId xmlns:a16="http://schemas.microsoft.com/office/drawing/2014/main" id="{1538DE3E-D4BF-A35E-0325-D6A5AB854840}"/>
              </a:ext>
            </a:extLst>
          </p:cNvPr>
          <p:cNvGrpSpPr/>
          <p:nvPr/>
        </p:nvGrpSpPr>
        <p:grpSpPr>
          <a:xfrm>
            <a:off x="5165506" y="1717260"/>
            <a:ext cx="6773502" cy="4242309"/>
            <a:chOff x="5165506" y="1717260"/>
            <a:chExt cx="6773502" cy="4242309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87C70F21-A8C1-98B0-D474-8D4B9A5B8068}"/>
                </a:ext>
              </a:extLst>
            </p:cNvPr>
            <p:cNvSpPr txBox="1"/>
            <p:nvPr/>
          </p:nvSpPr>
          <p:spPr>
            <a:xfrm>
              <a:off x="10704445" y="2005566"/>
              <a:ext cx="62616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solidFill>
                    <a:srgbClr val="7030A0"/>
                  </a:solidFill>
                </a:rPr>
                <a:t>1:2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C2C4D7D-744C-9915-F492-16DBF8061ECF}"/>
                </a:ext>
              </a:extLst>
            </p:cNvPr>
            <p:cNvSpPr txBox="1"/>
            <p:nvPr/>
          </p:nvSpPr>
          <p:spPr>
            <a:xfrm>
              <a:off x="10694769" y="3801827"/>
              <a:ext cx="62616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solidFill>
                    <a:srgbClr val="7030A0"/>
                  </a:solidFill>
                </a:rPr>
                <a:t>3:7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61223CE-AD36-4F28-CECA-95A5E4C981B5}"/>
                </a:ext>
              </a:extLst>
            </p:cNvPr>
            <p:cNvSpPr txBox="1"/>
            <p:nvPr/>
          </p:nvSpPr>
          <p:spPr>
            <a:xfrm>
              <a:off x="11007851" y="5497903"/>
              <a:ext cx="931157" cy="461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solidFill>
                    <a:srgbClr val="7030A0"/>
                  </a:solidFill>
                </a:rPr>
                <a:t>1:5:2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789F79E0-8FB3-52B0-4AE9-1FA0C35C3C40}"/>
                    </a:ext>
                  </a:extLst>
                </p:cNvPr>
                <p:cNvSpPr txBox="1"/>
                <p:nvPr/>
              </p:nvSpPr>
              <p:spPr>
                <a:xfrm>
                  <a:off x="5183831" y="1717260"/>
                  <a:ext cx="743465" cy="89255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800" dirty="0"/>
                    <a:t>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36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6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GB" sz="36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𝟏𝟑</m:t>
                          </m:r>
                        </m:den>
                      </m:f>
                    </m:oMath>
                  </a14:m>
                  <a:endParaRPr lang="en-GB" sz="3600" b="1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789F79E0-8FB3-52B0-4AE9-1FA0C35C3C4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83831" y="1717260"/>
                  <a:ext cx="743465" cy="89255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4467F78B-0066-6B50-2E6D-8067DAE848D1}"/>
                    </a:ext>
                  </a:extLst>
                </p:cNvPr>
                <p:cNvSpPr txBox="1"/>
                <p:nvPr/>
              </p:nvSpPr>
              <p:spPr>
                <a:xfrm>
                  <a:off x="5216406" y="3248582"/>
                  <a:ext cx="743465" cy="88992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800" dirty="0"/>
                    <a:t>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36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6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GB" sz="36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a14:m>
                  <a:endParaRPr lang="en-GB" sz="3600" b="1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4467F78B-0066-6B50-2E6D-8067DAE848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16406" y="3248582"/>
                  <a:ext cx="743465" cy="889924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9320E4E5-DE60-E826-C0E5-26429C8B3B57}"/>
                    </a:ext>
                  </a:extLst>
                </p:cNvPr>
                <p:cNvSpPr txBox="1"/>
                <p:nvPr/>
              </p:nvSpPr>
              <p:spPr>
                <a:xfrm>
                  <a:off x="5165506" y="4708482"/>
                  <a:ext cx="743465" cy="89107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800" dirty="0"/>
                    <a:t>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36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6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GB" sz="36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a14:m>
                  <a:endParaRPr lang="en-GB" sz="3600" b="1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9320E4E5-DE60-E826-C0E5-26429C8B3B5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65506" y="4708482"/>
                  <a:ext cx="743465" cy="891078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959291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54186B2-7274-4B6A-9D74-223C3A32D032}"/>
              </a:ext>
            </a:extLst>
          </p:cNvPr>
          <p:cNvSpPr txBox="1"/>
          <p:nvPr/>
        </p:nvSpPr>
        <p:spPr>
          <a:xfrm>
            <a:off x="383721" y="285750"/>
            <a:ext cx="3396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November 21 Paper 2</a:t>
            </a:r>
          </a:p>
        </p:txBody>
      </p:sp>
      <p:pic>
        <p:nvPicPr>
          <p:cNvPr id="6" name="Picture 2" descr="Image result for calculator symbols">
            <a:extLst>
              <a:ext uri="{FF2B5EF4-FFF2-40B4-BE49-F238E27FC236}">
                <a16:creationId xmlns:a16="http://schemas.microsoft.com/office/drawing/2014/main" id="{D88BDD0C-EB07-4638-B6F5-6B973A42AC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95564" y="730358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1EBFC2D-C78B-5F77-C9BC-9F4320F305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1612" y="2105025"/>
            <a:ext cx="9248775" cy="2647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4000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C496C3E-DC90-4595-A995-12696B5F6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Dividing in a Given Ratio</a:t>
            </a:r>
          </a:p>
        </p:txBody>
      </p:sp>
      <p:sp>
        <p:nvSpPr>
          <p:cNvPr id="5" name="Rounded Rectangle 7">
            <a:extLst>
              <a:ext uri="{FF2B5EF4-FFF2-40B4-BE49-F238E27FC236}">
                <a16:creationId xmlns:a16="http://schemas.microsoft.com/office/drawing/2014/main" id="{9FE3867A-1F5F-49D9-9EB3-B4E6530AEA7F}"/>
              </a:ext>
            </a:extLst>
          </p:cNvPr>
          <p:cNvSpPr/>
          <p:nvPr/>
        </p:nvSpPr>
        <p:spPr>
          <a:xfrm>
            <a:off x="1542473" y="1791854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ED428E-974A-463C-B211-6C0D117F33DB}"/>
              </a:ext>
            </a:extLst>
          </p:cNvPr>
          <p:cNvSpPr txBox="1"/>
          <p:nvPr/>
        </p:nvSpPr>
        <p:spPr>
          <a:xfrm>
            <a:off x="1773381" y="2350711"/>
            <a:ext cx="5516767" cy="46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Share £15 in the ratio 2:3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C1F4F3-8B7F-47EC-A02F-B34A9525C11E}"/>
              </a:ext>
            </a:extLst>
          </p:cNvPr>
          <p:cNvSpPr txBox="1"/>
          <p:nvPr/>
        </p:nvSpPr>
        <p:spPr>
          <a:xfrm>
            <a:off x="1796473" y="4747485"/>
            <a:ext cx="50427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Share £66 in the ratio 1:5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690DD8D9-AD8A-4F4E-96A4-1E15A0A5FB04}"/>
              </a:ext>
            </a:extLst>
          </p:cNvPr>
          <p:cNvSpPr/>
          <p:nvPr/>
        </p:nvSpPr>
        <p:spPr>
          <a:xfrm>
            <a:off x="1542473" y="4202231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92E3AC9-2807-ADB6-5519-7E9AFDE06928}"/>
              </a:ext>
            </a:extLst>
          </p:cNvPr>
          <p:cNvGrpSpPr/>
          <p:nvPr/>
        </p:nvGrpSpPr>
        <p:grpSpPr>
          <a:xfrm>
            <a:off x="7290147" y="1953851"/>
            <a:ext cx="2730730" cy="1691224"/>
            <a:chOff x="7290148" y="1866058"/>
            <a:chExt cx="2029216" cy="1975754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B0F174C5-A29F-4D0D-96DC-513EAA46188A}"/>
                    </a:ext>
                  </a:extLst>
                </p:cNvPr>
                <p:cNvSpPr txBox="1"/>
                <p:nvPr/>
              </p:nvSpPr>
              <p:spPr>
                <a:xfrm>
                  <a:off x="7290148" y="1866058"/>
                  <a:ext cx="2029216" cy="902876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 xmlns:m="http://schemas.openxmlformats.org/officeDocument/2006/math">
                      <m:f>
                        <m:fPr>
                          <m:ctrlP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en-GB" sz="24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sz="2400" b="1" dirty="0">
                      <a:solidFill>
                        <a:srgbClr val="7030A0"/>
                      </a:solidFill>
                    </a:rPr>
                    <a:t>x 15 = 6</a:t>
                  </a:r>
                  <a:br>
                    <a:rPr lang="en-US" sz="1800" dirty="0"/>
                  </a:br>
                  <a:endParaRPr lang="en-GB" dirty="0"/>
                </a:p>
              </p:txBody>
            </p:sp>
          </mc:Choice>
          <mc:Fallback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B0F174C5-A29F-4D0D-96DC-513EAA46188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90148" y="1866058"/>
                  <a:ext cx="2029216" cy="902876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E58385CC-C861-E016-152F-91D5D0741AD4}"/>
                    </a:ext>
                  </a:extLst>
                </p:cNvPr>
                <p:cNvSpPr txBox="1"/>
                <p:nvPr/>
              </p:nvSpPr>
              <p:spPr>
                <a:xfrm>
                  <a:off x="7290148" y="2938936"/>
                  <a:ext cx="2029216" cy="902876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 xmlns:m="http://schemas.openxmlformats.org/officeDocument/2006/math">
                      <m:f>
                        <m:fPr>
                          <m:ctrlP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en-GB" sz="24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sz="2400" b="1" dirty="0">
                      <a:solidFill>
                        <a:srgbClr val="7030A0"/>
                      </a:solidFill>
                    </a:rPr>
                    <a:t>x 15 = 9</a:t>
                  </a:r>
                  <a:br>
                    <a:rPr lang="en-US" sz="1800" dirty="0"/>
                  </a:br>
                  <a:endParaRPr lang="en-GB" dirty="0"/>
                </a:p>
              </p:txBody>
            </p:sp>
          </mc:Choice>
          <mc:Fallback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E58385CC-C861-E016-152F-91D5D0741A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90148" y="2938936"/>
                  <a:ext cx="2029216" cy="902876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A77786-D1EC-4805-FAB4-3E23A8CD380C}"/>
              </a:ext>
            </a:extLst>
          </p:cNvPr>
          <p:cNvGrpSpPr/>
          <p:nvPr/>
        </p:nvGrpSpPr>
        <p:grpSpPr>
          <a:xfrm>
            <a:off x="7290148" y="4391756"/>
            <a:ext cx="2730730" cy="1765436"/>
            <a:chOff x="7290148" y="1866058"/>
            <a:chExt cx="2029216" cy="2256800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9E6114C8-071D-5047-D98B-34221F84F1D5}"/>
                    </a:ext>
                  </a:extLst>
                </p:cNvPr>
                <p:cNvSpPr txBox="1"/>
                <p:nvPr/>
              </p:nvSpPr>
              <p:spPr>
                <a:xfrm>
                  <a:off x="7290148" y="1866058"/>
                  <a:ext cx="2029216" cy="1183921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 xmlns:m="http://schemas.openxmlformats.org/officeDocument/2006/math">
                      <m:f>
                        <m:fPr>
                          <m:ctrlP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  <m:r>
                        <a:rPr lang="en-GB" sz="24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sz="2400" b="1" dirty="0">
                      <a:solidFill>
                        <a:srgbClr val="7030A0"/>
                      </a:solidFill>
                    </a:rPr>
                    <a:t>x 66 = 11</a:t>
                  </a:r>
                  <a:br>
                    <a:rPr lang="en-US" sz="1800" dirty="0"/>
                  </a:br>
                  <a:endParaRPr lang="en-GB" dirty="0"/>
                </a:p>
              </p:txBody>
            </p:sp>
          </mc:Choice>
          <mc:Fallback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9E6114C8-071D-5047-D98B-34221F84F1D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90148" y="1866058"/>
                  <a:ext cx="2029216" cy="1183921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D4ABF469-EC82-5709-90A6-FAE2CB26CF79}"/>
                    </a:ext>
                  </a:extLst>
                </p:cNvPr>
                <p:cNvSpPr txBox="1"/>
                <p:nvPr/>
              </p:nvSpPr>
              <p:spPr>
                <a:xfrm>
                  <a:off x="7290148" y="2938937"/>
                  <a:ext cx="2029216" cy="1183921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 xmlns:m="http://schemas.openxmlformats.org/officeDocument/2006/math">
                      <m:f>
                        <m:fPr>
                          <m:ctrlP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  <m:r>
                        <a:rPr lang="en-GB" sz="24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sz="2400" b="1" dirty="0">
                      <a:solidFill>
                        <a:srgbClr val="7030A0"/>
                      </a:solidFill>
                    </a:rPr>
                    <a:t>x 66 = 55</a:t>
                  </a:r>
                  <a:br>
                    <a:rPr lang="en-US" sz="1800" dirty="0"/>
                  </a:br>
                  <a:endParaRPr lang="en-GB" dirty="0"/>
                </a:p>
              </p:txBody>
            </p:sp>
          </mc:Choice>
          <mc:Fallback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D4ABF469-EC82-5709-90A6-FAE2CB26CF7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90148" y="2938937"/>
                  <a:ext cx="2029216" cy="1183921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412958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1">
            <a:extLst>
              <a:ext uri="{FF2B5EF4-FFF2-40B4-BE49-F238E27FC236}">
                <a16:creationId xmlns:a16="http://schemas.microsoft.com/office/drawing/2014/main" id="{A87D4E86-EFD1-41D6-8026-A05BC59BC09B}"/>
              </a:ext>
            </a:extLst>
          </p:cNvPr>
          <p:cNvSpPr/>
          <p:nvPr/>
        </p:nvSpPr>
        <p:spPr>
          <a:xfrm>
            <a:off x="641670" y="1161875"/>
            <a:ext cx="5157261" cy="4966378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ounded Rectangle 12">
            <a:extLst>
              <a:ext uri="{FF2B5EF4-FFF2-40B4-BE49-F238E27FC236}">
                <a16:creationId xmlns:a16="http://schemas.microsoft.com/office/drawing/2014/main" id="{6E2B46E4-15D9-4686-9FFE-BC565EF74FA4}"/>
              </a:ext>
            </a:extLst>
          </p:cNvPr>
          <p:cNvSpPr/>
          <p:nvPr/>
        </p:nvSpPr>
        <p:spPr>
          <a:xfrm>
            <a:off x="6393069" y="971549"/>
            <a:ext cx="5157261" cy="53625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D19355B-BE63-4DD3-B927-A5907BDE9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4882" y="18875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A487039-322B-4C1D-BB64-41C76BDC94A7}"/>
              </a:ext>
            </a:extLst>
          </p:cNvPr>
          <p:cNvSpPr txBox="1"/>
          <p:nvPr/>
        </p:nvSpPr>
        <p:spPr>
          <a:xfrm>
            <a:off x="766562" y="1541141"/>
            <a:ext cx="49048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1. Find the largest share when each amount below if divided in the given ratio.</a:t>
            </a:r>
          </a:p>
          <a:p>
            <a:pPr marL="342900" indent="-342900">
              <a:buAutoNum type="alphaLcParenR"/>
            </a:pPr>
            <a:r>
              <a:rPr lang="en-GB" sz="2400" dirty="0"/>
              <a:t>£30 in the ratio 1 : 4</a:t>
            </a:r>
          </a:p>
          <a:p>
            <a:pPr marL="342900" indent="-342900">
              <a:buAutoNum type="alphaLcParenR"/>
            </a:pPr>
            <a:r>
              <a:rPr lang="en-GB" sz="2400" dirty="0"/>
              <a:t>42g in the ratio 4 : 2</a:t>
            </a:r>
          </a:p>
          <a:p>
            <a:pPr marL="342900" indent="-342900">
              <a:buAutoNum type="alphaLcParenR"/>
            </a:pPr>
            <a:r>
              <a:rPr lang="en-GB" sz="2400" dirty="0"/>
              <a:t>150kg in the ratio 3 : 7</a:t>
            </a:r>
          </a:p>
          <a:p>
            <a:endParaRPr lang="en-GB" sz="2400" dirty="0"/>
          </a:p>
          <a:p>
            <a:r>
              <a:rPr lang="en-GB" sz="2400" dirty="0"/>
              <a:t>2. There are 121 dogs at a show. For every 11 dogs at the show, 9 are male. How many male and how many female dogs are at the show?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E0C7D3D-6AF5-42E5-BB6E-A15C1E254EE6}"/>
              </a:ext>
            </a:extLst>
          </p:cNvPr>
          <p:cNvSpPr txBox="1"/>
          <p:nvPr/>
        </p:nvSpPr>
        <p:spPr>
          <a:xfrm>
            <a:off x="6569613" y="1234606"/>
            <a:ext cx="480417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1. The angles in a triangle are in the ratio 2 : 1 : 3. Find the sizes of three angles. </a:t>
            </a:r>
          </a:p>
          <a:p>
            <a:endParaRPr lang="en-GB" sz="2400" dirty="0"/>
          </a:p>
          <a:p>
            <a:r>
              <a:rPr lang="en-GB" sz="2400" dirty="0"/>
              <a:t>2. The four angles in a quadrilateral are in the ratio 1 : 5 : 2 : 4. Calculate the sizes of all four angles.</a:t>
            </a:r>
          </a:p>
          <a:p>
            <a:endParaRPr lang="en-GB" sz="2400" dirty="0"/>
          </a:p>
          <a:p>
            <a:r>
              <a:rPr lang="en-GB" sz="2400" dirty="0"/>
              <a:t>3. A rope is cut into three pieces in the ratio 2 : 1 : 4. The third piece is 22cm longer than the first piece. What is the length of the second piece?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BCC9857-F033-9884-EA4D-EB5E23180584}"/>
              </a:ext>
            </a:extLst>
          </p:cNvPr>
          <p:cNvGrpSpPr/>
          <p:nvPr/>
        </p:nvGrpSpPr>
        <p:grpSpPr>
          <a:xfrm>
            <a:off x="4464983" y="1958009"/>
            <a:ext cx="7173620" cy="4109310"/>
            <a:chOff x="4464983" y="1958009"/>
            <a:chExt cx="7173620" cy="4109310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62758847-9D91-5DB2-69BA-345498096ACB}"/>
                </a:ext>
              </a:extLst>
            </p:cNvPr>
            <p:cNvSpPr txBox="1"/>
            <p:nvPr/>
          </p:nvSpPr>
          <p:spPr>
            <a:xfrm>
              <a:off x="4502426" y="2613991"/>
              <a:ext cx="100385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7030A0"/>
                  </a:solidFill>
                </a:rPr>
                <a:t>£24</a:t>
              </a:r>
            </a:p>
            <a:p>
              <a:r>
                <a:rPr lang="en-GB" sz="2400" dirty="0">
                  <a:solidFill>
                    <a:srgbClr val="7030A0"/>
                  </a:solidFill>
                </a:rPr>
                <a:t>28g</a:t>
              </a:r>
            </a:p>
            <a:p>
              <a:r>
                <a:rPr lang="en-GB" sz="2400" dirty="0">
                  <a:solidFill>
                    <a:srgbClr val="7030A0"/>
                  </a:solidFill>
                </a:rPr>
                <a:t>105kg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49BA7706-EFF3-9061-4210-AB5B2D3DE77A}"/>
                </a:ext>
              </a:extLst>
            </p:cNvPr>
            <p:cNvSpPr txBox="1"/>
            <p:nvPr/>
          </p:nvSpPr>
          <p:spPr>
            <a:xfrm>
              <a:off x="4464983" y="5219692"/>
              <a:ext cx="9417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7030A0"/>
                  </a:solidFill>
                </a:rPr>
                <a:t>99:22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9669FFB-B158-9EA8-39DC-A2B27B86EC2F}"/>
                </a:ext>
              </a:extLst>
            </p:cNvPr>
            <p:cNvSpPr txBox="1"/>
            <p:nvPr/>
          </p:nvSpPr>
          <p:spPr>
            <a:xfrm>
              <a:off x="9847118" y="1958009"/>
              <a:ext cx="13219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7030A0"/>
                  </a:solidFill>
                </a:rPr>
                <a:t>60:30:90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6C450F3-1252-88B4-3DB3-741497B2D896}"/>
                </a:ext>
              </a:extLst>
            </p:cNvPr>
            <p:cNvSpPr txBox="1"/>
            <p:nvPr/>
          </p:nvSpPr>
          <p:spPr>
            <a:xfrm>
              <a:off x="9598521" y="3778699"/>
              <a:ext cx="204008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7030A0"/>
                  </a:solidFill>
                </a:rPr>
                <a:t>30:150:60:120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87B329F6-167B-E8D0-78E3-39410CA4BB13}"/>
                </a:ext>
              </a:extLst>
            </p:cNvPr>
            <p:cNvSpPr txBox="1"/>
            <p:nvPr/>
          </p:nvSpPr>
          <p:spPr>
            <a:xfrm>
              <a:off x="9847118" y="5605654"/>
              <a:ext cx="90702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7030A0"/>
                  </a:solidFill>
                </a:rPr>
                <a:t>11cm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94212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54186B2-7274-4B6A-9D74-223C3A32D032}"/>
              </a:ext>
            </a:extLst>
          </p:cNvPr>
          <p:cNvSpPr txBox="1"/>
          <p:nvPr/>
        </p:nvSpPr>
        <p:spPr>
          <a:xfrm>
            <a:off x="383721" y="285750"/>
            <a:ext cx="3396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November 21 Paper 3</a:t>
            </a:r>
          </a:p>
        </p:txBody>
      </p:sp>
      <p:pic>
        <p:nvPicPr>
          <p:cNvPr id="6" name="Picture 2" descr="Image result for calculator symbols">
            <a:extLst>
              <a:ext uri="{FF2B5EF4-FFF2-40B4-BE49-F238E27FC236}">
                <a16:creationId xmlns:a16="http://schemas.microsoft.com/office/drawing/2014/main" id="{D88BDD0C-EB07-4638-B6F5-6B973A42AC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95564" y="730358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5AA865B-5F31-BAD7-730D-5D70145BEE5E}"/>
                  </a:ext>
                </a:extLst>
              </p:cNvPr>
              <p:cNvSpPr txBox="1"/>
              <p:nvPr/>
            </p:nvSpPr>
            <p:spPr>
              <a:xfrm>
                <a:off x="6248618" y="2903068"/>
                <a:ext cx="5052165" cy="34914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solidFill>
                      <a:srgbClr val="7030A0"/>
                    </a:solidFill>
                  </a:rPr>
                  <a:t>Using compound fractions we can see:</a:t>
                </a:r>
              </a:p>
              <a:p>
                <a:endParaRPr lang="en-GB" sz="2800" dirty="0">
                  <a:solidFill>
                    <a:srgbClr val="7030A0"/>
                  </a:solidFill>
                </a:endParaRPr>
              </a:p>
              <a:p>
                <a:r>
                  <a:rPr lang="en-GB" sz="2800" dirty="0">
                    <a:solidFill>
                      <a:srgbClr val="7030A0"/>
                    </a:solidFill>
                  </a:rPr>
                  <a:t>Matt gets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GB" sz="28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GB" sz="28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GB" sz="28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GB" sz="28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GB" sz="28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GB" sz="2800" b="1" dirty="0">
                    <a:solidFill>
                      <a:srgbClr val="7030A0"/>
                    </a:solidFill>
                  </a:rPr>
                  <a:t> </a:t>
                </a:r>
                <a:r>
                  <a:rPr lang="en-GB" sz="2800" dirty="0">
                    <a:solidFill>
                      <a:srgbClr val="7030A0"/>
                    </a:solidFill>
                  </a:rPr>
                  <a:t>x 270 = 195</a:t>
                </a:r>
                <a:r>
                  <a:rPr lang="en-GB" sz="2800" b="1" dirty="0">
                    <a:solidFill>
                      <a:srgbClr val="7030A0"/>
                    </a:solidFill>
                  </a:rPr>
                  <a:t>        </a:t>
                </a:r>
              </a:p>
              <a:p>
                <a:endParaRPr lang="en-GB" sz="2800" b="1" dirty="0">
                  <a:solidFill>
                    <a:srgbClr val="7030A0"/>
                  </a:solidFill>
                </a:endParaRPr>
              </a:p>
              <a:p>
                <a:r>
                  <a:rPr lang="en-GB" sz="2800" dirty="0">
                    <a:solidFill>
                      <a:srgbClr val="7030A0"/>
                    </a:solidFill>
                  </a:rPr>
                  <a:t>Sonia gets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GB" sz="28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GB" sz="28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GB" sz="28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GB" sz="2800" b="1" dirty="0">
                    <a:solidFill>
                      <a:srgbClr val="7030A0"/>
                    </a:solidFill>
                  </a:rPr>
                  <a:t> </a:t>
                </a:r>
                <a:r>
                  <a:rPr lang="en-GB" sz="2800" dirty="0">
                    <a:solidFill>
                      <a:srgbClr val="7030A0"/>
                    </a:solidFill>
                  </a:rPr>
                  <a:t>x 270 = 75</a:t>
                </a:r>
                <a:r>
                  <a:rPr lang="en-GB" sz="2800" b="1" dirty="0">
                    <a:solidFill>
                      <a:srgbClr val="7030A0"/>
                    </a:solidFill>
                  </a:rPr>
                  <a:t> </a:t>
                </a:r>
              </a:p>
              <a:p>
                <a:endParaRPr lang="en-GB" sz="2800" b="1" dirty="0">
                  <a:solidFill>
                    <a:srgbClr val="7030A0"/>
                  </a:solidFill>
                </a:endParaRPr>
              </a:p>
              <a:p>
                <a:r>
                  <a:rPr lang="en-GB" sz="2800" dirty="0">
                    <a:solidFill>
                      <a:srgbClr val="7030A0"/>
                    </a:solidFill>
                  </a:rPr>
                  <a:t>The difference is </a:t>
                </a:r>
                <a:r>
                  <a:rPr lang="en-GB" sz="2800" b="1" dirty="0">
                    <a:solidFill>
                      <a:srgbClr val="7030A0"/>
                    </a:solidFill>
                  </a:rPr>
                  <a:t>£120 </a:t>
                </a: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5AA865B-5F31-BAD7-730D-5D70145BEE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618" y="2903068"/>
                <a:ext cx="5052165" cy="3491469"/>
              </a:xfrm>
              <a:prstGeom prst="rect">
                <a:avLst/>
              </a:prstGeom>
              <a:blipFill>
                <a:blip r:embed="rId3"/>
                <a:stretch>
                  <a:fillRect l="-2413" t="-1396" b="-22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E81FFAE4-C229-EDA9-F51A-F59342A673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8522" y="1415291"/>
            <a:ext cx="8642925" cy="136224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35B632B-4A97-65C1-B1FF-BD7BC5EE2FAA}"/>
              </a:ext>
            </a:extLst>
          </p:cNvPr>
          <p:cNvSpPr txBox="1"/>
          <p:nvPr/>
        </p:nvSpPr>
        <p:spPr>
          <a:xfrm>
            <a:off x="1478071" y="3569918"/>
            <a:ext cx="3031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  <a:endParaRPr lang="en-GB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687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ABC5644-44BF-E54B-12BA-EC24C3A24D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7690" y="826718"/>
            <a:ext cx="8990162" cy="5887233"/>
          </a:xfrm>
          <a:prstGeom prst="rect">
            <a:avLst/>
          </a:prstGeom>
        </p:spPr>
      </p:pic>
      <p:pic>
        <p:nvPicPr>
          <p:cNvPr id="6" name="Picture 2" descr="Image result for calculator symbols">
            <a:extLst>
              <a:ext uri="{FF2B5EF4-FFF2-40B4-BE49-F238E27FC236}">
                <a16:creationId xmlns:a16="http://schemas.microsoft.com/office/drawing/2014/main" id="{9DD6DC5A-2737-04F9-CA44-9F858423E0B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408298" y="605098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286A13E-0E0A-23A6-5CC8-89B14E5E3D6B}"/>
              </a:ext>
            </a:extLst>
          </p:cNvPr>
          <p:cNvSpPr txBox="1"/>
          <p:nvPr/>
        </p:nvSpPr>
        <p:spPr>
          <a:xfrm>
            <a:off x="4285397" y="3770334"/>
            <a:ext cx="5721492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7030A0"/>
                </a:solidFill>
              </a:rPr>
              <a:t>                              H = 300 x 0.49 = 147</a:t>
            </a:r>
          </a:p>
          <a:p>
            <a:endParaRPr lang="en-GB" sz="2400" dirty="0">
              <a:solidFill>
                <a:srgbClr val="7030A0"/>
              </a:solidFill>
            </a:endParaRPr>
          </a:p>
          <a:p>
            <a:r>
              <a:rPr lang="en-GB" sz="2400" dirty="0">
                <a:solidFill>
                  <a:srgbClr val="7030A0"/>
                </a:solidFill>
              </a:rPr>
              <a:t>                                         147-128 = 19</a:t>
            </a:r>
          </a:p>
          <a:p>
            <a:endParaRPr lang="en-GB" sz="2400" b="1" dirty="0">
              <a:solidFill>
                <a:srgbClr val="7030A0"/>
              </a:solidFill>
            </a:endParaRPr>
          </a:p>
          <a:p>
            <a:r>
              <a:rPr lang="en-GB" sz="2400" dirty="0">
                <a:solidFill>
                  <a:srgbClr val="7030A0"/>
                </a:solidFill>
              </a:rPr>
              <a:t>                      Of the 50 extra spins H = 19 so…</a:t>
            </a:r>
          </a:p>
          <a:p>
            <a:r>
              <a:rPr lang="en-GB" sz="2400" b="1" dirty="0">
                <a:solidFill>
                  <a:srgbClr val="7030A0"/>
                </a:solidFill>
              </a:rPr>
              <a:t>                                                             </a:t>
            </a:r>
            <a:r>
              <a:rPr lang="en-GB" sz="2400" dirty="0">
                <a:solidFill>
                  <a:srgbClr val="7030A0"/>
                </a:solidFill>
              </a:rPr>
              <a:t>T = 31</a:t>
            </a:r>
          </a:p>
          <a:p>
            <a:r>
              <a:rPr lang="en-GB" sz="2800" b="1" dirty="0">
                <a:solidFill>
                  <a:srgbClr val="7030A0"/>
                </a:solidFill>
              </a:rPr>
              <a:t>                                        19 : 31 </a:t>
            </a:r>
          </a:p>
        </p:txBody>
      </p:sp>
    </p:spTree>
    <p:extLst>
      <p:ext uri="{BB962C8B-B14F-4D97-AF65-F5344CB8AC3E}">
        <p14:creationId xmlns:p14="http://schemas.microsoft.com/office/powerpoint/2010/main" val="1632302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437" y="1395183"/>
            <a:ext cx="10788072" cy="2311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cs typeface="Times New Roman" panose="02020603050405020304" pitchFamily="18" charset="0"/>
              </a:rPr>
              <a:t>Learning Intent</a:t>
            </a:r>
          </a:p>
          <a:p>
            <a:r>
              <a:rPr lang="en-GB" sz="2400" dirty="0">
                <a:cs typeface="Times New Roman" panose="02020603050405020304" pitchFamily="18" charset="0"/>
              </a:rPr>
              <a:t>To be able to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cs typeface="Times New Roman" panose="02020603050405020304" pitchFamily="18" charset="0"/>
              </a:rPr>
              <a:t>Use ratio notation, including reduction to simplest form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cs typeface="Times New Roman" panose="02020603050405020304" pitchFamily="18" charset="0"/>
              </a:rPr>
              <a:t>Divide a given quantity into two parts in given part A : part B  or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cs typeface="Times New Roman" panose="02020603050405020304" pitchFamily="18" charset="0"/>
              </a:rPr>
              <a:t>Write ratios in the form 1:n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dirty="0"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71055" y="1256145"/>
            <a:ext cx="11286836" cy="264569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71055" y="4514850"/>
            <a:ext cx="11286836" cy="1497644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u="sng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Rat</a:t>
            </a:r>
            <a:r>
              <a:rPr lang="en-GB" b="1" u="sng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:</a:t>
            </a:r>
            <a:r>
              <a:rPr lang="en-GB" u="sng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B55BA4-BEF6-9CDE-D282-FEAA7975830A}"/>
              </a:ext>
            </a:extLst>
          </p:cNvPr>
          <p:cNvSpPr txBox="1"/>
          <p:nvPr/>
        </p:nvSpPr>
        <p:spPr>
          <a:xfrm>
            <a:off x="720437" y="4770858"/>
            <a:ext cx="104584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2400" b="1" dirty="0"/>
              <a:t>What </a:t>
            </a:r>
            <a:r>
              <a:rPr lang="en-GB" sz="2400" dirty="0"/>
              <a:t>do we know about ratio  </a:t>
            </a:r>
          </a:p>
          <a:p>
            <a:pPr marL="342900" indent="-342900">
              <a:buAutoNum type="arabicPeriod"/>
            </a:pPr>
            <a:r>
              <a:rPr lang="en-GB" sz="2400" b="1" dirty="0"/>
              <a:t>How </a:t>
            </a:r>
            <a:r>
              <a:rPr lang="en-GB" sz="2400" dirty="0"/>
              <a:t>confident are on a scale of 1 – 10 </a:t>
            </a:r>
          </a:p>
        </p:txBody>
      </p:sp>
    </p:spTree>
    <p:extLst>
      <p:ext uri="{BB962C8B-B14F-4D97-AF65-F5344CB8AC3E}">
        <p14:creationId xmlns:p14="http://schemas.microsoft.com/office/powerpoint/2010/main" val="1471019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D23B8-C3FC-4324-8DD7-90BF5146E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b="1" u="sng" dirty="0">
                <a:solidFill>
                  <a:schemeClr val="accent1">
                    <a:lumMod val="50000"/>
                  </a:schemeClr>
                </a:solidFill>
              </a:rPr>
              <a:t>Simplify</a:t>
            </a:r>
          </a:p>
        </p:txBody>
      </p:sp>
      <p:sp>
        <p:nvSpPr>
          <p:cNvPr id="3" name="Rounded Rectangle 7">
            <a:extLst>
              <a:ext uri="{FF2B5EF4-FFF2-40B4-BE49-F238E27FC236}">
                <a16:creationId xmlns:a16="http://schemas.microsoft.com/office/drawing/2014/main" id="{E3E28C32-0FF6-479C-A445-53B0B6FCFF86}"/>
              </a:ext>
            </a:extLst>
          </p:cNvPr>
          <p:cNvSpPr/>
          <p:nvPr/>
        </p:nvSpPr>
        <p:spPr>
          <a:xfrm>
            <a:off x="1394691" y="1406483"/>
            <a:ext cx="9531928" cy="136587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108CC531-2E52-4C28-80F3-8C8ACB6E6118}"/>
              </a:ext>
            </a:extLst>
          </p:cNvPr>
          <p:cNvSpPr/>
          <p:nvPr/>
        </p:nvSpPr>
        <p:spPr>
          <a:xfrm>
            <a:off x="1394691" y="3168885"/>
            <a:ext cx="9531928" cy="89228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1A75D7-0066-4022-9B1B-0C02761A2602}"/>
              </a:ext>
            </a:extLst>
          </p:cNvPr>
          <p:cNvSpPr txBox="1"/>
          <p:nvPr/>
        </p:nvSpPr>
        <p:spPr>
          <a:xfrm>
            <a:off x="1584036" y="1485412"/>
            <a:ext cx="9023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Jayden and Abbie share a bag of 52 sweets. Jayden has 16 sweets, and Abbie has the rest. Find the ratio of Jayden’s sweets to Abbie’s sweets, giving your answer in its simplest form.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E46E49-D52D-4340-B6A7-5491811A948F}"/>
              </a:ext>
            </a:extLst>
          </p:cNvPr>
          <p:cNvSpPr txBox="1"/>
          <p:nvPr/>
        </p:nvSpPr>
        <p:spPr>
          <a:xfrm>
            <a:off x="1625599" y="3384193"/>
            <a:ext cx="88669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Write the ratio 1m : 60 cm in its simplest form. </a:t>
            </a:r>
          </a:p>
        </p:txBody>
      </p:sp>
      <p:sp>
        <p:nvSpPr>
          <p:cNvPr id="7" name="Rounded Rectangle 8">
            <a:extLst>
              <a:ext uri="{FF2B5EF4-FFF2-40B4-BE49-F238E27FC236}">
                <a16:creationId xmlns:a16="http://schemas.microsoft.com/office/drawing/2014/main" id="{3A4B253B-ABB2-47D1-BE99-D95E69C1989D}"/>
              </a:ext>
            </a:extLst>
          </p:cNvPr>
          <p:cNvSpPr/>
          <p:nvPr/>
        </p:nvSpPr>
        <p:spPr>
          <a:xfrm>
            <a:off x="1394691" y="4457698"/>
            <a:ext cx="9531928" cy="120032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9F00A6-3C1C-46B1-9558-E53EF96C12CD}"/>
              </a:ext>
            </a:extLst>
          </p:cNvPr>
          <p:cNvSpPr txBox="1"/>
          <p:nvPr/>
        </p:nvSpPr>
        <p:spPr>
          <a:xfrm>
            <a:off x="1625599" y="4457698"/>
            <a:ext cx="88669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Casey makes a smoothie by mixing half a litre of cranberry juice with 100 millilitres of yoghurt. Write the amount of blueberry juice to yogurt in its simplest form.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1748C08-5DF3-F0E3-1A3F-75AAA0455086}"/>
              </a:ext>
            </a:extLst>
          </p:cNvPr>
          <p:cNvGrpSpPr/>
          <p:nvPr/>
        </p:nvGrpSpPr>
        <p:grpSpPr>
          <a:xfrm>
            <a:off x="9669631" y="2241450"/>
            <a:ext cx="1256988" cy="3939797"/>
            <a:chOff x="9669631" y="2241450"/>
            <a:chExt cx="1256988" cy="3939797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47885F7-EE9C-B636-FBFE-0BF6D234AD08}"/>
                </a:ext>
              </a:extLst>
            </p:cNvPr>
            <p:cNvSpPr txBox="1"/>
            <p:nvPr/>
          </p:nvSpPr>
          <p:spPr>
            <a:xfrm>
              <a:off x="9669631" y="2241450"/>
              <a:ext cx="12569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>
                  <a:solidFill>
                    <a:srgbClr val="7030A0"/>
                  </a:solidFill>
                </a:rPr>
                <a:t>4 : 9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9390730-6E46-F5F1-E89C-3223A98DA8BD}"/>
                </a:ext>
              </a:extLst>
            </p:cNvPr>
            <p:cNvSpPr txBox="1"/>
            <p:nvPr/>
          </p:nvSpPr>
          <p:spPr>
            <a:xfrm>
              <a:off x="9669631" y="3338027"/>
              <a:ext cx="12569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>
                  <a:solidFill>
                    <a:srgbClr val="7030A0"/>
                  </a:solidFill>
                </a:rPr>
                <a:t>5 : 3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842AB4F-991A-8F20-D54F-7083E75C562A}"/>
                </a:ext>
              </a:extLst>
            </p:cNvPr>
            <p:cNvSpPr txBox="1"/>
            <p:nvPr/>
          </p:nvSpPr>
          <p:spPr>
            <a:xfrm>
              <a:off x="9669631" y="5658027"/>
              <a:ext cx="12569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>
                  <a:solidFill>
                    <a:srgbClr val="7030A0"/>
                  </a:solidFill>
                </a:rPr>
                <a:t>5 : 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61378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1">
            <a:extLst>
              <a:ext uri="{FF2B5EF4-FFF2-40B4-BE49-F238E27FC236}">
                <a16:creationId xmlns:a16="http://schemas.microsoft.com/office/drawing/2014/main" id="{6352592C-DB01-4C9F-B792-FB76AC90F8F3}"/>
              </a:ext>
            </a:extLst>
          </p:cNvPr>
          <p:cNvSpPr/>
          <p:nvPr/>
        </p:nvSpPr>
        <p:spPr>
          <a:xfrm>
            <a:off x="608271" y="1386037"/>
            <a:ext cx="5157261" cy="51934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ounded Rectangle 12">
            <a:extLst>
              <a:ext uri="{FF2B5EF4-FFF2-40B4-BE49-F238E27FC236}">
                <a16:creationId xmlns:a16="http://schemas.microsoft.com/office/drawing/2014/main" id="{11E8FF13-0BFF-43A6-8844-8F59CC0D627E}"/>
              </a:ext>
            </a:extLst>
          </p:cNvPr>
          <p:cNvSpPr/>
          <p:nvPr/>
        </p:nvSpPr>
        <p:spPr>
          <a:xfrm>
            <a:off x="6393069" y="1386722"/>
            <a:ext cx="5157261" cy="51934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3D78891-89B0-41BD-82B7-D34A95753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323BE0-9097-4AB0-B597-F9664C4C02A3}"/>
              </a:ext>
            </a:extLst>
          </p:cNvPr>
          <p:cNvSpPr txBox="1"/>
          <p:nvPr/>
        </p:nvSpPr>
        <p:spPr>
          <a:xfrm>
            <a:off x="1031529" y="1386037"/>
            <a:ext cx="4310743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800" dirty="0"/>
              <a:t>Write these ratios in their simplest form.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sz="2800" dirty="0"/>
              <a:t>10p : £1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sz="2800" dirty="0"/>
              <a:t>20 mm : 6 cm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sz="2800" dirty="0"/>
              <a:t>2 weeks : 7 days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sz="2800" dirty="0"/>
              <a:t>18 mins : 1 hour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sz="2800" dirty="0"/>
              <a:t>30 cm : 2 m 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sz="2800" dirty="0"/>
              <a:t>1 m : 150 mm</a:t>
            </a:r>
          </a:p>
          <a:p>
            <a:pPr marL="342900" indent="-342900">
              <a:buAutoNum type="alphaLcParenR"/>
            </a:pPr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82872ED-0B7D-489B-B330-F8C43FE8ED30}"/>
              </a:ext>
            </a:extLst>
          </p:cNvPr>
          <p:cNvSpPr txBox="1"/>
          <p:nvPr/>
        </p:nvSpPr>
        <p:spPr>
          <a:xfrm>
            <a:off x="6816327" y="1649186"/>
            <a:ext cx="4310743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</a:t>
            </a:r>
            <a:r>
              <a:rPr lang="en-GB" sz="2400" dirty="0"/>
              <a:t>1. Emma’s mass is 54 kg. Her award-winning pumpkin has a mass of 6000g. Find the ratio of the pumpkin’s mass to Emma’s mass in its simplest form. </a:t>
            </a:r>
          </a:p>
          <a:p>
            <a:endParaRPr lang="en-GB" sz="2400" dirty="0"/>
          </a:p>
          <a:p>
            <a:r>
              <a:rPr lang="en-GB" sz="2400" dirty="0"/>
              <a:t>2. The icing for some cupcakes is made by mixing 1.6 kg of icing sugar with 640g of butter. Find the ratio of butter to icing sugar in its simplest form. </a:t>
            </a:r>
          </a:p>
          <a:p>
            <a:endParaRPr lang="en-GB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193BAAC-1E1D-6848-0B15-5BAC0E0ECC4E}"/>
              </a:ext>
            </a:extLst>
          </p:cNvPr>
          <p:cNvGrpSpPr/>
          <p:nvPr/>
        </p:nvGrpSpPr>
        <p:grpSpPr>
          <a:xfrm>
            <a:off x="4423418" y="2812774"/>
            <a:ext cx="5615104" cy="3766674"/>
            <a:chOff x="4423418" y="2812774"/>
            <a:chExt cx="5615104" cy="3766674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CB5D278E-B65D-A7CD-D8A3-A99719C1B208}"/>
                </a:ext>
              </a:extLst>
            </p:cNvPr>
            <p:cNvSpPr txBox="1"/>
            <p:nvPr/>
          </p:nvSpPr>
          <p:spPr>
            <a:xfrm>
              <a:off x="8971698" y="3532460"/>
              <a:ext cx="1066824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7030A0"/>
                  </a:solidFill>
                </a:rPr>
                <a:t>1:9</a:t>
              </a:r>
            </a:p>
            <a:p>
              <a:endParaRPr lang="en-GB" sz="2400" dirty="0">
                <a:solidFill>
                  <a:srgbClr val="FF0000"/>
                </a:solidFill>
              </a:endParaRPr>
            </a:p>
            <a:p>
              <a:endParaRPr lang="en-GB" sz="2400" dirty="0">
                <a:solidFill>
                  <a:srgbClr val="FF0000"/>
                </a:solidFill>
              </a:endParaRPr>
            </a:p>
            <a:p>
              <a:endParaRPr lang="en-GB" sz="2400" dirty="0">
                <a:solidFill>
                  <a:srgbClr val="FF0000"/>
                </a:solidFill>
              </a:endParaRPr>
            </a:p>
            <a:p>
              <a:endParaRPr lang="en-GB" sz="2400" dirty="0">
                <a:solidFill>
                  <a:srgbClr val="FF0000"/>
                </a:solidFill>
              </a:endParaRPr>
            </a:p>
            <a:p>
              <a:endParaRPr lang="en-GB" sz="2400" dirty="0">
                <a:solidFill>
                  <a:srgbClr val="FF0000"/>
                </a:solidFill>
              </a:endParaRPr>
            </a:p>
            <a:p>
              <a:endParaRPr lang="en-GB" sz="2400" dirty="0">
                <a:solidFill>
                  <a:srgbClr val="FF0000"/>
                </a:solidFill>
              </a:endParaRPr>
            </a:p>
            <a:p>
              <a:r>
                <a:rPr lang="en-GB" sz="2400" dirty="0">
                  <a:solidFill>
                    <a:srgbClr val="7030A0"/>
                  </a:solidFill>
                </a:rPr>
                <a:t>2:5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B41ACEE-A5E4-F4C4-749C-C989257DC933}"/>
                </a:ext>
              </a:extLst>
            </p:cNvPr>
            <p:cNvSpPr txBox="1"/>
            <p:nvPr/>
          </p:nvSpPr>
          <p:spPr>
            <a:xfrm>
              <a:off x="4427712" y="2812774"/>
              <a:ext cx="8050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7030A0"/>
                  </a:solidFill>
                </a:rPr>
                <a:t>1:10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647DF27-E6B8-A06F-0A3B-19EA8598926D}"/>
                </a:ext>
              </a:extLst>
            </p:cNvPr>
            <p:cNvSpPr txBox="1"/>
            <p:nvPr/>
          </p:nvSpPr>
          <p:spPr>
            <a:xfrm>
              <a:off x="4427712" y="3457780"/>
              <a:ext cx="8050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7030A0"/>
                  </a:solidFill>
                </a:rPr>
                <a:t>1:3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01876E2-B9C3-5093-8977-C1ED26860EDE}"/>
                </a:ext>
              </a:extLst>
            </p:cNvPr>
            <p:cNvSpPr txBox="1"/>
            <p:nvPr/>
          </p:nvSpPr>
          <p:spPr>
            <a:xfrm>
              <a:off x="4423418" y="4102786"/>
              <a:ext cx="8050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7030A0"/>
                  </a:solidFill>
                </a:rPr>
                <a:t>2:1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8394B42-597A-A542-AF42-2F14D3C6B03B}"/>
                </a:ext>
              </a:extLst>
            </p:cNvPr>
            <p:cNvSpPr txBox="1"/>
            <p:nvPr/>
          </p:nvSpPr>
          <p:spPr>
            <a:xfrm>
              <a:off x="4423418" y="4747792"/>
              <a:ext cx="8050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7030A0"/>
                  </a:solidFill>
                </a:rPr>
                <a:t>3:10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2365C47-068B-3D1E-B6B3-5765ED3C9507}"/>
                </a:ext>
              </a:extLst>
            </p:cNvPr>
            <p:cNvSpPr txBox="1"/>
            <p:nvPr/>
          </p:nvSpPr>
          <p:spPr>
            <a:xfrm>
              <a:off x="4423418" y="5392765"/>
              <a:ext cx="8050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7030A0"/>
                  </a:solidFill>
                </a:rPr>
                <a:t>3:20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A2FDDB0-4305-B2C8-C309-1207EA723423}"/>
                </a:ext>
              </a:extLst>
            </p:cNvPr>
            <p:cNvSpPr txBox="1"/>
            <p:nvPr/>
          </p:nvSpPr>
          <p:spPr>
            <a:xfrm>
              <a:off x="4423418" y="5986106"/>
              <a:ext cx="8050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7030A0"/>
                  </a:solidFill>
                </a:rPr>
                <a:t>20:3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00616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54186B2-7274-4B6A-9D74-223C3A32D032}"/>
              </a:ext>
            </a:extLst>
          </p:cNvPr>
          <p:cNvSpPr txBox="1"/>
          <p:nvPr/>
        </p:nvSpPr>
        <p:spPr>
          <a:xfrm>
            <a:off x="383721" y="285750"/>
            <a:ext cx="3396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November 21 Paper 1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56B2750-103B-F28C-6121-B6CFDA827D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813" y="2528887"/>
            <a:ext cx="11240935" cy="2380570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410C6C32-143B-C973-293F-5B362CE33B57}"/>
              </a:ext>
            </a:extLst>
          </p:cNvPr>
          <p:cNvGrpSpPr/>
          <p:nvPr/>
        </p:nvGrpSpPr>
        <p:grpSpPr>
          <a:xfrm>
            <a:off x="212436" y="739594"/>
            <a:ext cx="1422400" cy="1075558"/>
            <a:chOff x="212436" y="739594"/>
            <a:chExt cx="1422400" cy="1075558"/>
          </a:xfrm>
        </p:grpSpPr>
        <p:pic>
          <p:nvPicPr>
            <p:cNvPr id="7" name="Picture 2" descr="Image result for calculator symbols">
              <a:extLst>
                <a:ext uri="{FF2B5EF4-FFF2-40B4-BE49-F238E27FC236}">
                  <a16:creationId xmlns:a16="http://schemas.microsoft.com/office/drawing/2014/main" id="{54C00C46-30D7-58BB-3A42-0AE94A03A86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005"/>
            <a:stretch/>
          </p:blipFill>
          <p:spPr bwMode="auto">
            <a:xfrm>
              <a:off x="428876" y="739594"/>
              <a:ext cx="998142" cy="10755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A216A1D9-4F43-1560-22B7-FE2E9CCBA1EC}"/>
                </a:ext>
              </a:extLst>
            </p:cNvPr>
            <p:cNvGrpSpPr/>
            <p:nvPr/>
          </p:nvGrpSpPr>
          <p:grpSpPr>
            <a:xfrm>
              <a:off x="212436" y="889721"/>
              <a:ext cx="1422400" cy="708170"/>
              <a:chOff x="212436" y="889721"/>
              <a:chExt cx="1422400" cy="708170"/>
            </a:xfrm>
          </p:grpSpPr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198A73C8-CCBF-3F2B-4D96-F9E8E229B496}"/>
                  </a:ext>
                </a:extLst>
              </p:cNvPr>
              <p:cNvCxnSpPr/>
              <p:nvPr/>
            </p:nvCxnSpPr>
            <p:spPr>
              <a:xfrm>
                <a:off x="212436" y="889721"/>
                <a:ext cx="1422400" cy="70817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B79895C6-1A48-97DB-BF34-F2AFC68C26DD}"/>
                  </a:ext>
                </a:extLst>
              </p:cNvPr>
              <p:cNvCxnSpPr/>
              <p:nvPr/>
            </p:nvCxnSpPr>
            <p:spPr>
              <a:xfrm flipV="1">
                <a:off x="295564" y="889721"/>
                <a:ext cx="1339272" cy="70817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30D245B2-75BE-4688-C48D-333443E7949A}"/>
              </a:ext>
            </a:extLst>
          </p:cNvPr>
          <p:cNvSpPr txBox="1"/>
          <p:nvPr/>
        </p:nvSpPr>
        <p:spPr>
          <a:xfrm>
            <a:off x="6588229" y="4909457"/>
            <a:ext cx="1256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7030A0"/>
                </a:solidFill>
              </a:rPr>
              <a:t>1 : 3 : 2 </a:t>
            </a:r>
          </a:p>
        </p:txBody>
      </p:sp>
    </p:spTree>
    <p:extLst>
      <p:ext uri="{BB962C8B-B14F-4D97-AF65-F5344CB8AC3E}">
        <p14:creationId xmlns:p14="http://schemas.microsoft.com/office/powerpoint/2010/main" val="213997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C496C3E-DC90-4595-A995-12696B5F6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b="1" u="sng" dirty="0">
                <a:solidFill>
                  <a:schemeClr val="accent1">
                    <a:lumMod val="50000"/>
                  </a:schemeClr>
                </a:solidFill>
              </a:rPr>
              <a:t>Simplify to 1:n</a:t>
            </a:r>
          </a:p>
        </p:txBody>
      </p:sp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CA2BE612-F02B-418C-B412-9F1EA6E9F480}"/>
              </a:ext>
            </a:extLst>
          </p:cNvPr>
          <p:cNvSpPr/>
          <p:nvPr/>
        </p:nvSpPr>
        <p:spPr>
          <a:xfrm>
            <a:off x="1330036" y="1717448"/>
            <a:ext cx="9531928" cy="232845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6FC855-77C9-40B4-A5A1-237C1EA1BF57}"/>
              </a:ext>
            </a:extLst>
          </p:cNvPr>
          <p:cNvSpPr txBox="1"/>
          <p:nvPr/>
        </p:nvSpPr>
        <p:spPr>
          <a:xfrm>
            <a:off x="1662545" y="2096847"/>
            <a:ext cx="88669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Simplify the ratio 4:8 in the form 1:n</a:t>
            </a:r>
          </a:p>
          <a:p>
            <a:pPr algn="ctr"/>
            <a:endParaRPr lang="en-GB" sz="3200" dirty="0"/>
          </a:p>
        </p:txBody>
      </p:sp>
      <p:sp>
        <p:nvSpPr>
          <p:cNvPr id="2" name="Rounded Rectangle 8">
            <a:extLst>
              <a:ext uri="{FF2B5EF4-FFF2-40B4-BE49-F238E27FC236}">
                <a16:creationId xmlns:a16="http://schemas.microsoft.com/office/drawing/2014/main" id="{5B2CC97D-D800-DB97-41E6-A9601522D70E}"/>
              </a:ext>
            </a:extLst>
          </p:cNvPr>
          <p:cNvSpPr/>
          <p:nvPr/>
        </p:nvSpPr>
        <p:spPr>
          <a:xfrm>
            <a:off x="1330036" y="4266629"/>
            <a:ext cx="9531928" cy="1733338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36A8F2-9BAC-8A07-E74E-299D36595010}"/>
              </a:ext>
            </a:extLst>
          </p:cNvPr>
          <p:cNvSpPr txBox="1"/>
          <p:nvPr/>
        </p:nvSpPr>
        <p:spPr>
          <a:xfrm>
            <a:off x="2062436" y="2968689"/>
            <a:ext cx="7607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7030A0"/>
                </a:solidFill>
              </a:rPr>
              <a:t>Divide both sides of the ratio by 4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5E532A-C543-90AF-2DC8-C293AE188801}"/>
              </a:ext>
            </a:extLst>
          </p:cNvPr>
          <p:cNvSpPr txBox="1"/>
          <p:nvPr/>
        </p:nvSpPr>
        <p:spPr>
          <a:xfrm>
            <a:off x="2483285" y="4425306"/>
            <a:ext cx="718680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200" dirty="0"/>
              <a:t>Simplify the ratio 5:3 in the form 1:n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256F67-7901-173D-E000-4AE25D10E8AB}"/>
              </a:ext>
            </a:extLst>
          </p:cNvPr>
          <p:cNvSpPr txBox="1"/>
          <p:nvPr/>
        </p:nvSpPr>
        <p:spPr>
          <a:xfrm>
            <a:off x="1934799" y="5212636"/>
            <a:ext cx="78629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7030A0"/>
                </a:solidFill>
              </a:rPr>
              <a:t>Divide both sides of the ratio by 5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4AE6A5-C21E-A9D1-7D8A-9244838DB7F4}"/>
              </a:ext>
            </a:extLst>
          </p:cNvPr>
          <p:cNvSpPr txBox="1"/>
          <p:nvPr/>
        </p:nvSpPr>
        <p:spPr>
          <a:xfrm>
            <a:off x="9797728" y="3030244"/>
            <a:ext cx="1256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7030A0"/>
                </a:solidFill>
              </a:rPr>
              <a:t>1 : 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1849ECC-BAB9-489C-0CC8-32C8425FA583}"/>
              </a:ext>
            </a:extLst>
          </p:cNvPr>
          <p:cNvSpPr txBox="1"/>
          <p:nvPr/>
        </p:nvSpPr>
        <p:spPr>
          <a:xfrm>
            <a:off x="9812629" y="5243413"/>
            <a:ext cx="1256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7030A0"/>
                </a:solidFill>
              </a:rPr>
              <a:t>1 : 0.6</a:t>
            </a:r>
          </a:p>
        </p:txBody>
      </p:sp>
    </p:spTree>
    <p:extLst>
      <p:ext uri="{BB962C8B-B14F-4D97-AF65-F5344CB8AC3E}">
        <p14:creationId xmlns:p14="http://schemas.microsoft.com/office/powerpoint/2010/main" val="113464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C496C3E-DC90-4595-A995-12696B5F6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Your turn…</a:t>
            </a: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1DC85B34-4438-4A89-08D0-1CC9AAE0A2CA}"/>
              </a:ext>
            </a:extLst>
          </p:cNvPr>
          <p:cNvSpPr/>
          <p:nvPr/>
        </p:nvSpPr>
        <p:spPr>
          <a:xfrm>
            <a:off x="3797036" y="1496726"/>
            <a:ext cx="4597928" cy="498986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326152-2E8C-0C3E-9F4D-0590818D16D7}"/>
              </a:ext>
            </a:extLst>
          </p:cNvPr>
          <p:cNvSpPr txBox="1"/>
          <p:nvPr/>
        </p:nvSpPr>
        <p:spPr>
          <a:xfrm>
            <a:off x="4259476" y="1651331"/>
            <a:ext cx="38359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Write down the following ratios in the form of 1 : n.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9C6177-CEA7-91D1-4DD1-483B7351E175}"/>
              </a:ext>
            </a:extLst>
          </p:cNvPr>
          <p:cNvSpPr txBox="1"/>
          <p:nvPr/>
        </p:nvSpPr>
        <p:spPr>
          <a:xfrm>
            <a:off x="4325690" y="2700941"/>
            <a:ext cx="343316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arenR"/>
            </a:pPr>
            <a:r>
              <a:rPr lang="en-GB" sz="2400" dirty="0"/>
              <a:t>6 : 18</a:t>
            </a:r>
          </a:p>
          <a:p>
            <a:pPr marL="457200" indent="-457200">
              <a:buAutoNum type="arabicParenR"/>
            </a:pPr>
            <a:endParaRPr lang="en-GB" sz="2400" dirty="0"/>
          </a:p>
          <a:p>
            <a:pPr marL="457200" indent="-457200">
              <a:buAutoNum type="arabicParenR"/>
            </a:pPr>
            <a:r>
              <a:rPr lang="en-GB" sz="2400" dirty="0"/>
              <a:t>5 : 25</a:t>
            </a:r>
          </a:p>
          <a:p>
            <a:pPr marL="457200" indent="-457200">
              <a:buAutoNum type="arabicParenR"/>
            </a:pPr>
            <a:endParaRPr lang="en-GB" sz="2400" dirty="0"/>
          </a:p>
          <a:p>
            <a:pPr marL="457200" indent="-457200">
              <a:buAutoNum type="arabicParenR"/>
            </a:pPr>
            <a:r>
              <a:rPr lang="en-GB" sz="2400" dirty="0"/>
              <a:t>4 : 27</a:t>
            </a:r>
          </a:p>
          <a:p>
            <a:pPr marL="457200" indent="-457200">
              <a:buAutoNum type="arabicParenR"/>
            </a:pPr>
            <a:endParaRPr lang="en-GB" sz="2400" dirty="0"/>
          </a:p>
          <a:p>
            <a:pPr marL="457200" indent="-457200">
              <a:buAutoNum type="arabicParenR"/>
            </a:pPr>
            <a:r>
              <a:rPr lang="en-GB" sz="2400" dirty="0"/>
              <a:t>10 : 54</a:t>
            </a:r>
          </a:p>
          <a:p>
            <a:pPr marL="457200" indent="-457200">
              <a:buAutoNum type="arabicParenR"/>
            </a:pPr>
            <a:endParaRPr lang="en-GB" sz="2400" dirty="0"/>
          </a:p>
          <a:p>
            <a:pPr marL="457200" indent="-457200">
              <a:buAutoNum type="arabicParenR"/>
            </a:pPr>
            <a:r>
              <a:rPr lang="en-GB" sz="2400" dirty="0"/>
              <a:t>12 : 63</a:t>
            </a:r>
          </a:p>
          <a:p>
            <a:pPr marL="457200" indent="-457200">
              <a:buAutoNum type="arabicParenR"/>
            </a:pPr>
            <a:endParaRPr lang="en-GB" sz="240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CAA47F1-69A4-9EC0-D9E6-C7826A7B5984}"/>
              </a:ext>
            </a:extLst>
          </p:cNvPr>
          <p:cNvGrpSpPr/>
          <p:nvPr/>
        </p:nvGrpSpPr>
        <p:grpSpPr>
          <a:xfrm>
            <a:off x="6343789" y="2700941"/>
            <a:ext cx="1236470" cy="3387451"/>
            <a:chOff x="6177438" y="2700941"/>
            <a:chExt cx="1071346" cy="3387451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402973A6-7AEC-DDB8-DD86-1A79982337E6}"/>
                </a:ext>
              </a:extLst>
            </p:cNvPr>
            <p:cNvSpPr txBox="1"/>
            <p:nvPr/>
          </p:nvSpPr>
          <p:spPr>
            <a:xfrm>
              <a:off x="6177438" y="2700941"/>
              <a:ext cx="7898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solidFill>
                    <a:srgbClr val="7030A0"/>
                  </a:solidFill>
                </a:rPr>
                <a:t>1 : 3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57095D7-E67F-C095-CDF7-3F4FE76596B0}"/>
                </a:ext>
              </a:extLst>
            </p:cNvPr>
            <p:cNvSpPr txBox="1"/>
            <p:nvPr/>
          </p:nvSpPr>
          <p:spPr>
            <a:xfrm>
              <a:off x="6177439" y="3432463"/>
              <a:ext cx="7898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solidFill>
                    <a:srgbClr val="7030A0"/>
                  </a:solidFill>
                </a:rPr>
                <a:t>1 : 5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93093DD-437B-CEFE-20DF-9C4BE2354E30}"/>
                </a:ext>
              </a:extLst>
            </p:cNvPr>
            <p:cNvSpPr txBox="1"/>
            <p:nvPr/>
          </p:nvSpPr>
          <p:spPr>
            <a:xfrm>
              <a:off x="6177438" y="4163683"/>
              <a:ext cx="10713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solidFill>
                    <a:srgbClr val="7030A0"/>
                  </a:solidFill>
                </a:rPr>
                <a:t>1 : 6.75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E1C1351-F968-8477-CE1C-93CC092EAABF}"/>
                </a:ext>
              </a:extLst>
            </p:cNvPr>
            <p:cNvSpPr txBox="1"/>
            <p:nvPr/>
          </p:nvSpPr>
          <p:spPr>
            <a:xfrm>
              <a:off x="6177439" y="4895205"/>
              <a:ext cx="9687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solidFill>
                    <a:srgbClr val="7030A0"/>
                  </a:solidFill>
                </a:rPr>
                <a:t>1 : 5.4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3DB00CF-97B7-8223-AA75-E7471E067568}"/>
                </a:ext>
              </a:extLst>
            </p:cNvPr>
            <p:cNvSpPr txBox="1"/>
            <p:nvPr/>
          </p:nvSpPr>
          <p:spPr>
            <a:xfrm>
              <a:off x="6177438" y="5626727"/>
              <a:ext cx="9687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solidFill>
                    <a:srgbClr val="7030A0"/>
                  </a:solidFill>
                </a:rPr>
                <a:t>1 : 5.25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658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54186B2-7274-4B6A-9D74-223C3A32D032}"/>
              </a:ext>
            </a:extLst>
          </p:cNvPr>
          <p:cNvSpPr txBox="1"/>
          <p:nvPr/>
        </p:nvSpPr>
        <p:spPr>
          <a:xfrm>
            <a:off x="383721" y="285750"/>
            <a:ext cx="3396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June 22 Paper 2</a:t>
            </a:r>
          </a:p>
        </p:txBody>
      </p:sp>
      <p:pic>
        <p:nvPicPr>
          <p:cNvPr id="6" name="Picture 2" descr="Image result for calculator symbols">
            <a:extLst>
              <a:ext uri="{FF2B5EF4-FFF2-40B4-BE49-F238E27FC236}">
                <a16:creationId xmlns:a16="http://schemas.microsoft.com/office/drawing/2014/main" id="{D88BDD0C-EB07-4638-B6F5-6B973A42AC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95564" y="730358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8678AE7-D10F-EB07-A2DB-BF0991F709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075" y="2103479"/>
            <a:ext cx="8991129" cy="2819250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0469C922-5505-3A9E-B713-816DF81B41EA}"/>
              </a:ext>
            </a:extLst>
          </p:cNvPr>
          <p:cNvGrpSpPr/>
          <p:nvPr/>
        </p:nvGrpSpPr>
        <p:grpSpPr>
          <a:xfrm>
            <a:off x="9923506" y="3251494"/>
            <a:ext cx="1584290" cy="1671235"/>
            <a:chOff x="9923506" y="3251494"/>
            <a:chExt cx="1584290" cy="1671235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9EAA35E-B3D7-944B-F711-71A76A2A5A25}"/>
                </a:ext>
              </a:extLst>
            </p:cNvPr>
            <p:cNvSpPr txBox="1"/>
            <p:nvPr/>
          </p:nvSpPr>
          <p:spPr>
            <a:xfrm>
              <a:off x="9923506" y="3251494"/>
              <a:ext cx="12569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>
                  <a:solidFill>
                    <a:srgbClr val="7030A0"/>
                  </a:solidFill>
                </a:rPr>
                <a:t>68 : 16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5BC4D08-9693-E793-5A47-95756BF9993F}"/>
                </a:ext>
              </a:extLst>
            </p:cNvPr>
            <p:cNvSpPr txBox="1"/>
            <p:nvPr/>
          </p:nvSpPr>
          <p:spPr>
            <a:xfrm>
              <a:off x="9923506" y="4399509"/>
              <a:ext cx="158429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>
                  <a:solidFill>
                    <a:srgbClr val="7030A0"/>
                  </a:solidFill>
                </a:rPr>
                <a:t>4.25 : 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93583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C496C3E-DC90-4595-A995-12696B5F6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Ratios and Fractions</a:t>
            </a:r>
          </a:p>
        </p:txBody>
      </p:sp>
      <p:sp>
        <p:nvSpPr>
          <p:cNvPr id="5" name="Rounded Rectangle 7">
            <a:extLst>
              <a:ext uri="{FF2B5EF4-FFF2-40B4-BE49-F238E27FC236}">
                <a16:creationId xmlns:a16="http://schemas.microsoft.com/office/drawing/2014/main" id="{9FE3867A-1F5F-49D9-9EB3-B4E6530AEA7F}"/>
              </a:ext>
            </a:extLst>
          </p:cNvPr>
          <p:cNvSpPr/>
          <p:nvPr/>
        </p:nvSpPr>
        <p:spPr>
          <a:xfrm>
            <a:off x="1542473" y="1791854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CA2BE612-F02B-418C-B412-9F1EA6E9F480}"/>
              </a:ext>
            </a:extLst>
          </p:cNvPr>
          <p:cNvSpPr/>
          <p:nvPr/>
        </p:nvSpPr>
        <p:spPr>
          <a:xfrm>
            <a:off x="1542473" y="4202231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ED428E-974A-463C-B211-6C0D117F33DB}"/>
              </a:ext>
            </a:extLst>
          </p:cNvPr>
          <p:cNvSpPr txBox="1"/>
          <p:nvPr/>
        </p:nvSpPr>
        <p:spPr>
          <a:xfrm>
            <a:off x="1657927" y="2090228"/>
            <a:ext cx="93010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 box of doughnuts contains jam doughnuts </a:t>
            </a:r>
            <a:r>
              <a:rPr lang="en-GB" sz="2400"/>
              <a:t>and chocolate </a:t>
            </a:r>
            <a:r>
              <a:rPr lang="en-GB" sz="2400" dirty="0"/>
              <a:t>doughnuts in the ratio 3 : 5. What fraction of the doughnuts are chocolate flavoured?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D6FC855-77C9-40B4-A5A1-237C1EA1BF57}"/>
                  </a:ext>
                </a:extLst>
              </p:cNvPr>
              <p:cNvSpPr txBox="1"/>
              <p:nvPr/>
            </p:nvSpPr>
            <p:spPr>
              <a:xfrm>
                <a:off x="1662545" y="4498876"/>
                <a:ext cx="8866909" cy="9845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Of </a:t>
                </a:r>
                <a:r>
                  <a:rPr lang="en-GB" sz="2400" dirty="0" err="1"/>
                  <a:t>Jashmi’s</a:t>
                </a:r>
                <a:r>
                  <a:rPr lang="en-GB" sz="2400" dirty="0"/>
                  <a:t> DVDs,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400" dirty="0"/>
                  <a:t> are sci-fi films and the rest are comedies. Find the ratio of sci-fi films to comedies. 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D6FC855-77C9-40B4-A5A1-237C1EA1BF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2545" y="4498876"/>
                <a:ext cx="8866909" cy="984565"/>
              </a:xfrm>
              <a:prstGeom prst="rect">
                <a:avLst/>
              </a:prstGeom>
              <a:blipFill>
                <a:blip r:embed="rId2"/>
                <a:stretch>
                  <a:fillRect l="-1100" r="-825" b="-129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5455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6" ma:contentTypeDescription="Create a new document." ma:contentTypeScope="" ma:versionID="bbafe568f5241f991d91e777a99428b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f88359aec8c59e36e5de8d9e06a4875d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Props1.xml><?xml version="1.0" encoding="utf-8"?>
<ds:datastoreItem xmlns:ds="http://schemas.openxmlformats.org/officeDocument/2006/customXml" ds:itemID="{CC7751E5-FF9D-4A1B-A89F-A0B6E0AC034C}"/>
</file>

<file path=customXml/itemProps2.xml><?xml version="1.0" encoding="utf-8"?>
<ds:datastoreItem xmlns:ds="http://schemas.openxmlformats.org/officeDocument/2006/customXml" ds:itemID="{19AB835E-B4BD-44E9-902F-6C7D98D8C59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BFE6D53-43D5-4D14-A198-F4F80C883B83}">
  <ds:schemaRefs>
    <ds:schemaRef ds:uri="84be7d0a-34a6-4ef2-a332-62c3b98ca601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a675e989-819c-4ef8-a9e7-308823201b2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2224</TotalTime>
  <Words>969</Words>
  <Application>Microsoft Office PowerPoint</Application>
  <PresentationFormat>Widescreen</PresentationFormat>
  <Paragraphs>150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Arial Black</vt:lpstr>
      <vt:lpstr>Calibri</vt:lpstr>
      <vt:lpstr>Calibri Light</vt:lpstr>
      <vt:lpstr>Cambria Math</vt:lpstr>
      <vt:lpstr>Times New Roman</vt:lpstr>
      <vt:lpstr>Office Theme</vt:lpstr>
      <vt:lpstr>PowerPoint Presentation</vt:lpstr>
      <vt:lpstr>Rat:o</vt:lpstr>
      <vt:lpstr>Simplify</vt:lpstr>
      <vt:lpstr>Your turn…</vt:lpstr>
      <vt:lpstr>PowerPoint Presentation</vt:lpstr>
      <vt:lpstr>Simplify to 1:n</vt:lpstr>
      <vt:lpstr>Your turn…</vt:lpstr>
      <vt:lpstr>PowerPoint Presentation</vt:lpstr>
      <vt:lpstr>Ratios and Fractions</vt:lpstr>
      <vt:lpstr>Your turn…</vt:lpstr>
      <vt:lpstr>PowerPoint Presentation</vt:lpstr>
      <vt:lpstr>Dividing in a Given Ratio</vt:lpstr>
      <vt:lpstr>Your turn…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RATIO</dc:title>
  <dc:creator>Jenisha Ananthan</dc:creator>
  <cp:lastModifiedBy>Mike Peggs</cp:lastModifiedBy>
  <cp:revision>13</cp:revision>
  <dcterms:created xsi:type="dcterms:W3CDTF">2021-05-06T09:01:25Z</dcterms:created>
  <dcterms:modified xsi:type="dcterms:W3CDTF">2024-07-11T16:41:19Z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