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259" r:id="rId5"/>
    <p:sldId id="257" r:id="rId6"/>
    <p:sldId id="260" r:id="rId7"/>
    <p:sldId id="261" r:id="rId8"/>
    <p:sldId id="262" r:id="rId9"/>
    <p:sldId id="265" r:id="rId10"/>
    <p:sldId id="263" r:id="rId11"/>
    <p:sldId id="267" r:id="rId12"/>
    <p:sldId id="277" r:id="rId13"/>
    <p:sldId id="270" r:id="rId14"/>
    <p:sldId id="271" r:id="rId15"/>
    <p:sldId id="272" r:id="rId16"/>
    <p:sldId id="273" r:id="rId17"/>
    <p:sldId id="275" r:id="rId18"/>
    <p:sldId id="276" r:id="rId19"/>
    <p:sldId id="290" r:id="rId20"/>
    <p:sldId id="291" r:id="rId21"/>
    <p:sldId id="285" r:id="rId22"/>
    <p:sldId id="292" r:id="rId23"/>
    <p:sldId id="286" r:id="rId24"/>
    <p:sldId id="287" r:id="rId25"/>
    <p:sldId id="268" r:id="rId26"/>
    <p:sldId id="28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ECFC"/>
    <a:srgbClr val="70E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D465F5-B184-40E9-BF57-43D69951F6D4}" v="1" dt="2022-10-06T16:12:30.3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colm Cooke" userId="629abd82-4003-4907-b151-625ed5717e62" providerId="ADAL" clId="{2DD465F5-B184-40E9-BF57-43D69951F6D4}"/>
    <pc:docChg chg="addSld modSld">
      <pc:chgData name="Malcolm Cooke" userId="629abd82-4003-4907-b151-625ed5717e62" providerId="ADAL" clId="{2DD465F5-B184-40E9-BF57-43D69951F6D4}" dt="2022-10-06T16:12:30.293" v="0"/>
      <pc:docMkLst>
        <pc:docMk/>
      </pc:docMkLst>
      <pc:sldChg chg="add">
        <pc:chgData name="Malcolm Cooke" userId="629abd82-4003-4907-b151-625ed5717e62" providerId="ADAL" clId="{2DD465F5-B184-40E9-BF57-43D69951F6D4}" dt="2022-10-06T16:12:30.293" v="0"/>
        <pc:sldMkLst>
          <pc:docMk/>
          <pc:sldMk cId="2601348568" sldId="268"/>
        </pc:sldMkLst>
      </pc:sldChg>
      <pc:sldChg chg="add">
        <pc:chgData name="Malcolm Cooke" userId="629abd82-4003-4907-b151-625ed5717e62" providerId="ADAL" clId="{2DD465F5-B184-40E9-BF57-43D69951F6D4}" dt="2022-10-06T16:12:30.293" v="0"/>
        <pc:sldMkLst>
          <pc:docMk/>
          <pc:sldMk cId="566562438" sldId="285"/>
        </pc:sldMkLst>
      </pc:sldChg>
      <pc:sldChg chg="add">
        <pc:chgData name="Malcolm Cooke" userId="629abd82-4003-4907-b151-625ed5717e62" providerId="ADAL" clId="{2DD465F5-B184-40E9-BF57-43D69951F6D4}" dt="2022-10-06T16:12:30.293" v="0"/>
        <pc:sldMkLst>
          <pc:docMk/>
          <pc:sldMk cId="927498267" sldId="286"/>
        </pc:sldMkLst>
      </pc:sldChg>
      <pc:sldChg chg="add">
        <pc:chgData name="Malcolm Cooke" userId="629abd82-4003-4907-b151-625ed5717e62" providerId="ADAL" clId="{2DD465F5-B184-40E9-BF57-43D69951F6D4}" dt="2022-10-06T16:12:30.293" v="0"/>
        <pc:sldMkLst>
          <pc:docMk/>
          <pc:sldMk cId="1588553966" sldId="287"/>
        </pc:sldMkLst>
      </pc:sldChg>
      <pc:sldChg chg="add">
        <pc:chgData name="Malcolm Cooke" userId="629abd82-4003-4907-b151-625ed5717e62" providerId="ADAL" clId="{2DD465F5-B184-40E9-BF57-43D69951F6D4}" dt="2022-10-06T16:12:30.293" v="0"/>
        <pc:sldMkLst>
          <pc:docMk/>
          <pc:sldMk cId="3813179315" sldId="288"/>
        </pc:sldMkLst>
      </pc:sldChg>
      <pc:sldChg chg="add setBg">
        <pc:chgData name="Malcolm Cooke" userId="629abd82-4003-4907-b151-625ed5717e62" providerId="ADAL" clId="{2DD465F5-B184-40E9-BF57-43D69951F6D4}" dt="2022-10-06T16:12:30.293" v="0"/>
        <pc:sldMkLst>
          <pc:docMk/>
          <pc:sldMk cId="783386776" sldId="290"/>
        </pc:sldMkLst>
      </pc:sldChg>
      <pc:sldChg chg="add">
        <pc:chgData name="Malcolm Cooke" userId="629abd82-4003-4907-b151-625ed5717e62" providerId="ADAL" clId="{2DD465F5-B184-40E9-BF57-43D69951F6D4}" dt="2022-10-06T16:12:30.293" v="0"/>
        <pc:sldMkLst>
          <pc:docMk/>
          <pc:sldMk cId="1999050984" sldId="291"/>
        </pc:sldMkLst>
      </pc:sldChg>
      <pc:sldChg chg="add">
        <pc:chgData name="Malcolm Cooke" userId="629abd82-4003-4907-b151-625ed5717e62" providerId="ADAL" clId="{2DD465F5-B184-40E9-BF57-43D69951F6D4}" dt="2022-10-06T16:12:30.293" v="0"/>
        <pc:sldMkLst>
          <pc:docMk/>
          <pc:sldMk cId="2292824740" sldId="2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FB6C5-A8E2-464D-9E7B-0F2605189D27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5A8B5-43EC-4E1A-9B9E-34EE4603B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005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1505529" y="1721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BEF16F-A7BA-6EF5-F08D-8BA0DAE580BB}"/>
              </a:ext>
            </a:extLst>
          </p:cNvPr>
          <p:cNvSpPr txBox="1"/>
          <p:nvPr/>
        </p:nvSpPr>
        <p:spPr>
          <a:xfrm>
            <a:off x="1596972" y="1600972"/>
            <a:ext cx="4133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 1) 15 × 0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F861EC3-5E4E-75C8-4686-A435FD3C93CC}"/>
              </a:ext>
            </a:extLst>
          </p:cNvPr>
          <p:cNvSpPr/>
          <p:nvPr/>
        </p:nvSpPr>
        <p:spPr>
          <a:xfrm>
            <a:off x="1505529" y="1164936"/>
            <a:ext cx="4133271" cy="1666240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206F823-3B73-C269-9DA6-3FADB221A71D}"/>
              </a:ext>
            </a:extLst>
          </p:cNvPr>
          <p:cNvSpPr/>
          <p:nvPr/>
        </p:nvSpPr>
        <p:spPr>
          <a:xfrm>
            <a:off x="1505531" y="2982259"/>
            <a:ext cx="4133271" cy="1666240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268F99-E47F-E09F-C161-625319510F57}"/>
              </a:ext>
            </a:extLst>
          </p:cNvPr>
          <p:cNvSpPr txBox="1"/>
          <p:nvPr/>
        </p:nvSpPr>
        <p:spPr>
          <a:xfrm>
            <a:off x="1676523" y="3498712"/>
            <a:ext cx="323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2) 100 − 41 = 30 +  ?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5FF7811-EAAB-7E8E-DA3D-65557BB443CF}"/>
              </a:ext>
            </a:extLst>
          </p:cNvPr>
          <p:cNvSpPr/>
          <p:nvPr/>
        </p:nvSpPr>
        <p:spPr>
          <a:xfrm>
            <a:off x="1505532" y="4876484"/>
            <a:ext cx="4133271" cy="1666240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EC713CD-142B-1C77-B175-0DCDD175B118}"/>
              </a:ext>
            </a:extLst>
          </p:cNvPr>
          <p:cNvSpPr txBox="1"/>
          <p:nvPr/>
        </p:nvSpPr>
        <p:spPr>
          <a:xfrm>
            <a:off x="1596972" y="4924774"/>
            <a:ext cx="395038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3) Michael has 40p Dennis has 80p How much money should Dennis give Michael so that they have the same amount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51BC474-7F25-DA7C-B821-3F3F7E4AC41C}"/>
              </a:ext>
            </a:extLst>
          </p:cNvPr>
          <p:cNvSpPr/>
          <p:nvPr/>
        </p:nvSpPr>
        <p:spPr>
          <a:xfrm>
            <a:off x="6351246" y="1231651"/>
            <a:ext cx="4277303" cy="1919279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D0D689B-2D28-4864-874A-ABBE9A690CD8}"/>
              </a:ext>
            </a:extLst>
          </p:cNvPr>
          <p:cNvSpPr txBox="1"/>
          <p:nvPr/>
        </p:nvSpPr>
        <p:spPr>
          <a:xfrm>
            <a:off x="6517788" y="1268413"/>
            <a:ext cx="367751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4) Michael has 40p Dennis has 80p How much money should Dennis give Michael so that they have the same amount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0C30A67-9DD2-5001-42EC-B4A142823B44}"/>
              </a:ext>
            </a:extLst>
          </p:cNvPr>
          <p:cNvSpPr txBox="1"/>
          <p:nvPr/>
        </p:nvSpPr>
        <p:spPr>
          <a:xfrm>
            <a:off x="6261049" y="4324608"/>
            <a:ext cx="4457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 </a:t>
            </a:r>
            <a:endParaRPr lang="en-GB" sz="2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9FA06A-E139-84C6-E8D6-CE8AEEB26642}"/>
              </a:ext>
            </a:extLst>
          </p:cNvPr>
          <p:cNvSpPr txBox="1"/>
          <p:nvPr/>
        </p:nvSpPr>
        <p:spPr>
          <a:xfrm>
            <a:off x="6351246" y="3722322"/>
            <a:ext cx="517265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5) Emma has a bag of 20p coins and Daisy has a bag of 50p coins. Both bags have the same amount of money inside. There are six 50p coins in Daisy’s bag. How many 20p coins are there in Emma’s bag?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4971A34-A42D-8568-14B2-89E0DD86DFA0}"/>
              </a:ext>
            </a:extLst>
          </p:cNvPr>
          <p:cNvSpPr/>
          <p:nvPr/>
        </p:nvSpPr>
        <p:spPr>
          <a:xfrm>
            <a:off x="6184842" y="3635542"/>
            <a:ext cx="5248861" cy="2307107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90116" y="326439"/>
            <a:ext cx="6214629" cy="2049754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Dividing Numbers by 10, 100 and 1000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7885" y="4072020"/>
            <a:ext cx="46715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50224211-168E-40ED-B098-540B24788A09}"/>
              </a:ext>
            </a:extLst>
          </p:cNvPr>
          <p:cNvSpPr/>
          <p:nvPr/>
        </p:nvSpPr>
        <p:spPr>
          <a:xfrm>
            <a:off x="1513455" y="2616027"/>
            <a:ext cx="9773669" cy="31561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F317B7-AAA1-40E8-8775-4D2351F1D71A}"/>
              </a:ext>
            </a:extLst>
          </p:cNvPr>
          <p:cNvSpPr txBox="1"/>
          <p:nvPr/>
        </p:nvSpPr>
        <p:spPr>
          <a:xfrm>
            <a:off x="1940944" y="2924355"/>
            <a:ext cx="24235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800" dirty="0"/>
              <a:t>Divide by 10:</a:t>
            </a:r>
          </a:p>
          <a:p>
            <a:pPr marL="342900" indent="-342900">
              <a:buAutoNum type="arabicPeriod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75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8.5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28A751-DE40-4EA1-A15C-EB072F47FB51}"/>
              </a:ext>
            </a:extLst>
          </p:cNvPr>
          <p:cNvSpPr txBox="1"/>
          <p:nvPr/>
        </p:nvSpPr>
        <p:spPr>
          <a:xfrm>
            <a:off x="5013673" y="2902746"/>
            <a:ext cx="24766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en-GB" sz="2800" dirty="0"/>
              <a:t>Divide by 100:</a:t>
            </a:r>
          </a:p>
          <a:p>
            <a:pPr marL="342900" indent="-342900">
              <a:buAutoNum type="arabicPeriod" startAt="2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578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87,458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28B5A6-2FE3-4F85-B856-8D56B18CE6F5}"/>
              </a:ext>
            </a:extLst>
          </p:cNvPr>
          <p:cNvSpPr txBox="1"/>
          <p:nvPr/>
        </p:nvSpPr>
        <p:spPr>
          <a:xfrm>
            <a:off x="8048445" y="2902746"/>
            <a:ext cx="247665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3"/>
            </a:pPr>
            <a:r>
              <a:rPr lang="en-GB" sz="2800" dirty="0"/>
              <a:t>Divide by 1000:</a:t>
            </a:r>
          </a:p>
          <a:p>
            <a:pPr marL="342900" indent="-342900">
              <a:buAutoNum type="arabicPeriod" startAt="3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90,873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50</a:t>
            </a:r>
          </a:p>
          <a:p>
            <a:pPr marL="342900" indent="-342900">
              <a:buAutoNum type="arabicPeriod" startAt="3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85587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>
            <a:normAutofit/>
          </a:bodyPr>
          <a:lstStyle/>
          <a:p>
            <a:r>
              <a:rPr lang="en-GB" dirty="0"/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5122" y="1636247"/>
            <a:ext cx="304849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800" dirty="0"/>
              <a:t>Divide the following by 10:</a:t>
            </a:r>
          </a:p>
          <a:p>
            <a:pPr marL="342900" indent="-342900">
              <a:buAutoNum type="arabicPeriod"/>
            </a:pPr>
            <a:endParaRPr lang="en-GB" sz="2800" dirty="0"/>
          </a:p>
          <a:p>
            <a:r>
              <a:rPr lang="en-GB" sz="2800" dirty="0"/>
              <a:t>a)  30</a:t>
            </a:r>
          </a:p>
          <a:p>
            <a:pPr marL="342900" indent="-342900">
              <a:buAutoNum type="arabicPeriod"/>
            </a:pPr>
            <a:endParaRPr lang="en-GB" sz="2800" dirty="0"/>
          </a:p>
          <a:p>
            <a:r>
              <a:rPr lang="en-GB" sz="2800" dirty="0"/>
              <a:t>b)  500</a:t>
            </a:r>
          </a:p>
          <a:p>
            <a:pPr marL="342900" indent="-342900">
              <a:buAutoNum type="arabicPeriod"/>
            </a:pPr>
            <a:endParaRPr lang="en-GB" sz="2800" dirty="0"/>
          </a:p>
          <a:p>
            <a:r>
              <a:rPr lang="en-GB" sz="2800" dirty="0"/>
              <a:t>c)  0.60</a:t>
            </a:r>
          </a:p>
          <a:p>
            <a:pPr marL="342900" indent="-342900">
              <a:buAutoNum type="arabicPeriod"/>
            </a:pPr>
            <a:endParaRPr lang="en-GB" sz="2800" dirty="0"/>
          </a:p>
          <a:p>
            <a:r>
              <a:rPr lang="en-GB" sz="2800" dirty="0"/>
              <a:t>d)  0.08</a:t>
            </a:r>
          </a:p>
          <a:p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3642153" cy="468138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8167907" y="1386722"/>
            <a:ext cx="3415822" cy="468070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solidFill>
                <a:schemeClr val="tx1"/>
              </a:solidFill>
            </a:endParaRPr>
          </a:p>
        </p:txBody>
      </p:sp>
      <p:sp>
        <p:nvSpPr>
          <p:cNvPr id="12" name="Rounded Rectangle 14">
            <a:extLst>
              <a:ext uri="{FF2B5EF4-FFF2-40B4-BE49-F238E27FC236}">
                <a16:creationId xmlns:a16="http://schemas.microsoft.com/office/drawing/2014/main" id="{85814057-4AA4-4FAA-BAA9-5CDE6546892C}"/>
              </a:ext>
            </a:extLst>
          </p:cNvPr>
          <p:cNvSpPr/>
          <p:nvPr/>
        </p:nvSpPr>
        <p:spPr>
          <a:xfrm>
            <a:off x="4390846" y="1386037"/>
            <a:ext cx="3515156" cy="46813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A298DA-4F2E-4875-B690-1F505D6C3B49}"/>
              </a:ext>
            </a:extLst>
          </p:cNvPr>
          <p:cNvSpPr txBox="1"/>
          <p:nvPr/>
        </p:nvSpPr>
        <p:spPr>
          <a:xfrm>
            <a:off x="4385334" y="1636247"/>
            <a:ext cx="33857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en-GB" sz="2800" dirty="0"/>
              <a:t>Divide the following by 100:</a:t>
            </a:r>
          </a:p>
          <a:p>
            <a:pPr marL="342900" indent="-342900">
              <a:buAutoNum type="arabicPeriod" startAt="2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905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86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4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0.004</a:t>
            </a:r>
          </a:p>
          <a:p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rabicPeriod" startAt="2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BB97DA-731B-40D0-B1E3-6D2861CFEAE4}"/>
              </a:ext>
            </a:extLst>
          </p:cNvPr>
          <p:cNvSpPr txBox="1"/>
          <p:nvPr/>
        </p:nvSpPr>
        <p:spPr>
          <a:xfrm>
            <a:off x="8302815" y="1636247"/>
            <a:ext cx="33824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3. Divide the following by 1000:</a:t>
            </a:r>
          </a:p>
          <a:p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5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28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0.1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0.09</a:t>
            </a:r>
          </a:p>
        </p:txBody>
      </p:sp>
    </p:spTree>
    <p:extLst>
      <p:ext uri="{BB962C8B-B14F-4D97-AF65-F5344CB8AC3E}">
        <p14:creationId xmlns:p14="http://schemas.microsoft.com/office/powerpoint/2010/main" val="1000752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315995" y="309187"/>
            <a:ext cx="6060917" cy="1325563"/>
          </a:xfrm>
        </p:spPr>
        <p:txBody>
          <a:bodyPr/>
          <a:lstStyle/>
          <a:p>
            <a:pPr algn="ctr"/>
            <a:r>
              <a:rPr lang="en-GB" u="sng" dirty="0"/>
              <a:t>Square Numbers &amp; Square Roots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7885" y="4072020"/>
            <a:ext cx="4555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F317B7-AAA1-40E8-8775-4D2351F1D71A}"/>
              </a:ext>
            </a:extLst>
          </p:cNvPr>
          <p:cNvSpPr txBox="1"/>
          <p:nvPr/>
        </p:nvSpPr>
        <p:spPr>
          <a:xfrm>
            <a:off x="1998095" y="2640859"/>
            <a:ext cx="37783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800" dirty="0"/>
              <a:t>Calculate the square number of:</a:t>
            </a:r>
          </a:p>
          <a:p>
            <a:pPr marL="342900" indent="-342900">
              <a:buAutoNum type="arabicPeriod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8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12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28B5A6-2FE3-4F85-B856-8D56B18CE6F5}"/>
              </a:ext>
            </a:extLst>
          </p:cNvPr>
          <p:cNvSpPr txBox="1"/>
          <p:nvPr/>
        </p:nvSpPr>
        <p:spPr>
          <a:xfrm>
            <a:off x="6676845" y="2614304"/>
            <a:ext cx="366622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2.  Calculate the square root of:</a:t>
            </a:r>
          </a:p>
          <a:p>
            <a:pPr marL="342900" indent="-342900">
              <a:buAutoNum type="arabicPeriod" startAt="3"/>
            </a:pPr>
            <a:endParaRPr lang="en-GB" sz="2800" dirty="0"/>
          </a:p>
          <a:p>
            <a:endParaRPr lang="en-GB" sz="2800" dirty="0"/>
          </a:p>
          <a:p>
            <a:pPr marL="342900" indent="-342900">
              <a:buAutoNum type="arabicPeriod" startAt="3"/>
            </a:pP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6717D6-BDCB-4B45-B1D1-D102D4F77CC1}"/>
                  </a:ext>
                </a:extLst>
              </p:cNvPr>
              <p:cNvSpPr txBox="1"/>
              <p:nvPr/>
            </p:nvSpPr>
            <p:spPr>
              <a:xfrm>
                <a:off x="6996023" y="3502910"/>
                <a:ext cx="1164566" cy="994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) </m:t>
                    </m:r>
                    <m:rad>
                      <m:radPr>
                        <m:degHide m:val="on"/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rad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6717D6-BDCB-4B45-B1D1-D102D4F77C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6023" y="3502910"/>
                <a:ext cx="1164566" cy="9946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85D028C-2C78-4565-ACDF-87AE57CDC6F7}"/>
                  </a:ext>
                </a:extLst>
              </p:cNvPr>
              <p:cNvSpPr txBox="1"/>
              <p:nvPr/>
            </p:nvSpPr>
            <p:spPr>
              <a:xfrm>
                <a:off x="7052093" y="4659560"/>
                <a:ext cx="1578634" cy="568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b)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85D028C-2C78-4565-ACDF-87AE57CDC6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2093" y="4659560"/>
                <a:ext cx="1578634" cy="568169"/>
              </a:xfrm>
              <a:prstGeom prst="rect">
                <a:avLst/>
              </a:prstGeom>
              <a:blipFill>
                <a:blip r:embed="rId3"/>
                <a:stretch>
                  <a:fillRect l="-8108" t="-2128" b="-287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F3EE796F-8799-4EE1-9A50-320BCAE6E946}"/>
              </a:ext>
            </a:extLst>
          </p:cNvPr>
          <p:cNvSpPr txBox="1"/>
          <p:nvPr/>
        </p:nvSpPr>
        <p:spPr>
          <a:xfrm>
            <a:off x="5637362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2C99F-C682-4949-98C4-A87C0260C64B}"/>
              </a:ext>
            </a:extLst>
          </p:cNvPr>
          <p:cNvSpPr txBox="1"/>
          <p:nvPr/>
        </p:nvSpPr>
        <p:spPr>
          <a:xfrm>
            <a:off x="5637362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1624F2-0FDA-4B7F-9076-538BDDF0F8FA}"/>
              </a:ext>
            </a:extLst>
          </p:cNvPr>
          <p:cNvSpPr/>
          <p:nvPr/>
        </p:nvSpPr>
        <p:spPr>
          <a:xfrm>
            <a:off x="1742536" y="2484408"/>
            <a:ext cx="8600536" cy="28553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526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24619" y="2117557"/>
                <a:ext cx="5157261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GB" sz="2800" dirty="0">
                    <a:solidFill>
                      <a:schemeClr val="tx1"/>
                    </a:solidFill>
                  </a:rPr>
                  <a:t>Calculate the following:</a:t>
                </a: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  <a:p>
                <a:r>
                  <a:rPr lang="en-GB" sz="2800" dirty="0">
                    <a:solidFill>
                      <a:schemeClr val="tx1"/>
                    </a:solidFill>
                  </a:rPr>
                  <a:t>a)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  <a:p>
                <a:r>
                  <a:rPr lang="en-GB" sz="2800" dirty="0">
                    <a:solidFill>
                      <a:schemeClr val="tx1"/>
                    </a:solidFill>
                  </a:rPr>
                  <a:t>b)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  <a:p>
                <a:r>
                  <a:rPr lang="en-GB" sz="2800" dirty="0">
                    <a:solidFill>
                      <a:schemeClr val="tx1"/>
                    </a:solidFill>
                  </a:rPr>
                  <a:t>c)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19" y="2117557"/>
                <a:ext cx="5157261" cy="3108543"/>
              </a:xfrm>
              <a:prstGeom prst="rect">
                <a:avLst/>
              </a:prstGeom>
              <a:blipFill>
                <a:blip r:embed="rId2"/>
                <a:stretch>
                  <a:fillRect l="-2482" t="-1961" b="-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491923" y="145887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F9FCE97-9CB3-4FFB-807B-A022F42E5CC5}"/>
                  </a:ext>
                </a:extLst>
              </p:cNvPr>
              <p:cNvSpPr txBox="1"/>
              <p:nvPr/>
            </p:nvSpPr>
            <p:spPr>
              <a:xfrm>
                <a:off x="6310122" y="2117557"/>
                <a:ext cx="5417389" cy="15486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 startAt="2"/>
                </a:pPr>
                <a:r>
                  <a:rPr lang="en-GB" sz="2800" dirty="0"/>
                  <a:t>Calculate the following:</a:t>
                </a:r>
              </a:p>
              <a:p>
                <a:pPr marL="342900" indent="-342900">
                  <a:buAutoNum type="arabicPeriod" startAt="2"/>
                </a:pPr>
                <a:endParaRPr lang="en-GB" dirty="0"/>
              </a:p>
              <a:p>
                <a:r>
                  <a:rPr lang="en-GB" dirty="0"/>
                  <a:t>   </a:t>
                </a:r>
                <a:r>
                  <a:rPr lang="en-GB" sz="2800" dirty="0"/>
                  <a:t>a)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endParaRPr lang="en-GB" sz="2800" i="1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F9FCE97-9CB3-4FFB-807B-A022F42E5C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122" y="2117557"/>
                <a:ext cx="5417389" cy="1548629"/>
              </a:xfrm>
              <a:prstGeom prst="rect">
                <a:avLst/>
              </a:prstGeom>
              <a:blipFill>
                <a:blip r:embed="rId3"/>
                <a:stretch>
                  <a:fillRect l="-2362" t="-3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DC8449F-2856-494F-B300-0FA138322E02}"/>
                  </a:ext>
                </a:extLst>
              </p:cNvPr>
              <p:cNvSpPr txBox="1"/>
              <p:nvPr/>
            </p:nvSpPr>
            <p:spPr>
              <a:xfrm>
                <a:off x="6461184" y="3371427"/>
                <a:ext cx="1711265" cy="8407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dirty="0"/>
              </a:p>
              <a:p>
                <a:r>
                  <a:rPr lang="en-GB" sz="2800" dirty="0"/>
                  <a:t>b)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e>
                    </m:rad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DC8449F-2856-494F-B300-0FA138322E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1184" y="3371427"/>
                <a:ext cx="1711265" cy="840743"/>
              </a:xfrm>
              <a:prstGeom prst="rect">
                <a:avLst/>
              </a:prstGeom>
              <a:blipFill>
                <a:blip r:embed="rId4"/>
                <a:stretch>
                  <a:fillRect l="-7473" b="-20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1CB8E4-8564-4C34-A95D-C17ABCD20DE3}"/>
                  </a:ext>
                </a:extLst>
              </p:cNvPr>
              <p:cNvSpPr txBox="1"/>
              <p:nvPr/>
            </p:nvSpPr>
            <p:spPr>
              <a:xfrm>
                <a:off x="6461184" y="3977478"/>
                <a:ext cx="2147977" cy="1117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dirty="0"/>
              </a:p>
              <a:p>
                <a:endParaRPr lang="en-GB" dirty="0"/>
              </a:p>
              <a:p>
                <a:r>
                  <a:rPr lang="en-GB" sz="2800" dirty="0"/>
                  <a:t>c)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1CB8E4-8564-4C34-A95D-C17ABCD20D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1184" y="3977478"/>
                <a:ext cx="2147977" cy="1117742"/>
              </a:xfrm>
              <a:prstGeom prst="rect">
                <a:avLst/>
              </a:prstGeom>
              <a:blipFill>
                <a:blip r:embed="rId5"/>
                <a:stretch>
                  <a:fillRect l="-5966" b="-146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7F8965B-109B-4532-9AD4-689BDC4E67D9}"/>
              </a:ext>
            </a:extLst>
          </p:cNvPr>
          <p:cNvSpPr/>
          <p:nvPr/>
        </p:nvSpPr>
        <p:spPr>
          <a:xfrm>
            <a:off x="6236898" y="1526875"/>
            <a:ext cx="5230483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769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0AD1DA3-0DEB-4286-B72D-8DE7709B9316}"/>
              </a:ext>
            </a:extLst>
          </p:cNvPr>
          <p:cNvSpPr txBox="1"/>
          <p:nvPr/>
        </p:nvSpPr>
        <p:spPr>
          <a:xfrm>
            <a:off x="332509" y="282337"/>
            <a:ext cx="295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FSM01/01, May 2017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BF4B27-C414-497E-BDEF-F317BE50F31B}"/>
              </a:ext>
            </a:extLst>
          </p:cNvPr>
          <p:cNvSpPr txBox="1"/>
          <p:nvPr/>
        </p:nvSpPr>
        <p:spPr>
          <a:xfrm>
            <a:off x="10179304" y="5780272"/>
            <a:ext cx="218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[2 marks]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6F23D1F-89B1-468A-A44C-7D6AF6D4D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9" y="1987290"/>
            <a:ext cx="11666941" cy="3078486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C46C37F3-99E5-4A4F-BF4D-8EE43580D9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64907F1-7164-4E2B-A9B7-174EA7053D8C}"/>
              </a:ext>
            </a:extLst>
          </p:cNvPr>
          <p:cNvSpPr/>
          <p:nvPr/>
        </p:nvSpPr>
        <p:spPr>
          <a:xfrm>
            <a:off x="173736" y="1689858"/>
            <a:ext cx="11896344" cy="38879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949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C69BF4-CB4C-4605-970C-11978AFA7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833" y="2100809"/>
            <a:ext cx="9231013" cy="41249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E9F144-7C18-4DB9-9DC1-C7E2AB694B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0873" y="501141"/>
            <a:ext cx="1326049" cy="2622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CD74EC6-1A7C-40BE-8734-BB633F166D9F}"/>
              </a:ext>
            </a:extLst>
          </p:cNvPr>
          <p:cNvSpPr txBox="1"/>
          <p:nvPr/>
        </p:nvSpPr>
        <p:spPr>
          <a:xfrm>
            <a:off x="9631680" y="6225710"/>
            <a:ext cx="1869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[1 mark]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E4C4682-C4CF-4240-93B3-FB30728F4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1085" y="475098"/>
            <a:ext cx="1689811" cy="31438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F7DFE09-915B-4682-B451-C5D0368F59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3833" y="931158"/>
            <a:ext cx="1008937" cy="1027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163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64379" y="816415"/>
            <a:ext cx="4268167" cy="954107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 u="sng" dirty="0"/>
              <a:t>Q1</a:t>
            </a:r>
            <a:r>
              <a:rPr lang="en-GB" sz="2800" dirty="0"/>
              <a:t> What is 897 rounded to the nearest ten?</a:t>
            </a:r>
            <a:endParaRPr lang="en-GB" sz="28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487507" y="2095137"/>
            <a:ext cx="4245039" cy="156966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u="sng" dirty="0"/>
              <a:t>Q2</a:t>
            </a:r>
            <a:r>
              <a:rPr lang="en-GB" sz="2000" dirty="0"/>
              <a:t>   </a:t>
            </a:r>
            <a:r>
              <a:rPr lang="en-GB" sz="2400" dirty="0"/>
              <a:t>I go to the local shop twice a week for 5 weeks. Every time I go, it costs me £23. How much does it cost me altogether</a:t>
            </a:r>
            <a:r>
              <a:rPr lang="en-GB" sz="2400" dirty="0">
                <a:solidFill>
                  <a:schemeClr val="bg1"/>
                </a:solidFill>
              </a:rPr>
              <a:t>??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42528" y="3570616"/>
            <a:ext cx="4593359" cy="2246769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 anchor="t">
            <a:spAutoFit/>
          </a:bodyPr>
          <a:lstStyle/>
          <a:p>
            <a:r>
              <a:rPr lang="en-GB" sz="2800" u="sng" dirty="0"/>
              <a:t>Q5</a:t>
            </a:r>
            <a:r>
              <a:rPr lang="en-GB" sz="2800" dirty="0"/>
              <a:t> Coffee costs 30p each and cakes cost £2. I buy five coffees and eight cakes. How much does it cost? </a:t>
            </a:r>
          </a:p>
          <a:p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2529" y="1040616"/>
            <a:ext cx="4593359" cy="2246769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u="sng" dirty="0"/>
              <a:t>Q4</a:t>
            </a:r>
            <a:r>
              <a:rPr lang="en-GB" sz="2800" dirty="0"/>
              <a:t> I share £20 between 5 of my friends. How much does each get?</a:t>
            </a:r>
          </a:p>
          <a:p>
            <a:endParaRPr lang="en-GB" sz="2800" dirty="0"/>
          </a:p>
          <a:p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87507" y="3989412"/>
            <a:ext cx="4268168" cy="2246769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 u="sng" dirty="0"/>
              <a:t>Q3</a:t>
            </a:r>
            <a:r>
              <a:rPr lang="en-GB" sz="2800" dirty="0"/>
              <a:t> A number pattern goes 10.5,15,19.5…</a:t>
            </a:r>
          </a:p>
          <a:p>
            <a:r>
              <a:rPr lang="en-GB" sz="2800" dirty="0"/>
              <a:t>What are the next two numbers?</a:t>
            </a:r>
          </a:p>
          <a:p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386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2066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Approximate by rounding to a whole number or to one or two decimal places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Estimate answers to calculations using fractions and decimals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313382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ESTIMATING &amp; ROUNDING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0437" y="4442691"/>
            <a:ext cx="2203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Recap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6E9AA4-A9E3-4FFF-9AEB-407EFDFA53C1}"/>
              </a:ext>
            </a:extLst>
          </p:cNvPr>
          <p:cNvSpPr txBox="1"/>
          <p:nvPr/>
        </p:nvSpPr>
        <p:spPr>
          <a:xfrm>
            <a:off x="794597" y="4832587"/>
            <a:ext cx="53014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Read and write as a number:</a:t>
            </a: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Forty six thousand, two hundred and seventy one </a:t>
            </a: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B06A8E-2322-4355-B725-AF63FDAB9901}"/>
              </a:ext>
            </a:extLst>
          </p:cNvPr>
          <p:cNvSpPr txBox="1"/>
          <p:nvPr/>
        </p:nvSpPr>
        <p:spPr>
          <a:xfrm>
            <a:off x="827290" y="6152264"/>
            <a:ext cx="3342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  Divide 350 by 10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3984FD-8E55-4F10-93A3-6A37346E0315}"/>
              </a:ext>
            </a:extLst>
          </p:cNvPr>
          <p:cNvSpPr txBox="1"/>
          <p:nvPr/>
        </p:nvSpPr>
        <p:spPr>
          <a:xfrm>
            <a:off x="7236168" y="5798132"/>
            <a:ext cx="3252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  56 ÷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003844-878E-40FF-BC08-9FD0D2FA7D65}"/>
              </a:ext>
            </a:extLst>
          </p:cNvPr>
          <p:cNvSpPr txBox="1"/>
          <p:nvPr/>
        </p:nvSpPr>
        <p:spPr>
          <a:xfrm>
            <a:off x="7236168" y="5266069"/>
            <a:ext cx="3823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 4 x 42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9D346F-E5F0-4A39-A69E-560702E8345A}"/>
              </a:ext>
            </a:extLst>
          </p:cNvPr>
          <p:cNvSpPr txBox="1"/>
          <p:nvPr/>
        </p:nvSpPr>
        <p:spPr>
          <a:xfrm>
            <a:off x="7236168" y="4751682"/>
            <a:ext cx="3381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3.  45 + 380 </a:t>
            </a:r>
          </a:p>
        </p:txBody>
      </p:sp>
    </p:spTree>
    <p:extLst>
      <p:ext uri="{BB962C8B-B14F-4D97-AF65-F5344CB8AC3E}">
        <p14:creationId xmlns:p14="http://schemas.microsoft.com/office/powerpoint/2010/main" val="1999050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6" y="171163"/>
            <a:ext cx="9454471" cy="1184162"/>
          </a:xfrm>
        </p:spPr>
        <p:txBody>
          <a:bodyPr>
            <a:normAutofit/>
          </a:bodyPr>
          <a:lstStyle/>
          <a:p>
            <a:pPr algn="ctr"/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ROUNDING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222" y="1886187"/>
            <a:ext cx="11426749" cy="25569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Rounded Rectangle 8"/>
          <p:cNvSpPr/>
          <p:nvPr/>
        </p:nvSpPr>
        <p:spPr>
          <a:xfrm>
            <a:off x="209551" y="4785374"/>
            <a:ext cx="11639549" cy="164067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" name="TextBox 1"/>
          <p:cNvSpPr txBox="1"/>
          <p:nvPr/>
        </p:nvSpPr>
        <p:spPr>
          <a:xfrm>
            <a:off x="1214532" y="2053002"/>
            <a:ext cx="34273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 Round to the nearest 10:</a:t>
            </a:r>
          </a:p>
          <a:p>
            <a:endParaRPr lang="en-GB" sz="2400" dirty="0"/>
          </a:p>
          <a:p>
            <a:pPr marL="342900" indent="-342900">
              <a:buAutoNum type="alphaLcParenR"/>
            </a:pPr>
            <a:r>
              <a:rPr lang="en-GB" sz="2400" dirty="0"/>
              <a:t>34</a:t>
            </a:r>
          </a:p>
          <a:p>
            <a:pPr marL="342900" indent="-342900">
              <a:buAutoNum type="alphaLcParenR"/>
            </a:pPr>
            <a:r>
              <a:rPr lang="en-GB" sz="2400" dirty="0"/>
              <a:t>895</a:t>
            </a:r>
          </a:p>
          <a:p>
            <a:endParaRPr lang="en-GB" sz="2400" dirty="0"/>
          </a:p>
          <a:p>
            <a:pPr marL="342900" indent="-342900">
              <a:buAutoNum type="alphaLcParenR"/>
            </a:pPr>
            <a:endParaRPr lang="en-GB" sz="2400" dirty="0"/>
          </a:p>
          <a:p>
            <a:pPr marL="342900" indent="-342900">
              <a:buAutoNum type="alphaLcParenR"/>
            </a:pP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E52412-FC4D-4AD8-87F6-EA9B623C8B7C}"/>
              </a:ext>
            </a:extLst>
          </p:cNvPr>
          <p:cNvSpPr txBox="1"/>
          <p:nvPr/>
        </p:nvSpPr>
        <p:spPr>
          <a:xfrm>
            <a:off x="4932523" y="2032341"/>
            <a:ext cx="32988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Round to the nearest 100:</a:t>
            </a:r>
          </a:p>
          <a:p>
            <a:endParaRPr lang="en-GB" sz="2400" dirty="0"/>
          </a:p>
          <a:p>
            <a:r>
              <a:rPr lang="en-GB" sz="2400" dirty="0"/>
              <a:t>a)   764</a:t>
            </a:r>
          </a:p>
          <a:p>
            <a:r>
              <a:rPr lang="en-GB" sz="2400" dirty="0"/>
              <a:t>b)   3122</a:t>
            </a:r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A7A5C8-78FC-4490-BB8D-F54899212001}"/>
              </a:ext>
            </a:extLst>
          </p:cNvPr>
          <p:cNvSpPr txBox="1"/>
          <p:nvPr/>
        </p:nvSpPr>
        <p:spPr>
          <a:xfrm>
            <a:off x="7996686" y="2036701"/>
            <a:ext cx="34436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Round to the nearest 1000:</a:t>
            </a:r>
          </a:p>
          <a:p>
            <a:endParaRPr lang="en-GB" sz="2400" dirty="0"/>
          </a:p>
          <a:p>
            <a:pPr marL="342900" indent="-342900">
              <a:buAutoNum type="alphaLcParenR"/>
            </a:pPr>
            <a:r>
              <a:rPr lang="en-GB" sz="2400" dirty="0"/>
              <a:t>7,218</a:t>
            </a:r>
          </a:p>
          <a:p>
            <a:pPr marL="342900" indent="-342900">
              <a:buAutoNum type="alphaLcParenR"/>
            </a:pPr>
            <a:r>
              <a:rPr lang="en-GB" sz="2400" dirty="0"/>
              <a:t>87,683</a:t>
            </a:r>
          </a:p>
          <a:p>
            <a:endParaRPr lang="en-GB" sz="2400" dirty="0"/>
          </a:p>
          <a:p>
            <a:pPr marL="342900" indent="-342900">
              <a:buAutoNum type="alphaLcParenR"/>
            </a:pPr>
            <a:endParaRPr lang="en-GB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B8CA8F-3A81-46DD-BEEF-4FCBA4B0C62E}"/>
              </a:ext>
            </a:extLst>
          </p:cNvPr>
          <p:cNvSpPr txBox="1"/>
          <p:nvPr/>
        </p:nvSpPr>
        <p:spPr>
          <a:xfrm>
            <a:off x="1722446" y="4785374"/>
            <a:ext cx="1106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Round to the nearest whole number:</a:t>
            </a:r>
          </a:p>
          <a:p>
            <a:endParaRPr lang="en-GB" sz="2400" dirty="0"/>
          </a:p>
          <a:p>
            <a:pPr marL="342900" indent="-342900">
              <a:buAutoNum type="alphaLcParenR"/>
            </a:pPr>
            <a:r>
              <a:rPr lang="en-GB" sz="2400" dirty="0"/>
              <a:t>78.8</a:t>
            </a:r>
          </a:p>
          <a:p>
            <a:pPr marL="342900" indent="-342900">
              <a:buAutoNum type="alphaLcParenR"/>
            </a:pPr>
            <a:r>
              <a:rPr lang="en-GB" sz="2400" dirty="0"/>
              <a:t>3458.50</a:t>
            </a:r>
          </a:p>
        </p:txBody>
      </p:sp>
    </p:spTree>
    <p:extLst>
      <p:ext uri="{BB962C8B-B14F-4D97-AF65-F5344CB8AC3E}">
        <p14:creationId xmlns:p14="http://schemas.microsoft.com/office/powerpoint/2010/main" val="566562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26811" y="280912"/>
            <a:ext cx="4818714" cy="1375843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86232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899024"/>
            <a:ext cx="9531928" cy="131704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47503" y="1997839"/>
            <a:ext cx="285900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Round to the nearest 10: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56</a:t>
            </a:r>
          </a:p>
          <a:p>
            <a:pPr marL="342900" indent="-3429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495</a:t>
            </a:r>
          </a:p>
          <a:p>
            <a:pPr marL="342900" indent="-3429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8,734</a:t>
            </a:r>
          </a:p>
          <a:p>
            <a:pPr marL="342900" indent="-3429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23,568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E52412-FC4D-4AD8-87F6-EA9B623C8B7C}"/>
              </a:ext>
            </a:extLst>
          </p:cNvPr>
          <p:cNvSpPr txBox="1"/>
          <p:nvPr/>
        </p:nvSpPr>
        <p:spPr>
          <a:xfrm>
            <a:off x="4932523" y="2032342"/>
            <a:ext cx="275182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Round to the nearest 100:</a:t>
            </a:r>
          </a:p>
          <a:p>
            <a:endParaRPr lang="en-GB" sz="2400" dirty="0"/>
          </a:p>
          <a:p>
            <a:r>
              <a:rPr lang="en-GB" sz="2400" dirty="0"/>
              <a:t>a)   60</a:t>
            </a:r>
          </a:p>
          <a:p>
            <a:r>
              <a:rPr lang="en-GB" sz="2400" dirty="0"/>
              <a:t>b)   310</a:t>
            </a:r>
          </a:p>
          <a:p>
            <a:r>
              <a:rPr lang="en-GB" sz="2400" dirty="0"/>
              <a:t>c)   589.2</a:t>
            </a:r>
          </a:p>
          <a:p>
            <a:r>
              <a:rPr lang="en-GB" sz="2400" dirty="0"/>
              <a:t>d)   7,364</a:t>
            </a: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A7A5C8-78FC-4490-BB8D-F54899212001}"/>
              </a:ext>
            </a:extLst>
          </p:cNvPr>
          <p:cNvSpPr txBox="1"/>
          <p:nvPr/>
        </p:nvSpPr>
        <p:spPr>
          <a:xfrm>
            <a:off x="7996687" y="2036702"/>
            <a:ext cx="287259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Round to the nearest 1000:</a:t>
            </a:r>
          </a:p>
          <a:p>
            <a:endParaRPr lang="en-GB" sz="2400" dirty="0"/>
          </a:p>
          <a:p>
            <a:pPr marL="342900" indent="-342900">
              <a:buAutoNum type="alphaLcParenR"/>
            </a:pPr>
            <a:r>
              <a:rPr lang="en-GB" sz="2400" dirty="0"/>
              <a:t>721</a:t>
            </a:r>
          </a:p>
          <a:p>
            <a:pPr marL="342900" indent="-342900">
              <a:buAutoNum type="alphaLcParenR"/>
            </a:pPr>
            <a:r>
              <a:rPr lang="en-GB" sz="2400" dirty="0"/>
              <a:t>8,222</a:t>
            </a:r>
          </a:p>
          <a:p>
            <a:pPr marL="342900" indent="-342900">
              <a:buAutoNum type="alphaLcParenR"/>
            </a:pPr>
            <a:r>
              <a:rPr lang="en-GB" sz="2400" dirty="0"/>
              <a:t>17</a:t>
            </a:r>
          </a:p>
          <a:p>
            <a:pPr marL="342900" indent="-342900">
              <a:buAutoNum type="alphaLcParenR"/>
            </a:pPr>
            <a:r>
              <a:rPr lang="en-GB" sz="2400" dirty="0"/>
              <a:t>2819.38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B8CA8F-3A81-46DD-BEEF-4FCBA4B0C62E}"/>
              </a:ext>
            </a:extLst>
          </p:cNvPr>
          <p:cNvSpPr txBox="1"/>
          <p:nvPr/>
        </p:nvSpPr>
        <p:spPr>
          <a:xfrm>
            <a:off x="1849505" y="4949304"/>
            <a:ext cx="37921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Round to the nearest whole number: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r>
              <a:rPr lang="en-GB" sz="2400" dirty="0"/>
              <a:t>78.8</a:t>
            </a:r>
          </a:p>
          <a:p>
            <a:pPr marL="342900" indent="-342900">
              <a:buAutoNum type="alphaLcParenR"/>
            </a:pPr>
            <a:r>
              <a:rPr lang="en-GB" sz="2400" dirty="0"/>
              <a:t>35.55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2F8490-65C1-4A86-9D33-67894D847076}"/>
              </a:ext>
            </a:extLst>
          </p:cNvPr>
          <p:cNvSpPr txBox="1"/>
          <p:nvPr/>
        </p:nvSpPr>
        <p:spPr>
          <a:xfrm>
            <a:off x="5127183" y="5434640"/>
            <a:ext cx="1900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 startAt="3"/>
            </a:pPr>
            <a:r>
              <a:rPr lang="en-GB" sz="2400" dirty="0"/>
              <a:t>873.9</a:t>
            </a:r>
          </a:p>
          <a:p>
            <a:pPr marL="342900" indent="-342900">
              <a:buAutoNum type="alphaLcParenR" startAt="3"/>
            </a:pPr>
            <a:r>
              <a:rPr lang="en-GB" sz="2400" dirty="0"/>
              <a:t>72.1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A5D602-DCFC-4211-843B-A556A89E4E79}"/>
              </a:ext>
            </a:extLst>
          </p:cNvPr>
          <p:cNvSpPr txBox="1"/>
          <p:nvPr/>
        </p:nvSpPr>
        <p:spPr>
          <a:xfrm>
            <a:off x="7996686" y="5434641"/>
            <a:ext cx="1682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 startAt="5"/>
            </a:pPr>
            <a:r>
              <a:rPr lang="en-GB" sz="2000" dirty="0"/>
              <a:t>921.86</a:t>
            </a:r>
          </a:p>
          <a:p>
            <a:pPr marL="342900" indent="-342900">
              <a:buAutoNum type="alphaLcParenR" startAt="5"/>
            </a:pPr>
            <a:r>
              <a:rPr lang="en-GB" sz="2000" dirty="0"/>
              <a:t>288,038.12</a:t>
            </a:r>
          </a:p>
        </p:txBody>
      </p:sp>
    </p:spTree>
    <p:extLst>
      <p:ext uri="{BB962C8B-B14F-4D97-AF65-F5344CB8AC3E}">
        <p14:creationId xmlns:p14="http://schemas.microsoft.com/office/powerpoint/2010/main" val="2292824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Objectives</a:t>
            </a:r>
          </a:p>
          <a:p>
            <a:r>
              <a:rPr lang="en-GB" sz="2400" dirty="0">
                <a:cs typeface="Times New Roman" panose="02020603050405020304" pitchFamily="18" charset="0"/>
              </a:rPr>
              <a:t>To be able to :</a:t>
            </a:r>
            <a:endParaRPr 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Read, write, order and compare large numbers (up to one million)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Multiply and divide whole numbers and decimals by 10, 100 and 1000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Use multiplication facts and make connections with division facts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Calculate the squares of one digit and two digit numbers</a:t>
            </a:r>
            <a:endParaRPr lang="en-GB" sz="2400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/>
              <a:t>NUMBER</a:t>
            </a: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ESTIMATING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14775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3761117"/>
            <a:ext cx="9531928" cy="292572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465E95-95F8-4A50-AAA1-69AEC0068659}"/>
              </a:ext>
            </a:extLst>
          </p:cNvPr>
          <p:cNvSpPr txBox="1"/>
          <p:nvPr/>
        </p:nvSpPr>
        <p:spPr>
          <a:xfrm>
            <a:off x="1747066" y="1988432"/>
            <a:ext cx="7327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In a gift shop, Candles cost £1.49 each, estimate how many 4 would cost?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EEFE55-CC3B-4A98-8696-258679245725}"/>
              </a:ext>
            </a:extLst>
          </p:cNvPr>
          <p:cNvSpPr txBox="1"/>
          <p:nvPr/>
        </p:nvSpPr>
        <p:spPr>
          <a:xfrm>
            <a:off x="1747066" y="3972930"/>
            <a:ext cx="63011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Ellie wants to buy the following items:</a:t>
            </a:r>
          </a:p>
          <a:p>
            <a:endParaRPr lang="en-GB" sz="2400" dirty="0"/>
          </a:p>
          <a:p>
            <a:r>
              <a:rPr lang="en-GB" sz="2400" dirty="0"/>
              <a:t>One pair of Jeans £14.95</a:t>
            </a:r>
          </a:p>
          <a:p>
            <a:r>
              <a:rPr lang="en-GB" sz="2400" dirty="0"/>
              <a:t>Two tops, at a cost of £8.90 each</a:t>
            </a:r>
          </a:p>
          <a:p>
            <a:r>
              <a:rPr lang="en-GB" sz="2400" dirty="0"/>
              <a:t>Three pairs of socks, at a cost of £0.99 a pair</a:t>
            </a:r>
          </a:p>
          <a:p>
            <a:endParaRPr lang="en-GB" sz="2400" dirty="0"/>
          </a:p>
          <a:p>
            <a:r>
              <a:rPr lang="en-GB" sz="2400" dirty="0"/>
              <a:t>Work out the estimated cost </a:t>
            </a:r>
          </a:p>
        </p:txBody>
      </p:sp>
    </p:spTree>
    <p:extLst>
      <p:ext uri="{BB962C8B-B14F-4D97-AF65-F5344CB8AC3E}">
        <p14:creationId xmlns:p14="http://schemas.microsoft.com/office/powerpoint/2010/main" val="927498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82982" y="284329"/>
            <a:ext cx="6172200" cy="1143000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6371" y="1610670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431169" y="1611355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32D9F8-BF1A-4481-8034-66307DCF0E24}"/>
              </a:ext>
            </a:extLst>
          </p:cNvPr>
          <p:cNvSpPr txBox="1"/>
          <p:nvPr/>
        </p:nvSpPr>
        <p:spPr>
          <a:xfrm>
            <a:off x="1228545" y="1898158"/>
            <a:ext cx="312276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1. Estimate:</a:t>
            </a:r>
          </a:p>
          <a:p>
            <a:endParaRPr lang="en-GB" sz="2400" dirty="0"/>
          </a:p>
          <a:p>
            <a:pPr marL="342900" indent="-342900">
              <a:buAutoNum type="alphaLcParenR"/>
            </a:pPr>
            <a:r>
              <a:rPr lang="en-GB" sz="2400" dirty="0"/>
              <a:t>290 + 405</a:t>
            </a:r>
          </a:p>
          <a:p>
            <a:endParaRPr lang="en-GB" sz="2400" dirty="0"/>
          </a:p>
          <a:p>
            <a:r>
              <a:rPr lang="en-GB" sz="2400" dirty="0"/>
              <a:t>b) 3,008 – 811</a:t>
            </a:r>
          </a:p>
          <a:p>
            <a:pPr marL="342900" indent="-342900">
              <a:buAutoNum type="alphaLcParenR"/>
            </a:pPr>
            <a:endParaRPr lang="en-GB" sz="2400" dirty="0"/>
          </a:p>
          <a:p>
            <a:pPr marL="342900" indent="-342900">
              <a:buAutoNum type="alphaLcParenR" startAt="3"/>
            </a:pPr>
            <a:r>
              <a:rPr lang="en-GB" sz="2400" dirty="0"/>
              <a:t>31 x 2.10</a:t>
            </a:r>
          </a:p>
          <a:p>
            <a:pPr marL="342900" indent="-342900">
              <a:buAutoNum type="alphaLcParenR" startAt="3"/>
            </a:pPr>
            <a:endParaRPr lang="en-GB" sz="2400" dirty="0"/>
          </a:p>
          <a:p>
            <a:pPr marL="342900" indent="-342900">
              <a:buAutoNum type="alphaLcParenR" startAt="3"/>
            </a:pPr>
            <a:r>
              <a:rPr lang="en-GB" sz="2400" dirty="0"/>
              <a:t>5,890 x 3</a:t>
            </a:r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F24EEF-3549-439D-AB68-355225BA51B5}"/>
              </a:ext>
            </a:extLst>
          </p:cNvPr>
          <p:cNvSpPr txBox="1"/>
          <p:nvPr/>
        </p:nvSpPr>
        <p:spPr>
          <a:xfrm>
            <a:off x="6766705" y="2018927"/>
            <a:ext cx="42010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2.  Jack wants to buy 2 cinema tickets, one   for himself and one for his friend. Each ticket costs £9.15.</a:t>
            </a:r>
          </a:p>
          <a:p>
            <a:endParaRPr lang="en-GB" sz="2400" dirty="0"/>
          </a:p>
          <a:p>
            <a:r>
              <a:rPr lang="en-GB" sz="2400" dirty="0"/>
              <a:t>Estimate how much both tickets will cost.</a:t>
            </a:r>
          </a:p>
        </p:txBody>
      </p:sp>
    </p:spTree>
    <p:extLst>
      <p:ext uri="{BB962C8B-B14F-4D97-AF65-F5344CB8AC3E}">
        <p14:creationId xmlns:p14="http://schemas.microsoft.com/office/powerpoint/2010/main" val="15885539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78A92A-4449-447D-BB65-A8A178432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2897" y="1689857"/>
            <a:ext cx="8135485" cy="18862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693706-511A-4086-BD83-06CDF572B9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0054" y="3868908"/>
            <a:ext cx="8021169" cy="9335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AF45089-B81A-48E2-82DE-E2D9D2E472DA}"/>
              </a:ext>
            </a:extLst>
          </p:cNvPr>
          <p:cNvSpPr txBox="1"/>
          <p:nvPr/>
        </p:nvSpPr>
        <p:spPr>
          <a:xfrm>
            <a:off x="8544560" y="5720080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[ 3 marks]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02842E-AD8A-4374-AA58-C6DE207EB3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038" y="247658"/>
            <a:ext cx="1569410" cy="30443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622E4CE-B0E2-4361-A294-01880CFF6A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0804" y="211606"/>
            <a:ext cx="1569410" cy="31751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8AB77CB-DBFB-4E1C-952A-655F26A09C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443" y="753585"/>
            <a:ext cx="990738" cy="84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6D2299-06DD-474C-88A0-E2D7DDB05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35" y="183822"/>
            <a:ext cx="3886742" cy="40010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D49CFBD-AAC3-42BB-9A2E-363C02E6089C}"/>
              </a:ext>
            </a:extLst>
          </p:cNvPr>
          <p:cNvSpPr txBox="1"/>
          <p:nvPr/>
        </p:nvSpPr>
        <p:spPr>
          <a:xfrm>
            <a:off x="8255479" y="5883215"/>
            <a:ext cx="1397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[3 marks]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49D6710-7828-44DE-95F0-E67854CCFD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018" y="692400"/>
            <a:ext cx="1028844" cy="962159"/>
          </a:xfrm>
          <a:prstGeom prst="rect">
            <a:avLst/>
          </a:prstGeom>
        </p:spPr>
      </p:pic>
      <p:pic>
        <p:nvPicPr>
          <p:cNvPr id="4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238FF26-CDA7-4EA5-A59B-D9DD1DC248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3419" y="1836367"/>
            <a:ext cx="7735380" cy="23053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83B1863-8F6B-40E1-90AB-9138AF98B0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419" y="4298003"/>
            <a:ext cx="6954220" cy="47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179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Read &amp; Write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2306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42473" y="4233793"/>
            <a:ext cx="9531928" cy="223066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67502" y="4217690"/>
            <a:ext cx="88669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Read and write the following in words: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46,750					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2,050,980</a:t>
            </a:r>
            <a:r>
              <a:rPr lang="en-GB" dirty="0"/>
              <a:t>				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E9C7F5-78DB-4341-8662-70F47B42ACA4}"/>
              </a:ext>
            </a:extLst>
          </p:cNvPr>
          <p:cNvSpPr txBox="1"/>
          <p:nvPr/>
        </p:nvSpPr>
        <p:spPr>
          <a:xfrm>
            <a:off x="2134177" y="1791854"/>
            <a:ext cx="9531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9pPr lvl="8"/>
          </a:lstStyle>
          <a:p>
            <a:r>
              <a:rPr lang="en-GB" dirty="0">
                <a:solidFill>
                  <a:schemeClr val="tx1"/>
                </a:solidFill>
              </a:rPr>
              <a:t>Read and write the following as a number:</a:t>
            </a:r>
          </a:p>
          <a:p>
            <a:r>
              <a:rPr lang="en-GB" dirty="0">
                <a:solidFill>
                  <a:schemeClr val="tx1"/>
                </a:solidFill>
              </a:rPr>
              <a:t>					</a:t>
            </a:r>
          </a:p>
          <a:p>
            <a:r>
              <a:rPr lang="en-GB" dirty="0">
                <a:solidFill>
                  <a:schemeClr val="tx1"/>
                </a:solidFill>
              </a:rPr>
              <a:t>a) One thousand, five hundred and sixty	    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b) Eight hundred and forty one thousand and ten	</a:t>
            </a:r>
            <a:r>
              <a:rPr lang="en-GB" dirty="0"/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50163" y="1555206"/>
            <a:ext cx="4643071" cy="4989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sz="2800" b="1" dirty="0">
                <a:solidFill>
                  <a:schemeClr val="tx1"/>
                </a:solidFill>
              </a:rPr>
              <a:t>2. Read and write the following in words:</a:t>
            </a:r>
          </a:p>
          <a:p>
            <a:r>
              <a:rPr lang="en-GB" sz="2800" dirty="0">
                <a:solidFill>
                  <a:schemeClr val="tx1"/>
                </a:solidFill>
              </a:rPr>
              <a:t>a) 250</a:t>
            </a:r>
          </a:p>
          <a:p>
            <a:r>
              <a:rPr lang="en-GB" sz="2800" dirty="0">
                <a:solidFill>
                  <a:schemeClr val="tx1"/>
                </a:solidFill>
              </a:rPr>
              <a:t>b) 406</a:t>
            </a:r>
          </a:p>
          <a:p>
            <a:r>
              <a:rPr lang="en-GB" sz="2800" dirty="0">
                <a:solidFill>
                  <a:schemeClr val="tx1"/>
                </a:solidFill>
              </a:rPr>
              <a:t>c) 7,300</a:t>
            </a:r>
          </a:p>
          <a:p>
            <a:r>
              <a:rPr lang="en-GB" sz="2800" dirty="0">
                <a:solidFill>
                  <a:schemeClr val="tx1"/>
                </a:solidFill>
              </a:rPr>
              <a:t>d) 6,010</a:t>
            </a:r>
          </a:p>
          <a:p>
            <a:r>
              <a:rPr lang="en-GB" sz="2800" dirty="0">
                <a:solidFill>
                  <a:schemeClr val="tx1"/>
                </a:solidFill>
              </a:rPr>
              <a:t>e) 11, 006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6EEE31-7CBB-4ABE-BB76-7EA7ACBD155D}"/>
              </a:ext>
            </a:extLst>
          </p:cNvPr>
          <p:cNvSpPr txBox="1"/>
          <p:nvPr/>
        </p:nvSpPr>
        <p:spPr>
          <a:xfrm>
            <a:off x="1035169" y="1555206"/>
            <a:ext cx="442535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1. Read and write the following as a number:</a:t>
            </a:r>
          </a:p>
          <a:p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Three hundred and forty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Seven hundred and five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One thousand, eight hundred and four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Eight thousand, and one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909A113-A47D-466E-A47A-6E88973251D5}"/>
              </a:ext>
            </a:extLst>
          </p:cNvPr>
          <p:cNvSpPr/>
          <p:nvPr/>
        </p:nvSpPr>
        <p:spPr>
          <a:xfrm>
            <a:off x="1539085" y="4195674"/>
            <a:ext cx="9656259" cy="19150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Ordering Numbers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43509" y="4261505"/>
            <a:ext cx="100474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Order these numbers from lowest to highest: 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250,000   3,690   452,300   42,567   212,311    56,000    2,303,900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7885" y="4072020"/>
            <a:ext cx="4555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EEF5E6-FB8E-4059-84D1-B12265FB5169}"/>
              </a:ext>
            </a:extLst>
          </p:cNvPr>
          <p:cNvSpPr txBox="1"/>
          <p:nvPr/>
        </p:nvSpPr>
        <p:spPr>
          <a:xfrm>
            <a:off x="2559278" y="1704805"/>
            <a:ext cx="70364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Order these numbers from lowest to highest: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	85    63    107    390   15    99    64    8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13FED6F-67DA-44ED-B6E8-67C97AD78E15}"/>
              </a:ext>
            </a:extLst>
          </p:cNvPr>
          <p:cNvSpPr/>
          <p:nvPr/>
        </p:nvSpPr>
        <p:spPr>
          <a:xfrm>
            <a:off x="2632460" y="1747950"/>
            <a:ext cx="6927079" cy="1828752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>
            <a:normAutofit/>
          </a:bodyPr>
          <a:lstStyle/>
          <a:p>
            <a:r>
              <a:rPr lang="en-GB" dirty="0"/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382" y="1592908"/>
            <a:ext cx="5157261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/>
              <a:t>Order these numbers from lowest to highest:</a:t>
            </a:r>
          </a:p>
          <a:p>
            <a:endParaRPr lang="en-GB" sz="2800" dirty="0"/>
          </a:p>
          <a:p>
            <a:r>
              <a:rPr lang="en-GB" sz="2800" dirty="0"/>
              <a:t>a)   35   16    11    72    8    22</a:t>
            </a:r>
            <a:endParaRPr lang="en-GB" sz="2800" dirty="0">
              <a:cs typeface="Calibri"/>
            </a:endParaRPr>
          </a:p>
          <a:p>
            <a:endParaRPr lang="en-GB" sz="2800" dirty="0">
              <a:cs typeface="Calibri"/>
            </a:endParaRPr>
          </a:p>
          <a:p>
            <a:r>
              <a:rPr lang="en-GB" sz="2800" dirty="0">
                <a:cs typeface="Calibri"/>
              </a:rPr>
              <a:t>b)   762   73    286    128    100    86   </a:t>
            </a:r>
            <a:endParaRPr lang="en-GB" sz="2800" dirty="0"/>
          </a:p>
          <a:p>
            <a:r>
              <a:rPr lang="en-GB" sz="2800" dirty="0"/>
              <a:t>c)  350,456    304,862    290,007    290,700   327,543</a:t>
            </a:r>
            <a:endParaRPr lang="en-GB" sz="2800" dirty="0">
              <a:cs typeface="Calibri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609649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9FCE97-9CB3-4FFB-807B-A022F42E5CC5}"/>
              </a:ext>
            </a:extLst>
          </p:cNvPr>
          <p:cNvSpPr txBox="1"/>
          <p:nvPr/>
        </p:nvSpPr>
        <p:spPr>
          <a:xfrm>
            <a:off x="6638523" y="1483044"/>
            <a:ext cx="4825332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/>
              <a:t>Order these numbers from highest to lowest:</a:t>
            </a:r>
          </a:p>
          <a:p>
            <a:endParaRPr lang="en-GB" sz="2800" dirty="0"/>
          </a:p>
          <a:p>
            <a:r>
              <a:rPr lang="en-GB" sz="2800" dirty="0"/>
              <a:t>a)   86   444    94   110   53   21</a:t>
            </a:r>
            <a:endParaRPr lang="en-GB" sz="2800" dirty="0">
              <a:cs typeface="Calibri" panose="020F0502020204030204"/>
            </a:endParaRPr>
          </a:p>
          <a:p>
            <a:endParaRPr lang="en-GB" sz="2800" dirty="0"/>
          </a:p>
          <a:p>
            <a:r>
              <a:rPr lang="en-GB" sz="2800" dirty="0">
                <a:cs typeface="Calibri"/>
              </a:rPr>
              <a:t>b)   787    354   106    34     74     487</a:t>
            </a:r>
          </a:p>
          <a:p>
            <a:endParaRPr lang="en-GB" sz="2800" dirty="0"/>
          </a:p>
          <a:p>
            <a:r>
              <a:rPr lang="en-GB" sz="2800" dirty="0"/>
              <a:t>c)   2,380,008  2,309,888  2,209,566   2,200,654</a:t>
            </a:r>
            <a:endParaRPr lang="en-GB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Multiplying Numbers By 10,100,1000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13456" y="2616027"/>
            <a:ext cx="9531928" cy="29546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24FC2A-272F-4422-8509-0EB70C1137DB}"/>
              </a:ext>
            </a:extLst>
          </p:cNvPr>
          <p:cNvSpPr txBox="1"/>
          <p:nvPr/>
        </p:nvSpPr>
        <p:spPr>
          <a:xfrm>
            <a:off x="1881339" y="2828835"/>
            <a:ext cx="278381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Multiply by 10:</a:t>
            </a:r>
          </a:p>
          <a:p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5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0.25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860928-847E-41DA-84EF-772BC0466560}"/>
              </a:ext>
            </a:extLst>
          </p:cNvPr>
          <p:cNvSpPr txBox="1"/>
          <p:nvPr/>
        </p:nvSpPr>
        <p:spPr>
          <a:xfrm>
            <a:off x="5033037" y="2551838"/>
            <a:ext cx="201546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endParaRPr lang="en-GB" dirty="0"/>
          </a:p>
          <a:p>
            <a:r>
              <a:rPr lang="en-GB" sz="2800" dirty="0"/>
              <a:t>2. Multiply by 100:</a:t>
            </a:r>
          </a:p>
          <a:p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40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0.03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321A97-D83D-4C57-9F2B-37CAB4A0EEEB}"/>
              </a:ext>
            </a:extLst>
          </p:cNvPr>
          <p:cNvSpPr txBox="1"/>
          <p:nvPr/>
        </p:nvSpPr>
        <p:spPr>
          <a:xfrm>
            <a:off x="8084739" y="2828835"/>
            <a:ext cx="24136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3. Multiply by 1000:</a:t>
            </a:r>
          </a:p>
          <a:p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3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0.6</a:t>
            </a:r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5122" y="1636247"/>
            <a:ext cx="3318306" cy="55092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Multiply the following by 10:</a:t>
            </a:r>
          </a:p>
          <a:p>
            <a:pPr marL="342900" indent="-342900">
              <a:buAutoNum type="arabicPeriod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a)  30</a:t>
            </a:r>
          </a:p>
          <a:p>
            <a:pPr marL="342900" indent="-342900">
              <a:buAutoNum type="arabicPeriod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b)  500</a:t>
            </a:r>
          </a:p>
          <a:p>
            <a:pPr marL="342900" indent="-342900">
              <a:buAutoNum type="arabicPeriod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c)  0.60</a:t>
            </a:r>
          </a:p>
          <a:p>
            <a:pPr marL="342900" indent="-342900">
              <a:buAutoNum type="arabicPeriod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d)  0.08</a:t>
            </a:r>
          </a:p>
          <a:p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e)  1.04</a:t>
            </a:r>
          </a:p>
          <a:p>
            <a:pPr marL="342900" indent="-342900">
              <a:buAutoNum type="arabicPeriod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8272" y="1386037"/>
            <a:ext cx="3515156" cy="487284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8145161" y="1386722"/>
            <a:ext cx="3382423" cy="48728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Rounded Rectangle 14">
            <a:extLst>
              <a:ext uri="{FF2B5EF4-FFF2-40B4-BE49-F238E27FC236}">
                <a16:creationId xmlns:a16="http://schemas.microsoft.com/office/drawing/2014/main" id="{85814057-4AA4-4FAA-BAA9-5CDE6546892C}"/>
              </a:ext>
            </a:extLst>
          </p:cNvPr>
          <p:cNvSpPr/>
          <p:nvPr/>
        </p:nvSpPr>
        <p:spPr>
          <a:xfrm>
            <a:off x="4390846" y="1386037"/>
            <a:ext cx="3515156" cy="48728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A298DA-4F2E-4875-B690-1F505D6C3B49}"/>
              </a:ext>
            </a:extLst>
          </p:cNvPr>
          <p:cNvSpPr txBox="1"/>
          <p:nvPr/>
        </p:nvSpPr>
        <p:spPr>
          <a:xfrm>
            <a:off x="4385334" y="1636247"/>
            <a:ext cx="3385760" cy="53553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rabicPeriod" startAt="2"/>
            </a:pPr>
            <a:r>
              <a:rPr lang="en-GB" dirty="0"/>
              <a:t>Multiply the following by 100:</a:t>
            </a:r>
          </a:p>
          <a:p>
            <a:pPr marL="342900" indent="-342900">
              <a:buAutoNum type="arabicPeriod" startAt="2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905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86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0.004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1.0002</a:t>
            </a: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rabicPeriod" startAt="2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BB97DA-731B-40D0-B1E3-6D2861CFEAE4}"/>
              </a:ext>
            </a:extLst>
          </p:cNvPr>
          <p:cNvSpPr txBox="1"/>
          <p:nvPr/>
        </p:nvSpPr>
        <p:spPr>
          <a:xfrm>
            <a:off x="8133410" y="1636247"/>
            <a:ext cx="3382424" cy="49552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3. Multiply the following by 1000: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28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0.1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0.09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4.0025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8869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CF44E9-3204-4EF9-AA2B-5AE50A8A107A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4be7d0a-34a6-4ef2-a332-62c3b98ca601"/>
    <ds:schemaRef ds:uri="a675e989-819c-4ef8-a9e7-308823201b2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3A28054-5AFC-4994-B81B-5A232B40E24C}">
  <ds:schemaRefs>
    <ds:schemaRef ds:uri="84be7d0a-34a6-4ef2-a332-62c3b98ca601"/>
    <ds:schemaRef ds:uri="a675e989-819c-4ef8-a9e7-308823201b2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3396</TotalTime>
  <Words>987</Words>
  <Application>Microsoft Office PowerPoint</Application>
  <PresentationFormat>Widescreen</PresentationFormat>
  <Paragraphs>283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Office Theme</vt:lpstr>
      <vt:lpstr>PowerPoint Presentation</vt:lpstr>
      <vt:lpstr>NUMBER</vt:lpstr>
      <vt:lpstr>Read &amp; Write</vt:lpstr>
      <vt:lpstr>Your Turn…</vt:lpstr>
      <vt:lpstr>Ordering Numbers</vt:lpstr>
      <vt:lpstr>Your Turn…</vt:lpstr>
      <vt:lpstr>Multiplying Numbers By 10,100,1000</vt:lpstr>
      <vt:lpstr>Your Turn…</vt:lpstr>
      <vt:lpstr>PowerPoint Presentation</vt:lpstr>
      <vt:lpstr>Dividing Numbers by 10, 100 and 1000</vt:lpstr>
      <vt:lpstr>Your Turn…</vt:lpstr>
      <vt:lpstr>Square Numbers &amp; Square Roots</vt:lpstr>
      <vt:lpstr>Your Turn…</vt:lpstr>
      <vt:lpstr>PowerPoint Presentation</vt:lpstr>
      <vt:lpstr>PowerPoint Presentation</vt:lpstr>
      <vt:lpstr>PowerPoint Presentation</vt:lpstr>
      <vt:lpstr>ESTIMATING &amp; ROUNDING</vt:lpstr>
      <vt:lpstr>ROUNDING</vt:lpstr>
      <vt:lpstr>Your turn…</vt:lpstr>
      <vt:lpstr>ESTIMATING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Malcolm Cooke</cp:lastModifiedBy>
  <cp:revision>92</cp:revision>
  <dcterms:created xsi:type="dcterms:W3CDTF">2021-04-21T08:57:39Z</dcterms:created>
  <dcterms:modified xsi:type="dcterms:W3CDTF">2022-10-06T16:12:39Z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