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3756" r:id="rId2"/>
  </p:sldMasterIdLst>
  <p:notesMasterIdLst>
    <p:notesMasterId r:id="rId32"/>
  </p:notesMasterIdLst>
  <p:handoutMasterIdLst>
    <p:handoutMasterId r:id="rId33"/>
  </p:handoutMasterIdLst>
  <p:sldIdLst>
    <p:sldId id="268" r:id="rId3"/>
    <p:sldId id="270" r:id="rId4"/>
    <p:sldId id="271" r:id="rId5"/>
    <p:sldId id="272" r:id="rId6"/>
    <p:sldId id="273" r:id="rId7"/>
    <p:sldId id="274" r:id="rId8"/>
    <p:sldId id="275" r:id="rId9"/>
    <p:sldId id="284" r:id="rId10"/>
    <p:sldId id="285" r:id="rId11"/>
    <p:sldId id="256" r:id="rId12"/>
    <p:sldId id="276" r:id="rId13"/>
    <p:sldId id="263" r:id="rId14"/>
    <p:sldId id="277" r:id="rId15"/>
    <p:sldId id="264" r:id="rId16"/>
    <p:sldId id="278" r:id="rId17"/>
    <p:sldId id="265" r:id="rId18"/>
    <p:sldId id="279" r:id="rId19"/>
    <p:sldId id="266" r:id="rId20"/>
    <p:sldId id="280" r:id="rId21"/>
    <p:sldId id="260" r:id="rId22"/>
    <p:sldId id="281" r:id="rId23"/>
    <p:sldId id="257" r:id="rId24"/>
    <p:sldId id="282" r:id="rId25"/>
    <p:sldId id="261" r:id="rId26"/>
    <p:sldId id="283" r:id="rId27"/>
    <p:sldId id="287" r:id="rId28"/>
    <p:sldId id="288" r:id="rId29"/>
    <p:sldId id="267" r:id="rId30"/>
    <p:sldId id="269" r:id="rId31"/>
  </p:sldIdLst>
  <p:sldSz cx="9144000" cy="6858000" type="screen4x3"/>
  <p:notesSz cx="666273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4BD51A76-6B7E-4C07-8987-B876075DE71A}" type="datetimeFigureOut">
              <a:rPr lang="en-GB"/>
              <a:pPr>
                <a:defRPr/>
              </a:pPr>
              <a:t>19/02/2024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2C64FC9-CBF3-4FD4-AA62-6F755CA7A7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E941F2-EC96-45B5-B7AE-6AFADBE83B10}" type="datetimeFigureOut">
              <a:rPr lang="en-GB"/>
              <a:pPr>
                <a:defRPr/>
              </a:pPr>
              <a:t>19/02/2024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92A58E-3301-4C30-8F20-DDF77B2144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20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51050" y="2151063"/>
            <a:ext cx="69135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1" hangingPunct="1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confident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do you feel with this topic?</a:t>
            </a:r>
          </a:p>
          <a:p>
            <a:pPr algn="ctr" eaLnBrk="1" hangingPunct="1"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your book!</a:t>
            </a:r>
          </a:p>
          <a:p>
            <a:pPr algn="ctr" eaLnBrk="1" hangingPunct="1">
              <a:defRPr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Complete the corresponding activity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</a:p>
          <a:p>
            <a:pPr algn="ctr" eaLnBrk="1" hangingPunct="1">
              <a:defRPr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068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751138" y="1376363"/>
            <a:ext cx="5430837" cy="4032250"/>
            <a:chOff x="4469824" y="1124744"/>
            <a:chExt cx="6236041" cy="4032451"/>
          </a:xfrm>
        </p:grpSpPr>
        <p:sp>
          <p:nvSpPr>
            <p:cNvPr id="3" name="Isosceles Triangle 2"/>
            <p:cNvSpPr/>
            <p:nvPr userDrawn="1"/>
          </p:nvSpPr>
          <p:spPr bwMode="auto">
            <a:xfrm>
              <a:off x="4469824" y="1124744"/>
              <a:ext cx="6236041" cy="4032451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defTabSz="449263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Microsoft YaHei" charset="-122"/>
                <a:cs typeface="Arial" panose="020B0604020202020204" pitchFamily="34" charset="0"/>
              </a:endParaRPr>
            </a:p>
          </p:txBody>
        </p:sp>
        <p:cxnSp>
          <p:nvCxnSpPr>
            <p:cNvPr id="4" name="Straight Connector 3"/>
            <p:cNvCxnSpPr/>
            <p:nvPr userDrawn="1"/>
          </p:nvCxnSpPr>
          <p:spPr bwMode="auto">
            <a:xfrm>
              <a:off x="5423185" y="3933171"/>
              <a:ext cx="4320204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" name="Straight Connector 4"/>
            <p:cNvCxnSpPr/>
            <p:nvPr userDrawn="1"/>
          </p:nvCxnSpPr>
          <p:spPr bwMode="auto">
            <a:xfrm>
              <a:off x="6478628" y="2564678"/>
              <a:ext cx="220932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" name="Straight Connector 5"/>
            <p:cNvCxnSpPr/>
            <p:nvPr userDrawn="1"/>
          </p:nvCxnSpPr>
          <p:spPr bwMode="auto">
            <a:xfrm>
              <a:off x="7535893" y="2564678"/>
              <a:ext cx="0" cy="136849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7" name="Straight Connector 6"/>
            <p:cNvCxnSpPr/>
            <p:nvPr userDrawn="1"/>
          </p:nvCxnSpPr>
          <p:spPr bwMode="auto">
            <a:xfrm>
              <a:off x="6671852" y="3933171"/>
              <a:ext cx="0" cy="12240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" name="Straight Connector 7"/>
            <p:cNvCxnSpPr/>
            <p:nvPr userDrawn="1"/>
          </p:nvCxnSpPr>
          <p:spPr bwMode="auto">
            <a:xfrm>
              <a:off x="8399934" y="3933171"/>
              <a:ext cx="0" cy="12240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" name="TextBox 8"/>
            <p:cNvSpPr txBox="1"/>
            <p:nvPr userDrawn="1"/>
          </p:nvSpPr>
          <p:spPr>
            <a:xfrm>
              <a:off x="5614587" y="4364993"/>
              <a:ext cx="4128802" cy="3699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3 things you knew already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6478628" y="2889437"/>
              <a:ext cx="2112707" cy="64614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2 things you learnt today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6394776" y="1593600"/>
              <a:ext cx="2293172" cy="6477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1 question about today’s topic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055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/>
          <p:cNvSpPr txBox="1">
            <a:spLocks noChangeArrowheads="1"/>
          </p:cNvSpPr>
          <p:nvPr/>
        </p:nvSpPr>
        <p:spPr bwMode="auto">
          <a:xfrm>
            <a:off x="2041525" y="1052513"/>
            <a:ext cx="6923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800" u="sng"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</a:p>
        </p:txBody>
      </p:sp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2052638" y="2060575"/>
            <a:ext cx="69119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2 stars (</a:t>
            </a:r>
            <a:r>
              <a:rPr lang="en-GB" altLang="en-US" sz="24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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and a wish (</a:t>
            </a:r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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algn="ctr"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n-GB" altLang="en-US" sz="24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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 am brilliant at...</a:t>
            </a:r>
          </a:p>
          <a:p>
            <a:pPr algn="ctr" eaLnBrk="1" hangingPunct="1"/>
            <a:r>
              <a:rPr lang="en-GB" altLang="en-US" sz="24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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 am good at...</a:t>
            </a:r>
          </a:p>
          <a:p>
            <a:pPr algn="ctr"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eaLnBrk="1" hangingPunct="1"/>
            <a:r>
              <a:rPr lang="en-GB" altLang="en-US" sz="2400" b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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Something I need to work on is...</a:t>
            </a:r>
          </a:p>
          <a:p>
            <a:pPr algn="ctr"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7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869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D2C8CCC-5645-41DB-8128-D7A0B1097654}" type="datetimeFigureOut">
              <a:rPr lang="en-GB"/>
              <a:pPr>
                <a:defRPr/>
              </a:pPr>
              <a:t>19/02/2024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42CA24-CA2E-461E-9EDA-34B06B8F3B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027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63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 userDrawn="1"/>
        </p:nvSpPr>
        <p:spPr bwMode="auto">
          <a:xfrm>
            <a:off x="323850" y="2133600"/>
            <a:ext cx="42481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GB" altLang="en-US" sz="2000" u="sng">
                <a:latin typeface="Arial" panose="020B0604020202020204" pitchFamily="34" charset="0"/>
                <a:cs typeface="Arial" panose="020B0604020202020204" pitchFamily="34" charset="0"/>
              </a:rPr>
              <a:t>Probing questions to check understanding:</a:t>
            </a:r>
          </a:p>
          <a:p>
            <a:pPr eaLnBrk="1" hangingPunct="1"/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9" descr="bloom_taxonom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114550"/>
            <a:ext cx="4024313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66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1" b="50000"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071688" y="5949950"/>
            <a:ext cx="68929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051050" y="1095375"/>
            <a:ext cx="6904038" cy="463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071688" y="174625"/>
            <a:ext cx="33289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79388" y="1095375"/>
            <a:ext cx="17145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626100" y="171450"/>
            <a:ext cx="33289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462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3" name="TextBox 13"/>
          <p:cNvSpPr txBox="1">
            <a:spLocks noChangeArrowheads="1"/>
          </p:cNvSpPr>
          <p:nvPr/>
        </p:nvSpPr>
        <p:spPr bwMode="auto">
          <a:xfrm>
            <a:off x="5616575" y="369888"/>
            <a:ext cx="3348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fld id="{A6F8DCFE-FC9D-4BDE-8788-EDFFB6348EAD}" type="datetime2"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Monday, 19 February 2024</a:t>
            </a:fld>
            <a:endParaRPr lang="en-GB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TextBox 14"/>
          <p:cNvSpPr txBox="1">
            <a:spLocks noChangeArrowheads="1"/>
          </p:cNvSpPr>
          <p:nvPr/>
        </p:nvSpPr>
        <p:spPr bwMode="auto">
          <a:xfrm>
            <a:off x="2051050" y="373063"/>
            <a:ext cx="3349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Transformations of Graphs</a:t>
            </a:r>
          </a:p>
        </p:txBody>
      </p:sp>
      <p:sp>
        <p:nvSpPr>
          <p:cNvPr id="1035" name="TextBox 16"/>
          <p:cNvSpPr txBox="1">
            <a:spLocks noChangeArrowheads="1"/>
          </p:cNvSpPr>
          <p:nvPr/>
        </p:nvSpPr>
        <p:spPr bwMode="auto">
          <a:xfrm>
            <a:off x="2051720" y="5949280"/>
            <a:ext cx="69183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r>
              <a:rPr lang="en-GB" alt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</a:p>
          <a:p>
            <a:pPr eaLnBrk="1" hangingPunct="1"/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Graph, transform, enlarge, translate, reflect, stretch, squash, scale factor, vector, coordinate, object, image</a:t>
            </a:r>
          </a:p>
          <a:p>
            <a:pPr eaLnBrk="1" hangingPunct="1"/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6" name="TextBox 15"/>
          <p:cNvSpPr txBox="1">
            <a:spLocks noChangeArrowheads="1"/>
          </p:cNvSpPr>
          <p:nvPr/>
        </p:nvSpPr>
        <p:spPr bwMode="auto">
          <a:xfrm>
            <a:off x="179388" y="1165225"/>
            <a:ext cx="17145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1600" u="sng">
                <a:latin typeface="Arial" panose="020B0604020202020204" pitchFamily="34" charset="0"/>
                <a:cs typeface="Arial" panose="020B0604020202020204" pitchFamily="34" charset="0"/>
              </a:rPr>
              <a:t>Lesson Objectives</a:t>
            </a:r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7" name="TextBox 17"/>
              <p:cNvSpPr txBox="1">
                <a:spLocks noChangeArrowheads="1"/>
              </p:cNvSpPr>
              <p:nvPr/>
            </p:nvSpPr>
            <p:spPr bwMode="auto">
              <a:xfrm>
                <a:off x="179388" y="1844675"/>
                <a:ext cx="1714500" cy="397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Developing students will be able to transform graphs in the form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4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altLang="en-US" sz="14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GB" altLang="en-US" sz="14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)+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eaLnBrk="1" hangingPunct="1"/>
                <a:endParaRPr lang="en-GB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Secure students will be able to transform graphs in the form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eaLnBrk="1" hangingPunct="1"/>
                <a:endParaRPr lang="en-GB" alt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eaLnBrk="1" hangingPunct="1"/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Excelling students will be able to transform graphs in the form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altLang="en-US" sz="14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𝑎𝑓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altLang="en-US" sz="1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altLang="en-US" sz="1400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𝑎𝑥</m:t>
                    </m:r>
                    <m:r>
                      <a:rPr lang="en-GB" altLang="en-US" sz="1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alt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37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388" y="1844675"/>
                <a:ext cx="1714500" cy="3970318"/>
              </a:xfrm>
              <a:prstGeom prst="rect">
                <a:avLst/>
              </a:prstGeom>
              <a:blipFill>
                <a:blip r:embed="rId11"/>
                <a:stretch>
                  <a:fillRect l="-1064" t="-307" r="-3191" b="-6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8" r:id="rId2"/>
    <p:sldLayoutId id="2147483769" r:id="rId3"/>
    <p:sldLayoutId id="2147483770" r:id="rId4"/>
    <p:sldLayoutId id="2147483766" r:id="rId5"/>
    <p:sldLayoutId id="2147483771" r:id="rId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085" r="17841" b="50000"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179388" y="1095375"/>
            <a:ext cx="8775700" cy="564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071688" y="174625"/>
            <a:ext cx="33289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626100" y="171450"/>
            <a:ext cx="332898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4625"/>
            <a:ext cx="17145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17"/>
          <p:cNvSpPr txBox="1">
            <a:spLocks noChangeArrowheads="1"/>
          </p:cNvSpPr>
          <p:nvPr/>
        </p:nvSpPr>
        <p:spPr bwMode="auto">
          <a:xfrm>
            <a:off x="5616575" y="369888"/>
            <a:ext cx="33480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fld id="{B3758124-A916-434D-98D9-B63966BDBBE3}" type="datetime2"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/>
              <a:t>Monday, 19 February 2024</a:t>
            </a:fld>
            <a:endParaRPr lang="en-GB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TextBox 18"/>
          <p:cNvSpPr txBox="1">
            <a:spLocks noChangeArrowheads="1"/>
          </p:cNvSpPr>
          <p:nvPr/>
        </p:nvSpPr>
        <p:spPr bwMode="auto">
          <a:xfrm>
            <a:off x="2051050" y="373063"/>
            <a:ext cx="3349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1600">
                <a:latin typeface="Arial" panose="020B0604020202020204" pitchFamily="34" charset="0"/>
                <a:cs typeface="Arial" panose="020B0604020202020204" pitchFamily="34" charset="0"/>
              </a:rPr>
              <a:t>Transformations of Graphs</a:t>
            </a:r>
          </a:p>
          <a:p>
            <a:pPr algn="ctr" eaLnBrk="1" hangingPunct="1"/>
            <a:endParaRPr lang="en-GB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7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0.png"/><Relationship Id="rId12" Type="http://schemas.openxmlformats.org/officeDocument/2006/relationships/image" Target="../media/image28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6.wmf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4.png"/><Relationship Id="rId12" Type="http://schemas.openxmlformats.org/officeDocument/2006/relationships/image" Target="../media/image28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7.png"/><Relationship Id="rId10" Type="http://schemas.openxmlformats.org/officeDocument/2006/relationships/image" Target="../media/image33.png"/><Relationship Id="rId4" Type="http://schemas.openxmlformats.org/officeDocument/2006/relationships/image" Target="../media/image26.wmf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26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0.png"/><Relationship Id="rId10" Type="http://schemas.openxmlformats.org/officeDocument/2006/relationships/image" Target="../media/image28.wmf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26.w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0.png"/><Relationship Id="rId10" Type="http://schemas.openxmlformats.org/officeDocument/2006/relationships/image" Target="../media/image28.wmf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2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9.png"/><Relationship Id="rId10" Type="http://schemas.openxmlformats.org/officeDocument/2006/relationships/image" Target="../media/image28.wmf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2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9.png"/><Relationship Id="rId10" Type="http://schemas.openxmlformats.org/officeDocument/2006/relationships/image" Target="../media/image28.wmf"/><Relationship Id="rId9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2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9.png"/><Relationship Id="rId10" Type="http://schemas.openxmlformats.org/officeDocument/2006/relationships/image" Target="../media/image28.wmf"/><Relationship Id="rId9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12" Type="http://schemas.openxmlformats.org/officeDocument/2006/relationships/image" Target="../media/image2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oleObject" Target="../embeddings/oleObject8.bin"/><Relationship Id="rId5" Type="http://schemas.openxmlformats.org/officeDocument/2006/relationships/image" Target="../media/image39.png"/><Relationship Id="rId10" Type="http://schemas.openxmlformats.org/officeDocument/2006/relationships/image" Target="../media/image28.wmf"/><Relationship Id="rId9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9.png"/><Relationship Id="rId12" Type="http://schemas.openxmlformats.org/officeDocument/2006/relationships/image" Target="../media/image28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47.png"/><Relationship Id="rId10" Type="http://schemas.openxmlformats.org/officeDocument/2006/relationships/image" Target="../media/image26.wmf"/><Relationship Id="rId9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12" Type="http://schemas.openxmlformats.org/officeDocument/2006/relationships/image" Target="../media/image28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47.png"/><Relationship Id="rId10" Type="http://schemas.openxmlformats.org/officeDocument/2006/relationships/image" Target="../media/image26.wmf"/><Relationship Id="rId9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2.png"/><Relationship Id="rId7" Type="http://schemas.openxmlformats.org/officeDocument/2006/relationships/image" Target="../media/image32.png"/><Relationship Id="rId12" Type="http://schemas.openxmlformats.org/officeDocument/2006/relationships/image" Target="../media/image26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30.png"/><Relationship Id="rId10" Type="http://schemas.openxmlformats.org/officeDocument/2006/relationships/image" Target="../media/image28.wmf"/><Relationship Id="rId9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2.png"/><Relationship Id="rId7" Type="http://schemas.openxmlformats.org/officeDocument/2006/relationships/image" Target="../media/image32.png"/><Relationship Id="rId12" Type="http://schemas.openxmlformats.org/officeDocument/2006/relationships/image" Target="../media/image26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34.png"/><Relationship Id="rId10" Type="http://schemas.openxmlformats.org/officeDocument/2006/relationships/image" Target="../media/image28.wmf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56.png"/><Relationship Id="rId12" Type="http://schemas.openxmlformats.org/officeDocument/2006/relationships/image" Target="../media/image26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28.wmf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56.png"/><Relationship Id="rId12" Type="http://schemas.openxmlformats.org/officeDocument/2006/relationships/image" Target="../media/image26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28.wmf"/><Relationship Id="rId9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1.png"/><Relationship Id="rId7" Type="http://schemas.openxmlformats.org/officeDocument/2006/relationships/image" Target="../media/image58.png"/><Relationship Id="rId12" Type="http://schemas.openxmlformats.org/officeDocument/2006/relationships/image" Target="../media/image28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56.png"/><Relationship Id="rId10" Type="http://schemas.openxmlformats.org/officeDocument/2006/relationships/image" Target="../media/image26.wmf"/><Relationship Id="rId9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1.png"/><Relationship Id="rId7" Type="http://schemas.openxmlformats.org/officeDocument/2006/relationships/image" Target="../media/image58.png"/><Relationship Id="rId12" Type="http://schemas.openxmlformats.org/officeDocument/2006/relationships/image" Target="../media/image28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63.png"/><Relationship Id="rId10" Type="http://schemas.openxmlformats.org/officeDocument/2006/relationships/image" Target="../media/image26.wmf"/><Relationship Id="rId9" Type="http://schemas.openxmlformats.org/officeDocument/2006/relationships/oleObject" Target="../embeddings/oleObject1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987675" y="1484313"/>
            <a:ext cx="504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400" b="1" u="sng">
                <a:cs typeface="Arial" panose="020B0604020202020204" pitchFamily="34" charset="0"/>
              </a:rPr>
              <a:t>Starter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627313" y="2276475"/>
            <a:ext cx="5616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GB" altLang="en-US" sz="2000">
                <a:cs typeface="Arial" panose="020B0604020202020204" pitchFamily="34" charset="0"/>
              </a:rPr>
              <a:t>Use your prior knowledge of sketching quadratics using a table of values to complete the transformations investigation.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23" y="1196752"/>
            <a:ext cx="33115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802114"/>
              </p:ext>
            </p:extLst>
          </p:nvPr>
        </p:nvGraphicFramePr>
        <p:xfrm>
          <a:off x="6718522" y="1669752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292" imgH="203024" progId="">
                  <p:embed/>
                </p:oleObj>
              </mc:Choice>
              <mc:Fallback>
                <p:oleObj name="Equation" r:id="rId3" imgW="355292" imgH="203024" progId="">
                  <p:embed/>
                  <p:pic>
                    <p:nvPicPr>
                      <p:cNvPr id="1126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522" y="1669752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5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3" y="1240954"/>
            <a:ext cx="316706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984125"/>
              </p:ext>
            </p:extLst>
          </p:nvPr>
        </p:nvGraphicFramePr>
        <p:xfrm>
          <a:off x="1592485" y="1456457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485" y="1456457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23" y="1196752"/>
            <a:ext cx="33115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859876"/>
              </p:ext>
            </p:extLst>
          </p:nvPr>
        </p:nvGraphicFramePr>
        <p:xfrm>
          <a:off x="6718522" y="1669752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292" imgH="203024" progId="">
                  <p:embed/>
                </p:oleObj>
              </mc:Choice>
              <mc:Fallback>
                <p:oleObj name="Equation" r:id="rId3" imgW="355292" imgH="203024" progId="">
                  <p:embed/>
                  <p:pic>
                    <p:nvPicPr>
                      <p:cNvPr id="1126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522" y="1669752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85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73" y="1240954"/>
            <a:ext cx="316706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347127"/>
              </p:ext>
            </p:extLst>
          </p:nvPr>
        </p:nvGraphicFramePr>
        <p:xfrm>
          <a:off x="1592485" y="1456457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485" y="1456457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Arrow 3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8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0768"/>
            <a:ext cx="316706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23" y="1355452"/>
            <a:ext cx="340042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979683"/>
              </p:ext>
            </p:extLst>
          </p:nvPr>
        </p:nvGraphicFramePr>
        <p:xfrm>
          <a:off x="1449740" y="1844824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22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740" y="1844824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109208"/>
              </p:ext>
            </p:extLst>
          </p:nvPr>
        </p:nvGraphicFramePr>
        <p:xfrm>
          <a:off x="6948264" y="1857375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22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857375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8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0768"/>
            <a:ext cx="316706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023" y="1355452"/>
            <a:ext cx="340042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502621"/>
              </p:ext>
            </p:extLst>
          </p:nvPr>
        </p:nvGraphicFramePr>
        <p:xfrm>
          <a:off x="1449740" y="1844824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22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740" y="1844824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970147"/>
              </p:ext>
            </p:extLst>
          </p:nvPr>
        </p:nvGraphicFramePr>
        <p:xfrm>
          <a:off x="6948264" y="1857375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229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1857375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660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5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45" y="1197322"/>
            <a:ext cx="28940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723277"/>
              </p:ext>
            </p:extLst>
          </p:nvPr>
        </p:nvGraphicFramePr>
        <p:xfrm>
          <a:off x="576915" y="3351684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33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15" y="3351684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30557"/>
              </p:ext>
            </p:extLst>
          </p:nvPr>
        </p:nvGraphicFramePr>
        <p:xfrm>
          <a:off x="6156176" y="2024809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33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024809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5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45" y="1197322"/>
            <a:ext cx="28940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882102"/>
              </p:ext>
            </p:extLst>
          </p:nvPr>
        </p:nvGraphicFramePr>
        <p:xfrm>
          <a:off x="576915" y="3351684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33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15" y="3351684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32765"/>
              </p:ext>
            </p:extLst>
          </p:nvPr>
        </p:nvGraphicFramePr>
        <p:xfrm>
          <a:off x="6156176" y="2024809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33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024809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1112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401009"/>
              </p:ext>
            </p:extLst>
          </p:nvPr>
        </p:nvGraphicFramePr>
        <p:xfrm>
          <a:off x="467544" y="3061248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433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061248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424993"/>
              </p:ext>
            </p:extLst>
          </p:nvPr>
        </p:nvGraphicFramePr>
        <p:xfrm>
          <a:off x="7884368" y="2995521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43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2995521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713436"/>
              </p:ext>
            </p:extLst>
          </p:nvPr>
        </p:nvGraphicFramePr>
        <p:xfrm>
          <a:off x="467544" y="3061248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433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061248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23444"/>
              </p:ext>
            </p:extLst>
          </p:nvPr>
        </p:nvGraphicFramePr>
        <p:xfrm>
          <a:off x="7884368" y="2995521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43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2995521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657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36682"/>
            <a:ext cx="34972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3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097942"/>
              </p:ext>
            </p:extLst>
          </p:nvPr>
        </p:nvGraphicFramePr>
        <p:xfrm>
          <a:off x="7380312" y="1772816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292" imgH="203024" progId="">
                  <p:embed/>
                </p:oleObj>
              </mc:Choice>
              <mc:Fallback>
                <p:oleObj name="Equation" r:id="rId9" imgW="355292" imgH="203024" progId="">
                  <p:embed/>
                  <p:pic>
                    <p:nvPicPr>
                      <p:cNvPr id="153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1772816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95972"/>
              </p:ext>
            </p:extLst>
          </p:nvPr>
        </p:nvGraphicFramePr>
        <p:xfrm>
          <a:off x="381620" y="3212976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1536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20" y="3212976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" y="1268760"/>
            <a:ext cx="27797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36682"/>
            <a:ext cx="3497262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36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956604"/>
              </p:ext>
            </p:extLst>
          </p:nvPr>
        </p:nvGraphicFramePr>
        <p:xfrm>
          <a:off x="7380312" y="1772816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292" imgH="203024" progId="">
                  <p:embed/>
                </p:oleObj>
              </mc:Choice>
              <mc:Fallback>
                <p:oleObj name="Equation" r:id="rId9" imgW="355292" imgH="203024" progId="">
                  <p:embed/>
                  <p:pic>
                    <p:nvPicPr>
                      <p:cNvPr id="153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1772816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715509"/>
              </p:ext>
            </p:extLst>
          </p:nvPr>
        </p:nvGraphicFramePr>
        <p:xfrm>
          <a:off x="381620" y="3212976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1536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20" y="3212976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9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192119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3192119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704673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59814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4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300000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70467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59814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4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3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+2=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598"/>
          <a:stretch/>
        </p:blipFill>
        <p:spPr>
          <a:xfrm>
            <a:off x="1671319" y="2780928"/>
            <a:ext cx="1676545" cy="242871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148064" y="4221088"/>
            <a:ext cx="3312368" cy="916551"/>
          </a:xfrm>
          <a:prstGeom prst="cloudCallout">
            <a:avLst>
              <a:gd name="adj1" fmla="val -58544"/>
              <a:gd name="adj2" fmla="val -61462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units higher</a:t>
            </a:r>
          </a:p>
        </p:txBody>
      </p:sp>
    </p:spTree>
    <p:extLst>
      <p:ext uri="{BB962C8B-B14F-4D97-AF65-F5344CB8AC3E}">
        <p14:creationId xmlns:p14="http://schemas.microsoft.com/office/powerpoint/2010/main" val="347070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13113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1" y="1406996"/>
            <a:ext cx="3240087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55365"/>
              </p:ext>
            </p:extLst>
          </p:nvPr>
        </p:nvGraphicFramePr>
        <p:xfrm>
          <a:off x="458044" y="1988840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63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44" y="1988840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018494"/>
              </p:ext>
            </p:extLst>
          </p:nvPr>
        </p:nvGraphicFramePr>
        <p:xfrm>
          <a:off x="5888142" y="2032521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142" y="2032521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313113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1" y="1406996"/>
            <a:ext cx="3240087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443075"/>
              </p:ext>
            </p:extLst>
          </p:nvPr>
        </p:nvGraphicFramePr>
        <p:xfrm>
          <a:off x="458044" y="1988840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47" imgH="203112" progId="">
                  <p:embed/>
                </p:oleObj>
              </mc:Choice>
              <mc:Fallback>
                <p:oleObj name="Equation" r:id="rId9" imgW="583947" imgH="203112" progId="">
                  <p:embed/>
                  <p:pic>
                    <p:nvPicPr>
                      <p:cNvPr id="163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44" y="1988840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954005"/>
              </p:ext>
            </p:extLst>
          </p:nvPr>
        </p:nvGraphicFramePr>
        <p:xfrm>
          <a:off x="5888142" y="2032521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142" y="2032521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262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3" y="1268760"/>
            <a:ext cx="31686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13215"/>
              </p:ext>
            </p:extLst>
          </p:nvPr>
        </p:nvGraphicFramePr>
        <p:xfrm>
          <a:off x="2443738" y="3751155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47" imgH="203112" progId="">
                  <p:embed/>
                </p:oleObj>
              </mc:Choice>
              <mc:Fallback>
                <p:oleObj name="Equation" r:id="rId3" imgW="583947" imgH="203112" progId="">
                  <p:embed/>
                  <p:pic>
                    <p:nvPicPr>
                      <p:cNvPr id="174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738" y="3751155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34" y="1340768"/>
            <a:ext cx="3240088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436170"/>
              </p:ext>
            </p:extLst>
          </p:nvPr>
        </p:nvGraphicFramePr>
        <p:xfrm>
          <a:off x="7524328" y="3717032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74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3717032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63" y="1268760"/>
            <a:ext cx="31686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949469"/>
              </p:ext>
            </p:extLst>
          </p:nvPr>
        </p:nvGraphicFramePr>
        <p:xfrm>
          <a:off x="2443738" y="3751155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47" imgH="203112" progId="">
                  <p:embed/>
                </p:oleObj>
              </mc:Choice>
              <mc:Fallback>
                <p:oleObj name="Equation" r:id="rId3" imgW="583947" imgH="203112" progId="">
                  <p:embed/>
                  <p:pic>
                    <p:nvPicPr>
                      <p:cNvPr id="174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738" y="3751155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2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34" y="1340768"/>
            <a:ext cx="3240088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4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81101"/>
              </p:ext>
            </p:extLst>
          </p:nvPr>
        </p:nvGraphicFramePr>
        <p:xfrm>
          <a:off x="7524328" y="3717032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292" imgH="203024" progId="">
                  <p:embed/>
                </p:oleObj>
              </mc:Choice>
              <mc:Fallback>
                <p:oleObj name="Equation" r:id="rId11" imgW="355292" imgH="203024" progId="">
                  <p:embed/>
                  <p:pic>
                    <p:nvPicPr>
                      <p:cNvPr id="174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3717032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503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635"/>
            <a:ext cx="32242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1" y="1391766"/>
            <a:ext cx="3240088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111732"/>
              </p:ext>
            </p:extLst>
          </p:nvPr>
        </p:nvGraphicFramePr>
        <p:xfrm>
          <a:off x="7143378" y="1421485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292" imgH="203024" progId="">
                  <p:embed/>
                </p:oleObj>
              </mc:Choice>
              <mc:Fallback>
                <p:oleObj name="Equation" r:id="rId9" imgW="355292" imgH="203024" progId="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378" y="1421485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596714"/>
              </p:ext>
            </p:extLst>
          </p:nvPr>
        </p:nvGraphicFramePr>
        <p:xfrm>
          <a:off x="2348569" y="1651672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184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569" y="1651672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635"/>
            <a:ext cx="32242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31" y="1391766"/>
            <a:ext cx="3240088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solidFill>
                <a:srgbClr val="9842B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5533"/>
                <a:ext cx="3456384" cy="73371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863635"/>
                <a:ext cx="3456384" cy="73371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232205" y="5015533"/>
            <a:ext cx="733717" cy="73371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232205" y="5863635"/>
            <a:ext cx="733717" cy="73371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/>
              <p:cNvSpPr/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28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011057"/>
                <a:ext cx="3456384" cy="73371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/>
              <p:cNvSpPr/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ounded 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186" y="5859159"/>
                <a:ext cx="3456384" cy="73371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4603783" y="5011057"/>
            <a:ext cx="733717" cy="73371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Oval 26"/>
          <p:cNvSpPr/>
          <p:nvPr/>
        </p:nvSpPr>
        <p:spPr>
          <a:xfrm>
            <a:off x="4603783" y="5859159"/>
            <a:ext cx="733717" cy="73371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068588" y="2492896"/>
            <a:ext cx="936104" cy="576064"/>
          </a:xfrm>
          <a:prstGeom prst="rightArrow">
            <a:avLst/>
          </a:prstGeom>
          <a:solidFill>
            <a:srgbClr val="9842B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25653"/>
              </p:ext>
            </p:extLst>
          </p:nvPr>
        </p:nvGraphicFramePr>
        <p:xfrm>
          <a:off x="7143378" y="1421485"/>
          <a:ext cx="8064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55292" imgH="203024" progId="">
                  <p:embed/>
                </p:oleObj>
              </mc:Choice>
              <mc:Fallback>
                <p:oleObj name="Equation" r:id="rId9" imgW="355292" imgH="203024" progId="">
                  <p:embed/>
                  <p:pic>
                    <p:nvPicPr>
                      <p:cNvPr id="184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378" y="1421485"/>
                        <a:ext cx="8064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43114"/>
              </p:ext>
            </p:extLst>
          </p:nvPr>
        </p:nvGraphicFramePr>
        <p:xfrm>
          <a:off x="2348569" y="1651672"/>
          <a:ext cx="13239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47" imgH="203112" progId="">
                  <p:embed/>
                </p:oleObj>
              </mc:Choice>
              <mc:Fallback>
                <p:oleObj name="Equation" r:id="rId11" imgW="583947" imgH="203112" progId="">
                  <p:embed/>
                  <p:pic>
                    <p:nvPicPr>
                      <p:cNvPr id="184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569" y="1651672"/>
                        <a:ext cx="13239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038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124744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cs typeface="Arial" panose="020B0604020202020204" pitchFamily="34" charset="0"/>
              </a:rPr>
              <a:t>Group Activity</a:t>
            </a:r>
          </a:p>
          <a:p>
            <a:endParaRPr lang="en-GB" sz="2400" dirty="0">
              <a:cs typeface="Arial" panose="020B0604020202020204" pitchFamily="34" charset="0"/>
            </a:endParaRPr>
          </a:p>
          <a:p>
            <a:r>
              <a:rPr lang="en-GB" sz="2400" dirty="0">
                <a:cs typeface="Arial" panose="020B0604020202020204" pitchFamily="34" charset="0"/>
              </a:rPr>
              <a:t>Sort the equations to represent the correct transformations.</a:t>
            </a:r>
          </a:p>
          <a:p>
            <a:endParaRPr lang="en-GB" sz="2400" dirty="0">
              <a:cs typeface="Arial" panose="020B0604020202020204" pitchFamily="34" charset="0"/>
            </a:endParaRPr>
          </a:p>
          <a:p>
            <a:r>
              <a:rPr lang="en-GB" sz="2400" dirty="0">
                <a:cs typeface="Arial" panose="020B0604020202020204" pitchFamily="34" charset="0"/>
              </a:rPr>
              <a:t>Use graphing software (</a:t>
            </a:r>
            <a:r>
              <a:rPr lang="en-GB" sz="2400" dirty="0" err="1">
                <a:cs typeface="Arial" panose="020B0604020202020204" pitchFamily="34" charset="0"/>
              </a:rPr>
              <a:t>eg.</a:t>
            </a:r>
            <a:r>
              <a:rPr lang="en-GB" sz="2400" dirty="0">
                <a:cs typeface="Arial" panose="020B0604020202020204" pitchFamily="34" charset="0"/>
              </a:rPr>
              <a:t> </a:t>
            </a:r>
            <a:r>
              <a:rPr lang="en-GB" sz="2400" dirty="0" err="1">
                <a:cs typeface="Arial" panose="020B0604020202020204" pitchFamily="34" charset="0"/>
              </a:rPr>
              <a:t>Geogebra</a:t>
            </a:r>
            <a:r>
              <a:rPr lang="en-GB" sz="2400" dirty="0">
                <a:cs typeface="Arial" panose="020B0604020202020204" pitchFamily="34" charset="0"/>
              </a:rPr>
              <a:t>, Desmos, Autograph…) to help you if you are unsure.</a:t>
            </a:r>
          </a:p>
        </p:txBody>
      </p:sp>
    </p:spTree>
    <p:extLst>
      <p:ext uri="{BB962C8B-B14F-4D97-AF65-F5344CB8AC3E}">
        <p14:creationId xmlns:p14="http://schemas.microsoft.com/office/powerpoint/2010/main" val="3740881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23" t="3199" r="1044" b="2096"/>
          <a:stretch/>
        </p:blipFill>
        <p:spPr>
          <a:xfrm>
            <a:off x="652346" y="1700808"/>
            <a:ext cx="7839308" cy="495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07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7721993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7721993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704673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59814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4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300000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70467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59814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4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3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598"/>
          <a:stretch/>
        </p:blipFill>
        <p:spPr>
          <a:xfrm>
            <a:off x="1115616" y="3304537"/>
            <a:ext cx="1676545" cy="242871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5148064" y="4221088"/>
            <a:ext cx="3312368" cy="916551"/>
          </a:xfrm>
          <a:prstGeom prst="cloudCallout">
            <a:avLst>
              <a:gd name="adj1" fmla="val -58544"/>
              <a:gd name="adj2" fmla="val -61462"/>
            </a:avLst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units left</a:t>
            </a:r>
          </a:p>
        </p:txBody>
      </p:sp>
    </p:spTree>
    <p:extLst>
      <p:ext uri="{BB962C8B-B14F-4D97-AF65-F5344CB8AC3E}">
        <p14:creationId xmlns:p14="http://schemas.microsoft.com/office/powerpoint/2010/main" val="32520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9446277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𝟏𝟔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9446277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704673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59814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4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300000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70467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59814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4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3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37066"/>
          <a:stretch/>
        </p:blipFill>
        <p:spPr>
          <a:xfrm>
            <a:off x="1671319" y="2564904"/>
            <a:ext cx="1676545" cy="3456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Callout 8"/>
              <p:cNvSpPr/>
              <p:nvPr/>
            </p:nvSpPr>
            <p:spPr>
              <a:xfrm>
                <a:off x="5148064" y="4221088"/>
                <a:ext cx="3312368" cy="1224136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Stretched by scale factor 2 in the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-axis</a:t>
                </a:r>
              </a:p>
            </p:txBody>
          </p:sp>
        </mc:Choice>
        <mc:Fallback xmlns="">
          <p:sp>
            <p:nvSpPr>
              <p:cNvPr id="9" name="Cloud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221088"/>
                <a:ext cx="3312368" cy="1224136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1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8425194"/>
                  </p:ext>
                </p:extLst>
              </p:nvPr>
            </p:nvGraphicFramePr>
            <p:xfrm>
              <a:off x="395536" y="1628800"/>
              <a:ext cx="391858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8425194"/>
                  </p:ext>
                </p:extLst>
              </p:nvPr>
            </p:nvGraphicFramePr>
            <p:xfrm>
              <a:off x="395536" y="1628800"/>
              <a:ext cx="391858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39907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3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39907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3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598"/>
          <a:stretch/>
        </p:blipFill>
        <p:spPr>
          <a:xfrm>
            <a:off x="1763688" y="3007218"/>
            <a:ext cx="864095" cy="27064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>
                <a:off x="5148064" y="4221088"/>
                <a:ext cx="3312368" cy="1224136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Stretched by scale factor ½ in the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-axis</a:t>
                </a: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221088"/>
                <a:ext cx="3312368" cy="1224136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81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9901473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9901473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704673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59814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4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300000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70467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59814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4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3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cs typeface="Arial" panose="020B0604020202020204" pitchFamily="34" charset="0"/>
                  </a:rPr>
                  <a:t>e) -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598"/>
          <a:stretch/>
        </p:blipFill>
        <p:spPr>
          <a:xfrm flipV="1">
            <a:off x="1691680" y="5158385"/>
            <a:ext cx="1676545" cy="2428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Callout 8"/>
              <p:cNvSpPr/>
              <p:nvPr/>
            </p:nvSpPr>
            <p:spPr>
              <a:xfrm>
                <a:off x="5148064" y="4221088"/>
                <a:ext cx="3312368" cy="916551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Reflected in the </a:t>
                </a:r>
                <a14:m>
                  <m:oMath xmlns:m="http://schemas.openxmlformats.org/officeDocument/2006/math">
                    <m:r>
                      <a:rPr lang="en-GB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-axis</a:t>
                </a:r>
              </a:p>
            </p:txBody>
          </p:sp>
        </mc:Choice>
        <mc:Fallback xmlns="">
          <p:sp>
            <p:nvSpPr>
              <p:cNvPr id="9" name="Cloud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221088"/>
                <a:ext cx="3312368" cy="916551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08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1968195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sz="18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1" i="1" dirty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GB" sz="18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1968195"/>
                  </p:ext>
                </p:extLst>
              </p:nvPr>
            </p:nvGraphicFramePr>
            <p:xfrm>
              <a:off x="395536" y="1628800"/>
              <a:ext cx="5225415" cy="58699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652780">
                      <a:extLst>
                        <a:ext uri="{9D8B030D-6E8A-4147-A177-3AD203B41FA5}">
                          <a16:colId xmlns:a16="http://schemas.microsoft.com/office/drawing/2014/main" val="301170062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80298671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10475405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813660045"/>
                        </a:ext>
                      </a:extLst>
                    </a:gridCol>
                    <a:gridCol w="652780">
                      <a:extLst>
                        <a:ext uri="{9D8B030D-6E8A-4147-A177-3AD203B41FA5}">
                          <a16:colId xmlns:a16="http://schemas.microsoft.com/office/drawing/2014/main" val="1657761768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251957521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1814749146"/>
                        </a:ext>
                      </a:extLst>
                    </a:gridCol>
                    <a:gridCol w="653415">
                      <a:extLst>
                        <a:ext uri="{9D8B030D-6E8A-4147-A177-3AD203B41FA5}">
                          <a16:colId xmlns:a16="http://schemas.microsoft.com/office/drawing/2014/main" val="2272089273"/>
                        </a:ext>
                      </a:extLst>
                    </a:gridCol>
                  </a:tblGrid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2041" r="-704673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2041" r="-59814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2041" r="-5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2041" r="-403738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2041" r="-300000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2041" r="-202804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2041" r="-100926" b="-1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2041" r="-1869" b="-1163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38115834"/>
                      </a:ext>
                    </a:extLst>
                  </a:tr>
                  <a:tr h="2934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35" t="-104167" r="-704673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t="-104167" r="-59814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869" t="-104167" r="-5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869" t="-104167" r="-403738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98148" t="-104167" r="-300000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02804" t="-104167" r="-202804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97222" t="-104167" r="-100926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703738" t="-104167" r="-1869" b="-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44317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cs typeface="Arial" panose="020B0604020202020204" pitchFamily="34" charset="0"/>
                  </a:rPr>
                  <a:t>f)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GB" b="1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17" y="1151033"/>
                <a:ext cx="8542663" cy="375552"/>
              </a:xfrm>
              <a:prstGeom prst="rect">
                <a:avLst/>
              </a:prstGeom>
              <a:blipFill>
                <a:blip r:embed="rId3"/>
                <a:stretch>
                  <a:fillRect l="-571" t="-6557" b="-278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3411" r="12309" b="12802"/>
          <a:stretch>
            <a:fillRect/>
          </a:stretch>
        </p:blipFill>
        <p:spPr bwMode="auto">
          <a:xfrm>
            <a:off x="395536" y="2318009"/>
            <a:ext cx="4010316" cy="425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598"/>
          <a:stretch/>
        </p:blipFill>
        <p:spPr>
          <a:xfrm>
            <a:off x="539552" y="3304537"/>
            <a:ext cx="1676545" cy="2428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loud Callout 8"/>
              <p:cNvSpPr/>
              <p:nvPr/>
            </p:nvSpPr>
            <p:spPr>
              <a:xfrm>
                <a:off x="5148064" y="4221088"/>
                <a:ext cx="3312368" cy="916551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Reflected in the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-axis</a:t>
                </a:r>
              </a:p>
            </p:txBody>
          </p:sp>
        </mc:Choice>
        <mc:Fallback xmlns="">
          <p:sp>
            <p:nvSpPr>
              <p:cNvPr id="9" name="Cloud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221088"/>
                <a:ext cx="3312368" cy="916551"/>
              </a:xfrm>
              <a:prstGeom prst="cloudCallout">
                <a:avLst>
                  <a:gd name="adj1" fmla="val -58544"/>
                  <a:gd name="adj2" fmla="val -61462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1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23728" y="1124744"/>
                <a:ext cx="6768752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u="sng" dirty="0">
                    <a:cs typeface="Arial" panose="020B0604020202020204" pitchFamily="34" charset="0"/>
                  </a:rPr>
                  <a:t>Translations Task</a:t>
                </a:r>
              </a:p>
              <a:p>
                <a:endParaRPr lang="en-GB" sz="2400" dirty="0"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cs typeface="Arial" panose="020B0604020202020204" pitchFamily="34" charset="0"/>
                  </a:rPr>
                  <a:t>Thinking just about translations, can you complete the three pieces of information for each translation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cs typeface="Arial" panose="020B0604020202020204" pitchFamily="34" charset="0"/>
                  </a:rPr>
                  <a:t>.</a:t>
                </a:r>
              </a:p>
              <a:p>
                <a:endParaRPr lang="en-GB" sz="2400" dirty="0">
                  <a:cs typeface="Arial" panose="020B0604020202020204" pitchFamily="34" charset="0"/>
                </a:endParaRPr>
              </a:p>
              <a:p>
                <a:r>
                  <a:rPr lang="en-GB" sz="2400" dirty="0">
                    <a:cs typeface="Arial" panose="020B0604020202020204" pitchFamily="34" charset="0"/>
                  </a:rPr>
                  <a:t>Each translation will need a vector, an equation and a sketch with the minimum point labelled.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1124744"/>
                <a:ext cx="6768752" cy="3046988"/>
              </a:xfrm>
              <a:prstGeom prst="rect">
                <a:avLst/>
              </a:prstGeom>
              <a:blipFill>
                <a:blip r:embed="rId2"/>
                <a:stretch>
                  <a:fillRect l="-1350" t="-1403" b="-4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53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cs typeface="Arial" panose="020B0604020202020204" pitchFamily="34" charset="0"/>
              </a:rPr>
              <a:t>Answers</a:t>
            </a:r>
          </a:p>
        </p:txBody>
      </p:sp>
      <p:pic>
        <p:nvPicPr>
          <p:cNvPr id="27650" name="32E77830-ED6F-4B9B-ADE1-E69B4C0AC79C" descr="32E77830-ED6F-4B9B-ADE1-E69B4C0AC79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6331"/>
          <a:stretch/>
        </p:blipFill>
        <p:spPr bwMode="auto">
          <a:xfrm>
            <a:off x="556472" y="1556792"/>
            <a:ext cx="8031056" cy="511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7864" y="1556792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1556792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45815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DGL area perimeter TDS</Template>
  <TotalTime>636</TotalTime>
  <Words>813</Words>
  <Application>Microsoft Office PowerPoint</Application>
  <PresentationFormat>On-screen Show (4:3)</PresentationFormat>
  <Paragraphs>246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Times New Roman</vt:lpstr>
      <vt:lpstr>1_Custom Design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Tristan</dc:creator>
  <cp:lastModifiedBy>Malcolm Cooke</cp:lastModifiedBy>
  <cp:revision>59</cp:revision>
  <dcterms:created xsi:type="dcterms:W3CDTF">2011-12-31T08:41:20Z</dcterms:created>
  <dcterms:modified xsi:type="dcterms:W3CDTF">2024-02-19T16:40:33Z</dcterms:modified>
</cp:coreProperties>
</file>