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7" r:id="rId5"/>
    <p:sldId id="256" r:id="rId6"/>
    <p:sldId id="267" r:id="rId7"/>
    <p:sldId id="258" r:id="rId8"/>
    <p:sldId id="276" r:id="rId9"/>
    <p:sldId id="270" r:id="rId10"/>
    <p:sldId id="284" r:id="rId11"/>
    <p:sldId id="281" r:id="rId12"/>
    <p:sldId id="262" r:id="rId13"/>
    <p:sldId id="275" r:id="rId14"/>
    <p:sldId id="280" r:id="rId15"/>
    <p:sldId id="282" r:id="rId16"/>
    <p:sldId id="272" r:id="rId17"/>
    <p:sldId id="278" r:id="rId18"/>
    <p:sldId id="283" r:id="rId19"/>
    <p:sldId id="27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38" autoAdjust="0"/>
    <p:restoredTop sz="94660"/>
  </p:normalViewPr>
  <p:slideViewPr>
    <p:cSldViewPr snapToGrid="0">
      <p:cViewPr varScale="1">
        <p:scale>
          <a:sx n="64" d="100"/>
          <a:sy n="64" d="100"/>
        </p:scale>
        <p:origin x="77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94132-7942-4EBA-B9E3-BB95C01B1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C0F129-63A6-4152-AAC0-F9B61AE476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6BD92-75FB-4D4F-B0C7-4E4E8ECE7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2E330-B9EC-45A2-B3E0-0EA21F0F1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CD961-8159-4FDE-AA52-291C9E26F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504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EC08C-01D1-4221-915E-627DE36C6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EF1C66-789E-4ADC-A4E7-76F56133E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D2837-810D-4F9C-8869-E27C0A285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D20C2-F0EB-4F89-9D98-4DBDFDD46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19298-F44D-446D-902D-861A25F1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62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6F9FB1-1ED9-4EBB-A6EB-9853F3BA03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595852-82B4-41FF-87BB-325F362582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05CCCF-94D0-475D-B029-CED9270DC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CFC9D-83E6-4AED-80D2-5B6210DE2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5FA38-91F0-4780-BC08-94C47BB3F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822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8E667-509D-40B3-9E2C-517C98DA0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D34D3-9FB5-4055-8CB1-2D82DAE41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F0A37-B745-4251-92A6-3B3103478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1BE64-D863-436E-BC69-2DD3AB430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4FF0A8-2B52-4E31-A209-FD1761C29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162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65B02-1565-47B6-B71B-34DF38C99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8A5857-08FC-493B-985D-714406825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B7BD7-6734-47B9-80F0-C3CF74F1F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16958F-58F2-41CA-B9FF-57D4DD2DB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395BF-67C8-4674-A3D8-DF0B599F3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882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5A56E-B1A4-4C52-8535-368E204FB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49532-9091-4604-8C7C-6848E65B16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196437-ECCD-4559-94C2-52CD51D2A3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84F666-7706-4E11-8CEB-438FFF0FC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A5632-21BA-4675-9934-44F696ADB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EA7B27-917B-4C8E-8E4D-F0FF99FEA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70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F07D4-310E-4FB8-AF14-EA3067A04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8C0D1-0697-450E-AF58-7BCB3C0BB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5D8F50-8F14-4458-9253-D5EA53A74B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6B94BC-4CE9-4F03-8B8E-AD842F139D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6C1EF7-50EC-40C4-9B93-BF951A256B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C6ACAF-B6D5-4E93-850D-71150A133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8EFDFC-9C56-46C7-857F-06654DA3E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F6AC8A-F333-40B2-BA90-F4FC7F0C3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181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0E89E-4D17-41ED-9428-DD8F6514D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B6F4A2-1334-4AED-9A1A-D58F1F36A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55401B-FA18-49A9-AD19-19440D3C4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85C91F-D2F3-48D7-8897-CA4417A09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560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1503DF-E093-4DB3-B617-B2DD2A4FD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32F3E4-BAC7-4351-A956-3B2A44271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1F0801-4947-4494-AAFF-20B54C222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57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F5C9C-D450-4D22-B6A3-561E796C0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BDA95-5363-4C20-9454-369227A7D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BBDE85-5894-40B0-88EE-C4CF4406F7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F4614F-906B-4D2F-9005-3005AEC61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5AD0D9-BAF6-48ED-9205-9C1FD3F73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E60813-8FBB-4C41-80D0-11AD1F2B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183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A856E-B952-4A8A-AD0E-54BA85DDA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99E1C7-A359-4532-B37F-5F15DC5215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6CDA41-FE1E-4D41-AD71-4452D788BD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E0FD7B-C0D3-43C1-B99A-E643EF443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564B0E-8070-4DEA-BE81-DDC083CA8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D7965F-3714-451B-8511-9F1F06A22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0307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701976-F93D-4D8C-B87C-CDCAA57A3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A9FC8B-2A3C-49FB-8FB6-67B45CF93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1283E-1989-493F-B21D-7F417B8661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17836-8158-4A0A-B59F-F02B76F35F9A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608FF-62BA-4A08-859C-0B55384A3D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B6A04-6674-4647-AD4C-DAF95265BF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739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0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FD321-2E16-47D9-957D-DB7BFB873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25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Starter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C4ABCA-DD0F-4F09-B028-1F7980D9E538}"/>
              </a:ext>
            </a:extLst>
          </p:cNvPr>
          <p:cNvSpPr txBox="1"/>
          <p:nvPr/>
        </p:nvSpPr>
        <p:spPr>
          <a:xfrm>
            <a:off x="981075" y="1234305"/>
            <a:ext cx="5314950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/>
              <a:t>1a) Share 480 in the ratio 3:5</a:t>
            </a:r>
          </a:p>
          <a:p>
            <a:pPr algn="ctr"/>
            <a:endParaRPr lang="en-GB" sz="3200" dirty="0"/>
          </a:p>
          <a:p>
            <a:r>
              <a:rPr lang="en-GB" sz="3200" dirty="0"/>
              <a:t>b) Gareth and Hayley share money in the ratio 4:3. Gareth receives £200. How much does Hayley receive?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7E0DC7-5DCC-4428-865F-99B6B664E9FC}"/>
                  </a:ext>
                </a:extLst>
              </p:cNvPr>
              <p:cNvSpPr txBox="1"/>
              <p:nvPr/>
            </p:nvSpPr>
            <p:spPr>
              <a:xfrm>
                <a:off x="1293181" y="4799465"/>
                <a:ext cx="4245611" cy="15696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/>
                  <a:t>2a) 5.915</a:t>
                </a:r>
                <a14:m>
                  <m:oMath xmlns:m="http://schemas.openxmlformats.org/officeDocument/2006/math"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/>
                  <a:t>7</a:t>
                </a:r>
              </a:p>
              <a:p>
                <a:pPr algn="ctr"/>
                <a:endParaRPr lang="en-GB" sz="3200" dirty="0"/>
              </a:p>
              <a:p>
                <a:pPr algn="ctr"/>
                <a:r>
                  <a:rPr lang="en-GB" sz="3200" dirty="0"/>
                  <a:t>b) 106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/>
                  <a:t>4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7E0DC7-5DCC-4428-865F-99B6B664E9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3181" y="4799465"/>
                <a:ext cx="4245611" cy="1569660"/>
              </a:xfrm>
              <a:prstGeom prst="rect">
                <a:avLst/>
              </a:prstGeom>
              <a:blipFill>
                <a:blip r:embed="rId2"/>
                <a:stretch>
                  <a:fillRect t="-4231" b="-1153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C5E48B8A-FE54-4957-B24D-59A57C490422}"/>
              </a:ext>
            </a:extLst>
          </p:cNvPr>
          <p:cNvSpPr txBox="1"/>
          <p:nvPr/>
        </p:nvSpPr>
        <p:spPr>
          <a:xfrm>
            <a:off x="6674479" y="1234305"/>
            <a:ext cx="4205291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3a) Simplify 3x+5+4x+7</a:t>
            </a:r>
          </a:p>
          <a:p>
            <a:pPr algn="ctr"/>
            <a:endParaRPr lang="en-GB" sz="3200" dirty="0">
              <a:cs typeface="Times New Roman" panose="02020603050405020304" pitchFamily="18" charset="0"/>
            </a:endParaRPr>
          </a:p>
          <a:p>
            <a:pPr algn="ctr"/>
            <a:r>
              <a:rPr lang="en-GB" sz="3200" dirty="0">
                <a:cs typeface="Times New Roman" panose="02020603050405020304" pitchFamily="18" charset="0"/>
              </a:rPr>
              <a:t>b) Expand 5(2x+6)</a:t>
            </a:r>
            <a:endParaRPr lang="en-GB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1F75D40-B535-403B-BF5D-BC94F931A2D3}"/>
                  </a:ext>
                </a:extLst>
              </p:cNvPr>
              <p:cNvSpPr txBox="1"/>
              <p:nvPr/>
            </p:nvSpPr>
            <p:spPr>
              <a:xfrm>
                <a:off x="6653209" y="3352209"/>
                <a:ext cx="4245611" cy="181722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3200" dirty="0"/>
                  <a:t>4a) Find 5/8 of 56</a:t>
                </a:r>
              </a:p>
              <a:p>
                <a:endParaRPr lang="en-US" sz="3200" dirty="0"/>
              </a:p>
              <a:p>
                <a:r>
                  <a:rPr lang="en-US" sz="3200" dirty="0"/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sz="32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GB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1F75D40-B535-403B-BF5D-BC94F931A2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3209" y="3352209"/>
                <a:ext cx="4245611" cy="1817229"/>
              </a:xfrm>
              <a:prstGeom prst="rect">
                <a:avLst/>
              </a:prstGeom>
              <a:blipFill>
                <a:blip r:embed="rId3"/>
                <a:stretch>
                  <a:fillRect l="-3433" t="-4000" b="-2000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9312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7">
            <a:extLst>
              <a:ext uri="{FF2B5EF4-FFF2-40B4-BE49-F238E27FC236}">
                <a16:creationId xmlns:a16="http://schemas.microsoft.com/office/drawing/2014/main" id="{E3E28C32-0FF6-479C-A445-53B0B6FCFF86}"/>
              </a:ext>
            </a:extLst>
          </p:cNvPr>
          <p:cNvSpPr/>
          <p:nvPr/>
        </p:nvSpPr>
        <p:spPr>
          <a:xfrm>
            <a:off x="1214271" y="2046422"/>
            <a:ext cx="9531928" cy="2299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7048B4-1D84-484A-B24D-15409B20A24C}"/>
                  </a:ext>
                </a:extLst>
              </p:cNvPr>
              <p:cNvSpPr txBox="1"/>
              <p:nvPr/>
            </p:nvSpPr>
            <p:spPr>
              <a:xfrm>
                <a:off x="1536120" y="2046422"/>
                <a:ext cx="9312502" cy="24038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800" dirty="0"/>
                  <a:t>Represent linear inequalities on the number line.</a:t>
                </a:r>
              </a:p>
              <a:p>
                <a:pPr marL="514350" indent="-514350">
                  <a:lnSpc>
                    <a:spcPct val="150000"/>
                  </a:lnSpc>
                  <a:buAutoNum type="alphaL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&gt; 1</a:t>
                </a:r>
              </a:p>
              <a:p>
                <a:pPr marL="514350" indent="-514350">
                  <a:lnSpc>
                    <a:spcPct val="150000"/>
                  </a:lnSpc>
                  <a:buAutoNum type="alphaL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&lt; 5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7048B4-1D84-484A-B24D-15409B20A2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120" y="2046422"/>
                <a:ext cx="9312502" cy="2403863"/>
              </a:xfrm>
              <a:prstGeom prst="rect">
                <a:avLst/>
              </a:prstGeom>
              <a:blipFill>
                <a:blip r:embed="rId2"/>
                <a:stretch>
                  <a:fillRect l="-13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DDA897A0-814C-491A-B0E2-B5F50E1193A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514" t="70531" r="4341" b="-5086"/>
          <a:stretch/>
        </p:blipFill>
        <p:spPr>
          <a:xfrm>
            <a:off x="1214271" y="5118181"/>
            <a:ext cx="9837458" cy="869386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D52188DF-4701-4A1B-9A05-71A48D33D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CB0F24E-98A4-4A96-8D03-C2ECD5BB45BA}"/>
                  </a:ext>
                </a:extLst>
              </p:cNvPr>
              <p:cNvSpPr txBox="1"/>
              <p:nvPr/>
            </p:nvSpPr>
            <p:spPr>
              <a:xfrm>
                <a:off x="4192120" y="2684229"/>
                <a:ext cx="2000251" cy="16619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800" dirty="0"/>
                  <a:t>c) 1 &lt;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&lt; 4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800" dirty="0"/>
                  <a:t>d) 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GB" sz="2800" dirty="0"/>
                  <a:t> 6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CB0F24E-98A4-4A96-8D03-C2ECD5BB45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2120" y="2684229"/>
                <a:ext cx="2000251" cy="1661993"/>
              </a:xfrm>
              <a:prstGeom prst="rect">
                <a:avLst/>
              </a:prstGeom>
              <a:blipFill>
                <a:blip r:embed="rId4"/>
                <a:stretch>
                  <a:fillRect l="-6402" r="-51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2393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7754861" y="4958192"/>
            <a:ext cx="4352637" cy="7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dirty="0">
                <a:latin typeface="+mn-lt"/>
                <a:ea typeface="+mn-ea"/>
                <a:cs typeface="+mn-cs"/>
              </a:rPr>
              <a:t>November 2017 Paper 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8C777CA-7C44-F29A-9F30-60EFD9F72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2075" y="2290762"/>
            <a:ext cx="9467850" cy="227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399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7754861" y="4958192"/>
            <a:ext cx="4352637" cy="7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dirty="0">
                <a:latin typeface="+mn-lt"/>
                <a:ea typeface="+mn-ea"/>
                <a:cs typeface="+mn-cs"/>
              </a:rPr>
              <a:t>June 2019 Paper 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9D7DB9-5647-29DB-8B76-89E8BF4E88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7273" y="2250656"/>
            <a:ext cx="9497453" cy="2356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156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9493"/>
          </a:xfrm>
        </p:spPr>
        <p:txBody>
          <a:bodyPr/>
          <a:lstStyle/>
          <a:p>
            <a:pPr algn="ctr"/>
            <a:r>
              <a:rPr lang="en-GB" u="sng" dirty="0"/>
              <a:t>Solving Linear Inequalities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51153" y="2303402"/>
                <a:ext cx="3124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800" dirty="0"/>
                        <m:t>5</m:t>
                      </m:r>
                      <m:r>
                        <a:rPr lang="en-GB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m:rPr>
                          <m:nor/>
                        </m:rPr>
                        <a:rPr lang="en-GB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800" dirty="0"/>
                        <m:t>+ 1 &lt; 11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1153" y="2303402"/>
                <a:ext cx="3124200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611776" y="2303402"/>
                <a:ext cx="18851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 6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– 5 &gt; 13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1776" y="2303402"/>
                <a:ext cx="1885131" cy="523220"/>
              </a:xfrm>
              <a:prstGeom prst="rect">
                <a:avLst/>
              </a:prstGeom>
              <a:blipFill>
                <a:blip r:embed="rId3"/>
                <a:stretch>
                  <a:fillRect l="-2589" t="-11628" r="-517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6B502F72-558F-4908-8E0A-C07B55441E74}"/>
              </a:ext>
            </a:extLst>
          </p:cNvPr>
          <p:cNvSpPr/>
          <p:nvPr/>
        </p:nvSpPr>
        <p:spPr>
          <a:xfrm>
            <a:off x="1365632" y="1940927"/>
            <a:ext cx="4095243" cy="39059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7">
            <a:extLst>
              <a:ext uri="{FF2B5EF4-FFF2-40B4-BE49-F238E27FC236}">
                <a16:creationId xmlns:a16="http://schemas.microsoft.com/office/drawing/2014/main" id="{963344FE-FADE-4CE4-B596-90D21112B407}"/>
              </a:ext>
            </a:extLst>
          </p:cNvPr>
          <p:cNvSpPr/>
          <p:nvPr/>
        </p:nvSpPr>
        <p:spPr>
          <a:xfrm>
            <a:off x="6506721" y="1944923"/>
            <a:ext cx="4095243" cy="39059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5882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041924E-872D-4DBC-8990-AA1B43BD690E}"/>
              </a:ext>
            </a:extLst>
          </p:cNvPr>
          <p:cNvSpPr txBox="1">
            <a:spLocks/>
          </p:cNvSpPr>
          <p:nvPr/>
        </p:nvSpPr>
        <p:spPr>
          <a:xfrm>
            <a:off x="2315394" y="608193"/>
            <a:ext cx="6172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Your turn…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F1507CB-C162-4CC3-A927-03901797873E}"/>
                  </a:ext>
                </a:extLst>
              </p:cNvPr>
              <p:cNvSpPr/>
              <p:nvPr/>
            </p:nvSpPr>
            <p:spPr>
              <a:xfrm>
                <a:off x="2054577" y="1742747"/>
                <a:ext cx="3425939" cy="42805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-457200">
                  <a:lnSpc>
                    <a:spcPct val="200000"/>
                  </a:lnSpc>
                  <a:buFont typeface="+mj-lt"/>
                  <a:buAutoNum type="arabicPeriod"/>
                </a:pPr>
                <a:r>
                  <a:rPr lang="en-GB" sz="2800" dirty="0"/>
                  <a:t>2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dirty="0"/>
                  <a:t>+ 1 &lt; 9</a:t>
                </a:r>
              </a:p>
              <a:p>
                <a:pPr indent="-457200">
                  <a:lnSpc>
                    <a:spcPct val="200000"/>
                  </a:lnSpc>
                  <a:buFont typeface="+mj-lt"/>
                  <a:buAutoNum type="arabicPeriod"/>
                </a:pPr>
                <a:r>
                  <a:rPr lang="en-GB" sz="2800" dirty="0"/>
                  <a:t>3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– 5 &gt; 16</a:t>
                </a:r>
              </a:p>
              <a:p>
                <a:pPr indent="-457200">
                  <a:lnSpc>
                    <a:spcPct val="200000"/>
                  </a:lnSpc>
                  <a:buFont typeface="+mj-lt"/>
                  <a:buAutoNum type="arabicPeriod"/>
                </a:pPr>
                <a:r>
                  <a:rPr lang="en-GB" sz="2800" dirty="0"/>
                  <a:t>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+ 8 &lt; 32</a:t>
                </a:r>
              </a:p>
              <a:p>
                <a:pPr indent="-457200">
                  <a:lnSpc>
                    <a:spcPct val="200000"/>
                  </a:lnSpc>
                  <a:buFont typeface="+mj-lt"/>
                  <a:buAutoNum type="arabicPeriod"/>
                </a:pPr>
                <a:r>
                  <a:rPr lang="en-GB" sz="2800" dirty="0"/>
                  <a:t>5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– 2 &gt; 68</a:t>
                </a:r>
              </a:p>
              <a:p>
                <a:pPr>
                  <a:lnSpc>
                    <a:spcPct val="200000"/>
                  </a:lnSpc>
                </a:pPr>
                <a:r>
                  <a:rPr lang="en-GB" sz="2800" dirty="0"/>
                  <a:t>5. </a:t>
                </a: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F1507CB-C162-4CC3-A927-0390179787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4577" y="1742747"/>
                <a:ext cx="3425939" cy="4280531"/>
              </a:xfrm>
              <a:prstGeom prst="rect">
                <a:avLst/>
              </a:prstGeom>
              <a:blipFill>
                <a:blip r:embed="rId2"/>
                <a:stretch>
                  <a:fillRect l="-3737" b="-31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77E257AF-8058-43BF-A585-164224126B8D}"/>
              </a:ext>
            </a:extLst>
          </p:cNvPr>
          <p:cNvSpPr/>
          <p:nvPr/>
        </p:nvSpPr>
        <p:spPr>
          <a:xfrm>
            <a:off x="1309188" y="1742747"/>
            <a:ext cx="9358813" cy="444074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668778C-A041-43C2-A9DB-72C0E0AE19A6}"/>
                  </a:ext>
                </a:extLst>
              </p:cNvPr>
              <p:cNvSpPr txBox="1"/>
              <p:nvPr/>
            </p:nvSpPr>
            <p:spPr>
              <a:xfrm>
                <a:off x="2513893" y="5002120"/>
                <a:ext cx="1819982" cy="11012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20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/>
                  <a:t>  –  6 &gt; 4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668778C-A041-43C2-A9DB-72C0E0AE19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3893" y="5002120"/>
                <a:ext cx="1819982" cy="1101264"/>
              </a:xfrm>
              <a:prstGeom prst="rect">
                <a:avLst/>
              </a:prstGeom>
              <a:blipFill>
                <a:blip r:embed="rId3"/>
                <a:stretch>
                  <a:fillRect b="-7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4053D034-845D-426A-A79A-F7699C3E8F46}"/>
              </a:ext>
            </a:extLst>
          </p:cNvPr>
          <p:cNvSpPr txBox="1"/>
          <p:nvPr/>
        </p:nvSpPr>
        <p:spPr>
          <a:xfrm>
            <a:off x="4902554" y="2259181"/>
            <a:ext cx="1600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x &lt; 5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x &gt; 7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x &lt; 6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endParaRPr lang="en-GB" sz="2400" dirty="0">
              <a:solidFill>
                <a:srgbClr val="FF0000"/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x &gt; 14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x &gt; 90</a:t>
            </a:r>
          </a:p>
        </p:txBody>
      </p:sp>
    </p:spTree>
    <p:extLst>
      <p:ext uri="{BB962C8B-B14F-4D97-AF65-F5344CB8AC3E}">
        <p14:creationId xmlns:p14="http://schemas.microsoft.com/office/powerpoint/2010/main" val="3608149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7754861" y="4958192"/>
            <a:ext cx="4352637" cy="7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dirty="0">
                <a:latin typeface="+mn-lt"/>
                <a:ea typeface="+mn-ea"/>
                <a:cs typeface="+mn-cs"/>
              </a:rPr>
              <a:t>November 2018 Paper 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BE6A9F-70E4-CE05-7BB6-4344DB9D2C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0175" y="1108795"/>
            <a:ext cx="9391650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1054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7754861" y="4958192"/>
            <a:ext cx="4352637" cy="7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dirty="0">
                <a:latin typeface="+mn-lt"/>
                <a:ea typeface="+mn-ea"/>
                <a:cs typeface="+mn-cs"/>
              </a:rPr>
              <a:t>November 2017 Paper 2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D3DA640-5E27-C13F-C19C-BDD031CF74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2075" y="1108795"/>
            <a:ext cx="946785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891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AA4DF9-27DF-45D3-B5F1-8C173E97A674}"/>
              </a:ext>
            </a:extLst>
          </p:cNvPr>
          <p:cNvSpPr txBox="1"/>
          <p:nvPr/>
        </p:nvSpPr>
        <p:spPr>
          <a:xfrm>
            <a:off x="1395611" y="1789218"/>
            <a:ext cx="958301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cs typeface="Times New Roman" panose="02020603050405020304" pitchFamily="18" charset="0"/>
              </a:rPr>
              <a:t>To be able to 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/>
              <a:t>Solve linear equations on one unknown algebraically. Including those with the unknown on both sides of the equation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/>
              <a:t>Solve linear inequalities in one variable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/>
              <a:t>Represent the solution set on a number line</a:t>
            </a:r>
            <a:endParaRPr lang="en-GB" sz="2400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4FFD271-0328-4E44-9FEC-62D0B0FCA6BD}"/>
              </a:ext>
            </a:extLst>
          </p:cNvPr>
          <p:cNvSpPr/>
          <p:nvPr/>
        </p:nvSpPr>
        <p:spPr>
          <a:xfrm>
            <a:off x="1072939" y="1789218"/>
            <a:ext cx="10270251" cy="249299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6BEA9EE-2502-4510-8AE7-D043D1072F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75691"/>
            <a:ext cx="12101689" cy="992764"/>
          </a:xfrm>
        </p:spPr>
        <p:txBody>
          <a:bodyPr>
            <a:normAutofit fontScale="90000"/>
          </a:bodyPr>
          <a:lstStyle/>
          <a:p>
            <a:r>
              <a:rPr lang="en-GB" u="sng" dirty="0"/>
              <a:t>INTRODUCTION TO </a:t>
            </a:r>
            <a:br>
              <a:rPr lang="en-GB" u="sng" dirty="0"/>
            </a:br>
            <a:r>
              <a:rPr lang="en-GB" u="sng" dirty="0"/>
              <a:t>LINEAR EQUATIONS AND INEQUALITIES</a:t>
            </a:r>
            <a:endParaRPr lang="en-GB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1040737-5513-477B-893A-8FA3692BEBDA}"/>
                  </a:ext>
                </a:extLst>
              </p:cNvPr>
              <p:cNvSpPr txBox="1"/>
              <p:nvPr/>
            </p:nvSpPr>
            <p:spPr>
              <a:xfrm>
                <a:off x="1395611" y="4725289"/>
                <a:ext cx="9400777" cy="16970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400" dirty="0"/>
                  <a:t>Find the value of 7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400" dirty="0"/>
                  <a:t> + 2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/>
                  <a:t> when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400" dirty="0"/>
                  <a:t> = 2 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/>
                  <a:t> =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/>
                  <a:t>9</a:t>
                </a: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GB" sz="2400" i="1" dirty="0" err="1">
                        <a:latin typeface="Cambria Math" panose="02040503050406030204" pitchFamily="18" charset="0"/>
                      </a:rPr>
                      <m:t>𝑎𝑏𝑐</m:t>
                    </m:r>
                  </m:oMath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:r>
                  <a:rPr lang="en-GB" sz="2400" dirty="0"/>
                  <a:t>Find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GB" sz="2400" dirty="0"/>
                  <a:t> if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sz="2400" dirty="0"/>
                  <a:t> = 3,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GB" sz="2400" dirty="0"/>
                  <a:t> =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/>
                  <a:t>8 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400" dirty="0"/>
                  <a:t> = 2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1040737-5513-477B-893A-8FA3692BEB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5611" y="4725289"/>
                <a:ext cx="9400777" cy="1697068"/>
              </a:xfrm>
              <a:prstGeom prst="rect">
                <a:avLst/>
              </a:prstGeom>
              <a:blipFill>
                <a:blip r:embed="rId3"/>
                <a:stretch>
                  <a:fillRect l="-1038" b="-71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ounded Rectangle 4">
            <a:extLst>
              <a:ext uri="{FF2B5EF4-FFF2-40B4-BE49-F238E27FC236}">
                <a16:creationId xmlns:a16="http://schemas.microsoft.com/office/drawing/2014/main" id="{034026C7-7EB4-47F9-82E6-0D18C6212142}"/>
              </a:ext>
            </a:extLst>
          </p:cNvPr>
          <p:cNvSpPr/>
          <p:nvPr/>
        </p:nvSpPr>
        <p:spPr>
          <a:xfrm>
            <a:off x="1072939" y="4725289"/>
            <a:ext cx="10270251" cy="1697068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2561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9493"/>
          </a:xfrm>
        </p:spPr>
        <p:txBody>
          <a:bodyPr/>
          <a:lstStyle/>
          <a:p>
            <a:pPr algn="ctr"/>
            <a:r>
              <a:rPr lang="en-GB" u="sng" dirty="0"/>
              <a:t>Solving Linear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51153" y="2364509"/>
                <a:ext cx="3124200" cy="28246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 algn="ctr">
                  <a:lnSpc>
                    <a:spcPct val="150000"/>
                  </a:lnSpc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+11=19</m:t>
                    </m:r>
                  </m:oMath>
                </a14:m>
                <a:endParaRPr lang="en-GB" sz="2800" b="0" dirty="0"/>
              </a:p>
              <a:p>
                <a:pPr marL="514350" indent="-514350" algn="ctr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−8=23</m:t>
                    </m:r>
                  </m:oMath>
                </a14:m>
                <a:endParaRPr lang="en-GB" sz="2800" b="0" i="1" dirty="0">
                  <a:latin typeface="Cambria Math" panose="02040503050406030204" pitchFamily="18" charset="0"/>
                </a:endParaRPr>
              </a:p>
              <a:p>
                <a:pPr marL="514350" indent="-514350" algn="ctr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=18</m:t>
                    </m:r>
                  </m:oMath>
                </a14:m>
                <a:endParaRPr lang="en-GB" sz="2800" dirty="0"/>
              </a:p>
              <a:p>
                <a:pPr marL="514350" indent="-514350" algn="ctr">
                  <a:lnSpc>
                    <a:spcPct val="150000"/>
                  </a:lnSpc>
                  <a:buFontTx/>
                  <a:buAutoNum type="arabicPeriod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=20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1153" y="2364509"/>
                <a:ext cx="3124200" cy="2824619"/>
              </a:xfrm>
              <a:prstGeom prst="rect">
                <a:avLst/>
              </a:prstGeom>
              <a:blipFill>
                <a:blip r:embed="rId2"/>
                <a:stretch>
                  <a:fillRect b="-21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438844" y="2364509"/>
                <a:ext cx="223099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2800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GB" sz="2800" smtClean="0">
                          <a:latin typeface="Cambria Math" panose="02040503050406030204" pitchFamily="18" charset="0"/>
                        </a:rPr>
                        <m:t>−1=13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8844" y="2364509"/>
                <a:ext cx="2230995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6B502F72-558F-4908-8E0A-C07B55441E74}"/>
              </a:ext>
            </a:extLst>
          </p:cNvPr>
          <p:cNvSpPr/>
          <p:nvPr/>
        </p:nvSpPr>
        <p:spPr>
          <a:xfrm>
            <a:off x="1365632" y="1940927"/>
            <a:ext cx="4095243" cy="39059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7">
            <a:extLst>
              <a:ext uri="{FF2B5EF4-FFF2-40B4-BE49-F238E27FC236}">
                <a16:creationId xmlns:a16="http://schemas.microsoft.com/office/drawing/2014/main" id="{963344FE-FADE-4CE4-B596-90D21112B407}"/>
              </a:ext>
            </a:extLst>
          </p:cNvPr>
          <p:cNvSpPr/>
          <p:nvPr/>
        </p:nvSpPr>
        <p:spPr>
          <a:xfrm>
            <a:off x="6506721" y="1944923"/>
            <a:ext cx="4095243" cy="39059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628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041924E-872D-4DBC-8990-AA1B43BD690E}"/>
              </a:ext>
            </a:extLst>
          </p:cNvPr>
          <p:cNvSpPr txBox="1">
            <a:spLocks/>
          </p:cNvSpPr>
          <p:nvPr/>
        </p:nvSpPr>
        <p:spPr>
          <a:xfrm>
            <a:off x="2315394" y="187778"/>
            <a:ext cx="6172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Your turn…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F1507CB-C162-4CC3-A927-03901797873E}"/>
                  </a:ext>
                </a:extLst>
              </p:cNvPr>
              <p:cNvSpPr/>
              <p:nvPr/>
            </p:nvSpPr>
            <p:spPr>
              <a:xfrm>
                <a:off x="1561749" y="1330778"/>
                <a:ext cx="3425939" cy="46311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-457200">
                  <a:lnSpc>
                    <a:spcPct val="200000"/>
                  </a:lnSpc>
                  <a:buFont typeface="+mj-lt"/>
                  <a:buAutoNum type="arabicPeriod"/>
                </a:pPr>
                <a:r>
                  <a:rPr lang="en-GB" sz="2800" dirty="0"/>
                  <a:t>7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= 21</a:t>
                </a:r>
              </a:p>
              <a:p>
                <a:pPr indent="-457200">
                  <a:lnSpc>
                    <a:spcPct val="200000"/>
                  </a:lnSpc>
                  <a:buFont typeface="+mj-lt"/>
                  <a:buAutoNum type="arabicPeriod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800" dirty="0"/>
                  <a:t> = 12</a:t>
                </a:r>
              </a:p>
              <a:p>
                <a:pPr indent="-457200">
                  <a:lnSpc>
                    <a:spcPct val="200000"/>
                  </a:lnSpc>
                  <a:buFont typeface="+mj-lt"/>
                  <a:buAutoNum type="arabicPeriod"/>
                </a:pPr>
                <a:r>
                  <a:rPr lang="en-GB" sz="2800" dirty="0"/>
                  <a:t>2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GB" sz="2800" dirty="0"/>
                  <a:t> + 6 = 18</a:t>
                </a:r>
              </a:p>
              <a:p>
                <a:pPr indent="-457200">
                  <a:lnSpc>
                    <a:spcPct val="200000"/>
                  </a:lnSpc>
                  <a:buFont typeface="+mj-lt"/>
                  <a:buAutoNum type="arabicPeriod"/>
                </a:pPr>
                <a:r>
                  <a:rPr lang="en-GB" sz="2800" dirty="0"/>
                  <a:t>8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GB" sz="2800" dirty="0"/>
                  <a:t> + 4 = 20</a:t>
                </a:r>
              </a:p>
              <a:p>
                <a:pPr indent="-457200">
                  <a:lnSpc>
                    <a:spcPct val="200000"/>
                  </a:lnSpc>
                  <a:buFont typeface="+mj-lt"/>
                  <a:buAutoNum type="arabicPeriod"/>
                </a:pPr>
                <a:r>
                  <a:rPr lang="en-GB" sz="2800" dirty="0"/>
                  <a:t>10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800" dirty="0"/>
                  <a:t> – 3 = 24</a:t>
                </a: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F1507CB-C162-4CC3-A927-0390179787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1749" y="1330778"/>
                <a:ext cx="3425939" cy="4631140"/>
              </a:xfrm>
              <a:prstGeom prst="rect">
                <a:avLst/>
              </a:prstGeom>
              <a:blipFill>
                <a:blip r:embed="rId2"/>
                <a:stretch>
                  <a:fillRect l="-3737" b="-28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70D848B-0BF0-4C51-9305-0BD625FF7980}"/>
                  </a:ext>
                </a:extLst>
              </p:cNvPr>
              <p:cNvSpPr txBox="1"/>
              <p:nvPr/>
            </p:nvSpPr>
            <p:spPr>
              <a:xfrm>
                <a:off x="7659482" y="4140805"/>
                <a:ext cx="1656223" cy="791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4+2</m:t>
                        </m:r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3200" dirty="0"/>
                  <a:t> </a:t>
                </a:r>
                <a:r>
                  <a:rPr lang="en-GB" sz="2800" dirty="0"/>
                  <a:t>= 8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70D848B-0BF0-4C51-9305-0BD625FF79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9482" y="4140805"/>
                <a:ext cx="1656223" cy="791820"/>
              </a:xfrm>
              <a:prstGeom prst="rect">
                <a:avLst/>
              </a:prstGeom>
              <a:blipFill>
                <a:blip r:embed="rId3"/>
                <a:stretch>
                  <a:fillRect r="-6618" b="-69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BD72C885-F6C7-4B25-901E-A3B7D2BC617A}"/>
                  </a:ext>
                </a:extLst>
              </p:cNvPr>
              <p:cNvSpPr/>
              <p:nvPr/>
            </p:nvSpPr>
            <p:spPr>
              <a:xfrm>
                <a:off x="7274069" y="1330778"/>
                <a:ext cx="3425939" cy="42673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514350" indent="-514350">
                  <a:lnSpc>
                    <a:spcPct val="200000"/>
                  </a:lnSpc>
                  <a:buFontTx/>
                  <a:buAutoNum type="arabicPeriod"/>
                </a:pPr>
                <a:r>
                  <a:rPr lang="en-GB" sz="2800" dirty="0"/>
                  <a:t>18 – 4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sz="2800" dirty="0"/>
                  <a:t> = 2</a:t>
                </a:r>
              </a:p>
              <a:p>
                <a:pPr marL="514350" indent="-514350">
                  <a:lnSpc>
                    <a:spcPct val="200000"/>
                  </a:lnSpc>
                  <a:buAutoNum type="arabicPeriod"/>
                </a:pPr>
                <a:r>
                  <a:rPr lang="en-GB" sz="2800" dirty="0"/>
                  <a:t>4(2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800" dirty="0"/>
                  <a:t> + 7) = 20</a:t>
                </a:r>
                <a:endParaRPr lang="en-GB" sz="2800" dirty="0">
                  <a:latin typeface="Cambria Math" panose="02040503050406030204" pitchFamily="18" charset="0"/>
                </a:endParaRPr>
              </a:p>
              <a:p>
                <a:pPr marL="514350" indent="-514350">
                  <a:lnSpc>
                    <a:spcPct val="200000"/>
                  </a:lnSpc>
                  <a:buAutoNum type="arabicPeriod"/>
                </a:pPr>
                <a:r>
                  <a:rPr lang="en-GB" sz="2800" dirty="0"/>
                  <a:t>3(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800" dirty="0"/>
                  <a:t> + 4) = 24</a:t>
                </a:r>
                <a:endParaRPr lang="en-GB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200000"/>
                  </a:lnSpc>
                  <a:buAutoNum type="arabicPeriod"/>
                </a:pPr>
                <a:r>
                  <a:rPr lang="en-GB" sz="2800" dirty="0">
                    <a:ea typeface="Cambria Math" panose="02040503050406030204" pitchFamily="18" charset="0"/>
                  </a:rPr>
                  <a:t>  </a:t>
                </a:r>
              </a:p>
              <a:p>
                <a:pPr marL="514350" indent="-514350">
                  <a:lnSpc>
                    <a:spcPct val="200000"/>
                  </a:lnSpc>
                  <a:buAutoNum type="arabicPeriod"/>
                </a:pP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BD72C885-F6C7-4B25-901E-A3B7D2BC61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4069" y="1330778"/>
                <a:ext cx="3425939" cy="4267387"/>
              </a:xfrm>
              <a:prstGeom prst="rect">
                <a:avLst/>
              </a:prstGeom>
              <a:blipFill>
                <a:blip r:embed="rId4"/>
                <a:stretch>
                  <a:fillRect l="-3737" b="-28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13683E6-2C40-439B-A6FC-9331FDC3E451}"/>
                  </a:ext>
                </a:extLst>
              </p:cNvPr>
              <p:cNvSpPr txBox="1"/>
              <p:nvPr/>
            </p:nvSpPr>
            <p:spPr>
              <a:xfrm>
                <a:off x="7670703" y="4984528"/>
                <a:ext cx="1645002" cy="791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6−4</m:t>
                        </m:r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GB" sz="2800" dirty="0"/>
                  <a:t> = 3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13683E6-2C40-439B-A6FC-9331FDC3E4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0703" y="4984528"/>
                <a:ext cx="1645002" cy="791820"/>
              </a:xfrm>
              <a:prstGeom prst="rect">
                <a:avLst/>
              </a:prstGeom>
              <a:blipFill>
                <a:blip r:embed="rId5"/>
                <a:stretch>
                  <a:fillRect r="-6667" b="-69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ounded Rectangle 11">
            <a:extLst>
              <a:ext uri="{FF2B5EF4-FFF2-40B4-BE49-F238E27FC236}">
                <a16:creationId xmlns:a16="http://schemas.microsoft.com/office/drawing/2014/main" id="{3DA44141-282D-4476-8869-C5AD70859CE6}"/>
              </a:ext>
            </a:extLst>
          </p:cNvPr>
          <p:cNvSpPr/>
          <p:nvPr/>
        </p:nvSpPr>
        <p:spPr>
          <a:xfrm>
            <a:off x="510299" y="1202695"/>
            <a:ext cx="5540863" cy="534098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12">
            <a:extLst>
              <a:ext uri="{FF2B5EF4-FFF2-40B4-BE49-F238E27FC236}">
                <a16:creationId xmlns:a16="http://schemas.microsoft.com/office/drawing/2014/main" id="{5E4C8386-AD23-48C2-BE60-AFBC5B61822B}"/>
              </a:ext>
            </a:extLst>
          </p:cNvPr>
          <p:cNvSpPr/>
          <p:nvPr/>
        </p:nvSpPr>
        <p:spPr>
          <a:xfrm>
            <a:off x="6292379" y="1131360"/>
            <a:ext cx="5389321" cy="553886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36073C-DCC9-439A-BD72-0FB49D778511}"/>
              </a:ext>
            </a:extLst>
          </p:cNvPr>
          <p:cNvSpPr txBox="1"/>
          <p:nvPr/>
        </p:nvSpPr>
        <p:spPr>
          <a:xfrm>
            <a:off x="4003017" y="1728481"/>
            <a:ext cx="1600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x = 3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endParaRPr lang="en-GB" sz="2400" dirty="0">
              <a:solidFill>
                <a:srgbClr val="FF0000"/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t = 36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br>
              <a:rPr lang="en-GB" sz="2400" dirty="0">
                <a:solidFill>
                  <a:srgbClr val="FF0000"/>
                </a:solidFill>
              </a:rPr>
            </a:br>
            <a:r>
              <a:rPr lang="en-GB" sz="2400" dirty="0">
                <a:solidFill>
                  <a:srgbClr val="FF0000"/>
                </a:solidFill>
              </a:rPr>
              <a:t>e = 6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w = 2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y = 2.7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6F5CD6-6EA8-4668-B4AC-024586BA88DA}"/>
              </a:ext>
            </a:extLst>
          </p:cNvPr>
          <p:cNvSpPr txBox="1"/>
          <p:nvPr/>
        </p:nvSpPr>
        <p:spPr>
          <a:xfrm>
            <a:off x="10081498" y="1753522"/>
            <a:ext cx="1600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a = 4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y = -1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y = 4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endParaRPr lang="en-GB" sz="2400" dirty="0">
              <a:solidFill>
                <a:srgbClr val="FF0000"/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x = 18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x = -6</a:t>
            </a:r>
          </a:p>
        </p:txBody>
      </p:sp>
    </p:spTree>
    <p:extLst>
      <p:ext uri="{BB962C8B-B14F-4D97-AF65-F5344CB8AC3E}">
        <p14:creationId xmlns:p14="http://schemas.microsoft.com/office/powerpoint/2010/main" val="3647250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768331" y="2892131"/>
            <a:ext cx="8525163" cy="10509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768330" y="5092602"/>
            <a:ext cx="8525163" cy="10810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754861" y="4958192"/>
            <a:ext cx="4352637" cy="7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dirty="0">
                <a:latin typeface="+mn-lt"/>
                <a:ea typeface="+mn-ea"/>
                <a:cs typeface="+mn-cs"/>
              </a:rPr>
              <a:t>November 2020 Paper 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D36455F-8DEE-4B1B-8191-BE7B56B499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9275" y="3055669"/>
            <a:ext cx="8439150" cy="7239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678664" y="2747095"/>
            <a:ext cx="2461681" cy="791013"/>
          </a:xfrm>
        </p:spPr>
        <p:txBody>
          <a:bodyPr>
            <a:normAutofit/>
          </a:bodyPr>
          <a:lstStyle/>
          <a:p>
            <a:r>
              <a:rPr lang="en-GB" sz="1800" dirty="0">
                <a:latin typeface="+mn-lt"/>
                <a:ea typeface="+mn-ea"/>
                <a:cs typeface="+mn-cs"/>
              </a:rPr>
              <a:t>November 2018 Paper 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9E5EF8-D407-4F36-83BF-D68326FF394F}"/>
              </a:ext>
            </a:extLst>
          </p:cNvPr>
          <p:cNvSpPr/>
          <p:nvPr/>
        </p:nvSpPr>
        <p:spPr>
          <a:xfrm>
            <a:off x="1768329" y="740920"/>
            <a:ext cx="8525163" cy="10509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9996725-0641-48E4-BE78-8391A545B9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9275" y="823495"/>
            <a:ext cx="8410575" cy="885825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D078404A-96C1-4865-B44B-FACEBB49DF7B}"/>
              </a:ext>
            </a:extLst>
          </p:cNvPr>
          <p:cNvSpPr txBox="1">
            <a:spLocks/>
          </p:cNvSpPr>
          <p:nvPr/>
        </p:nvSpPr>
        <p:spPr>
          <a:xfrm>
            <a:off x="7754861" y="577382"/>
            <a:ext cx="2461681" cy="7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dirty="0">
                <a:latin typeface="+mn-lt"/>
                <a:ea typeface="+mn-ea"/>
                <a:cs typeface="+mn-cs"/>
              </a:rPr>
              <a:t>November 2018 Paper 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EBE183-D4C3-F3D9-9BD6-AA4BB4CA99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2637" y="5430689"/>
            <a:ext cx="794385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986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9493"/>
          </a:xfrm>
        </p:spPr>
        <p:txBody>
          <a:bodyPr/>
          <a:lstStyle/>
          <a:p>
            <a:pPr algn="ctr"/>
            <a:r>
              <a:rPr lang="en-GB" u="sng" dirty="0"/>
              <a:t>Solving Linear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331846" y="2510140"/>
                <a:ext cx="2162814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800" dirty="0"/>
                        <m:t>4</m:t>
                      </m:r>
                      <m:r>
                        <a:rPr lang="en-GB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m:rPr>
                          <m:nor/>
                        </m:rPr>
                        <a:rPr lang="en-GB" sz="2800" dirty="0"/>
                        <m:t>+ 1 = 2</m:t>
                      </m:r>
                      <m:r>
                        <a:rPr lang="en-GB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m:rPr>
                          <m:nor/>
                        </m:rPr>
                        <a:rPr lang="en-GB" sz="2800" dirty="0"/>
                        <m:t>+ 7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1846" y="2510140"/>
                <a:ext cx="2162814" cy="7386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6B502F72-558F-4908-8E0A-C07B55441E74}"/>
              </a:ext>
            </a:extLst>
          </p:cNvPr>
          <p:cNvSpPr/>
          <p:nvPr/>
        </p:nvSpPr>
        <p:spPr>
          <a:xfrm>
            <a:off x="1365632" y="2280355"/>
            <a:ext cx="4095243" cy="3566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7">
            <a:extLst>
              <a:ext uri="{FF2B5EF4-FFF2-40B4-BE49-F238E27FC236}">
                <a16:creationId xmlns:a16="http://schemas.microsoft.com/office/drawing/2014/main" id="{963344FE-FADE-4CE4-B596-90D21112B407}"/>
              </a:ext>
            </a:extLst>
          </p:cNvPr>
          <p:cNvSpPr/>
          <p:nvPr/>
        </p:nvSpPr>
        <p:spPr>
          <a:xfrm>
            <a:off x="6506721" y="2280355"/>
            <a:ext cx="4095243" cy="357052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74DA9C0-F6F1-465C-9200-05997E28FB13}"/>
                  </a:ext>
                </a:extLst>
              </p:cNvPr>
              <p:cNvSpPr txBox="1"/>
              <p:nvPr/>
            </p:nvSpPr>
            <p:spPr>
              <a:xfrm>
                <a:off x="7264619" y="2510140"/>
                <a:ext cx="2579445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800" dirty="0"/>
                        <m:t>5(</m:t>
                      </m:r>
                      <m:r>
                        <a:rPr lang="en-GB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m:rPr>
                          <m:nor/>
                        </m:rPr>
                        <a:rPr lang="en-GB" sz="2800" dirty="0"/>
                        <m:t>+ 3) = 3(</m:t>
                      </m:r>
                      <m:r>
                        <a:rPr lang="en-GB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m:rPr>
                          <m:nor/>
                        </m:rPr>
                        <a:rPr lang="en-GB" sz="2800" dirty="0"/>
                        <m:t>+ 9)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74DA9C0-F6F1-465C-9200-05997E28FB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4619" y="2510140"/>
                <a:ext cx="2579445" cy="7386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1860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041924E-872D-4DBC-8990-AA1B43BD690E}"/>
              </a:ext>
            </a:extLst>
          </p:cNvPr>
          <p:cNvSpPr txBox="1">
            <a:spLocks/>
          </p:cNvSpPr>
          <p:nvPr/>
        </p:nvSpPr>
        <p:spPr>
          <a:xfrm>
            <a:off x="2311446" y="351643"/>
            <a:ext cx="6172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Your turn…</a:t>
            </a:r>
          </a:p>
        </p:txBody>
      </p:sp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77E257AF-8058-43BF-A585-164224126B8D}"/>
              </a:ext>
            </a:extLst>
          </p:cNvPr>
          <p:cNvSpPr/>
          <p:nvPr/>
        </p:nvSpPr>
        <p:spPr>
          <a:xfrm>
            <a:off x="936655" y="1591734"/>
            <a:ext cx="4775524" cy="49146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27342E8-B4B2-4E59-89B1-431CE42DB3D6}"/>
                  </a:ext>
                </a:extLst>
              </p:cNvPr>
              <p:cNvSpPr/>
              <p:nvPr/>
            </p:nvSpPr>
            <p:spPr>
              <a:xfrm>
                <a:off x="1578907" y="1772354"/>
                <a:ext cx="3491020" cy="427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457200" indent="-457200">
                  <a:lnSpc>
                    <a:spcPct val="200000"/>
                  </a:lnSpc>
                  <a:buFont typeface="+mj-lt"/>
                  <a:buAutoNum type="arabicPeriod"/>
                </a:pPr>
                <a:r>
                  <a:rPr lang="en-GB" sz="2800" dirty="0"/>
                  <a:t>2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+ 8 =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+ 12</a:t>
                </a:r>
              </a:p>
              <a:p>
                <a:pPr marL="457200" indent="-457200">
                  <a:lnSpc>
                    <a:spcPct val="200000"/>
                  </a:lnSpc>
                  <a:buFont typeface="+mj-lt"/>
                  <a:buAutoNum type="arabicPeriod"/>
                </a:pPr>
                <a:r>
                  <a:rPr lang="en-GB" sz="2800" dirty="0"/>
                  <a:t>3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+ 6 =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+ 8</a:t>
                </a:r>
              </a:p>
              <a:p>
                <a:pPr marL="457200" indent="-457200">
                  <a:lnSpc>
                    <a:spcPct val="200000"/>
                  </a:lnSpc>
                  <a:buFont typeface="+mj-lt"/>
                  <a:buAutoNum type="arabicPeriod"/>
                </a:pPr>
                <a:r>
                  <a:rPr lang="en-GB" sz="2800" dirty="0"/>
                  <a:t>5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– 4 = 3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+ 16</a:t>
                </a:r>
              </a:p>
              <a:p>
                <a:pPr marL="457200" indent="-457200">
                  <a:lnSpc>
                    <a:spcPct val="200000"/>
                  </a:lnSpc>
                  <a:buFont typeface="+mj-lt"/>
                  <a:buAutoNum type="arabicPeriod"/>
                </a:pPr>
                <a:r>
                  <a:rPr lang="en-GB" sz="2800" dirty="0"/>
                  <a:t>8 (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– 1) = 4 (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+ 3)</a:t>
                </a:r>
              </a:p>
              <a:p>
                <a:pPr marL="457200" indent="-457200">
                  <a:lnSpc>
                    <a:spcPct val="200000"/>
                  </a:lnSpc>
                  <a:buFont typeface="+mj-lt"/>
                  <a:buAutoNum type="arabicPeriod"/>
                </a:pPr>
                <a:r>
                  <a:rPr lang="en-GB" sz="2800" dirty="0"/>
                  <a:t>2 (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+ 9 ) = 4 (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– 3)</a:t>
                </a:r>
                <a:endParaRPr lang="en-GB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27342E8-B4B2-4E59-89B1-431CE42DB3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8907" y="1772354"/>
                <a:ext cx="3491020" cy="4279441"/>
              </a:xfrm>
              <a:prstGeom prst="rect">
                <a:avLst/>
              </a:prstGeom>
              <a:blipFill>
                <a:blip r:embed="rId2"/>
                <a:stretch>
                  <a:fillRect l="-3665" r="-2618" b="-31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ounded Rectangle 7">
            <a:extLst>
              <a:ext uri="{FF2B5EF4-FFF2-40B4-BE49-F238E27FC236}">
                <a16:creationId xmlns:a16="http://schemas.microsoft.com/office/drawing/2014/main" id="{AFFC2834-CEC5-42A6-BB84-2FF168E8C23D}"/>
              </a:ext>
            </a:extLst>
          </p:cNvPr>
          <p:cNvSpPr/>
          <p:nvPr/>
        </p:nvSpPr>
        <p:spPr>
          <a:xfrm>
            <a:off x="6360966" y="1624530"/>
            <a:ext cx="4775524" cy="49146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E3AB8F2-0633-4F70-A690-CF29F60BF44B}"/>
                  </a:ext>
                </a:extLst>
              </p:cNvPr>
              <p:cNvSpPr txBox="1"/>
              <p:nvPr/>
            </p:nvSpPr>
            <p:spPr>
              <a:xfrm>
                <a:off x="7165249" y="1772354"/>
                <a:ext cx="3166957" cy="26776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Shown is a rectangle</a:t>
                </a:r>
              </a:p>
              <a:p>
                <a:endParaRPr lang="en-GB" sz="2800" dirty="0"/>
              </a:p>
              <a:p>
                <a:r>
                  <a:rPr lang="en-GB" sz="2800" dirty="0"/>
                  <a:t>a) Explain why </a:t>
                </a:r>
                <a:br>
                  <a:rPr lang="en-GB" sz="2800" dirty="0"/>
                </a:br>
                <a:r>
                  <a:rPr lang="en-GB" sz="2800" dirty="0"/>
                  <a:t>9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+12 =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+ 47</a:t>
                </a:r>
              </a:p>
              <a:p>
                <a:pPr marL="342900" indent="-342900">
                  <a:buAutoNum type="alphaLcParenBoth"/>
                </a:pPr>
                <a:endParaRPr lang="en-GB" sz="2800" dirty="0"/>
              </a:p>
              <a:p>
                <a:r>
                  <a:rPr lang="en-GB" sz="2800" dirty="0"/>
                  <a:t>b) Find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E3AB8F2-0633-4F70-A690-CF29F60BF4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5249" y="1772354"/>
                <a:ext cx="3166957" cy="2677656"/>
              </a:xfrm>
              <a:prstGeom prst="rect">
                <a:avLst/>
              </a:prstGeom>
              <a:blipFill>
                <a:blip r:embed="rId3"/>
                <a:stretch>
                  <a:fillRect l="-3846" t="-2278" r="-2500" b="-56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>
            <a:extLst>
              <a:ext uri="{FF2B5EF4-FFF2-40B4-BE49-F238E27FC236}">
                <a16:creationId xmlns:a16="http://schemas.microsoft.com/office/drawing/2014/main" id="{C90FDE12-2D58-4033-AEEC-9FEFB2003A7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0000" r="15092" b="8805"/>
          <a:stretch/>
        </p:blipFill>
        <p:spPr>
          <a:xfrm>
            <a:off x="7165249" y="4450010"/>
            <a:ext cx="2393904" cy="181744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8D9BCFC-968E-424A-8830-4AF8630EB0DB}"/>
              </a:ext>
            </a:extLst>
          </p:cNvPr>
          <p:cNvSpPr txBox="1"/>
          <p:nvPr/>
        </p:nvSpPr>
        <p:spPr>
          <a:xfrm>
            <a:off x="4918614" y="2156219"/>
            <a:ext cx="1600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x = 4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x = 1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br>
              <a:rPr lang="en-GB" sz="2400" dirty="0">
                <a:solidFill>
                  <a:srgbClr val="FF0000"/>
                </a:solidFill>
              </a:rPr>
            </a:br>
            <a:endParaRPr lang="en-GB" sz="2400" dirty="0">
              <a:solidFill>
                <a:srgbClr val="FF0000"/>
              </a:solidFill>
            </a:endParaRPr>
          </a:p>
          <a:p>
            <a:endParaRPr lang="en-GB" sz="2400" dirty="0">
              <a:solidFill>
                <a:srgbClr val="FF0000"/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x = 5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x = 15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E0FABC-4888-427B-8B01-628AE28E31B2}"/>
              </a:ext>
            </a:extLst>
          </p:cNvPr>
          <p:cNvSpPr txBox="1"/>
          <p:nvPr/>
        </p:nvSpPr>
        <p:spPr>
          <a:xfrm>
            <a:off x="9812993" y="3295848"/>
            <a:ext cx="1600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Opposite sides are equal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endParaRPr lang="en-GB" sz="2400" dirty="0">
              <a:solidFill>
                <a:srgbClr val="FF0000"/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x = 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E3FC9E-18C4-47D5-9FA1-5739D58B4765}"/>
              </a:ext>
            </a:extLst>
          </p:cNvPr>
          <p:cNvSpPr txBox="1"/>
          <p:nvPr/>
        </p:nvSpPr>
        <p:spPr>
          <a:xfrm>
            <a:off x="4918614" y="3818212"/>
            <a:ext cx="9724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x = 10</a:t>
            </a:r>
          </a:p>
        </p:txBody>
      </p:sp>
    </p:spTree>
    <p:extLst>
      <p:ext uri="{BB962C8B-B14F-4D97-AF65-F5344CB8AC3E}">
        <p14:creationId xmlns:p14="http://schemas.microsoft.com/office/powerpoint/2010/main" val="38543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3419" y="839918"/>
            <a:ext cx="8372014" cy="720702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833418" y="659750"/>
            <a:ext cx="8525163" cy="10810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198269" y="659750"/>
            <a:ext cx="4352637" cy="7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dirty="0">
                <a:latin typeface="+mn-lt"/>
                <a:ea typeface="+mn-ea"/>
                <a:cs typeface="+mn-cs"/>
              </a:rPr>
              <a:t>November 2017 Paper 2</a:t>
            </a:r>
          </a:p>
        </p:txBody>
      </p:sp>
    </p:spTree>
    <p:extLst>
      <p:ext uri="{BB962C8B-B14F-4D97-AF65-F5344CB8AC3E}">
        <p14:creationId xmlns:p14="http://schemas.microsoft.com/office/powerpoint/2010/main" val="3397170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D23B8-C3FC-4324-8DD7-90BF5146E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833" y="334564"/>
            <a:ext cx="8650434" cy="1325563"/>
          </a:xfrm>
        </p:spPr>
        <p:txBody>
          <a:bodyPr/>
          <a:lstStyle/>
          <a:p>
            <a:r>
              <a:rPr lang="en-GB" u="sng" dirty="0"/>
              <a:t>Linear Inequalities on a Number Line</a:t>
            </a:r>
            <a:endParaRPr lang="en-GB" dirty="0"/>
          </a:p>
        </p:txBody>
      </p:sp>
      <p:sp>
        <p:nvSpPr>
          <p:cNvPr id="3" name="Rounded Rectangle 7">
            <a:extLst>
              <a:ext uri="{FF2B5EF4-FFF2-40B4-BE49-F238E27FC236}">
                <a16:creationId xmlns:a16="http://schemas.microsoft.com/office/drawing/2014/main" id="{E3E28C32-0FF6-479C-A445-53B0B6FCFF86}"/>
              </a:ext>
            </a:extLst>
          </p:cNvPr>
          <p:cNvSpPr/>
          <p:nvPr/>
        </p:nvSpPr>
        <p:spPr>
          <a:xfrm>
            <a:off x="3262789" y="2010480"/>
            <a:ext cx="5649373" cy="275734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7048B4-1D84-484A-B24D-15409B20A24C}"/>
                  </a:ext>
                </a:extLst>
              </p:cNvPr>
              <p:cNvSpPr txBox="1"/>
              <p:nvPr/>
            </p:nvSpPr>
            <p:spPr>
              <a:xfrm>
                <a:off x="3584638" y="2090172"/>
                <a:ext cx="5022724" cy="26776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800" dirty="0"/>
                  <a:t>Represent linear inequalities on the number line.</a:t>
                </a:r>
              </a:p>
              <a:p>
                <a:pPr marL="342900" indent="-342900">
                  <a:buFont typeface="+mj-lt"/>
                  <a:buAutoNum type="alphaLcParenR"/>
                </a:pPr>
                <a:r>
                  <a:rPr lang="en-GB" sz="2800" dirty="0"/>
                  <a:t>	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&gt; 4</a:t>
                </a:r>
              </a:p>
              <a:p>
                <a:pPr marL="342900" indent="-342900">
                  <a:buFont typeface="+mj-lt"/>
                  <a:buAutoNum type="alphaLcParenR"/>
                </a:pPr>
                <a:r>
                  <a:rPr lang="en-GB" sz="2800" dirty="0"/>
                  <a:t>	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&lt; 6</a:t>
                </a:r>
              </a:p>
              <a:p>
                <a:pPr marL="342900" indent="-342900">
                  <a:buFont typeface="+mj-lt"/>
                  <a:buAutoNum type="alphaLcParenR"/>
                </a:pPr>
                <a:r>
                  <a:rPr lang="en-GB" sz="2800" dirty="0"/>
                  <a:t>	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dirty="0"/>
                  <a:t>≤ 10</a:t>
                </a:r>
              </a:p>
              <a:p>
                <a:pPr marL="342900" indent="-342900">
                  <a:buFont typeface="+mj-lt"/>
                  <a:buAutoNum type="alphaLcParenR"/>
                </a:pPr>
                <a:r>
                  <a:rPr lang="en-GB" sz="2800" dirty="0"/>
                  <a:t>	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≥ 7</a:t>
                </a:r>
                <a:endParaRPr lang="en-GB" sz="2800" b="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7048B4-1D84-484A-B24D-15409B20A2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4638" y="2090172"/>
                <a:ext cx="5022724" cy="2677656"/>
              </a:xfrm>
              <a:prstGeom prst="rect">
                <a:avLst/>
              </a:prstGeom>
              <a:blipFill>
                <a:blip r:embed="rId2"/>
                <a:stretch>
                  <a:fillRect l="-2549" t="-2278" b="-56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DDA897A0-814C-491A-B0E2-B5F50E1193A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514" t="70531" r="4341" b="-5086"/>
          <a:stretch/>
        </p:blipFill>
        <p:spPr>
          <a:xfrm>
            <a:off x="1214271" y="5118181"/>
            <a:ext cx="9837458" cy="869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607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F6E41B-91B7-4B4A-A260-F9EFE43EF4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1526B7-D37C-408D-B3FA-A13C4A6AFD08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4be7d0a-34a6-4ef2-a332-62c3b98ca601"/>
    <ds:schemaRef ds:uri="a675e989-819c-4ef8-a9e7-308823201b25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15B3B31-71A4-4AD4-9FC9-4A0B6C0295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2938</TotalTime>
  <Words>554</Words>
  <Application>Microsoft Office PowerPoint</Application>
  <PresentationFormat>Widescreen</PresentationFormat>
  <Paragraphs>130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Office Theme</vt:lpstr>
      <vt:lpstr>Starter</vt:lpstr>
      <vt:lpstr>INTRODUCTION TO  LINEAR EQUATIONS AND INEQUALITIES</vt:lpstr>
      <vt:lpstr>Solving Linear Equations</vt:lpstr>
      <vt:lpstr>PowerPoint Presentation</vt:lpstr>
      <vt:lpstr>November 2018 Paper 1</vt:lpstr>
      <vt:lpstr>Solving Linear Equations</vt:lpstr>
      <vt:lpstr>PowerPoint Presentation</vt:lpstr>
      <vt:lpstr>PowerPoint Presentation</vt:lpstr>
      <vt:lpstr>Linear Inequalities on a Number Line</vt:lpstr>
      <vt:lpstr>Your turn…</vt:lpstr>
      <vt:lpstr>PowerPoint Presentation</vt:lpstr>
      <vt:lpstr>PowerPoint Presentation</vt:lpstr>
      <vt:lpstr>Solving Linear Inequalities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ALGEBRA</dc:title>
  <dc:creator>Jenisha Ananthan</dc:creator>
  <cp:lastModifiedBy>Malcolm Cooke</cp:lastModifiedBy>
  <cp:revision>16</cp:revision>
  <dcterms:created xsi:type="dcterms:W3CDTF">2021-05-10T08:50:23Z</dcterms:created>
  <dcterms:modified xsi:type="dcterms:W3CDTF">2022-10-17T12:27:56Z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