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6"/>
  </p:notesMasterIdLst>
  <p:sldIdLst>
    <p:sldId id="256" r:id="rId5"/>
    <p:sldId id="257" r:id="rId6"/>
    <p:sldId id="273" r:id="rId7"/>
    <p:sldId id="261" r:id="rId8"/>
    <p:sldId id="285" r:id="rId9"/>
    <p:sldId id="286" r:id="rId10"/>
    <p:sldId id="284" r:id="rId11"/>
    <p:sldId id="287" r:id="rId12"/>
    <p:sldId id="275" r:id="rId13"/>
    <p:sldId id="276" r:id="rId14"/>
    <p:sldId id="264" r:id="rId15"/>
    <p:sldId id="289" r:id="rId16"/>
    <p:sldId id="281" r:id="rId17"/>
    <p:sldId id="290" r:id="rId18"/>
    <p:sldId id="291" r:id="rId19"/>
    <p:sldId id="269" r:id="rId20"/>
    <p:sldId id="292" r:id="rId21"/>
    <p:sldId id="268" r:id="rId22"/>
    <p:sldId id="283" r:id="rId23"/>
    <p:sldId id="271" r:id="rId24"/>
    <p:sldId id="282"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D49"/>
    <a:srgbClr val="8BF52B"/>
    <a:srgbClr val="FC3EEA"/>
    <a:srgbClr val="00D66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50" d="100"/>
          <a:sy n="50" d="100"/>
        </p:scale>
        <p:origin x="1934" y="87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C260178-508A-41CF-BB20-119BE796754B}" type="datetimeFigureOut">
              <a:rPr lang="en-GB" smtClean="0"/>
              <a:t>11/11/2020</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2305ED4-D533-4EC0-82DB-01D438B34B6E}" type="slidenum">
              <a:rPr lang="en-GB" smtClean="0"/>
              <a:t>‹#›</a:t>
            </a:fld>
            <a:endParaRPr lang="en-GB"/>
          </a:p>
        </p:txBody>
      </p:sp>
    </p:spTree>
    <p:extLst>
      <p:ext uri="{BB962C8B-B14F-4D97-AF65-F5344CB8AC3E}">
        <p14:creationId xmlns:p14="http://schemas.microsoft.com/office/powerpoint/2010/main" val="34916726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3E288745-7D1C-487D-BF62-92D013802063}" type="slidenum">
              <a:rPr lang="en-GB" altLang="en-US">
                <a:latin typeface="Arial" panose="020B0604020202020204" pitchFamily="34" charset="0"/>
              </a:rPr>
              <a:pPr eaLnBrk="1" hangingPunct="1">
                <a:spcBef>
                  <a:spcPct val="0"/>
                </a:spcBef>
              </a:pPr>
              <a:t>5</a:t>
            </a:fld>
            <a:endParaRPr lang="en-GB" altLang="en-US">
              <a:latin typeface="Arial" panose="020B0604020202020204" pitchFamily="34" charset="0"/>
            </a:endParaRPr>
          </a:p>
        </p:txBody>
      </p:sp>
      <p:sp>
        <p:nvSpPr>
          <p:cNvPr id="20483" name="Rectangle 2"/>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20484" name="Rectangle 3"/>
          <p:cNvSpPr>
            <a:spLocks noGrp="1" noChangeArrowheads="1"/>
          </p:cNvSpPr>
          <p:nvPr>
            <p:ph type="body" idx="1"/>
          </p:nvPr>
        </p:nvSpPr>
        <p:spPr bwMode="auto">
          <a:xfrm>
            <a:off x="914400" y="4343400"/>
            <a:ext cx="5029200" cy="4114800"/>
          </a:xfrm>
          <a:solidFill>
            <a:srgbClr val="FFFFFF"/>
          </a:solidFill>
          <a:ln>
            <a:solidFill>
              <a:srgbClr val="000000"/>
            </a:solidFill>
            <a:miter lim="800000"/>
            <a:headEnd/>
            <a:tailEnd/>
          </a:ln>
        </p:spPr>
        <p:txBody>
          <a:bodyPr wrap="square" numCol="1" anchor="t" anchorCtr="0" compatLnSpc="1">
            <a:prstTxWarp prst="textNoShape">
              <a:avLst/>
            </a:prstTxWarp>
          </a:bodyPr>
          <a:lstStyle/>
          <a:p>
            <a:pPr eaLnBrk="1" hangingPunct="1">
              <a:spcBef>
                <a:spcPct val="0"/>
              </a:spcBef>
            </a:pPr>
            <a:endParaRPr lang="en-US" altLang="en-US"/>
          </a:p>
        </p:txBody>
      </p:sp>
    </p:spTree>
    <p:extLst>
      <p:ext uri="{BB962C8B-B14F-4D97-AF65-F5344CB8AC3E}">
        <p14:creationId xmlns:p14="http://schemas.microsoft.com/office/powerpoint/2010/main" val="25227867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F5645D82-DBFF-4424-B756-BB4750E047CF}" type="slidenum">
              <a:rPr lang="en-GB" altLang="en-US">
                <a:latin typeface="Arial" panose="020B0604020202020204" pitchFamily="34" charset="0"/>
              </a:rPr>
              <a:pPr eaLnBrk="1" hangingPunct="1">
                <a:spcBef>
                  <a:spcPct val="0"/>
                </a:spcBef>
              </a:pPr>
              <a:t>6</a:t>
            </a:fld>
            <a:endParaRPr lang="en-GB" altLang="en-US">
              <a:latin typeface="Arial" panose="020B0604020202020204" pitchFamily="34" charset="0"/>
            </a:endParaRPr>
          </a:p>
        </p:txBody>
      </p:sp>
      <p:sp>
        <p:nvSpPr>
          <p:cNvPr id="21507" name="Rectangle 2"/>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21508" name="Rectangle 3"/>
          <p:cNvSpPr>
            <a:spLocks noGrp="1" noChangeArrowheads="1"/>
          </p:cNvSpPr>
          <p:nvPr>
            <p:ph type="body" idx="1"/>
          </p:nvPr>
        </p:nvSpPr>
        <p:spPr bwMode="auto">
          <a:xfrm>
            <a:off x="914400" y="4343400"/>
            <a:ext cx="5029200" cy="4114800"/>
          </a:xfrm>
          <a:solidFill>
            <a:srgbClr val="FFFFFF"/>
          </a:solidFill>
          <a:ln>
            <a:solidFill>
              <a:srgbClr val="000000"/>
            </a:solidFill>
            <a:miter lim="800000"/>
            <a:headEnd/>
            <a:tailEnd/>
          </a:ln>
        </p:spPr>
        <p:txBody>
          <a:bodyPr wrap="square" numCol="1" anchor="t" anchorCtr="0" compatLnSpc="1">
            <a:prstTxWarp prst="textNoShape">
              <a:avLst/>
            </a:prstTxWarp>
          </a:bodyPr>
          <a:lstStyle/>
          <a:p>
            <a:pPr eaLnBrk="1" hangingPunct="1">
              <a:spcBef>
                <a:spcPct val="0"/>
              </a:spcBef>
            </a:pPr>
            <a:endParaRPr lang="en-US" altLang="en-US"/>
          </a:p>
        </p:txBody>
      </p:sp>
    </p:spTree>
    <p:extLst>
      <p:ext uri="{BB962C8B-B14F-4D97-AF65-F5344CB8AC3E}">
        <p14:creationId xmlns:p14="http://schemas.microsoft.com/office/powerpoint/2010/main" val="30180371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E00D4393-8278-460D-86F8-8C671815E165}" type="datetimeFigureOut">
              <a:rPr lang="en-GB" smtClean="0"/>
              <a:t>11/11/2020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565EB36-BDBE-4EC4-8CC6-BD162EF01EE3}" type="slidenum">
              <a:rPr lang="en-GB" smtClean="0"/>
              <a:t>‹#›</a:t>
            </a:fld>
            <a:endParaRPr lang="en-GB"/>
          </a:p>
        </p:txBody>
      </p:sp>
    </p:spTree>
    <p:extLst>
      <p:ext uri="{BB962C8B-B14F-4D97-AF65-F5344CB8AC3E}">
        <p14:creationId xmlns:p14="http://schemas.microsoft.com/office/powerpoint/2010/main" val="18709623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00D4393-8278-460D-86F8-8C671815E165}" type="datetimeFigureOut">
              <a:rPr lang="en-GB" smtClean="0"/>
              <a:t>11/11/2020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565EB36-BDBE-4EC4-8CC6-BD162EF01EE3}" type="slidenum">
              <a:rPr lang="en-GB" smtClean="0"/>
              <a:t>‹#›</a:t>
            </a:fld>
            <a:endParaRPr lang="en-GB"/>
          </a:p>
        </p:txBody>
      </p:sp>
    </p:spTree>
    <p:extLst>
      <p:ext uri="{BB962C8B-B14F-4D97-AF65-F5344CB8AC3E}">
        <p14:creationId xmlns:p14="http://schemas.microsoft.com/office/powerpoint/2010/main" val="3398172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00D4393-8278-460D-86F8-8C671815E165}" type="datetimeFigureOut">
              <a:rPr lang="en-GB" smtClean="0"/>
              <a:t>11/11/2020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565EB36-BDBE-4EC4-8CC6-BD162EF01EE3}" type="slidenum">
              <a:rPr lang="en-GB" smtClean="0"/>
              <a:t>‹#›</a:t>
            </a:fld>
            <a:endParaRPr lang="en-GB"/>
          </a:p>
        </p:txBody>
      </p:sp>
    </p:spTree>
    <p:extLst>
      <p:ext uri="{BB962C8B-B14F-4D97-AF65-F5344CB8AC3E}">
        <p14:creationId xmlns:p14="http://schemas.microsoft.com/office/powerpoint/2010/main" val="27000975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1223419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00D4393-8278-460D-86F8-8C671815E165}" type="datetimeFigureOut">
              <a:rPr lang="en-GB" smtClean="0"/>
              <a:t>11/11/2020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565EB36-BDBE-4EC4-8CC6-BD162EF01EE3}" type="slidenum">
              <a:rPr lang="en-GB" smtClean="0"/>
              <a:t>‹#›</a:t>
            </a:fld>
            <a:endParaRPr lang="en-GB"/>
          </a:p>
        </p:txBody>
      </p:sp>
    </p:spTree>
    <p:extLst>
      <p:ext uri="{BB962C8B-B14F-4D97-AF65-F5344CB8AC3E}">
        <p14:creationId xmlns:p14="http://schemas.microsoft.com/office/powerpoint/2010/main" val="13275914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00D4393-8278-460D-86F8-8C671815E165}" type="datetimeFigureOut">
              <a:rPr lang="en-GB" smtClean="0"/>
              <a:t>11/11/2020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565EB36-BDBE-4EC4-8CC6-BD162EF01EE3}" type="slidenum">
              <a:rPr lang="en-GB" smtClean="0"/>
              <a:t>‹#›</a:t>
            </a:fld>
            <a:endParaRPr lang="en-GB"/>
          </a:p>
        </p:txBody>
      </p:sp>
    </p:spTree>
    <p:extLst>
      <p:ext uri="{BB962C8B-B14F-4D97-AF65-F5344CB8AC3E}">
        <p14:creationId xmlns:p14="http://schemas.microsoft.com/office/powerpoint/2010/main" val="4959964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E00D4393-8278-460D-86F8-8C671815E165}" type="datetimeFigureOut">
              <a:rPr lang="en-GB" smtClean="0"/>
              <a:t>11/11/2020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565EB36-BDBE-4EC4-8CC6-BD162EF01EE3}" type="slidenum">
              <a:rPr lang="en-GB" smtClean="0"/>
              <a:t>‹#›</a:t>
            </a:fld>
            <a:endParaRPr lang="en-GB"/>
          </a:p>
        </p:txBody>
      </p:sp>
    </p:spTree>
    <p:extLst>
      <p:ext uri="{BB962C8B-B14F-4D97-AF65-F5344CB8AC3E}">
        <p14:creationId xmlns:p14="http://schemas.microsoft.com/office/powerpoint/2010/main" val="33659878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E00D4393-8278-460D-86F8-8C671815E165}" type="datetimeFigureOut">
              <a:rPr lang="en-GB" smtClean="0"/>
              <a:t>11/11/2020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565EB36-BDBE-4EC4-8CC6-BD162EF01EE3}" type="slidenum">
              <a:rPr lang="en-GB" smtClean="0"/>
              <a:t>‹#›</a:t>
            </a:fld>
            <a:endParaRPr lang="en-GB"/>
          </a:p>
        </p:txBody>
      </p:sp>
    </p:spTree>
    <p:extLst>
      <p:ext uri="{BB962C8B-B14F-4D97-AF65-F5344CB8AC3E}">
        <p14:creationId xmlns:p14="http://schemas.microsoft.com/office/powerpoint/2010/main" val="17462850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E00D4393-8278-460D-86F8-8C671815E165}" type="datetimeFigureOut">
              <a:rPr lang="en-GB" smtClean="0"/>
              <a:t>11/11/2020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565EB36-BDBE-4EC4-8CC6-BD162EF01EE3}" type="slidenum">
              <a:rPr lang="en-GB" smtClean="0"/>
              <a:t>‹#›</a:t>
            </a:fld>
            <a:endParaRPr lang="en-GB"/>
          </a:p>
        </p:txBody>
      </p:sp>
    </p:spTree>
    <p:extLst>
      <p:ext uri="{BB962C8B-B14F-4D97-AF65-F5344CB8AC3E}">
        <p14:creationId xmlns:p14="http://schemas.microsoft.com/office/powerpoint/2010/main" val="41443963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00D4393-8278-460D-86F8-8C671815E165}" type="datetimeFigureOut">
              <a:rPr lang="en-GB" smtClean="0"/>
              <a:t>11/11/2020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565EB36-BDBE-4EC4-8CC6-BD162EF01EE3}" type="slidenum">
              <a:rPr lang="en-GB" smtClean="0"/>
              <a:t>‹#›</a:t>
            </a:fld>
            <a:endParaRPr lang="en-GB"/>
          </a:p>
        </p:txBody>
      </p:sp>
    </p:spTree>
    <p:extLst>
      <p:ext uri="{BB962C8B-B14F-4D97-AF65-F5344CB8AC3E}">
        <p14:creationId xmlns:p14="http://schemas.microsoft.com/office/powerpoint/2010/main" val="27877014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00D4393-8278-460D-86F8-8C671815E165}" type="datetimeFigureOut">
              <a:rPr lang="en-GB" smtClean="0"/>
              <a:t>11/11/2020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565EB36-BDBE-4EC4-8CC6-BD162EF01EE3}" type="slidenum">
              <a:rPr lang="en-GB" smtClean="0"/>
              <a:t>‹#›</a:t>
            </a:fld>
            <a:endParaRPr lang="en-GB"/>
          </a:p>
        </p:txBody>
      </p:sp>
    </p:spTree>
    <p:extLst>
      <p:ext uri="{BB962C8B-B14F-4D97-AF65-F5344CB8AC3E}">
        <p14:creationId xmlns:p14="http://schemas.microsoft.com/office/powerpoint/2010/main" val="24660833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00D4393-8278-460D-86F8-8C671815E165}" type="datetimeFigureOut">
              <a:rPr lang="en-GB" smtClean="0"/>
              <a:t>11/11/2020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565EB36-BDBE-4EC4-8CC6-BD162EF01EE3}" type="slidenum">
              <a:rPr lang="en-GB" smtClean="0"/>
              <a:t>‹#›</a:t>
            </a:fld>
            <a:endParaRPr lang="en-GB"/>
          </a:p>
        </p:txBody>
      </p:sp>
    </p:spTree>
    <p:extLst>
      <p:ext uri="{BB962C8B-B14F-4D97-AF65-F5344CB8AC3E}">
        <p14:creationId xmlns:p14="http://schemas.microsoft.com/office/powerpoint/2010/main" val="2211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0D4393-8278-460D-86F8-8C671815E165}" type="datetimeFigureOut">
              <a:rPr lang="en-GB" smtClean="0"/>
              <a:t>11/11/2020</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65EB36-BDBE-4EC4-8CC6-BD162EF01EE3}" type="slidenum">
              <a:rPr lang="en-GB" smtClean="0"/>
              <a:t>‹#›</a:t>
            </a:fld>
            <a:endParaRPr lang="en-GB"/>
          </a:p>
        </p:txBody>
      </p:sp>
    </p:spTree>
    <p:extLst>
      <p:ext uri="{BB962C8B-B14F-4D97-AF65-F5344CB8AC3E}">
        <p14:creationId xmlns:p14="http://schemas.microsoft.com/office/powerpoint/2010/main" val="42602156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0873" y="0"/>
            <a:ext cx="9144000" cy="1842510"/>
          </a:xfrm>
        </p:spPr>
        <p:txBody>
          <a:bodyPr/>
          <a:lstStyle/>
          <a:p>
            <a:r>
              <a:rPr lang="en-GB" dirty="0">
                <a:solidFill>
                  <a:srgbClr val="002060"/>
                </a:solidFill>
              </a:rPr>
              <a:t>Percent</a:t>
            </a:r>
          </a:p>
        </p:txBody>
      </p:sp>
      <p:sp>
        <p:nvSpPr>
          <p:cNvPr id="3" name="Subtitle 2"/>
          <p:cNvSpPr>
            <a:spLocks noGrp="1"/>
          </p:cNvSpPr>
          <p:nvPr>
            <p:ph type="subTitle" idx="1"/>
          </p:nvPr>
        </p:nvSpPr>
        <p:spPr>
          <a:xfrm>
            <a:off x="1034472" y="2054947"/>
            <a:ext cx="10492509" cy="1655762"/>
          </a:xfrm>
        </p:spPr>
        <p:txBody>
          <a:bodyPr>
            <a:normAutofit lnSpcReduction="10000"/>
          </a:bodyPr>
          <a:lstStyle/>
          <a:p>
            <a:pPr algn="l"/>
            <a:r>
              <a:rPr lang="en-US" sz="2800" dirty="0"/>
              <a:t>- To be able to work out percentages of amounts and express one amount as a percent of another</a:t>
            </a:r>
          </a:p>
          <a:p>
            <a:pPr algn="l"/>
            <a:r>
              <a:rPr lang="en-US" sz="2800" dirty="0"/>
              <a:t>- To be able to calculate percentage change (any size increase and decrease), and original value after percent change</a:t>
            </a:r>
            <a:endParaRPr lang="en-GB" sz="2800" dirty="0"/>
          </a:p>
        </p:txBody>
      </p:sp>
      <p:sp>
        <p:nvSpPr>
          <p:cNvPr id="4" name="Rectangle 3"/>
          <p:cNvSpPr/>
          <p:nvPr/>
        </p:nvSpPr>
        <p:spPr>
          <a:xfrm>
            <a:off x="692727" y="1911927"/>
            <a:ext cx="10834255" cy="2105891"/>
          </a:xfrm>
          <a:prstGeom prst="rect">
            <a:avLst/>
          </a:prstGeom>
          <a:no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p:cNvSpPr/>
          <p:nvPr/>
        </p:nvSpPr>
        <p:spPr>
          <a:xfrm>
            <a:off x="434110" y="4655127"/>
            <a:ext cx="6201822" cy="1985818"/>
          </a:xfrm>
          <a:prstGeom prst="rect">
            <a:avLst/>
          </a:prstGeom>
          <a:no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757382" y="4348018"/>
            <a:ext cx="1237673" cy="584775"/>
          </a:xfrm>
          <a:prstGeom prst="rect">
            <a:avLst/>
          </a:prstGeom>
          <a:solidFill>
            <a:srgbClr val="00B050"/>
          </a:solidFill>
          <a:ln>
            <a:solidFill>
              <a:srgbClr val="00B050"/>
            </a:solidFill>
          </a:ln>
        </p:spPr>
        <p:txBody>
          <a:bodyPr wrap="square" rtlCol="0">
            <a:spAutoFit/>
          </a:bodyPr>
          <a:lstStyle/>
          <a:p>
            <a:r>
              <a:rPr lang="en-GB" sz="3200" dirty="0"/>
              <a:t>Recap</a:t>
            </a:r>
          </a:p>
        </p:txBody>
      </p:sp>
      <p:sp>
        <p:nvSpPr>
          <p:cNvPr id="7" name="TextBox 6"/>
          <p:cNvSpPr txBox="1"/>
          <p:nvPr/>
        </p:nvSpPr>
        <p:spPr>
          <a:xfrm>
            <a:off x="496258" y="4931134"/>
            <a:ext cx="5914967" cy="1697068"/>
          </a:xfrm>
          <a:prstGeom prst="rect">
            <a:avLst/>
          </a:prstGeom>
          <a:noFill/>
        </p:spPr>
        <p:txBody>
          <a:bodyPr wrap="square" rtlCol="0">
            <a:spAutoFit/>
          </a:bodyPr>
          <a:lstStyle/>
          <a:p>
            <a:pPr>
              <a:lnSpc>
                <a:spcPct val="150000"/>
              </a:lnSpc>
            </a:pPr>
            <a:r>
              <a:rPr lang="en-GB" sz="2400" dirty="0">
                <a:latin typeface="+mj-lt"/>
              </a:rPr>
              <a:t>A car uses petrol at a rate of 30 miles per gallon. How many gallons will it take to travel 170 miles?</a:t>
            </a:r>
          </a:p>
        </p:txBody>
      </p:sp>
      <p:sp>
        <p:nvSpPr>
          <p:cNvPr id="8" name="TextBox 7"/>
          <p:cNvSpPr txBox="1"/>
          <p:nvPr/>
        </p:nvSpPr>
        <p:spPr>
          <a:xfrm>
            <a:off x="6959204" y="4899682"/>
            <a:ext cx="4481220" cy="1754326"/>
          </a:xfrm>
          <a:prstGeom prst="rect">
            <a:avLst/>
          </a:prstGeom>
          <a:noFill/>
        </p:spPr>
        <p:txBody>
          <a:bodyPr wrap="square" rtlCol="0">
            <a:spAutoFit/>
          </a:bodyPr>
          <a:lstStyle/>
          <a:p>
            <a:pPr>
              <a:lnSpc>
                <a:spcPct val="150000"/>
              </a:lnSpc>
            </a:pPr>
            <a:r>
              <a:rPr lang="en-GB" sz="2400" dirty="0">
                <a:latin typeface="+mj-lt"/>
              </a:rPr>
              <a:t>It takes 4 people 2 days to paint a wall. How many days would it take if there were 8 people? </a:t>
            </a:r>
            <a:r>
              <a:rPr lang="en-GB" sz="2400" dirty="0"/>
              <a:t> </a:t>
            </a:r>
          </a:p>
        </p:txBody>
      </p:sp>
      <p:sp>
        <p:nvSpPr>
          <p:cNvPr id="9" name="Rectangle 8"/>
          <p:cNvSpPr/>
          <p:nvPr/>
        </p:nvSpPr>
        <p:spPr>
          <a:xfrm>
            <a:off x="6662058" y="4653468"/>
            <a:ext cx="5029199" cy="2000540"/>
          </a:xfrm>
          <a:prstGeom prst="rect">
            <a:avLst/>
          </a:prstGeom>
          <a:noFill/>
          <a:ln w="285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p:cNvSpPr txBox="1"/>
          <p:nvPr/>
        </p:nvSpPr>
        <p:spPr>
          <a:xfrm>
            <a:off x="6799547" y="4346359"/>
            <a:ext cx="1237673" cy="584775"/>
          </a:xfrm>
          <a:prstGeom prst="rect">
            <a:avLst/>
          </a:prstGeom>
          <a:solidFill>
            <a:srgbClr val="00B050"/>
          </a:solidFill>
          <a:ln>
            <a:solidFill>
              <a:srgbClr val="00B050"/>
            </a:solidFill>
          </a:ln>
        </p:spPr>
        <p:txBody>
          <a:bodyPr wrap="square" rtlCol="0">
            <a:spAutoFit/>
          </a:bodyPr>
          <a:lstStyle/>
          <a:p>
            <a:r>
              <a:rPr lang="en-GB" sz="3200" dirty="0"/>
              <a:t>Recap</a:t>
            </a:r>
          </a:p>
        </p:txBody>
      </p:sp>
    </p:spTree>
    <p:extLst>
      <p:ext uri="{BB962C8B-B14F-4D97-AF65-F5344CB8AC3E}">
        <p14:creationId xmlns:p14="http://schemas.microsoft.com/office/powerpoint/2010/main" val="39086335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367145" y="245053"/>
            <a:ext cx="11425461" cy="835602"/>
          </a:xfrm>
        </p:spPr>
        <p:txBody>
          <a:bodyPr>
            <a:normAutofit/>
          </a:bodyPr>
          <a:lstStyle/>
          <a:p>
            <a:r>
              <a:rPr lang="en-GB" sz="3600" dirty="0">
                <a:solidFill>
                  <a:srgbClr val="002060"/>
                </a:solidFill>
              </a:rPr>
              <a:t>Find the percent of change</a:t>
            </a:r>
          </a:p>
        </p:txBody>
      </p:sp>
      <p:sp>
        <p:nvSpPr>
          <p:cNvPr id="7" name="Rectangle 6"/>
          <p:cNvSpPr/>
          <p:nvPr/>
        </p:nvSpPr>
        <p:spPr>
          <a:xfrm>
            <a:off x="1394691" y="1251284"/>
            <a:ext cx="9772073" cy="5085348"/>
          </a:xfrm>
          <a:prstGeom prst="rect">
            <a:avLst/>
          </a:prstGeom>
          <a:noFill/>
          <a:ln w="28575">
            <a:solidFill>
              <a:srgbClr val="00D66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Text Box 13"/>
          <p:cNvSpPr txBox="1">
            <a:spLocks noChangeArrowheads="1"/>
          </p:cNvSpPr>
          <p:nvPr/>
        </p:nvSpPr>
        <p:spPr bwMode="auto">
          <a:xfrm>
            <a:off x="1792705" y="1837323"/>
            <a:ext cx="7924800" cy="1600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defTabSz="4572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defTabSz="4572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defTabSz="4572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defTabSz="4572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fontAlgn="base">
              <a:spcBef>
                <a:spcPct val="50000"/>
              </a:spcBef>
              <a:spcAft>
                <a:spcPct val="0"/>
              </a:spcAft>
              <a:buClrTx/>
              <a:buSzTx/>
              <a:buNone/>
            </a:pPr>
            <a:r>
              <a:rPr lang="en-US" altLang="en-US" sz="2800" dirty="0">
                <a:solidFill>
                  <a:prstClr val="black"/>
                </a:solidFill>
                <a:latin typeface="+mj-lt"/>
                <a:ea typeface="MS PGothic" panose="020B0600070205080204" pitchFamily="34" charset="-128"/>
                <a:cs typeface="Arial" panose="020B0604020202020204" pitchFamily="34" charset="0"/>
              </a:rPr>
              <a:t>Percents can be used to describe a change. </a:t>
            </a:r>
          </a:p>
          <a:p>
            <a:pPr fontAlgn="base">
              <a:spcBef>
                <a:spcPct val="50000"/>
              </a:spcBef>
              <a:spcAft>
                <a:spcPct val="0"/>
              </a:spcAft>
              <a:buClrTx/>
              <a:buSzTx/>
              <a:buNone/>
            </a:pPr>
            <a:r>
              <a:rPr lang="en-US" altLang="en-US" sz="2800" b="1" u="sng" dirty="0">
                <a:solidFill>
                  <a:prstClr val="black"/>
                </a:solidFill>
                <a:latin typeface="+mj-lt"/>
                <a:ea typeface="MS PGothic" panose="020B0600070205080204" pitchFamily="34" charset="-128"/>
                <a:cs typeface="Arial" panose="020B0604020202020204" pitchFamily="34" charset="0"/>
              </a:rPr>
              <a:t>Percent of change</a:t>
            </a:r>
            <a:r>
              <a:rPr lang="en-US" altLang="en-US" sz="2800" dirty="0">
                <a:solidFill>
                  <a:prstClr val="black"/>
                </a:solidFill>
                <a:latin typeface="+mj-lt"/>
                <a:ea typeface="MS PGothic" panose="020B0600070205080204" pitchFamily="34" charset="-128"/>
                <a:cs typeface="Arial" panose="020B0604020202020204" pitchFamily="34" charset="0"/>
              </a:rPr>
              <a:t> is the </a:t>
            </a:r>
            <a:r>
              <a:rPr lang="en-US" altLang="en-US" sz="2800" i="1" dirty="0">
                <a:solidFill>
                  <a:prstClr val="black"/>
                </a:solidFill>
                <a:latin typeface="+mj-lt"/>
                <a:ea typeface="MS PGothic" panose="020B0600070205080204" pitchFamily="34" charset="-128"/>
                <a:cs typeface="Arial" panose="020B0604020202020204" pitchFamily="34" charset="0"/>
              </a:rPr>
              <a:t>amount of change</a:t>
            </a:r>
            <a:r>
              <a:rPr lang="en-US" altLang="en-US" sz="2800" dirty="0">
                <a:solidFill>
                  <a:prstClr val="black"/>
                </a:solidFill>
                <a:latin typeface="+mj-lt"/>
                <a:ea typeface="MS PGothic" panose="020B0600070205080204" pitchFamily="34" charset="-128"/>
                <a:cs typeface="Arial" panose="020B0604020202020204" pitchFamily="34" charset="0"/>
              </a:rPr>
              <a:t> to the </a:t>
            </a:r>
            <a:r>
              <a:rPr lang="en-US" altLang="en-US" sz="2800" i="1" dirty="0">
                <a:solidFill>
                  <a:prstClr val="black"/>
                </a:solidFill>
                <a:latin typeface="+mj-lt"/>
                <a:ea typeface="MS PGothic" panose="020B0600070205080204" pitchFamily="34" charset="-128"/>
                <a:cs typeface="Arial" panose="020B0604020202020204" pitchFamily="34" charset="0"/>
              </a:rPr>
              <a:t>original amount</a:t>
            </a:r>
            <a:r>
              <a:rPr lang="en-US" altLang="en-US" sz="2800" dirty="0">
                <a:solidFill>
                  <a:prstClr val="black"/>
                </a:solidFill>
                <a:latin typeface="+mj-lt"/>
                <a:ea typeface="MS PGothic" panose="020B0600070205080204" pitchFamily="34" charset="-128"/>
                <a:cs typeface="Arial" panose="020B0604020202020204" pitchFamily="34" charset="0"/>
              </a:rPr>
              <a:t>.</a:t>
            </a:r>
          </a:p>
        </p:txBody>
      </p:sp>
      <p:grpSp>
        <p:nvGrpSpPr>
          <p:cNvPr id="5" name="Group 20"/>
          <p:cNvGrpSpPr>
            <a:grpSpLocks/>
          </p:cNvGrpSpPr>
          <p:nvPr/>
        </p:nvGrpSpPr>
        <p:grpSpPr bwMode="auto">
          <a:xfrm>
            <a:off x="1905000" y="3659094"/>
            <a:ext cx="7010400" cy="946150"/>
            <a:chOff x="528" y="1536"/>
            <a:chExt cx="4416" cy="596"/>
          </a:xfrm>
        </p:grpSpPr>
        <p:sp>
          <p:nvSpPr>
            <p:cNvPr id="8" name="Text Box 15"/>
            <p:cNvSpPr txBox="1">
              <a:spLocks noChangeArrowheads="1"/>
            </p:cNvSpPr>
            <p:nvPr/>
          </p:nvSpPr>
          <p:spPr bwMode="auto">
            <a:xfrm>
              <a:off x="2440" y="1536"/>
              <a:ext cx="2504" cy="5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defTabSz="4572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defTabSz="4572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defTabSz="4572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defTabSz="4572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algn="ctr" fontAlgn="base">
                <a:spcBef>
                  <a:spcPct val="0"/>
                </a:spcBef>
                <a:spcAft>
                  <a:spcPct val="0"/>
                </a:spcAft>
                <a:buClrTx/>
                <a:buSzTx/>
                <a:buNone/>
              </a:pPr>
              <a:r>
                <a:rPr lang="en-US" altLang="en-US" sz="2800" dirty="0">
                  <a:solidFill>
                    <a:prstClr val="black"/>
                  </a:solidFill>
                  <a:latin typeface="+mj-lt"/>
                  <a:ea typeface="MS PGothic" panose="020B0600070205080204" pitchFamily="34" charset="-128"/>
                  <a:cs typeface="Arial" panose="020B0604020202020204" pitchFamily="34" charset="0"/>
                </a:rPr>
                <a:t>amount of change</a:t>
              </a:r>
            </a:p>
            <a:p>
              <a:pPr algn="ctr" fontAlgn="base">
                <a:spcBef>
                  <a:spcPct val="0"/>
                </a:spcBef>
                <a:spcAft>
                  <a:spcPct val="0"/>
                </a:spcAft>
                <a:buClrTx/>
                <a:buSzTx/>
                <a:buNone/>
              </a:pPr>
              <a:r>
                <a:rPr lang="en-US" altLang="en-US" sz="2800" dirty="0">
                  <a:solidFill>
                    <a:prstClr val="black"/>
                  </a:solidFill>
                  <a:latin typeface="+mj-lt"/>
                  <a:ea typeface="MS PGothic" panose="020B0600070205080204" pitchFamily="34" charset="-128"/>
                  <a:cs typeface="Arial" panose="020B0604020202020204" pitchFamily="34" charset="0"/>
                </a:rPr>
                <a:t>original amount</a:t>
              </a:r>
            </a:p>
          </p:txBody>
        </p:sp>
        <p:sp>
          <p:nvSpPr>
            <p:cNvPr id="9" name="Line 14"/>
            <p:cNvSpPr>
              <a:spLocks noChangeShapeType="1"/>
            </p:cNvSpPr>
            <p:nvPr/>
          </p:nvSpPr>
          <p:spPr bwMode="auto">
            <a:xfrm>
              <a:off x="2772" y="1854"/>
              <a:ext cx="2061"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lang="en-GB">
                <a:solidFill>
                  <a:prstClr val="black"/>
                </a:solidFill>
                <a:latin typeface="Arial" panose="020B0604020202020204" pitchFamily="34" charset="0"/>
                <a:cs typeface="Arial" panose="020B0604020202020204" pitchFamily="34" charset="0"/>
              </a:endParaRPr>
            </a:p>
          </p:txBody>
        </p:sp>
        <p:sp>
          <p:nvSpPr>
            <p:cNvPr id="10" name="Text Box 19"/>
            <p:cNvSpPr txBox="1">
              <a:spLocks noChangeArrowheads="1"/>
            </p:cNvSpPr>
            <p:nvPr/>
          </p:nvSpPr>
          <p:spPr bwMode="auto">
            <a:xfrm>
              <a:off x="528" y="1680"/>
              <a:ext cx="2160"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defTabSz="4572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defTabSz="4572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defTabSz="4572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defTabSz="4572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fontAlgn="base">
                <a:spcBef>
                  <a:spcPct val="50000"/>
                </a:spcBef>
                <a:spcAft>
                  <a:spcPct val="0"/>
                </a:spcAft>
                <a:buClrTx/>
                <a:buSzTx/>
                <a:buNone/>
              </a:pPr>
              <a:r>
                <a:rPr lang="en-US" altLang="en-US" sz="2800" dirty="0">
                  <a:solidFill>
                    <a:prstClr val="black"/>
                  </a:solidFill>
                  <a:latin typeface="+mj-lt"/>
                  <a:ea typeface="MS PGothic" panose="020B0600070205080204" pitchFamily="34" charset="-128"/>
                  <a:cs typeface="Arial" panose="020B0604020202020204" pitchFamily="34" charset="0"/>
                </a:rPr>
                <a:t>percent change =</a:t>
              </a:r>
            </a:p>
          </p:txBody>
        </p:sp>
      </p:grpSp>
    </p:spTree>
    <p:extLst>
      <p:ext uri="{BB962C8B-B14F-4D97-AF65-F5344CB8AC3E}">
        <p14:creationId xmlns:p14="http://schemas.microsoft.com/office/powerpoint/2010/main" val="16687244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a:spLocks noGrp="1"/>
          </p:cNvSpPr>
          <p:nvPr>
            <p:ph type="title"/>
          </p:nvPr>
        </p:nvSpPr>
        <p:spPr>
          <a:xfrm>
            <a:off x="302978" y="348654"/>
            <a:ext cx="10515600" cy="835602"/>
          </a:xfrm>
        </p:spPr>
        <p:txBody>
          <a:bodyPr>
            <a:normAutofit/>
          </a:bodyPr>
          <a:lstStyle/>
          <a:p>
            <a:r>
              <a:rPr lang="en-GB" dirty="0">
                <a:solidFill>
                  <a:srgbClr val="002060"/>
                </a:solidFill>
              </a:rPr>
              <a:t>Example</a:t>
            </a:r>
          </a:p>
        </p:txBody>
      </p:sp>
      <p:sp>
        <p:nvSpPr>
          <p:cNvPr id="8" name="Rectangle 7"/>
          <p:cNvSpPr/>
          <p:nvPr/>
        </p:nvSpPr>
        <p:spPr>
          <a:xfrm>
            <a:off x="860441" y="1335909"/>
            <a:ext cx="10240696" cy="5113018"/>
          </a:xfrm>
          <a:prstGeom prst="rect">
            <a:avLst/>
          </a:prstGeom>
          <a:noFill/>
          <a:ln>
            <a:solidFill>
              <a:srgbClr val="00D66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9" name="Text Box 2"/>
          <p:cNvSpPr txBox="1">
            <a:spLocks noChangeArrowheads="1"/>
          </p:cNvSpPr>
          <p:nvPr/>
        </p:nvSpPr>
        <p:spPr bwMode="auto">
          <a:xfrm>
            <a:off x="929691" y="1389686"/>
            <a:ext cx="807720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defTabSz="4572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defTabSz="4572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defTabSz="4572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defTabSz="4572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eaLnBrk="0" fontAlgn="base" hangingPunct="0">
              <a:spcBef>
                <a:spcPct val="50000"/>
              </a:spcBef>
              <a:spcAft>
                <a:spcPct val="0"/>
              </a:spcAft>
              <a:buClrTx/>
              <a:buSzTx/>
              <a:buNone/>
            </a:pPr>
            <a:r>
              <a:rPr lang="en-US" altLang="en-US" sz="2800" dirty="0">
                <a:solidFill>
                  <a:prstClr val="black"/>
                </a:solidFill>
                <a:latin typeface="+mj-lt"/>
                <a:ea typeface="MS PGothic" panose="020B0600070205080204" pitchFamily="34" charset="-128"/>
                <a:cs typeface="Arial" panose="020B0604020202020204" pitchFamily="34" charset="0"/>
              </a:rPr>
              <a:t>Find what the percent increase or decrease is when the amount changes from £16 to £12.</a:t>
            </a:r>
          </a:p>
        </p:txBody>
      </p:sp>
      <p:sp>
        <p:nvSpPr>
          <p:cNvPr id="70" name="Text Box 16"/>
          <p:cNvSpPr txBox="1">
            <a:spLocks noChangeArrowheads="1"/>
          </p:cNvSpPr>
          <p:nvPr/>
        </p:nvSpPr>
        <p:spPr bwMode="auto">
          <a:xfrm>
            <a:off x="929691" y="2617387"/>
            <a:ext cx="41148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defTabSz="4572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defTabSz="4572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defTabSz="4572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defTabSz="4572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fontAlgn="base">
              <a:spcBef>
                <a:spcPct val="50000"/>
              </a:spcBef>
              <a:spcAft>
                <a:spcPct val="0"/>
              </a:spcAft>
              <a:buClrTx/>
              <a:buSzTx/>
              <a:buNone/>
            </a:pPr>
            <a:r>
              <a:rPr lang="en-US" altLang="en-US" sz="2800" dirty="0">
                <a:solidFill>
                  <a:prstClr val="black"/>
                </a:solidFill>
                <a:latin typeface="+mj-lt"/>
                <a:ea typeface="MS PGothic" panose="020B0600070205080204" pitchFamily="34" charset="-128"/>
                <a:cs typeface="Arial" panose="020B0604020202020204" pitchFamily="34" charset="0"/>
              </a:rPr>
              <a:t>This is percent decrease.</a:t>
            </a:r>
          </a:p>
        </p:txBody>
      </p:sp>
      <p:grpSp>
        <p:nvGrpSpPr>
          <p:cNvPr id="3" name="Group 2"/>
          <p:cNvGrpSpPr/>
          <p:nvPr/>
        </p:nvGrpSpPr>
        <p:grpSpPr>
          <a:xfrm>
            <a:off x="929691" y="4175124"/>
            <a:ext cx="5981700" cy="1087439"/>
            <a:chOff x="929691" y="4175124"/>
            <a:chExt cx="5981700" cy="1087439"/>
          </a:xfrm>
        </p:grpSpPr>
        <p:grpSp>
          <p:nvGrpSpPr>
            <p:cNvPr id="71" name="Group 36"/>
            <p:cNvGrpSpPr>
              <a:grpSpLocks/>
            </p:cNvGrpSpPr>
            <p:nvPr/>
          </p:nvGrpSpPr>
          <p:grpSpPr bwMode="auto">
            <a:xfrm>
              <a:off x="929691" y="4184649"/>
              <a:ext cx="5562600" cy="1077914"/>
              <a:chOff x="288" y="3072"/>
              <a:chExt cx="3504" cy="679"/>
            </a:xfrm>
          </p:grpSpPr>
          <p:sp>
            <p:nvSpPr>
              <p:cNvPr id="72" name="Text Box 20"/>
              <p:cNvSpPr txBox="1">
                <a:spLocks noChangeArrowheads="1"/>
              </p:cNvSpPr>
              <p:nvPr/>
            </p:nvSpPr>
            <p:spPr bwMode="auto">
              <a:xfrm>
                <a:off x="288" y="3072"/>
                <a:ext cx="3504" cy="6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defTabSz="4572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defTabSz="4572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defTabSz="4572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defTabSz="4572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fontAlgn="base">
                  <a:spcBef>
                    <a:spcPct val="50000"/>
                  </a:spcBef>
                  <a:spcAft>
                    <a:spcPct val="0"/>
                  </a:spcAft>
                  <a:buClrTx/>
                  <a:buSzTx/>
                  <a:buNone/>
                </a:pPr>
                <a:r>
                  <a:rPr lang="en-US" altLang="en-US" sz="2400" dirty="0">
                    <a:solidFill>
                      <a:prstClr val="black"/>
                    </a:solidFill>
                    <a:latin typeface="Verdana" panose="020B0604030504040204" pitchFamily="34" charset="0"/>
                    <a:ea typeface="MS PGothic" panose="020B0600070205080204" pitchFamily="34" charset="-128"/>
                    <a:cs typeface="Arial" panose="020B0604020202020204" pitchFamily="34" charset="0"/>
                  </a:rPr>
                  <a:t>  </a:t>
                </a:r>
                <a:r>
                  <a:rPr lang="en-US" altLang="en-US" sz="2800" dirty="0">
                    <a:solidFill>
                      <a:prstClr val="black"/>
                    </a:solidFill>
                    <a:latin typeface="+mj-lt"/>
                    <a:ea typeface="MS PGothic" panose="020B0600070205080204" pitchFamily="34" charset="-128"/>
                    <a:cs typeface="Arial" panose="020B0604020202020204" pitchFamily="34" charset="0"/>
                  </a:rPr>
                  <a:t>amount of decrease</a:t>
                </a:r>
              </a:p>
              <a:p>
                <a:pPr fontAlgn="base">
                  <a:spcBef>
                    <a:spcPct val="50000"/>
                  </a:spcBef>
                  <a:spcAft>
                    <a:spcPct val="0"/>
                  </a:spcAft>
                  <a:buClrTx/>
                  <a:buSzTx/>
                  <a:buNone/>
                </a:pPr>
                <a:r>
                  <a:rPr lang="en-US" altLang="en-US" sz="2400" dirty="0">
                    <a:solidFill>
                      <a:prstClr val="black"/>
                    </a:solidFill>
                    <a:latin typeface="Verdana" panose="020B0604030504040204" pitchFamily="34" charset="0"/>
                    <a:ea typeface="MS PGothic" panose="020B0600070205080204" pitchFamily="34" charset="-128"/>
                    <a:cs typeface="Arial" panose="020B0604020202020204" pitchFamily="34" charset="0"/>
                  </a:rPr>
                  <a:t> </a:t>
                </a:r>
              </a:p>
            </p:txBody>
          </p:sp>
          <p:sp>
            <p:nvSpPr>
              <p:cNvPr id="73" name="Text Box 21"/>
              <p:cNvSpPr txBox="1">
                <a:spLocks noChangeArrowheads="1"/>
              </p:cNvSpPr>
              <p:nvPr/>
            </p:nvSpPr>
            <p:spPr bwMode="auto">
              <a:xfrm>
                <a:off x="432" y="3330"/>
                <a:ext cx="2256" cy="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defTabSz="4572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defTabSz="4572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defTabSz="4572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defTabSz="4572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fontAlgn="base">
                  <a:spcBef>
                    <a:spcPct val="50000"/>
                  </a:spcBef>
                  <a:spcAft>
                    <a:spcPct val="0"/>
                  </a:spcAft>
                  <a:buClrTx/>
                  <a:buSzTx/>
                  <a:buNone/>
                </a:pPr>
                <a:r>
                  <a:rPr lang="en-US" altLang="en-US" sz="2800" dirty="0">
                    <a:solidFill>
                      <a:prstClr val="black"/>
                    </a:solidFill>
                    <a:latin typeface="+mj-lt"/>
                    <a:ea typeface="MS PGothic" panose="020B0600070205080204" pitchFamily="34" charset="-128"/>
                    <a:cs typeface="Arial" panose="020B0604020202020204" pitchFamily="34" charset="0"/>
                  </a:rPr>
                  <a:t>   original amount</a:t>
                </a:r>
              </a:p>
            </p:txBody>
          </p:sp>
          <p:sp>
            <p:nvSpPr>
              <p:cNvPr id="74" name="Line 24"/>
              <p:cNvSpPr>
                <a:spLocks noChangeShapeType="1"/>
              </p:cNvSpPr>
              <p:nvPr/>
            </p:nvSpPr>
            <p:spPr bwMode="auto">
              <a:xfrm>
                <a:off x="336" y="3360"/>
                <a:ext cx="2208"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lang="en-GB">
                  <a:solidFill>
                    <a:prstClr val="black"/>
                  </a:solidFill>
                  <a:latin typeface="Arial" panose="020B0604020202020204" pitchFamily="34" charset="0"/>
                  <a:cs typeface="Arial" panose="020B0604020202020204" pitchFamily="34" charset="0"/>
                </a:endParaRPr>
              </a:p>
            </p:txBody>
          </p:sp>
        </p:grpSp>
        <p:grpSp>
          <p:nvGrpSpPr>
            <p:cNvPr id="76" name="Group 25"/>
            <p:cNvGrpSpPr>
              <a:grpSpLocks/>
            </p:cNvGrpSpPr>
            <p:nvPr/>
          </p:nvGrpSpPr>
          <p:grpSpPr bwMode="auto">
            <a:xfrm>
              <a:off x="6073191" y="4175124"/>
              <a:ext cx="838200" cy="933451"/>
              <a:chOff x="627" y="1584"/>
              <a:chExt cx="528" cy="588"/>
            </a:xfrm>
          </p:grpSpPr>
          <p:sp>
            <p:nvSpPr>
              <p:cNvPr id="77" name="Line 26"/>
              <p:cNvSpPr>
                <a:spLocks noChangeShapeType="1"/>
              </p:cNvSpPr>
              <p:nvPr/>
            </p:nvSpPr>
            <p:spPr bwMode="auto">
              <a:xfrm>
                <a:off x="720" y="1872"/>
                <a:ext cx="24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lang="en-GB">
                  <a:solidFill>
                    <a:prstClr val="black"/>
                  </a:solidFill>
                  <a:latin typeface="Arial" panose="020B0604020202020204" pitchFamily="34" charset="0"/>
                  <a:cs typeface="Arial" panose="020B0604020202020204" pitchFamily="34" charset="0"/>
                </a:endParaRPr>
              </a:p>
            </p:txBody>
          </p:sp>
          <p:sp>
            <p:nvSpPr>
              <p:cNvPr id="78" name="Text Box 27"/>
              <p:cNvSpPr txBox="1">
                <a:spLocks noChangeArrowheads="1"/>
              </p:cNvSpPr>
              <p:nvPr/>
            </p:nvSpPr>
            <p:spPr bwMode="auto">
              <a:xfrm>
                <a:off x="702" y="1584"/>
                <a:ext cx="336" cy="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defTabSz="4572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defTabSz="4572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defTabSz="4572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defTabSz="4572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fontAlgn="base">
                  <a:spcBef>
                    <a:spcPct val="50000"/>
                  </a:spcBef>
                  <a:spcAft>
                    <a:spcPct val="0"/>
                  </a:spcAft>
                  <a:buClrTx/>
                  <a:buSzTx/>
                  <a:buNone/>
                </a:pPr>
                <a:r>
                  <a:rPr lang="en-US" altLang="en-US" sz="2800" dirty="0">
                    <a:solidFill>
                      <a:prstClr val="black"/>
                    </a:solidFill>
                    <a:latin typeface="+mj-lt"/>
                    <a:ea typeface="MS PGothic" panose="020B0600070205080204" pitchFamily="34" charset="-128"/>
                    <a:cs typeface="Arial" panose="020B0604020202020204" pitchFamily="34" charset="0"/>
                  </a:rPr>
                  <a:t> 4</a:t>
                </a:r>
              </a:p>
            </p:txBody>
          </p:sp>
          <p:sp>
            <p:nvSpPr>
              <p:cNvPr id="79" name="Text Box 28"/>
              <p:cNvSpPr txBox="1">
                <a:spLocks noChangeArrowheads="1"/>
              </p:cNvSpPr>
              <p:nvPr/>
            </p:nvSpPr>
            <p:spPr bwMode="auto">
              <a:xfrm>
                <a:off x="627" y="1842"/>
                <a:ext cx="528" cy="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defTabSz="4572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defTabSz="4572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defTabSz="4572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defTabSz="4572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fontAlgn="base">
                  <a:spcBef>
                    <a:spcPct val="50000"/>
                  </a:spcBef>
                  <a:spcAft>
                    <a:spcPct val="0"/>
                  </a:spcAft>
                  <a:buClrTx/>
                  <a:buSzTx/>
                  <a:buNone/>
                </a:pPr>
                <a:r>
                  <a:rPr lang="en-US" altLang="en-US" sz="2800" dirty="0">
                    <a:solidFill>
                      <a:prstClr val="black"/>
                    </a:solidFill>
                    <a:latin typeface="+mj-lt"/>
                    <a:ea typeface="MS PGothic" panose="020B0600070205080204" pitchFamily="34" charset="-128"/>
                    <a:cs typeface="Arial" panose="020B0604020202020204" pitchFamily="34" charset="0"/>
                  </a:rPr>
                  <a:t> 16</a:t>
                </a:r>
              </a:p>
            </p:txBody>
          </p:sp>
        </p:grpSp>
      </p:grpSp>
      <p:sp>
        <p:nvSpPr>
          <p:cNvPr id="84" name="Line 23"/>
          <p:cNvSpPr>
            <a:spLocks noChangeShapeType="1"/>
          </p:cNvSpPr>
          <p:nvPr/>
        </p:nvSpPr>
        <p:spPr bwMode="auto">
          <a:xfrm>
            <a:off x="4739691" y="4641850"/>
            <a:ext cx="1013569" cy="0"/>
          </a:xfrm>
          <a:prstGeom prst="line">
            <a:avLst/>
          </a:prstGeom>
          <a:noFill/>
          <a:ln w="9525">
            <a:solidFill>
              <a:schemeClr val="tx1"/>
            </a:solidFill>
            <a:round/>
            <a:headEnd/>
            <a:tailEnd type="triangle" w="lg" len="lg"/>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lang="en-GB">
              <a:solidFill>
                <a:prstClr val="black"/>
              </a:solidFill>
              <a:latin typeface="Arial" panose="020B0604020202020204" pitchFamily="34" charset="0"/>
              <a:cs typeface="Arial" panose="020B0604020202020204" pitchFamily="34" charset="0"/>
            </a:endParaRPr>
          </a:p>
        </p:txBody>
      </p:sp>
      <p:sp>
        <p:nvSpPr>
          <p:cNvPr id="85" name="Text Box 17"/>
          <p:cNvSpPr txBox="1">
            <a:spLocks noChangeArrowheads="1"/>
          </p:cNvSpPr>
          <p:nvPr/>
        </p:nvSpPr>
        <p:spPr bwMode="auto">
          <a:xfrm>
            <a:off x="1053856" y="3336780"/>
            <a:ext cx="87630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defTabSz="4572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defTabSz="4572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defTabSz="4572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defTabSz="4572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fontAlgn="base">
              <a:spcBef>
                <a:spcPct val="50000"/>
              </a:spcBef>
              <a:spcAft>
                <a:spcPct val="0"/>
              </a:spcAft>
              <a:buClrTx/>
              <a:buSzTx/>
              <a:buNone/>
            </a:pPr>
            <a:r>
              <a:rPr lang="en-US" altLang="en-US" sz="2800" dirty="0">
                <a:solidFill>
                  <a:prstClr val="black"/>
                </a:solidFill>
                <a:latin typeface="+mj-lt"/>
                <a:ea typeface="MS PGothic" panose="020B0600070205080204" pitchFamily="34" charset="-128"/>
                <a:cs typeface="Arial" panose="020B0604020202020204" pitchFamily="34" charset="0"/>
              </a:rPr>
              <a:t>£16 – £12 = £4	</a:t>
            </a:r>
            <a:r>
              <a:rPr lang="en-US" altLang="en-US" sz="2800" i="1" dirty="0">
                <a:solidFill>
                  <a:srgbClr val="3366FF"/>
                </a:solidFill>
                <a:latin typeface="+mj-lt"/>
                <a:ea typeface="MS PGothic" panose="020B0600070205080204" pitchFamily="34" charset="-128"/>
                <a:cs typeface="Arial" panose="020B0604020202020204" pitchFamily="34" charset="0"/>
              </a:rPr>
              <a:t>First find the amount of change.</a:t>
            </a:r>
          </a:p>
        </p:txBody>
      </p:sp>
      <p:sp>
        <p:nvSpPr>
          <p:cNvPr id="2" name="TextBox 1"/>
          <p:cNvSpPr txBox="1"/>
          <p:nvPr/>
        </p:nvSpPr>
        <p:spPr>
          <a:xfrm>
            <a:off x="7030454" y="4375933"/>
            <a:ext cx="3476034" cy="1384995"/>
          </a:xfrm>
          <a:prstGeom prst="rect">
            <a:avLst/>
          </a:prstGeom>
          <a:noFill/>
        </p:spPr>
        <p:txBody>
          <a:bodyPr wrap="square" rtlCol="0">
            <a:spAutoFit/>
          </a:bodyPr>
          <a:lstStyle/>
          <a:p>
            <a:r>
              <a:rPr lang="en-GB" sz="2800" dirty="0">
                <a:latin typeface="+mj-lt"/>
              </a:rPr>
              <a:t>= 0.25 as a decimal</a:t>
            </a:r>
          </a:p>
          <a:p>
            <a:endParaRPr lang="en-GB" sz="2800" dirty="0">
              <a:latin typeface="+mj-lt"/>
            </a:endParaRPr>
          </a:p>
          <a:p>
            <a:r>
              <a:rPr lang="en-GB" sz="2800" dirty="0">
                <a:latin typeface="+mj-lt"/>
              </a:rPr>
              <a:t>= 25%</a:t>
            </a:r>
          </a:p>
        </p:txBody>
      </p:sp>
      <p:sp>
        <p:nvSpPr>
          <p:cNvPr id="86" name="Text Box 22"/>
          <p:cNvSpPr txBox="1">
            <a:spLocks noChangeArrowheads="1"/>
          </p:cNvSpPr>
          <p:nvPr/>
        </p:nvSpPr>
        <p:spPr bwMode="auto">
          <a:xfrm>
            <a:off x="1348791" y="5808553"/>
            <a:ext cx="67818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defTabSz="4572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defTabSz="4572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defTabSz="4572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defTabSz="4572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fontAlgn="base">
              <a:spcBef>
                <a:spcPct val="50000"/>
              </a:spcBef>
              <a:spcAft>
                <a:spcPct val="0"/>
              </a:spcAft>
              <a:buClrTx/>
              <a:buSzTx/>
              <a:buNone/>
            </a:pPr>
            <a:r>
              <a:rPr lang="en-US" altLang="en-US" sz="2800" dirty="0">
                <a:solidFill>
                  <a:prstClr val="black"/>
                </a:solidFill>
                <a:latin typeface="+mj-lt"/>
                <a:ea typeface="MS PGothic" panose="020B0600070205080204" pitchFamily="34" charset="-128"/>
                <a:cs typeface="Arial" panose="020B0604020202020204" pitchFamily="34" charset="0"/>
              </a:rPr>
              <a:t>From £16 to £12 is a 25% decrease.</a:t>
            </a:r>
          </a:p>
        </p:txBody>
      </p:sp>
    </p:spTree>
    <p:extLst>
      <p:ext uri="{BB962C8B-B14F-4D97-AF65-F5344CB8AC3E}">
        <p14:creationId xmlns:p14="http://schemas.microsoft.com/office/powerpoint/2010/main" val="38738276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8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 grpId="0"/>
      <p:bldP spid="70" grpId="0"/>
      <p:bldP spid="84" grpId="0" animBg="1"/>
      <p:bldP spid="85" grpId="0"/>
      <p:bldP spid="2" grpId="0"/>
      <p:bldP spid="8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1083093" y="1342712"/>
            <a:ext cx="8856745"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defTabSz="4572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defTabSz="4572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defTabSz="4572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defTabSz="4572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eaLnBrk="0" fontAlgn="base" hangingPunct="0">
              <a:spcBef>
                <a:spcPct val="50000"/>
              </a:spcBef>
              <a:spcAft>
                <a:spcPct val="0"/>
              </a:spcAft>
              <a:buClrTx/>
              <a:buSzTx/>
              <a:buNone/>
            </a:pPr>
            <a:r>
              <a:rPr lang="en-US" altLang="en-US" sz="2800" dirty="0">
                <a:solidFill>
                  <a:prstClr val="black"/>
                </a:solidFill>
                <a:latin typeface="+mj-lt"/>
                <a:ea typeface="MS PGothic" panose="020B0600070205080204" pitchFamily="34" charset="-128"/>
                <a:cs typeface="Arial" panose="020B0604020202020204" pitchFamily="34" charset="0"/>
              </a:rPr>
              <a:t>Find what the percent increase or decrease is when the amount changes from £15 to £20.</a:t>
            </a:r>
          </a:p>
        </p:txBody>
      </p:sp>
      <p:grpSp>
        <p:nvGrpSpPr>
          <p:cNvPr id="2" name="Group 23"/>
          <p:cNvGrpSpPr>
            <a:grpSpLocks/>
          </p:cNvGrpSpPr>
          <p:nvPr/>
        </p:nvGrpSpPr>
        <p:grpSpPr bwMode="auto">
          <a:xfrm>
            <a:off x="1093497" y="4047595"/>
            <a:ext cx="5028081" cy="1169989"/>
            <a:chOff x="288" y="3303"/>
            <a:chExt cx="3504" cy="737"/>
          </a:xfrm>
        </p:grpSpPr>
        <p:sp>
          <p:nvSpPr>
            <p:cNvPr id="9233" name="Text Box 15"/>
            <p:cNvSpPr txBox="1">
              <a:spLocks noChangeArrowheads="1"/>
            </p:cNvSpPr>
            <p:nvPr/>
          </p:nvSpPr>
          <p:spPr bwMode="auto">
            <a:xfrm>
              <a:off x="288" y="3303"/>
              <a:ext cx="3504" cy="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defTabSz="4572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defTabSz="4572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defTabSz="4572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defTabSz="4572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fontAlgn="base">
                <a:spcBef>
                  <a:spcPct val="50000"/>
                </a:spcBef>
                <a:spcAft>
                  <a:spcPct val="0"/>
                </a:spcAft>
                <a:buClrTx/>
                <a:buSzTx/>
                <a:buNone/>
              </a:pPr>
              <a:r>
                <a:rPr lang="en-US" altLang="en-US" sz="2800" dirty="0">
                  <a:solidFill>
                    <a:prstClr val="black"/>
                  </a:solidFill>
                  <a:latin typeface="+mj-lt"/>
                  <a:ea typeface="MS PGothic" panose="020B0600070205080204" pitchFamily="34" charset="-128"/>
                  <a:cs typeface="Arial" panose="020B0604020202020204" pitchFamily="34" charset="0"/>
                </a:rPr>
                <a:t>   amount of increase</a:t>
              </a:r>
            </a:p>
            <a:p>
              <a:pPr fontAlgn="base">
                <a:spcBef>
                  <a:spcPct val="50000"/>
                </a:spcBef>
                <a:spcAft>
                  <a:spcPct val="0"/>
                </a:spcAft>
                <a:buClrTx/>
                <a:buSzTx/>
                <a:buNone/>
              </a:pPr>
              <a:endParaRPr lang="en-US" altLang="en-US" sz="2800" dirty="0">
                <a:solidFill>
                  <a:prstClr val="black"/>
                </a:solidFill>
                <a:latin typeface="+mj-lt"/>
                <a:ea typeface="MS PGothic" panose="020B0600070205080204" pitchFamily="34" charset="-128"/>
                <a:cs typeface="Arial" panose="020B0604020202020204" pitchFamily="34" charset="0"/>
              </a:endParaRPr>
            </a:p>
          </p:txBody>
        </p:sp>
        <p:sp>
          <p:nvSpPr>
            <p:cNvPr id="9234" name="Text Box 16"/>
            <p:cNvSpPr txBox="1">
              <a:spLocks noChangeArrowheads="1"/>
            </p:cNvSpPr>
            <p:nvPr/>
          </p:nvSpPr>
          <p:spPr bwMode="auto">
            <a:xfrm>
              <a:off x="432" y="3561"/>
              <a:ext cx="2256" cy="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defTabSz="4572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defTabSz="4572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defTabSz="4572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defTabSz="4572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fontAlgn="base">
                <a:spcBef>
                  <a:spcPct val="50000"/>
                </a:spcBef>
                <a:spcAft>
                  <a:spcPct val="0"/>
                </a:spcAft>
                <a:buClrTx/>
                <a:buSzTx/>
                <a:buNone/>
              </a:pPr>
              <a:r>
                <a:rPr lang="en-US" altLang="en-US" sz="2800" dirty="0">
                  <a:solidFill>
                    <a:prstClr val="black"/>
                  </a:solidFill>
                  <a:latin typeface="+mj-lt"/>
                  <a:ea typeface="MS PGothic" panose="020B0600070205080204" pitchFamily="34" charset="-128"/>
                  <a:cs typeface="Arial" panose="020B0604020202020204" pitchFamily="34" charset="0"/>
                </a:rPr>
                <a:t>   original amount</a:t>
              </a:r>
            </a:p>
          </p:txBody>
        </p:sp>
        <p:sp>
          <p:nvSpPr>
            <p:cNvPr id="9235" name="Line 17"/>
            <p:cNvSpPr>
              <a:spLocks noChangeShapeType="1"/>
            </p:cNvSpPr>
            <p:nvPr/>
          </p:nvSpPr>
          <p:spPr bwMode="auto">
            <a:xfrm>
              <a:off x="480" y="3591"/>
              <a:ext cx="1968"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lang="en-GB" sz="2800">
                <a:solidFill>
                  <a:prstClr val="black"/>
                </a:solidFill>
                <a:latin typeface="+mj-lt"/>
                <a:cs typeface="Arial" panose="020B0604020202020204" pitchFamily="34" charset="0"/>
              </a:endParaRPr>
            </a:p>
          </p:txBody>
        </p:sp>
      </p:grpSp>
      <p:grpSp>
        <p:nvGrpSpPr>
          <p:cNvPr id="3" name="Group 2"/>
          <p:cNvGrpSpPr/>
          <p:nvPr/>
        </p:nvGrpSpPr>
        <p:grpSpPr>
          <a:xfrm>
            <a:off x="3747173" y="4033616"/>
            <a:ext cx="5380978" cy="1452810"/>
            <a:chOff x="6038850" y="2762251"/>
            <a:chExt cx="5151848" cy="1452810"/>
          </a:xfrm>
        </p:grpSpPr>
        <p:sp>
          <p:nvSpPr>
            <p:cNvPr id="10246" name="TextBox 19"/>
            <p:cNvSpPr txBox="1">
              <a:spLocks noChangeArrowheads="1"/>
            </p:cNvSpPr>
            <p:nvPr/>
          </p:nvSpPr>
          <p:spPr bwMode="auto">
            <a:xfrm>
              <a:off x="6038850" y="2781301"/>
              <a:ext cx="13716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defTabSz="4572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defTabSz="4572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defTabSz="4572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defTabSz="4572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algn="ctr" fontAlgn="base">
                <a:spcBef>
                  <a:spcPct val="0"/>
                </a:spcBef>
                <a:spcAft>
                  <a:spcPct val="0"/>
                </a:spcAft>
                <a:buClrTx/>
                <a:buSzTx/>
                <a:buNone/>
              </a:pPr>
              <a:endParaRPr lang="en-US" altLang="en-US" sz="2800" dirty="0">
                <a:solidFill>
                  <a:prstClr val="black"/>
                </a:solidFill>
                <a:latin typeface="+mj-lt"/>
                <a:ea typeface="MS PGothic" panose="020B0600070205080204" pitchFamily="34" charset="-128"/>
                <a:cs typeface="Verdana" panose="020B0604030504040204" pitchFamily="34" charset="0"/>
              </a:endParaRPr>
            </a:p>
          </p:txBody>
        </p:sp>
        <p:cxnSp>
          <p:nvCxnSpPr>
            <p:cNvPr id="24" name="Straight Connector 23"/>
            <p:cNvCxnSpPr/>
            <p:nvPr/>
          </p:nvCxnSpPr>
          <p:spPr>
            <a:xfrm>
              <a:off x="7927976" y="3176588"/>
              <a:ext cx="3651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0249" name="TextBox 25"/>
            <p:cNvSpPr txBox="1">
              <a:spLocks noChangeArrowheads="1"/>
            </p:cNvSpPr>
            <p:nvPr/>
          </p:nvSpPr>
          <p:spPr bwMode="auto">
            <a:xfrm>
              <a:off x="7580313" y="2762251"/>
              <a:ext cx="106680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defTabSz="4572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defTabSz="4572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defTabSz="4572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defTabSz="4572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algn="ctr" fontAlgn="base">
                <a:spcBef>
                  <a:spcPct val="0"/>
                </a:spcBef>
                <a:spcAft>
                  <a:spcPct val="0"/>
                </a:spcAft>
                <a:buClrTx/>
                <a:buSzTx/>
                <a:buNone/>
              </a:pPr>
              <a:r>
                <a:rPr lang="en-US" altLang="en-US" sz="2800" dirty="0">
                  <a:solidFill>
                    <a:prstClr val="black"/>
                  </a:solidFill>
                  <a:latin typeface="+mj-lt"/>
                  <a:ea typeface="MS PGothic" panose="020B0600070205080204" pitchFamily="34" charset="-128"/>
                  <a:cs typeface="Verdana" panose="020B0604030504040204" pitchFamily="34" charset="0"/>
                </a:rPr>
                <a:t>5</a:t>
              </a:r>
              <a:br>
                <a:rPr lang="en-US" altLang="en-US" sz="2800" dirty="0">
                  <a:solidFill>
                    <a:prstClr val="black"/>
                  </a:solidFill>
                  <a:latin typeface="+mj-lt"/>
                  <a:ea typeface="MS PGothic" panose="020B0600070205080204" pitchFamily="34" charset="-128"/>
                  <a:cs typeface="Verdana" panose="020B0604030504040204" pitchFamily="34" charset="0"/>
                </a:rPr>
              </a:br>
              <a:r>
                <a:rPr lang="en-US" altLang="en-US" sz="2800" dirty="0">
                  <a:solidFill>
                    <a:prstClr val="black"/>
                  </a:solidFill>
                  <a:latin typeface="+mj-lt"/>
                  <a:ea typeface="MS PGothic" panose="020B0600070205080204" pitchFamily="34" charset="-128"/>
                  <a:cs typeface="Verdana" panose="020B0604030504040204" pitchFamily="34" charset="0"/>
                </a:rPr>
                <a:t>15</a:t>
              </a:r>
            </a:p>
          </p:txBody>
        </p:sp>
        <p:sp>
          <p:nvSpPr>
            <p:cNvPr id="10250" name="TextBox 26"/>
            <p:cNvSpPr txBox="1">
              <a:spLocks noChangeArrowheads="1"/>
            </p:cNvSpPr>
            <p:nvPr/>
          </p:nvSpPr>
          <p:spPr bwMode="auto">
            <a:xfrm>
              <a:off x="7407275" y="2932113"/>
              <a:ext cx="4572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defTabSz="4572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defTabSz="4572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defTabSz="4572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defTabSz="4572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fontAlgn="base">
                <a:spcBef>
                  <a:spcPct val="0"/>
                </a:spcBef>
                <a:spcAft>
                  <a:spcPct val="0"/>
                </a:spcAft>
                <a:buClrTx/>
                <a:buSzTx/>
                <a:buNone/>
              </a:pPr>
              <a:r>
                <a:rPr lang="en-US" altLang="en-US" sz="2800">
                  <a:solidFill>
                    <a:prstClr val="black"/>
                  </a:solidFill>
                  <a:latin typeface="+mj-lt"/>
                  <a:ea typeface="MS PGothic" panose="020B0600070205080204" pitchFamily="34" charset="-128"/>
                  <a:cs typeface="Verdana" panose="020B0604030504040204" pitchFamily="34" charset="0"/>
                </a:rPr>
                <a:t>=</a:t>
              </a:r>
            </a:p>
          </p:txBody>
        </p:sp>
        <p:sp>
          <p:nvSpPr>
            <p:cNvPr id="10251" name="TextBox 27"/>
            <p:cNvSpPr txBox="1">
              <a:spLocks noChangeArrowheads="1"/>
            </p:cNvSpPr>
            <p:nvPr/>
          </p:nvSpPr>
          <p:spPr bwMode="auto">
            <a:xfrm>
              <a:off x="8418513" y="2767013"/>
              <a:ext cx="106680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defTabSz="4572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defTabSz="4572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defTabSz="4572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defTabSz="4572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algn="ctr" fontAlgn="base">
                <a:spcBef>
                  <a:spcPct val="0"/>
                </a:spcBef>
                <a:spcAft>
                  <a:spcPct val="0"/>
                </a:spcAft>
                <a:buClrTx/>
                <a:buSzTx/>
                <a:buNone/>
              </a:pPr>
              <a:r>
                <a:rPr lang="en-US" altLang="en-US" sz="2800">
                  <a:solidFill>
                    <a:prstClr val="black"/>
                  </a:solidFill>
                  <a:latin typeface="+mj-lt"/>
                  <a:ea typeface="MS PGothic" panose="020B0600070205080204" pitchFamily="34" charset="-128"/>
                  <a:cs typeface="Verdana" panose="020B0604030504040204" pitchFamily="34" charset="0"/>
                </a:rPr>
                <a:t>1</a:t>
              </a:r>
              <a:br>
                <a:rPr lang="en-US" altLang="en-US" sz="2800">
                  <a:solidFill>
                    <a:prstClr val="black"/>
                  </a:solidFill>
                  <a:latin typeface="+mj-lt"/>
                  <a:ea typeface="MS PGothic" panose="020B0600070205080204" pitchFamily="34" charset="-128"/>
                  <a:cs typeface="Verdana" panose="020B0604030504040204" pitchFamily="34" charset="0"/>
                </a:rPr>
              </a:br>
              <a:r>
                <a:rPr lang="en-US" altLang="en-US" sz="2800">
                  <a:solidFill>
                    <a:prstClr val="black"/>
                  </a:solidFill>
                  <a:latin typeface="+mj-lt"/>
                  <a:ea typeface="MS PGothic" panose="020B0600070205080204" pitchFamily="34" charset="-128"/>
                  <a:cs typeface="Verdana" panose="020B0604030504040204" pitchFamily="34" charset="0"/>
                </a:rPr>
                <a:t>3</a:t>
              </a:r>
            </a:p>
          </p:txBody>
        </p:sp>
        <p:sp>
          <p:nvSpPr>
            <p:cNvPr id="10252" name="TextBox 28"/>
            <p:cNvSpPr txBox="1">
              <a:spLocks noChangeArrowheads="1"/>
            </p:cNvSpPr>
            <p:nvPr/>
          </p:nvSpPr>
          <p:spPr bwMode="auto">
            <a:xfrm>
              <a:off x="8296275" y="2924176"/>
              <a:ext cx="4572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defTabSz="4572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defTabSz="4572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defTabSz="4572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defTabSz="4572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fontAlgn="base">
                <a:spcBef>
                  <a:spcPct val="0"/>
                </a:spcBef>
                <a:spcAft>
                  <a:spcPct val="0"/>
                </a:spcAft>
                <a:buClrTx/>
                <a:buSzTx/>
                <a:buNone/>
              </a:pPr>
              <a:r>
                <a:rPr lang="en-US" altLang="en-US" sz="2800" dirty="0">
                  <a:solidFill>
                    <a:prstClr val="black"/>
                  </a:solidFill>
                  <a:latin typeface="+mj-lt"/>
                  <a:ea typeface="MS PGothic" panose="020B0600070205080204" pitchFamily="34" charset="-128"/>
                  <a:cs typeface="Verdana" panose="020B0604030504040204" pitchFamily="34" charset="0"/>
                </a:rPr>
                <a:t>=</a:t>
              </a:r>
            </a:p>
          </p:txBody>
        </p:sp>
        <p:cxnSp>
          <p:nvCxnSpPr>
            <p:cNvPr id="30" name="Straight Connector 29"/>
            <p:cNvCxnSpPr/>
            <p:nvPr/>
          </p:nvCxnSpPr>
          <p:spPr>
            <a:xfrm>
              <a:off x="8769351" y="3170238"/>
              <a:ext cx="3651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0256" name="TextBox 32"/>
            <p:cNvSpPr txBox="1">
              <a:spLocks noChangeArrowheads="1"/>
            </p:cNvSpPr>
            <p:nvPr/>
          </p:nvSpPr>
          <p:spPr bwMode="auto">
            <a:xfrm>
              <a:off x="10200098" y="3691841"/>
              <a:ext cx="9906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defTabSz="4572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defTabSz="4572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defTabSz="4572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defTabSz="4572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fontAlgn="base">
                <a:spcBef>
                  <a:spcPct val="0"/>
                </a:spcBef>
                <a:spcAft>
                  <a:spcPct val="0"/>
                </a:spcAft>
                <a:buClrTx/>
                <a:buSzTx/>
                <a:buNone/>
              </a:pPr>
              <a:endParaRPr lang="en-US" altLang="en-US" sz="2800" dirty="0">
                <a:solidFill>
                  <a:prstClr val="black"/>
                </a:solidFill>
                <a:latin typeface="+mj-lt"/>
                <a:ea typeface="MS PGothic" panose="020B0600070205080204" pitchFamily="34" charset="-128"/>
                <a:cs typeface="Verdana" panose="020B0604030504040204" pitchFamily="34" charset="0"/>
              </a:endParaRPr>
            </a:p>
          </p:txBody>
        </p:sp>
      </p:grpSp>
      <p:sp>
        <p:nvSpPr>
          <p:cNvPr id="10257" name="TextBox 33"/>
          <p:cNvSpPr txBox="1">
            <a:spLocks noChangeArrowheads="1"/>
          </p:cNvSpPr>
          <p:nvPr/>
        </p:nvSpPr>
        <p:spPr bwMode="auto">
          <a:xfrm>
            <a:off x="8222397" y="4955974"/>
            <a:ext cx="2595662"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defTabSz="4572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defTabSz="4572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defTabSz="4572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defTabSz="4572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fontAlgn="base">
              <a:spcBef>
                <a:spcPct val="0"/>
              </a:spcBef>
              <a:spcAft>
                <a:spcPct val="0"/>
              </a:spcAft>
              <a:buClrTx/>
              <a:buSzTx/>
              <a:buNone/>
            </a:pPr>
            <a:r>
              <a:rPr lang="en-US" altLang="en-US" sz="2800" dirty="0">
                <a:solidFill>
                  <a:prstClr val="black"/>
                </a:solidFill>
                <a:ea typeface="MS PGothic" panose="020B0600070205080204" pitchFamily="34" charset="-128"/>
                <a:cs typeface="Verdana" panose="020B0604030504040204" pitchFamily="34" charset="0"/>
              </a:rPr>
              <a:t>≈</a:t>
            </a:r>
            <a:r>
              <a:rPr lang="en-US" altLang="en-US" sz="2800" dirty="0">
                <a:solidFill>
                  <a:prstClr val="black"/>
                </a:solidFill>
                <a:latin typeface="+mj-lt"/>
                <a:ea typeface="MS PGothic" panose="020B0600070205080204" pitchFamily="34" charset="-128"/>
                <a:cs typeface="Verdana" panose="020B0604030504040204" pitchFamily="34" charset="0"/>
              </a:rPr>
              <a:t> 33 % increase</a:t>
            </a:r>
          </a:p>
        </p:txBody>
      </p:sp>
      <p:sp>
        <p:nvSpPr>
          <p:cNvPr id="20" name="Rectangle 19"/>
          <p:cNvSpPr/>
          <p:nvPr/>
        </p:nvSpPr>
        <p:spPr>
          <a:xfrm>
            <a:off x="918502" y="1053470"/>
            <a:ext cx="10240696" cy="5113018"/>
          </a:xfrm>
          <a:prstGeom prst="rect">
            <a:avLst/>
          </a:prstGeom>
          <a:noFill/>
          <a:ln>
            <a:solidFill>
              <a:srgbClr val="00D66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 Box 16"/>
          <p:cNvSpPr txBox="1">
            <a:spLocks noChangeArrowheads="1"/>
          </p:cNvSpPr>
          <p:nvPr/>
        </p:nvSpPr>
        <p:spPr bwMode="auto">
          <a:xfrm>
            <a:off x="1092994" y="2455747"/>
            <a:ext cx="41148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defTabSz="4572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defTabSz="4572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defTabSz="4572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defTabSz="4572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fontAlgn="base">
              <a:spcBef>
                <a:spcPct val="50000"/>
              </a:spcBef>
              <a:spcAft>
                <a:spcPct val="0"/>
              </a:spcAft>
              <a:buClrTx/>
              <a:buSzTx/>
              <a:buNone/>
            </a:pPr>
            <a:r>
              <a:rPr lang="en-US" altLang="en-US" sz="2800" dirty="0">
                <a:solidFill>
                  <a:prstClr val="black"/>
                </a:solidFill>
                <a:latin typeface="+mj-lt"/>
                <a:ea typeface="MS PGothic" panose="020B0600070205080204" pitchFamily="34" charset="-128"/>
                <a:cs typeface="Arial" panose="020B0604020202020204" pitchFamily="34" charset="0"/>
              </a:rPr>
              <a:t>This is percent increase.</a:t>
            </a:r>
          </a:p>
        </p:txBody>
      </p:sp>
      <p:sp>
        <p:nvSpPr>
          <p:cNvPr id="25" name="Text Box 17"/>
          <p:cNvSpPr txBox="1">
            <a:spLocks noChangeArrowheads="1"/>
          </p:cNvSpPr>
          <p:nvPr/>
        </p:nvSpPr>
        <p:spPr bwMode="auto">
          <a:xfrm>
            <a:off x="1176838" y="3096194"/>
            <a:ext cx="87630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defTabSz="4572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defTabSz="4572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defTabSz="4572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defTabSz="4572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fontAlgn="base">
              <a:spcBef>
                <a:spcPct val="50000"/>
              </a:spcBef>
              <a:spcAft>
                <a:spcPct val="0"/>
              </a:spcAft>
              <a:buClrTx/>
              <a:buSzTx/>
              <a:buNone/>
            </a:pPr>
            <a:r>
              <a:rPr lang="en-US" altLang="en-US" sz="2800" dirty="0">
                <a:solidFill>
                  <a:prstClr val="black"/>
                </a:solidFill>
                <a:latin typeface="+mj-lt"/>
                <a:ea typeface="MS PGothic" panose="020B0600070205080204" pitchFamily="34" charset="-128"/>
                <a:cs typeface="Arial" panose="020B0604020202020204" pitchFamily="34" charset="0"/>
              </a:rPr>
              <a:t>£20 – £15 = £5	</a:t>
            </a:r>
            <a:r>
              <a:rPr lang="en-US" altLang="en-US" sz="2800" i="1" dirty="0">
                <a:solidFill>
                  <a:srgbClr val="3366FF"/>
                </a:solidFill>
                <a:latin typeface="+mj-lt"/>
                <a:ea typeface="MS PGothic" panose="020B0600070205080204" pitchFamily="34" charset="-128"/>
                <a:cs typeface="Arial" panose="020B0604020202020204" pitchFamily="34" charset="0"/>
              </a:rPr>
              <a:t> find the amount of change.</a:t>
            </a:r>
          </a:p>
        </p:txBody>
      </p:sp>
      <p:sp>
        <p:nvSpPr>
          <p:cNvPr id="26" name="TextBox 28"/>
          <p:cNvSpPr txBox="1">
            <a:spLocks noChangeArrowheads="1"/>
          </p:cNvSpPr>
          <p:nvPr/>
        </p:nvSpPr>
        <p:spPr bwMode="auto">
          <a:xfrm>
            <a:off x="7146725" y="4175973"/>
            <a:ext cx="386889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defTabSz="4572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defTabSz="4572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defTabSz="4572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defTabSz="4572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fontAlgn="base">
              <a:spcBef>
                <a:spcPct val="0"/>
              </a:spcBef>
              <a:spcAft>
                <a:spcPct val="0"/>
              </a:spcAft>
              <a:buClrTx/>
              <a:buSzTx/>
              <a:buNone/>
            </a:pPr>
            <a:r>
              <a:rPr lang="en-US" altLang="en-US" sz="2800" dirty="0">
                <a:solidFill>
                  <a:prstClr val="black"/>
                </a:solidFill>
                <a:latin typeface="+mj-lt"/>
                <a:ea typeface="MS PGothic" panose="020B0600070205080204" pitchFamily="34" charset="-128"/>
                <a:cs typeface="Verdana" panose="020B0604030504040204" pitchFamily="34" charset="0"/>
              </a:rPr>
              <a:t>= 0.3333333</a:t>
            </a:r>
          </a:p>
        </p:txBody>
      </p:sp>
      <p:sp>
        <p:nvSpPr>
          <p:cNvPr id="27" name="Text Box 22"/>
          <p:cNvSpPr txBox="1">
            <a:spLocks noChangeArrowheads="1"/>
          </p:cNvSpPr>
          <p:nvPr/>
        </p:nvSpPr>
        <p:spPr bwMode="auto">
          <a:xfrm>
            <a:off x="1083093" y="5485237"/>
            <a:ext cx="67818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defTabSz="4572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defTabSz="4572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defTabSz="4572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defTabSz="4572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fontAlgn="base">
              <a:spcBef>
                <a:spcPct val="50000"/>
              </a:spcBef>
              <a:spcAft>
                <a:spcPct val="0"/>
              </a:spcAft>
              <a:buClrTx/>
              <a:buSzTx/>
              <a:buNone/>
            </a:pPr>
            <a:r>
              <a:rPr lang="en-US" altLang="en-US" sz="2800" dirty="0">
                <a:solidFill>
                  <a:prstClr val="black"/>
                </a:solidFill>
                <a:latin typeface="+mj-lt"/>
                <a:ea typeface="MS PGothic" panose="020B0600070205080204" pitchFamily="34" charset="-128"/>
                <a:cs typeface="Arial" panose="020B0604020202020204" pitchFamily="34" charset="0"/>
              </a:rPr>
              <a:t>From £15 to £20 is a 33% increase.</a:t>
            </a:r>
          </a:p>
        </p:txBody>
      </p:sp>
    </p:spTree>
    <p:extLst>
      <p:ext uri="{BB962C8B-B14F-4D97-AF65-F5344CB8AC3E}">
        <p14:creationId xmlns:p14="http://schemas.microsoft.com/office/powerpoint/2010/main" val="398261233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21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25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p:bldP spid="10257" grpId="0"/>
      <p:bldP spid="23" grpId="0"/>
      <p:bldP spid="25" grpId="0"/>
      <p:bldP spid="26" grpId="0"/>
      <p:bldP spid="2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a:spLocks noGrp="1"/>
          </p:cNvSpPr>
          <p:nvPr>
            <p:ph type="title"/>
          </p:nvPr>
        </p:nvSpPr>
        <p:spPr>
          <a:xfrm>
            <a:off x="302978" y="348654"/>
            <a:ext cx="10515600" cy="835602"/>
          </a:xfrm>
        </p:spPr>
        <p:txBody>
          <a:bodyPr>
            <a:normAutofit/>
          </a:bodyPr>
          <a:lstStyle/>
          <a:p>
            <a:r>
              <a:rPr lang="en-GB" dirty="0">
                <a:solidFill>
                  <a:srgbClr val="002060"/>
                </a:solidFill>
              </a:rPr>
              <a:t>Practice</a:t>
            </a:r>
          </a:p>
        </p:txBody>
      </p:sp>
      <p:sp>
        <p:nvSpPr>
          <p:cNvPr id="8" name="Rectangle 7"/>
          <p:cNvSpPr/>
          <p:nvPr/>
        </p:nvSpPr>
        <p:spPr>
          <a:xfrm>
            <a:off x="860441" y="1335909"/>
            <a:ext cx="10240696" cy="5113018"/>
          </a:xfrm>
          <a:prstGeom prst="rect">
            <a:avLst/>
          </a:prstGeom>
          <a:noFill/>
          <a:ln>
            <a:solidFill>
              <a:srgbClr val="00D66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TextBox 3"/>
          <p:cNvSpPr txBox="1"/>
          <p:nvPr/>
        </p:nvSpPr>
        <p:spPr>
          <a:xfrm>
            <a:off x="1315453" y="1652337"/>
            <a:ext cx="6320589" cy="4154984"/>
          </a:xfrm>
          <a:prstGeom prst="rect">
            <a:avLst/>
          </a:prstGeom>
          <a:noFill/>
        </p:spPr>
        <p:txBody>
          <a:bodyPr wrap="square" rtlCol="0">
            <a:spAutoFit/>
          </a:bodyPr>
          <a:lstStyle/>
          <a:p>
            <a:r>
              <a:rPr lang="en-GB" sz="2400" dirty="0">
                <a:latin typeface="+mj-lt"/>
              </a:rPr>
              <a:t>Find the percent of change from:</a:t>
            </a:r>
          </a:p>
          <a:p>
            <a:endParaRPr lang="en-GB" sz="2400" dirty="0">
              <a:latin typeface="+mj-lt"/>
            </a:endParaRPr>
          </a:p>
          <a:p>
            <a:pPr>
              <a:lnSpc>
                <a:spcPct val="150000"/>
              </a:lnSpc>
            </a:pPr>
            <a:r>
              <a:rPr lang="en-GB" sz="2400" dirty="0">
                <a:latin typeface="+mj-lt"/>
              </a:rPr>
              <a:t>£80 to £100</a:t>
            </a:r>
          </a:p>
          <a:p>
            <a:pPr>
              <a:lnSpc>
                <a:spcPct val="150000"/>
              </a:lnSpc>
            </a:pPr>
            <a:r>
              <a:rPr lang="en-GB" sz="2400" dirty="0">
                <a:latin typeface="+mj-lt"/>
              </a:rPr>
              <a:t>£500 to £425</a:t>
            </a:r>
          </a:p>
          <a:p>
            <a:pPr>
              <a:lnSpc>
                <a:spcPct val="150000"/>
              </a:lnSpc>
            </a:pPr>
            <a:r>
              <a:rPr lang="en-GB" sz="2400" dirty="0">
                <a:latin typeface="+mj-lt"/>
              </a:rPr>
              <a:t>£60 to £550</a:t>
            </a:r>
          </a:p>
          <a:p>
            <a:pPr>
              <a:lnSpc>
                <a:spcPct val="150000"/>
              </a:lnSpc>
            </a:pPr>
            <a:r>
              <a:rPr lang="en-GB" sz="2400" dirty="0">
                <a:latin typeface="+mj-lt"/>
              </a:rPr>
              <a:t>£480 to £275</a:t>
            </a:r>
          </a:p>
          <a:p>
            <a:pPr>
              <a:lnSpc>
                <a:spcPct val="150000"/>
              </a:lnSpc>
            </a:pPr>
            <a:r>
              <a:rPr lang="en-GB" sz="2400" dirty="0">
                <a:latin typeface="+mj-lt"/>
              </a:rPr>
              <a:t>£560 to £950</a:t>
            </a:r>
          </a:p>
          <a:p>
            <a:pPr>
              <a:lnSpc>
                <a:spcPct val="150000"/>
              </a:lnSpc>
            </a:pPr>
            <a:r>
              <a:rPr lang="en-GB" sz="2400" dirty="0">
                <a:latin typeface="+mj-lt"/>
              </a:rPr>
              <a:t>£480 to £380</a:t>
            </a:r>
          </a:p>
        </p:txBody>
      </p:sp>
    </p:spTree>
    <p:extLst>
      <p:ext uri="{BB962C8B-B14F-4D97-AF65-F5344CB8AC3E}">
        <p14:creationId xmlns:p14="http://schemas.microsoft.com/office/powerpoint/2010/main" val="33034579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a:spLocks noGrp="1"/>
          </p:cNvSpPr>
          <p:nvPr>
            <p:ph type="title"/>
          </p:nvPr>
        </p:nvSpPr>
        <p:spPr>
          <a:xfrm>
            <a:off x="302978" y="348654"/>
            <a:ext cx="10515600" cy="835602"/>
          </a:xfrm>
        </p:spPr>
        <p:txBody>
          <a:bodyPr>
            <a:normAutofit/>
          </a:bodyPr>
          <a:lstStyle/>
          <a:p>
            <a:r>
              <a:rPr lang="en-GB" dirty="0">
                <a:solidFill>
                  <a:srgbClr val="002060"/>
                </a:solidFill>
              </a:rPr>
              <a:t>Practice</a:t>
            </a:r>
          </a:p>
        </p:txBody>
      </p:sp>
      <p:sp>
        <p:nvSpPr>
          <p:cNvPr id="8" name="Rectangle 7"/>
          <p:cNvSpPr/>
          <p:nvPr/>
        </p:nvSpPr>
        <p:spPr>
          <a:xfrm>
            <a:off x="860441" y="1335909"/>
            <a:ext cx="10240696" cy="5113018"/>
          </a:xfrm>
          <a:prstGeom prst="rect">
            <a:avLst/>
          </a:prstGeom>
          <a:noFill/>
          <a:ln>
            <a:solidFill>
              <a:srgbClr val="00D66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p:cNvSpPr/>
          <p:nvPr/>
        </p:nvSpPr>
        <p:spPr>
          <a:xfrm>
            <a:off x="860441" y="1884485"/>
            <a:ext cx="10080275" cy="3908762"/>
          </a:xfrm>
          <a:prstGeom prst="rect">
            <a:avLst/>
          </a:prstGeom>
        </p:spPr>
        <p:txBody>
          <a:bodyPr wrap="square">
            <a:spAutoFit/>
          </a:bodyPr>
          <a:lstStyle/>
          <a:p>
            <a:pPr marL="342900" lvl="0" indent="-342900">
              <a:spcAft>
                <a:spcPts val="0"/>
              </a:spcAft>
              <a:buFont typeface="Arial" panose="020B0604020202020204" pitchFamily="34" charset="0"/>
              <a:buChar char="•"/>
              <a:tabLst>
                <a:tab pos="457200" algn="l"/>
              </a:tabLst>
            </a:pPr>
            <a:r>
              <a:rPr lang="en-US" sz="2800" dirty="0">
                <a:latin typeface="+mj-lt"/>
                <a:ea typeface="Times New Roman" panose="02020603050405020304" pitchFamily="18" charset="0"/>
              </a:rPr>
              <a:t>In a survey taken two weeks ago, 146 students said they would vote for Megan for class president.  Today 163 students said they would vote for her.  What was the approximate percent increase in the number of students voting for Megan</a:t>
            </a:r>
            <a:r>
              <a:rPr lang="en-US" sz="2800" dirty="0">
                <a:latin typeface="+mj-lt"/>
                <a:ea typeface="Times New Roman" panose="02020603050405020304" pitchFamily="18" charset="0"/>
                <a:cs typeface="Arial" panose="020B0604020202020204" pitchFamily="34" charset="0"/>
              </a:rPr>
              <a:t>?</a:t>
            </a:r>
          </a:p>
          <a:p>
            <a:pPr marL="342900" lvl="0" indent="-342900">
              <a:spcAft>
                <a:spcPts val="0"/>
              </a:spcAft>
              <a:buFont typeface="Arial" panose="020B0604020202020204" pitchFamily="34" charset="0"/>
              <a:buChar char="•"/>
              <a:tabLst>
                <a:tab pos="457200" algn="l"/>
              </a:tabLst>
            </a:pPr>
            <a:endParaRPr lang="en-US" sz="2800" dirty="0">
              <a:latin typeface="+mj-lt"/>
              <a:ea typeface="Times New Roman" panose="02020603050405020304" pitchFamily="18" charset="0"/>
              <a:cs typeface="Arial" panose="020B0604020202020204" pitchFamily="34" charset="0"/>
            </a:endParaRPr>
          </a:p>
          <a:p>
            <a:pPr marL="342900" lvl="0" indent="-342900">
              <a:spcAft>
                <a:spcPts val="0"/>
              </a:spcAft>
              <a:buFont typeface="Arial" panose="020B0604020202020204" pitchFamily="34" charset="0"/>
              <a:buChar char="•"/>
              <a:tabLst>
                <a:tab pos="457200" algn="l"/>
              </a:tabLst>
            </a:pPr>
            <a:endParaRPr lang="en-US" sz="2800" dirty="0">
              <a:effectLst/>
              <a:latin typeface="+mj-lt"/>
              <a:ea typeface="Times New Roman" panose="02020603050405020304" pitchFamily="18" charset="0"/>
              <a:cs typeface="Arial" panose="020B0604020202020204" pitchFamily="34" charset="0"/>
            </a:endParaRPr>
          </a:p>
          <a:p>
            <a:pPr marL="342900" indent="-342900">
              <a:buFont typeface="Arial" panose="020B0604020202020204" pitchFamily="34" charset="0"/>
              <a:buChar char="•"/>
            </a:pPr>
            <a:r>
              <a:rPr lang="en-US" sz="2800" dirty="0">
                <a:latin typeface="+mj-lt"/>
              </a:rPr>
              <a:t>Jeff weighs 144 pounds now, but last year he weighed 180 pounds.    What is his percent</a:t>
            </a:r>
            <a:r>
              <a:rPr lang="en-GB" sz="2800" dirty="0">
                <a:latin typeface="+mj-lt"/>
              </a:rPr>
              <a:t> </a:t>
            </a:r>
            <a:r>
              <a:rPr lang="en-US" sz="2800" dirty="0">
                <a:latin typeface="+mj-lt"/>
              </a:rPr>
              <a:t>decrease</a:t>
            </a:r>
            <a:r>
              <a:rPr lang="en-US" sz="2800" dirty="0">
                <a:latin typeface="+mj-lt"/>
                <a:cs typeface="Arial" panose="020B0604020202020204" pitchFamily="34" charset="0"/>
              </a:rPr>
              <a:t>?</a:t>
            </a:r>
            <a:endParaRPr lang="en-GB" sz="2800" dirty="0">
              <a:latin typeface="+mj-lt"/>
              <a:cs typeface="Arial" panose="020B0604020202020204" pitchFamily="34" charset="0"/>
            </a:endParaRPr>
          </a:p>
          <a:p>
            <a:pPr marL="342900" lvl="0" indent="-342900">
              <a:spcAft>
                <a:spcPts val="0"/>
              </a:spcAft>
              <a:buFont typeface="Arial" panose="020B0604020202020204" pitchFamily="34" charset="0"/>
              <a:buChar char="•"/>
              <a:tabLst>
                <a:tab pos="457200" algn="l"/>
              </a:tabLst>
            </a:pPr>
            <a:endParaRPr lang="en-GB" sz="2400" dirty="0">
              <a:solidFill>
                <a:schemeClr val="accent1">
                  <a:lumMod val="50000"/>
                </a:schemeClr>
              </a:solidFill>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7598933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7146" y="245053"/>
            <a:ext cx="10515600" cy="835602"/>
          </a:xfrm>
        </p:spPr>
        <p:txBody>
          <a:bodyPr/>
          <a:lstStyle/>
          <a:p>
            <a:r>
              <a:rPr lang="en-GB" dirty="0">
                <a:solidFill>
                  <a:srgbClr val="002060"/>
                </a:solidFill>
              </a:rPr>
              <a:t>Finding the original amount/reverse percent</a:t>
            </a:r>
          </a:p>
        </p:txBody>
      </p:sp>
      <p:sp>
        <p:nvSpPr>
          <p:cNvPr id="5" name="Rectangle 4"/>
          <p:cNvSpPr/>
          <p:nvPr/>
        </p:nvSpPr>
        <p:spPr>
          <a:xfrm>
            <a:off x="1026695" y="1278889"/>
            <a:ext cx="10411326" cy="4640647"/>
          </a:xfrm>
          <a:prstGeom prst="rect">
            <a:avLst/>
          </a:prstGeom>
          <a:noFill/>
          <a:ln w="28575">
            <a:solidFill>
              <a:srgbClr val="00D66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Content Placeholder 2"/>
          <p:cNvSpPr txBox="1">
            <a:spLocks/>
          </p:cNvSpPr>
          <p:nvPr/>
        </p:nvSpPr>
        <p:spPr>
          <a:xfrm>
            <a:off x="1248614" y="1442370"/>
            <a:ext cx="9964818" cy="1856039"/>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2"/>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2"/>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2"/>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2"/>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NA=new amount</a:t>
            </a:r>
          </a:p>
          <a:p>
            <a:r>
              <a:rPr lang="en-GB" dirty="0"/>
              <a:t>P=percent</a:t>
            </a:r>
          </a:p>
          <a:p>
            <a:r>
              <a:rPr lang="en-GB" dirty="0"/>
              <a:t>OA= original amount</a:t>
            </a:r>
          </a:p>
          <a:p>
            <a:endParaRPr lang="en-GB" dirty="0"/>
          </a:p>
          <a:p>
            <a:pPr marL="0" indent="0">
              <a:buNone/>
            </a:pPr>
            <a:r>
              <a:rPr lang="en-GB" dirty="0"/>
              <a:t>NA ÷ p x 100 =      or   NA x 100</a:t>
            </a:r>
            <a:r>
              <a:rPr lang="en-GB" dirty="0">
                <a:solidFill>
                  <a:schemeClr val="accent1">
                    <a:lumMod val="50000"/>
                  </a:schemeClr>
                </a:solidFill>
              </a:rPr>
              <a:t> </a:t>
            </a:r>
            <a:r>
              <a:rPr lang="en-GB" dirty="0"/>
              <a:t>÷ p =       or   </a:t>
            </a:r>
            <a:r>
              <a:rPr lang="en-GB" u="sng" dirty="0"/>
              <a:t>A x 100 </a:t>
            </a:r>
            <a:r>
              <a:rPr lang="en-GB" dirty="0"/>
              <a:t>=</a:t>
            </a:r>
            <a:endParaRPr lang="en-GB" u="sng" dirty="0"/>
          </a:p>
          <a:p>
            <a:pPr marL="0" indent="0">
              <a:buFont typeface="Arial" panose="020B0604020202020204" pitchFamily="34" charset="0"/>
              <a:buNone/>
            </a:pPr>
            <a:r>
              <a:rPr lang="en-GB" dirty="0"/>
              <a:t>                                                                                 p</a:t>
            </a:r>
          </a:p>
        </p:txBody>
      </p:sp>
      <p:sp>
        <p:nvSpPr>
          <p:cNvPr id="11" name="Content Placeholder 2"/>
          <p:cNvSpPr>
            <a:spLocks noGrp="1"/>
          </p:cNvSpPr>
          <p:nvPr>
            <p:ph idx="1"/>
          </p:nvPr>
        </p:nvSpPr>
        <p:spPr>
          <a:xfrm>
            <a:off x="1248614" y="3871529"/>
            <a:ext cx="11125200" cy="2180319"/>
          </a:xfrm>
        </p:spPr>
        <p:txBody>
          <a:bodyPr/>
          <a:lstStyle/>
          <a:p>
            <a:endParaRPr lang="en-GB" dirty="0"/>
          </a:p>
          <a:p>
            <a:endParaRPr lang="en-GB" dirty="0"/>
          </a:p>
          <a:p>
            <a:pPr marL="0" indent="0">
              <a:buNone/>
            </a:pPr>
            <a:r>
              <a:rPr lang="en-GB" dirty="0"/>
              <a:t>  This will find 1%         </a:t>
            </a:r>
          </a:p>
          <a:p>
            <a:pPr marL="0" indent="0">
              <a:buNone/>
            </a:pPr>
            <a:r>
              <a:rPr lang="en-GB" dirty="0"/>
              <a:t>                This will find the original amount</a:t>
            </a:r>
          </a:p>
        </p:txBody>
      </p:sp>
      <p:cxnSp>
        <p:nvCxnSpPr>
          <p:cNvPr id="12" name="Straight Arrow Connector 11"/>
          <p:cNvCxnSpPr/>
          <p:nvPr/>
        </p:nvCxnSpPr>
        <p:spPr>
          <a:xfrm flipV="1">
            <a:off x="1954850" y="3916660"/>
            <a:ext cx="232228" cy="1045029"/>
          </a:xfrm>
          <a:prstGeom prst="straightConnector1">
            <a:avLst/>
          </a:prstGeom>
          <a:ln w="381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H="1" flipV="1">
            <a:off x="3178737" y="4031521"/>
            <a:ext cx="1361179" cy="1376719"/>
          </a:xfrm>
          <a:prstGeom prst="straightConnector1">
            <a:avLst/>
          </a:prstGeom>
          <a:ln w="38100">
            <a:solidFill>
              <a:schemeClr val="tx2"/>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787925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a:spLocks noGrp="1"/>
          </p:cNvSpPr>
          <p:nvPr>
            <p:ph type="title"/>
          </p:nvPr>
        </p:nvSpPr>
        <p:spPr>
          <a:xfrm>
            <a:off x="302978" y="348654"/>
            <a:ext cx="10515600" cy="835602"/>
          </a:xfrm>
        </p:spPr>
        <p:txBody>
          <a:bodyPr>
            <a:normAutofit/>
          </a:bodyPr>
          <a:lstStyle/>
          <a:p>
            <a:r>
              <a:rPr lang="en-GB" dirty="0">
                <a:solidFill>
                  <a:srgbClr val="002060"/>
                </a:solidFill>
              </a:rPr>
              <a:t>Finding the original amount/reverse percent</a:t>
            </a:r>
          </a:p>
        </p:txBody>
      </p:sp>
      <p:sp>
        <p:nvSpPr>
          <p:cNvPr id="8" name="Rectangle 7"/>
          <p:cNvSpPr/>
          <p:nvPr/>
        </p:nvSpPr>
        <p:spPr>
          <a:xfrm>
            <a:off x="860441" y="1335909"/>
            <a:ext cx="10240696" cy="5113018"/>
          </a:xfrm>
          <a:prstGeom prst="rect">
            <a:avLst/>
          </a:prstGeom>
          <a:noFill/>
          <a:ln>
            <a:solidFill>
              <a:srgbClr val="00D66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extBox 1"/>
          <p:cNvSpPr txBox="1"/>
          <p:nvPr/>
        </p:nvSpPr>
        <p:spPr>
          <a:xfrm>
            <a:off x="1122947" y="1524000"/>
            <a:ext cx="8454190" cy="954107"/>
          </a:xfrm>
          <a:prstGeom prst="rect">
            <a:avLst/>
          </a:prstGeom>
          <a:noFill/>
        </p:spPr>
        <p:txBody>
          <a:bodyPr wrap="square" rtlCol="0">
            <a:spAutoFit/>
          </a:bodyPr>
          <a:lstStyle/>
          <a:p>
            <a:r>
              <a:rPr lang="en-GB" sz="2800" dirty="0">
                <a:latin typeface="+mj-lt"/>
              </a:rPr>
              <a:t>This amount has been reduced by 28% what was the original amount?</a:t>
            </a:r>
          </a:p>
        </p:txBody>
      </p:sp>
      <p:sp>
        <p:nvSpPr>
          <p:cNvPr id="4" name="TextBox 3"/>
          <p:cNvSpPr txBox="1"/>
          <p:nvPr/>
        </p:nvSpPr>
        <p:spPr>
          <a:xfrm>
            <a:off x="991694" y="2944429"/>
            <a:ext cx="9978190" cy="523220"/>
          </a:xfrm>
          <a:prstGeom prst="rect">
            <a:avLst/>
          </a:prstGeom>
          <a:noFill/>
        </p:spPr>
        <p:txBody>
          <a:bodyPr wrap="square" rtlCol="0">
            <a:spAutoFit/>
          </a:bodyPr>
          <a:lstStyle/>
          <a:p>
            <a:r>
              <a:rPr lang="en-GB" sz="2800" dirty="0">
                <a:latin typeface="+mj-lt"/>
              </a:rPr>
              <a:t>525 is the reduced amount, so it is 100%-28% = 72% of the original </a:t>
            </a:r>
          </a:p>
        </p:txBody>
      </p:sp>
      <p:sp>
        <p:nvSpPr>
          <p:cNvPr id="9" name="TextBox 8"/>
          <p:cNvSpPr txBox="1"/>
          <p:nvPr/>
        </p:nvSpPr>
        <p:spPr>
          <a:xfrm>
            <a:off x="991694" y="4238280"/>
            <a:ext cx="9695631" cy="523220"/>
          </a:xfrm>
          <a:prstGeom prst="rect">
            <a:avLst/>
          </a:prstGeom>
          <a:noFill/>
        </p:spPr>
        <p:txBody>
          <a:bodyPr wrap="square" rtlCol="0">
            <a:spAutoFit/>
          </a:bodyPr>
          <a:lstStyle/>
          <a:p>
            <a:r>
              <a:rPr lang="en-GB" sz="2800" dirty="0">
                <a:latin typeface="+mj-lt"/>
              </a:rPr>
              <a:t>525 ÷ 72%  x 100% = 729.16666 ≈ 729</a:t>
            </a:r>
          </a:p>
        </p:txBody>
      </p:sp>
    </p:spTree>
    <p:extLst>
      <p:ext uri="{BB962C8B-B14F-4D97-AF65-F5344CB8AC3E}">
        <p14:creationId xmlns:p14="http://schemas.microsoft.com/office/powerpoint/2010/main" val="31638993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9"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a:spLocks noGrp="1"/>
          </p:cNvSpPr>
          <p:nvPr>
            <p:ph type="title"/>
          </p:nvPr>
        </p:nvSpPr>
        <p:spPr>
          <a:xfrm>
            <a:off x="302978" y="348654"/>
            <a:ext cx="10515600" cy="835602"/>
          </a:xfrm>
        </p:spPr>
        <p:txBody>
          <a:bodyPr>
            <a:normAutofit/>
          </a:bodyPr>
          <a:lstStyle/>
          <a:p>
            <a:r>
              <a:rPr lang="en-GB" dirty="0">
                <a:solidFill>
                  <a:srgbClr val="002060"/>
                </a:solidFill>
              </a:rPr>
              <a:t>Finding the original amount/reverse percent</a:t>
            </a:r>
          </a:p>
        </p:txBody>
      </p:sp>
      <p:sp>
        <p:nvSpPr>
          <p:cNvPr id="8" name="Rectangle 7"/>
          <p:cNvSpPr/>
          <p:nvPr/>
        </p:nvSpPr>
        <p:spPr>
          <a:xfrm>
            <a:off x="860441" y="1335909"/>
            <a:ext cx="10240696" cy="5113018"/>
          </a:xfrm>
          <a:prstGeom prst="rect">
            <a:avLst/>
          </a:prstGeom>
          <a:noFill/>
          <a:ln>
            <a:solidFill>
              <a:srgbClr val="00D66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extBox 1"/>
          <p:cNvSpPr txBox="1"/>
          <p:nvPr/>
        </p:nvSpPr>
        <p:spPr>
          <a:xfrm>
            <a:off x="991694" y="1520790"/>
            <a:ext cx="9584866" cy="954107"/>
          </a:xfrm>
          <a:prstGeom prst="rect">
            <a:avLst/>
          </a:prstGeom>
          <a:noFill/>
        </p:spPr>
        <p:txBody>
          <a:bodyPr wrap="square" rtlCol="0">
            <a:spAutoFit/>
          </a:bodyPr>
          <a:lstStyle/>
          <a:p>
            <a:r>
              <a:rPr lang="en-GB" sz="2800" dirty="0">
                <a:latin typeface="+mj-lt"/>
              </a:rPr>
              <a:t>This amount has been increased by 36% what was the original amount?</a:t>
            </a:r>
          </a:p>
        </p:txBody>
      </p:sp>
      <p:sp>
        <p:nvSpPr>
          <p:cNvPr id="4" name="TextBox 3"/>
          <p:cNvSpPr txBox="1"/>
          <p:nvPr/>
        </p:nvSpPr>
        <p:spPr>
          <a:xfrm>
            <a:off x="860441" y="2798600"/>
            <a:ext cx="10686959" cy="523220"/>
          </a:xfrm>
          <a:prstGeom prst="rect">
            <a:avLst/>
          </a:prstGeom>
          <a:noFill/>
        </p:spPr>
        <p:txBody>
          <a:bodyPr wrap="square" rtlCol="0">
            <a:spAutoFit/>
          </a:bodyPr>
          <a:lstStyle/>
          <a:p>
            <a:r>
              <a:rPr lang="en-GB" sz="2800" dirty="0">
                <a:latin typeface="+mj-lt"/>
              </a:rPr>
              <a:t>480 is the increased amount, so it is 100%+36% = 136% of the original </a:t>
            </a:r>
          </a:p>
        </p:txBody>
      </p:sp>
      <p:sp>
        <p:nvSpPr>
          <p:cNvPr id="9" name="TextBox 8"/>
          <p:cNvSpPr txBox="1"/>
          <p:nvPr/>
        </p:nvSpPr>
        <p:spPr>
          <a:xfrm>
            <a:off x="991694" y="4238280"/>
            <a:ext cx="9695631" cy="523220"/>
          </a:xfrm>
          <a:prstGeom prst="rect">
            <a:avLst/>
          </a:prstGeom>
          <a:noFill/>
        </p:spPr>
        <p:txBody>
          <a:bodyPr wrap="square" rtlCol="0">
            <a:spAutoFit/>
          </a:bodyPr>
          <a:lstStyle/>
          <a:p>
            <a:r>
              <a:rPr lang="en-GB" sz="2800" dirty="0">
                <a:latin typeface="+mj-lt"/>
              </a:rPr>
              <a:t>480 ÷ 136%  x 100% = 352.94117 ≈ 353</a:t>
            </a:r>
          </a:p>
        </p:txBody>
      </p:sp>
    </p:spTree>
    <p:extLst>
      <p:ext uri="{BB962C8B-B14F-4D97-AF65-F5344CB8AC3E}">
        <p14:creationId xmlns:p14="http://schemas.microsoft.com/office/powerpoint/2010/main" val="32506547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9"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a:spLocks noGrp="1"/>
          </p:cNvSpPr>
          <p:nvPr>
            <p:ph type="title"/>
          </p:nvPr>
        </p:nvSpPr>
        <p:spPr>
          <a:xfrm>
            <a:off x="302978" y="348654"/>
            <a:ext cx="10515600" cy="835602"/>
          </a:xfrm>
        </p:spPr>
        <p:txBody>
          <a:bodyPr>
            <a:normAutofit/>
          </a:bodyPr>
          <a:lstStyle/>
          <a:p>
            <a:r>
              <a:rPr lang="en-GB" dirty="0">
                <a:solidFill>
                  <a:srgbClr val="002060"/>
                </a:solidFill>
              </a:rPr>
              <a:t>Practice</a:t>
            </a:r>
          </a:p>
        </p:txBody>
      </p:sp>
      <p:sp>
        <p:nvSpPr>
          <p:cNvPr id="8" name="Rectangle 7"/>
          <p:cNvSpPr/>
          <p:nvPr/>
        </p:nvSpPr>
        <p:spPr>
          <a:xfrm>
            <a:off x="892525" y="1188669"/>
            <a:ext cx="10240696" cy="5324426"/>
          </a:xfrm>
          <a:prstGeom prst="rect">
            <a:avLst/>
          </a:prstGeom>
          <a:noFill/>
          <a:ln>
            <a:solidFill>
              <a:srgbClr val="00D66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TextBox 3"/>
          <p:cNvSpPr txBox="1"/>
          <p:nvPr/>
        </p:nvSpPr>
        <p:spPr>
          <a:xfrm>
            <a:off x="998987" y="1184256"/>
            <a:ext cx="10134234" cy="5416868"/>
          </a:xfrm>
          <a:prstGeom prst="rect">
            <a:avLst/>
          </a:prstGeom>
          <a:noFill/>
        </p:spPr>
        <p:txBody>
          <a:bodyPr wrap="square" rtlCol="0">
            <a:spAutoFit/>
          </a:bodyPr>
          <a:lstStyle/>
          <a:p>
            <a:r>
              <a:rPr lang="en-GB" sz="2800" dirty="0">
                <a:latin typeface="+mj-lt"/>
              </a:rPr>
              <a:t>Find the original amounts when:</a:t>
            </a:r>
          </a:p>
          <a:p>
            <a:endParaRPr lang="en-GB" sz="2400" dirty="0">
              <a:latin typeface="+mj-lt"/>
            </a:endParaRPr>
          </a:p>
          <a:p>
            <a:pPr>
              <a:lnSpc>
                <a:spcPct val="150000"/>
              </a:lnSpc>
            </a:pPr>
            <a:r>
              <a:rPr lang="en-GB" sz="2800" dirty="0">
                <a:latin typeface="+mj-lt"/>
              </a:rPr>
              <a:t>646 has been increased by 60%</a:t>
            </a:r>
          </a:p>
          <a:p>
            <a:pPr>
              <a:lnSpc>
                <a:spcPct val="150000"/>
              </a:lnSpc>
            </a:pPr>
            <a:r>
              <a:rPr lang="en-GB" sz="2800" dirty="0">
                <a:latin typeface="+mj-lt"/>
              </a:rPr>
              <a:t>480 has been decreased by 45%</a:t>
            </a:r>
          </a:p>
          <a:p>
            <a:pPr>
              <a:lnSpc>
                <a:spcPct val="150000"/>
              </a:lnSpc>
            </a:pPr>
            <a:r>
              <a:rPr lang="en-GB" sz="2800" dirty="0">
                <a:latin typeface="+mj-lt"/>
              </a:rPr>
              <a:t>550 has been increased by 38%</a:t>
            </a:r>
          </a:p>
          <a:p>
            <a:pPr>
              <a:lnSpc>
                <a:spcPct val="150000"/>
              </a:lnSpc>
            </a:pPr>
            <a:r>
              <a:rPr lang="en-GB" sz="2800" dirty="0">
                <a:latin typeface="+mj-lt"/>
              </a:rPr>
              <a:t>950 has been decreased by 45%</a:t>
            </a:r>
          </a:p>
          <a:p>
            <a:pPr>
              <a:lnSpc>
                <a:spcPct val="150000"/>
              </a:lnSpc>
            </a:pPr>
            <a:r>
              <a:rPr lang="en-GB" sz="2800" dirty="0">
                <a:latin typeface="+mj-lt"/>
              </a:rPr>
              <a:t>520 has been increased by 22%</a:t>
            </a:r>
          </a:p>
          <a:p>
            <a:pPr>
              <a:lnSpc>
                <a:spcPct val="150000"/>
              </a:lnSpc>
            </a:pPr>
            <a:r>
              <a:rPr lang="en-GB" sz="2800" dirty="0">
                <a:latin typeface="+mj-lt"/>
              </a:rPr>
              <a:t>1000 has been decreased by 35%</a:t>
            </a:r>
          </a:p>
          <a:p>
            <a:pPr>
              <a:lnSpc>
                <a:spcPct val="150000"/>
              </a:lnSpc>
            </a:pPr>
            <a:r>
              <a:rPr lang="en-GB" sz="2800" dirty="0">
                <a:latin typeface="+mj-lt"/>
              </a:rPr>
              <a:t>                          Give all answers to the nearest whole number </a:t>
            </a:r>
          </a:p>
        </p:txBody>
      </p:sp>
    </p:spTree>
    <p:extLst>
      <p:ext uri="{BB962C8B-B14F-4D97-AF65-F5344CB8AC3E}">
        <p14:creationId xmlns:p14="http://schemas.microsoft.com/office/powerpoint/2010/main" val="42402380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a:spLocks noGrp="1"/>
          </p:cNvSpPr>
          <p:nvPr>
            <p:ph type="title"/>
          </p:nvPr>
        </p:nvSpPr>
        <p:spPr>
          <a:xfrm>
            <a:off x="302978" y="348654"/>
            <a:ext cx="10515600" cy="835602"/>
          </a:xfrm>
        </p:spPr>
        <p:txBody>
          <a:bodyPr>
            <a:normAutofit/>
          </a:bodyPr>
          <a:lstStyle/>
          <a:p>
            <a:r>
              <a:rPr lang="en-GB" dirty="0">
                <a:solidFill>
                  <a:srgbClr val="002060"/>
                </a:solidFill>
              </a:rPr>
              <a:t>Exam questions</a:t>
            </a:r>
          </a:p>
        </p:txBody>
      </p:sp>
      <p:sp>
        <p:nvSpPr>
          <p:cNvPr id="8" name="Rectangle 7"/>
          <p:cNvSpPr/>
          <p:nvPr/>
        </p:nvSpPr>
        <p:spPr>
          <a:xfrm>
            <a:off x="860441" y="1335908"/>
            <a:ext cx="10240696" cy="5204229"/>
          </a:xfrm>
          <a:prstGeom prst="rect">
            <a:avLst/>
          </a:prstGeom>
          <a:noFill/>
          <a:ln>
            <a:solidFill>
              <a:srgbClr val="00D66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TextBox 2"/>
          <p:cNvSpPr txBox="1"/>
          <p:nvPr/>
        </p:nvSpPr>
        <p:spPr>
          <a:xfrm>
            <a:off x="1036320" y="1539240"/>
            <a:ext cx="6339840" cy="3416320"/>
          </a:xfrm>
          <a:prstGeom prst="rect">
            <a:avLst/>
          </a:prstGeom>
          <a:noFill/>
        </p:spPr>
        <p:txBody>
          <a:bodyPr wrap="square" rtlCol="0">
            <a:spAutoFit/>
          </a:bodyPr>
          <a:lstStyle/>
          <a:p>
            <a:r>
              <a:rPr lang="en-GB" sz="2400" dirty="0">
                <a:latin typeface="+mj-lt"/>
              </a:rPr>
              <a:t>Tim starts a catering business.</a:t>
            </a:r>
          </a:p>
          <a:p>
            <a:r>
              <a:rPr lang="en-GB" sz="2400" dirty="0">
                <a:latin typeface="+mj-lt"/>
              </a:rPr>
              <a:t>He finds this advert </a:t>
            </a:r>
          </a:p>
          <a:p>
            <a:endParaRPr lang="en-GB" sz="2400" dirty="0">
              <a:latin typeface="+mj-lt"/>
            </a:endParaRPr>
          </a:p>
          <a:p>
            <a:endParaRPr lang="en-GB" sz="2400" dirty="0">
              <a:latin typeface="+mj-lt"/>
            </a:endParaRPr>
          </a:p>
          <a:p>
            <a:endParaRPr lang="en-GB" sz="2400" dirty="0">
              <a:latin typeface="+mj-lt"/>
            </a:endParaRPr>
          </a:p>
          <a:p>
            <a:endParaRPr lang="en-GB" sz="2400" dirty="0">
              <a:latin typeface="+mj-lt"/>
            </a:endParaRPr>
          </a:p>
          <a:p>
            <a:endParaRPr lang="en-GB" sz="2400" dirty="0">
              <a:latin typeface="+mj-lt"/>
            </a:endParaRPr>
          </a:p>
          <a:p>
            <a:endParaRPr lang="en-GB" sz="2400" dirty="0">
              <a:latin typeface="+mj-lt"/>
            </a:endParaRPr>
          </a:p>
          <a:p>
            <a:r>
              <a:rPr lang="en-GB" sz="2400" dirty="0">
                <a:latin typeface="+mj-lt"/>
              </a:rPr>
              <a:t>What percent have the cards been reduced by?</a:t>
            </a:r>
          </a:p>
        </p:txBody>
      </p:sp>
      <p:sp>
        <p:nvSpPr>
          <p:cNvPr id="4" name="TextBox 3"/>
          <p:cNvSpPr txBox="1"/>
          <p:nvPr/>
        </p:nvSpPr>
        <p:spPr>
          <a:xfrm>
            <a:off x="6614160" y="1847017"/>
            <a:ext cx="3688080" cy="2062103"/>
          </a:xfrm>
          <a:prstGeom prst="rect">
            <a:avLst/>
          </a:prstGeom>
          <a:noFill/>
          <a:ln>
            <a:solidFill>
              <a:schemeClr val="tx1"/>
            </a:solidFill>
          </a:ln>
        </p:spPr>
        <p:txBody>
          <a:bodyPr wrap="square" rtlCol="0">
            <a:spAutoFit/>
          </a:bodyPr>
          <a:lstStyle/>
          <a:p>
            <a:r>
              <a:rPr lang="en-GB" sz="2800" b="1" dirty="0">
                <a:latin typeface="+mj-lt"/>
              </a:rPr>
              <a:t>250 Business cards</a:t>
            </a:r>
          </a:p>
          <a:p>
            <a:endParaRPr lang="en-GB" sz="2800" b="1" dirty="0">
              <a:latin typeface="+mj-lt"/>
            </a:endParaRPr>
          </a:p>
          <a:p>
            <a:r>
              <a:rPr lang="en-GB" sz="2400" dirty="0">
                <a:latin typeface="+mj-lt"/>
              </a:rPr>
              <a:t>Was £14.70</a:t>
            </a:r>
          </a:p>
          <a:p>
            <a:endParaRPr lang="en-GB" sz="2400" dirty="0">
              <a:latin typeface="+mj-lt"/>
            </a:endParaRPr>
          </a:p>
          <a:p>
            <a:r>
              <a:rPr lang="en-GB" sz="2400" dirty="0">
                <a:latin typeface="+mj-lt"/>
              </a:rPr>
              <a:t>Now £7.50</a:t>
            </a:r>
          </a:p>
        </p:txBody>
      </p:sp>
    </p:spTree>
    <p:extLst>
      <p:ext uri="{BB962C8B-B14F-4D97-AF65-F5344CB8AC3E}">
        <p14:creationId xmlns:p14="http://schemas.microsoft.com/office/powerpoint/2010/main" val="22223192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7146" y="245053"/>
            <a:ext cx="10515600" cy="835602"/>
          </a:xfrm>
        </p:spPr>
        <p:txBody>
          <a:bodyPr/>
          <a:lstStyle/>
          <a:p>
            <a:r>
              <a:rPr lang="en-GB" dirty="0">
                <a:solidFill>
                  <a:srgbClr val="002060"/>
                </a:solidFill>
              </a:rPr>
              <a:t>Finding the Percent of an amount</a:t>
            </a:r>
          </a:p>
        </p:txBody>
      </p:sp>
      <p:sp>
        <p:nvSpPr>
          <p:cNvPr id="5" name="Rectangle 4"/>
          <p:cNvSpPr/>
          <p:nvPr/>
        </p:nvSpPr>
        <p:spPr>
          <a:xfrm>
            <a:off x="1911927" y="1560946"/>
            <a:ext cx="8257309" cy="4202546"/>
          </a:xfrm>
          <a:prstGeom prst="rect">
            <a:avLst/>
          </a:prstGeom>
          <a:noFill/>
          <a:ln w="28575">
            <a:solidFill>
              <a:srgbClr val="00D66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Content Placeholder 2"/>
          <p:cNvSpPr txBox="1">
            <a:spLocks/>
          </p:cNvSpPr>
          <p:nvPr/>
        </p:nvSpPr>
        <p:spPr>
          <a:xfrm>
            <a:off x="2257927" y="1806180"/>
            <a:ext cx="7736305" cy="1856039"/>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2"/>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2"/>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2"/>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2"/>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A=amount</a:t>
            </a:r>
          </a:p>
          <a:p>
            <a:r>
              <a:rPr lang="en-GB" dirty="0"/>
              <a:t>P=percent</a:t>
            </a:r>
          </a:p>
          <a:p>
            <a:r>
              <a:rPr lang="en-GB" dirty="0"/>
              <a:t>A ÷ 100 x P =        or   A x P</a:t>
            </a:r>
            <a:r>
              <a:rPr lang="en-GB" dirty="0">
                <a:solidFill>
                  <a:schemeClr val="accent1">
                    <a:lumMod val="50000"/>
                  </a:schemeClr>
                </a:solidFill>
              </a:rPr>
              <a:t> </a:t>
            </a:r>
            <a:r>
              <a:rPr lang="en-GB" dirty="0"/>
              <a:t>÷ 100 =          or   </a:t>
            </a:r>
            <a:r>
              <a:rPr lang="en-GB" u="sng" dirty="0"/>
              <a:t>A x P </a:t>
            </a:r>
            <a:r>
              <a:rPr lang="en-GB" dirty="0"/>
              <a:t>=</a:t>
            </a:r>
            <a:endParaRPr lang="en-GB" u="sng" dirty="0"/>
          </a:p>
          <a:p>
            <a:pPr marL="0" indent="0">
              <a:buFont typeface="Arial" panose="020B0604020202020204" pitchFamily="34" charset="0"/>
              <a:buNone/>
            </a:pPr>
            <a:r>
              <a:rPr lang="en-GB" dirty="0"/>
              <a:t>                                                                                 100</a:t>
            </a:r>
          </a:p>
        </p:txBody>
      </p:sp>
      <p:sp>
        <p:nvSpPr>
          <p:cNvPr id="11" name="Content Placeholder 2"/>
          <p:cNvSpPr>
            <a:spLocks noGrp="1"/>
          </p:cNvSpPr>
          <p:nvPr>
            <p:ph idx="1"/>
          </p:nvPr>
        </p:nvSpPr>
        <p:spPr>
          <a:xfrm>
            <a:off x="2105525" y="3583173"/>
            <a:ext cx="11125200" cy="2180319"/>
          </a:xfrm>
        </p:spPr>
        <p:txBody>
          <a:bodyPr/>
          <a:lstStyle/>
          <a:p>
            <a:endParaRPr lang="en-GB" dirty="0"/>
          </a:p>
          <a:p>
            <a:endParaRPr lang="en-GB" dirty="0"/>
          </a:p>
          <a:p>
            <a:pPr marL="0" indent="0">
              <a:buNone/>
            </a:pPr>
            <a:r>
              <a:rPr lang="en-GB" dirty="0"/>
              <a:t>  This will find 1%         </a:t>
            </a:r>
          </a:p>
          <a:p>
            <a:pPr marL="0" indent="0">
              <a:buNone/>
            </a:pPr>
            <a:r>
              <a:rPr lang="en-GB" dirty="0"/>
              <a:t>                This will find the percent you are looking for </a:t>
            </a:r>
          </a:p>
        </p:txBody>
      </p:sp>
      <p:cxnSp>
        <p:nvCxnSpPr>
          <p:cNvPr id="12" name="Straight Arrow Connector 11"/>
          <p:cNvCxnSpPr/>
          <p:nvPr/>
        </p:nvCxnSpPr>
        <p:spPr>
          <a:xfrm flipV="1">
            <a:off x="2958624" y="3384938"/>
            <a:ext cx="232228" cy="1045029"/>
          </a:xfrm>
          <a:prstGeom prst="straightConnector1">
            <a:avLst/>
          </a:prstGeom>
          <a:ln w="381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H="1" flipV="1">
            <a:off x="4043951" y="3275062"/>
            <a:ext cx="335544" cy="1154905"/>
          </a:xfrm>
          <a:prstGeom prst="straightConnector1">
            <a:avLst/>
          </a:prstGeom>
          <a:ln w="38100">
            <a:solidFill>
              <a:schemeClr val="tx2"/>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490147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a:spLocks noGrp="1"/>
          </p:cNvSpPr>
          <p:nvPr>
            <p:ph type="title"/>
          </p:nvPr>
        </p:nvSpPr>
        <p:spPr>
          <a:xfrm>
            <a:off x="302978" y="348654"/>
            <a:ext cx="10515600" cy="835602"/>
          </a:xfrm>
        </p:spPr>
        <p:txBody>
          <a:bodyPr>
            <a:normAutofit/>
          </a:bodyPr>
          <a:lstStyle/>
          <a:p>
            <a:r>
              <a:rPr lang="en-GB">
                <a:solidFill>
                  <a:srgbClr val="002060"/>
                </a:solidFill>
              </a:rPr>
              <a:t>Exam questions</a:t>
            </a:r>
            <a:endParaRPr lang="en-GB" dirty="0">
              <a:solidFill>
                <a:srgbClr val="002060"/>
              </a:solidFill>
            </a:endParaRPr>
          </a:p>
        </p:txBody>
      </p:sp>
      <p:sp>
        <p:nvSpPr>
          <p:cNvPr id="8" name="Rectangle 7"/>
          <p:cNvSpPr/>
          <p:nvPr/>
        </p:nvSpPr>
        <p:spPr>
          <a:xfrm>
            <a:off x="1071154" y="1036320"/>
            <a:ext cx="9657806" cy="5653237"/>
          </a:xfrm>
          <a:prstGeom prst="rect">
            <a:avLst/>
          </a:prstGeom>
          <a:noFill/>
          <a:ln>
            <a:solidFill>
              <a:srgbClr val="00D66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Box 4"/>
          <p:cNvSpPr txBox="1"/>
          <p:nvPr/>
        </p:nvSpPr>
        <p:spPr>
          <a:xfrm>
            <a:off x="1310640" y="1184256"/>
            <a:ext cx="2621280" cy="1200329"/>
          </a:xfrm>
          <a:prstGeom prst="rect">
            <a:avLst/>
          </a:prstGeom>
          <a:noFill/>
        </p:spPr>
        <p:txBody>
          <a:bodyPr wrap="square" rtlCol="0">
            <a:spAutoFit/>
          </a:bodyPr>
          <a:lstStyle/>
          <a:p>
            <a:r>
              <a:rPr lang="en-GB" sz="2400" dirty="0">
                <a:latin typeface="+mj-lt"/>
              </a:rPr>
              <a:t>Brenda is organising a party for 60 guests.</a:t>
            </a:r>
          </a:p>
        </p:txBody>
      </p:sp>
      <p:sp>
        <p:nvSpPr>
          <p:cNvPr id="9" name="TextBox 8"/>
          <p:cNvSpPr txBox="1"/>
          <p:nvPr/>
        </p:nvSpPr>
        <p:spPr>
          <a:xfrm>
            <a:off x="1217378" y="4764912"/>
            <a:ext cx="8686800" cy="1569660"/>
          </a:xfrm>
          <a:prstGeom prst="rect">
            <a:avLst/>
          </a:prstGeom>
          <a:noFill/>
        </p:spPr>
        <p:txBody>
          <a:bodyPr wrap="square" rtlCol="0">
            <a:spAutoFit/>
          </a:bodyPr>
          <a:lstStyle/>
          <a:p>
            <a:r>
              <a:rPr lang="en-GB" sz="2400" dirty="0">
                <a:latin typeface="+mj-lt"/>
              </a:rPr>
              <a:t>She wants to provide each guest with a drink and a meal and spend as little as possible.</a:t>
            </a:r>
          </a:p>
          <a:p>
            <a:r>
              <a:rPr lang="en-GB" sz="2400" dirty="0">
                <a:latin typeface="+mj-lt"/>
              </a:rPr>
              <a:t>She books the room for a Monday. How much discount will Brenda get?</a:t>
            </a:r>
          </a:p>
        </p:txBody>
      </p:sp>
      <p:sp>
        <p:nvSpPr>
          <p:cNvPr id="11" name="TextBox 10"/>
          <p:cNvSpPr txBox="1"/>
          <p:nvPr/>
        </p:nvSpPr>
        <p:spPr>
          <a:xfrm>
            <a:off x="1071154" y="6371407"/>
            <a:ext cx="3107138" cy="369332"/>
          </a:xfrm>
          <a:prstGeom prst="rect">
            <a:avLst/>
          </a:prstGeom>
          <a:noFill/>
        </p:spPr>
        <p:txBody>
          <a:bodyPr wrap="square" rtlCol="0">
            <a:spAutoFit/>
          </a:bodyPr>
          <a:lstStyle/>
          <a:p>
            <a:r>
              <a:rPr lang="en-GB" dirty="0"/>
              <a:t>Booking a venue</a:t>
            </a:r>
          </a:p>
        </p:txBody>
      </p:sp>
      <p:pic>
        <p:nvPicPr>
          <p:cNvPr id="6" name="Picture 5"/>
          <p:cNvPicPr>
            <a:picLocks noChangeAspect="1"/>
          </p:cNvPicPr>
          <p:nvPr/>
        </p:nvPicPr>
        <p:blipFill>
          <a:blip r:embed="rId2"/>
          <a:stretch>
            <a:fillRect/>
          </a:stretch>
        </p:blipFill>
        <p:spPr>
          <a:xfrm>
            <a:off x="3635205" y="1332192"/>
            <a:ext cx="7093755" cy="3203994"/>
          </a:xfrm>
          <a:prstGeom prst="rect">
            <a:avLst/>
          </a:prstGeom>
        </p:spPr>
      </p:pic>
    </p:spTree>
    <p:extLst>
      <p:ext uri="{BB962C8B-B14F-4D97-AF65-F5344CB8AC3E}">
        <p14:creationId xmlns:p14="http://schemas.microsoft.com/office/powerpoint/2010/main" val="34012468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a:spLocks noGrp="1"/>
          </p:cNvSpPr>
          <p:nvPr>
            <p:ph type="title"/>
          </p:nvPr>
        </p:nvSpPr>
        <p:spPr>
          <a:xfrm>
            <a:off x="302978" y="348654"/>
            <a:ext cx="10515600" cy="835602"/>
          </a:xfrm>
        </p:spPr>
        <p:txBody>
          <a:bodyPr>
            <a:normAutofit/>
          </a:bodyPr>
          <a:lstStyle/>
          <a:p>
            <a:r>
              <a:rPr lang="en-GB" dirty="0">
                <a:solidFill>
                  <a:srgbClr val="002060"/>
                </a:solidFill>
              </a:rPr>
              <a:t>Plenary</a:t>
            </a:r>
          </a:p>
        </p:txBody>
      </p:sp>
      <p:sp>
        <p:nvSpPr>
          <p:cNvPr id="8" name="Rectangle 7"/>
          <p:cNvSpPr/>
          <p:nvPr/>
        </p:nvSpPr>
        <p:spPr>
          <a:xfrm>
            <a:off x="860441" y="1335908"/>
            <a:ext cx="10240696" cy="5204229"/>
          </a:xfrm>
          <a:prstGeom prst="rect">
            <a:avLst/>
          </a:prstGeom>
          <a:noFill/>
          <a:ln>
            <a:solidFill>
              <a:srgbClr val="00D66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TextBox 3"/>
          <p:cNvSpPr txBox="1"/>
          <p:nvPr/>
        </p:nvSpPr>
        <p:spPr>
          <a:xfrm>
            <a:off x="1325880" y="6507123"/>
            <a:ext cx="3107138" cy="369332"/>
          </a:xfrm>
          <a:prstGeom prst="rect">
            <a:avLst/>
          </a:prstGeom>
          <a:noFill/>
        </p:spPr>
        <p:txBody>
          <a:bodyPr wrap="square" rtlCol="0">
            <a:spAutoFit/>
          </a:bodyPr>
          <a:lstStyle/>
          <a:p>
            <a:r>
              <a:rPr lang="en-GB" dirty="0"/>
              <a:t>Booking a hotel room</a:t>
            </a:r>
          </a:p>
        </p:txBody>
      </p:sp>
      <p:sp>
        <p:nvSpPr>
          <p:cNvPr id="10" name="TextBox 9"/>
          <p:cNvSpPr txBox="1"/>
          <p:nvPr/>
        </p:nvSpPr>
        <p:spPr>
          <a:xfrm>
            <a:off x="1026878" y="1505470"/>
            <a:ext cx="9067800" cy="4524315"/>
          </a:xfrm>
          <a:prstGeom prst="rect">
            <a:avLst/>
          </a:prstGeom>
          <a:noFill/>
        </p:spPr>
        <p:txBody>
          <a:bodyPr wrap="square" rtlCol="0">
            <a:spAutoFit/>
          </a:bodyPr>
          <a:lstStyle/>
          <a:p>
            <a:r>
              <a:rPr lang="en-GB" sz="2400" dirty="0">
                <a:latin typeface="+mj-lt"/>
              </a:rPr>
              <a:t>James finds a hotel to book for 6 nights </a:t>
            </a:r>
          </a:p>
          <a:p>
            <a:r>
              <a:rPr lang="en-GB" sz="2400" dirty="0">
                <a:latin typeface="+mj-lt"/>
              </a:rPr>
              <a:t>in Cape Town. The hotel has an offer for</a:t>
            </a:r>
          </a:p>
          <a:p>
            <a:r>
              <a:rPr lang="en-GB" sz="2400" dirty="0">
                <a:latin typeface="+mj-lt"/>
              </a:rPr>
              <a:t> the time they are staying.</a:t>
            </a:r>
          </a:p>
          <a:p>
            <a:endParaRPr lang="en-GB" sz="2400" dirty="0">
              <a:latin typeface="+mj-lt"/>
            </a:endParaRPr>
          </a:p>
          <a:p>
            <a:endParaRPr lang="en-GB" sz="2400" dirty="0">
              <a:latin typeface="+mj-lt"/>
            </a:endParaRPr>
          </a:p>
          <a:p>
            <a:endParaRPr lang="en-GB" sz="2400" dirty="0">
              <a:latin typeface="+mj-lt"/>
            </a:endParaRPr>
          </a:p>
          <a:p>
            <a:endParaRPr lang="en-GB" sz="2400" dirty="0">
              <a:latin typeface="+mj-lt"/>
            </a:endParaRPr>
          </a:p>
          <a:p>
            <a:endParaRPr lang="en-GB" sz="2400" dirty="0">
              <a:latin typeface="+mj-lt"/>
            </a:endParaRPr>
          </a:p>
          <a:p>
            <a:endParaRPr lang="en-GB" sz="2400" dirty="0">
              <a:latin typeface="+mj-lt"/>
            </a:endParaRPr>
          </a:p>
          <a:p>
            <a:r>
              <a:rPr lang="en-GB" sz="2400" dirty="0">
                <a:latin typeface="+mj-lt"/>
              </a:rPr>
              <a:t>James books one double room for 6 nights. At the time of booking he pays a deposit of 15%. He will pay the rest when he arrives.</a:t>
            </a:r>
          </a:p>
          <a:p>
            <a:r>
              <a:rPr lang="en-GB" sz="2400" dirty="0">
                <a:latin typeface="+mj-lt"/>
              </a:rPr>
              <a:t>How much will he pay when he arrives at the hotel?</a:t>
            </a:r>
          </a:p>
        </p:txBody>
      </p:sp>
      <p:sp>
        <p:nvSpPr>
          <p:cNvPr id="11" name="Horizontal Scroll 10"/>
          <p:cNvSpPr/>
          <p:nvPr/>
        </p:nvSpPr>
        <p:spPr>
          <a:xfrm>
            <a:off x="6097203" y="873198"/>
            <a:ext cx="5003934" cy="3789505"/>
          </a:xfrm>
          <a:prstGeom prst="horizontalScroll">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dirty="0">
                <a:ln w="0"/>
                <a:solidFill>
                  <a:schemeClr val="tx1"/>
                </a:solidFill>
                <a:effectLst>
                  <a:outerShdw blurRad="38100" dist="19050" dir="2700000" algn="tl" rotWithShape="0">
                    <a:schemeClr val="dk1">
                      <a:alpha val="40000"/>
                    </a:schemeClr>
                  </a:outerShdw>
                </a:effectLst>
              </a:rPr>
              <a:t>Special offer</a:t>
            </a:r>
          </a:p>
          <a:p>
            <a:pPr algn="ctr"/>
            <a:r>
              <a:rPr lang="en-GB" sz="2800" dirty="0">
                <a:ln w="0"/>
                <a:solidFill>
                  <a:schemeClr val="tx1"/>
                </a:solidFill>
                <a:effectLst>
                  <a:outerShdw blurRad="38100" dist="19050" dir="2700000" algn="tl" rotWithShape="0">
                    <a:schemeClr val="dk1">
                      <a:alpha val="40000"/>
                    </a:schemeClr>
                  </a:outerShdw>
                </a:effectLst>
              </a:rPr>
              <a:t>4 nights for the price of 3</a:t>
            </a:r>
          </a:p>
          <a:p>
            <a:pPr algn="ctr"/>
            <a:r>
              <a:rPr lang="en-GB" sz="2800" dirty="0">
                <a:ln w="0"/>
                <a:solidFill>
                  <a:schemeClr val="tx1"/>
                </a:solidFill>
                <a:effectLst>
                  <a:outerShdw blurRad="38100" dist="19050" dir="2700000" algn="tl" rotWithShape="0">
                    <a:schemeClr val="dk1">
                      <a:alpha val="40000"/>
                    </a:schemeClr>
                  </a:outerShdw>
                </a:effectLst>
              </a:rPr>
              <a:t>Double room</a:t>
            </a:r>
          </a:p>
          <a:p>
            <a:pPr algn="ctr"/>
            <a:r>
              <a:rPr lang="en-GB" sz="2800" dirty="0">
                <a:ln w="0"/>
                <a:solidFill>
                  <a:schemeClr val="tx1"/>
                </a:solidFill>
                <a:effectLst>
                  <a:outerShdw blurRad="38100" dist="19050" dir="2700000" algn="tl" rotWithShape="0">
                    <a:schemeClr val="dk1">
                      <a:alpha val="40000"/>
                    </a:schemeClr>
                  </a:outerShdw>
                </a:effectLst>
              </a:rPr>
              <a:t>2170 South African Rand per night</a:t>
            </a:r>
            <a:endParaRPr lang="en-GB" sz="2800" dirty="0"/>
          </a:p>
        </p:txBody>
      </p:sp>
    </p:spTree>
    <p:extLst>
      <p:ext uri="{BB962C8B-B14F-4D97-AF65-F5344CB8AC3E}">
        <p14:creationId xmlns:p14="http://schemas.microsoft.com/office/powerpoint/2010/main" val="23156238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663732" y="1080655"/>
            <a:ext cx="8257309" cy="4992885"/>
          </a:xfrm>
          <a:prstGeom prst="rect">
            <a:avLst/>
          </a:prstGeom>
          <a:noFill/>
          <a:ln w="28575">
            <a:solidFill>
              <a:srgbClr val="00D66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itle 1"/>
          <p:cNvSpPr>
            <a:spLocks noGrp="1"/>
          </p:cNvSpPr>
          <p:nvPr>
            <p:ph type="title"/>
          </p:nvPr>
        </p:nvSpPr>
        <p:spPr>
          <a:xfrm>
            <a:off x="367146" y="245053"/>
            <a:ext cx="10515600" cy="835602"/>
          </a:xfrm>
        </p:spPr>
        <p:txBody>
          <a:bodyPr/>
          <a:lstStyle/>
          <a:p>
            <a:r>
              <a:rPr lang="en-GB" dirty="0">
                <a:solidFill>
                  <a:srgbClr val="002060"/>
                </a:solidFill>
              </a:rPr>
              <a:t>Find the percent</a:t>
            </a:r>
          </a:p>
        </p:txBody>
      </p:sp>
      <p:sp>
        <p:nvSpPr>
          <p:cNvPr id="3" name="TextBox 2"/>
          <p:cNvSpPr txBox="1"/>
          <p:nvPr/>
        </p:nvSpPr>
        <p:spPr>
          <a:xfrm flipH="1">
            <a:off x="2050980" y="1151028"/>
            <a:ext cx="7702619" cy="4832092"/>
          </a:xfrm>
          <a:prstGeom prst="rect">
            <a:avLst/>
          </a:prstGeom>
          <a:noFill/>
        </p:spPr>
        <p:txBody>
          <a:bodyPr wrap="square" rtlCol="0">
            <a:spAutoFit/>
          </a:bodyPr>
          <a:lstStyle/>
          <a:p>
            <a:r>
              <a:rPr lang="en-GB" sz="2800" dirty="0">
                <a:latin typeface="+mj-lt"/>
              </a:rPr>
              <a:t>Find</a:t>
            </a:r>
          </a:p>
          <a:p>
            <a:endParaRPr lang="en-GB" sz="2800" dirty="0">
              <a:latin typeface="+mj-lt"/>
            </a:endParaRPr>
          </a:p>
          <a:p>
            <a:pPr>
              <a:lnSpc>
                <a:spcPct val="150000"/>
              </a:lnSpc>
            </a:pPr>
            <a:r>
              <a:rPr lang="en-GB" sz="2800" dirty="0">
                <a:latin typeface="+mj-lt"/>
              </a:rPr>
              <a:t>12% of 785</a:t>
            </a:r>
          </a:p>
          <a:p>
            <a:pPr>
              <a:lnSpc>
                <a:spcPct val="150000"/>
              </a:lnSpc>
            </a:pPr>
            <a:r>
              <a:rPr lang="en-GB" sz="2800" dirty="0">
                <a:latin typeface="+mj-lt"/>
              </a:rPr>
              <a:t>24% of 567</a:t>
            </a:r>
          </a:p>
          <a:p>
            <a:pPr>
              <a:lnSpc>
                <a:spcPct val="150000"/>
              </a:lnSpc>
            </a:pPr>
            <a:r>
              <a:rPr lang="en-GB" sz="2800" dirty="0">
                <a:latin typeface="+mj-lt"/>
              </a:rPr>
              <a:t>52% of 347</a:t>
            </a:r>
          </a:p>
          <a:p>
            <a:pPr>
              <a:lnSpc>
                <a:spcPct val="150000"/>
              </a:lnSpc>
            </a:pPr>
            <a:r>
              <a:rPr lang="en-GB" sz="2800" dirty="0">
                <a:latin typeface="+mj-lt"/>
              </a:rPr>
              <a:t>34% of 674</a:t>
            </a:r>
          </a:p>
          <a:p>
            <a:pPr>
              <a:lnSpc>
                <a:spcPct val="150000"/>
              </a:lnSpc>
            </a:pPr>
            <a:r>
              <a:rPr lang="en-GB" sz="2800" dirty="0">
                <a:latin typeface="+mj-lt"/>
              </a:rPr>
              <a:t>43% of 657</a:t>
            </a:r>
          </a:p>
          <a:p>
            <a:pPr>
              <a:lnSpc>
                <a:spcPct val="150000"/>
              </a:lnSpc>
            </a:pPr>
            <a:r>
              <a:rPr lang="en-GB" sz="2800" dirty="0">
                <a:latin typeface="+mj-lt"/>
              </a:rPr>
              <a:t>61% of 387                 Give all answers to 1dp</a:t>
            </a:r>
          </a:p>
        </p:txBody>
      </p:sp>
    </p:spTree>
    <p:extLst>
      <p:ext uri="{BB962C8B-B14F-4D97-AF65-F5344CB8AC3E}">
        <p14:creationId xmlns:p14="http://schemas.microsoft.com/office/powerpoint/2010/main" val="5807460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663732" y="1080655"/>
            <a:ext cx="8257309" cy="4992885"/>
          </a:xfrm>
          <a:prstGeom prst="rect">
            <a:avLst/>
          </a:prstGeom>
          <a:noFill/>
          <a:ln w="28575">
            <a:solidFill>
              <a:srgbClr val="00D66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itle 1"/>
          <p:cNvSpPr>
            <a:spLocks noGrp="1"/>
          </p:cNvSpPr>
          <p:nvPr>
            <p:ph type="title"/>
          </p:nvPr>
        </p:nvSpPr>
        <p:spPr>
          <a:xfrm>
            <a:off x="367146" y="245053"/>
            <a:ext cx="10515600" cy="835602"/>
          </a:xfrm>
        </p:spPr>
        <p:txBody>
          <a:bodyPr/>
          <a:lstStyle/>
          <a:p>
            <a:r>
              <a:rPr lang="en-GB" dirty="0">
                <a:solidFill>
                  <a:srgbClr val="002060"/>
                </a:solidFill>
              </a:rPr>
              <a:t>Find percent increase and decrease</a:t>
            </a:r>
          </a:p>
        </p:txBody>
      </p:sp>
      <p:pic>
        <p:nvPicPr>
          <p:cNvPr id="4" name="Picture 3"/>
          <p:cNvPicPr>
            <a:picLocks noChangeAspect="1"/>
          </p:cNvPicPr>
          <p:nvPr/>
        </p:nvPicPr>
        <p:blipFill rotWithShape="1">
          <a:blip r:embed="rId2"/>
          <a:srcRect t="12968"/>
          <a:stretch/>
        </p:blipFill>
        <p:spPr>
          <a:xfrm>
            <a:off x="2020886" y="1080655"/>
            <a:ext cx="7543000" cy="3190791"/>
          </a:xfrm>
          <a:prstGeom prst="rect">
            <a:avLst/>
          </a:prstGeom>
        </p:spPr>
      </p:pic>
      <p:sp>
        <p:nvSpPr>
          <p:cNvPr id="7" name="Rectangle 6"/>
          <p:cNvSpPr/>
          <p:nvPr/>
        </p:nvSpPr>
        <p:spPr>
          <a:xfrm>
            <a:off x="1855435" y="4479995"/>
            <a:ext cx="4026988" cy="1384995"/>
          </a:xfrm>
          <a:prstGeom prst="rect">
            <a:avLst/>
          </a:prstGeom>
        </p:spPr>
        <p:txBody>
          <a:bodyPr wrap="square">
            <a:spAutoFit/>
          </a:bodyPr>
          <a:lstStyle/>
          <a:p>
            <a:r>
              <a:rPr lang="en-GB" sz="2800" dirty="0">
                <a:latin typeface="+mj-lt"/>
              </a:rPr>
              <a:t>So to increase 530 by 20% </a:t>
            </a:r>
          </a:p>
          <a:p>
            <a:r>
              <a:rPr lang="en-GB" sz="2800" dirty="0">
                <a:latin typeface="+mj-lt"/>
              </a:rPr>
              <a:t>530 ÷ 100 x 20 = 106</a:t>
            </a:r>
          </a:p>
          <a:p>
            <a:r>
              <a:rPr lang="en-GB" sz="2800" dirty="0">
                <a:latin typeface="+mj-lt"/>
              </a:rPr>
              <a:t>530 + 106 = 636</a:t>
            </a:r>
          </a:p>
        </p:txBody>
      </p:sp>
      <p:sp>
        <p:nvSpPr>
          <p:cNvPr id="14" name="Rectangle 13"/>
          <p:cNvSpPr/>
          <p:nvPr/>
        </p:nvSpPr>
        <p:spPr>
          <a:xfrm>
            <a:off x="5792386" y="4479994"/>
            <a:ext cx="4026988" cy="1384995"/>
          </a:xfrm>
          <a:prstGeom prst="rect">
            <a:avLst/>
          </a:prstGeom>
        </p:spPr>
        <p:txBody>
          <a:bodyPr wrap="square">
            <a:spAutoFit/>
          </a:bodyPr>
          <a:lstStyle/>
          <a:p>
            <a:r>
              <a:rPr lang="en-GB" sz="2800" dirty="0">
                <a:latin typeface="+mj-lt"/>
              </a:rPr>
              <a:t>So to decrease 530 by 20% </a:t>
            </a:r>
          </a:p>
          <a:p>
            <a:r>
              <a:rPr lang="en-GB" sz="2800" dirty="0">
                <a:latin typeface="+mj-lt"/>
              </a:rPr>
              <a:t>530 ÷ 100 x 20 = 106</a:t>
            </a:r>
          </a:p>
          <a:p>
            <a:r>
              <a:rPr lang="en-GB" sz="2800" dirty="0">
                <a:latin typeface="+mj-lt"/>
              </a:rPr>
              <a:t>530 - 106 = 424</a:t>
            </a:r>
          </a:p>
        </p:txBody>
      </p:sp>
    </p:spTree>
    <p:extLst>
      <p:ext uri="{BB962C8B-B14F-4D97-AF65-F5344CB8AC3E}">
        <p14:creationId xmlns:p14="http://schemas.microsoft.com/office/powerpoint/2010/main" val="41985797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Box 11"/>
          <p:cNvSpPr txBox="1">
            <a:spLocks noChangeArrowheads="1"/>
          </p:cNvSpPr>
          <p:nvPr/>
        </p:nvSpPr>
        <p:spPr bwMode="auto">
          <a:xfrm>
            <a:off x="866274" y="0"/>
            <a:ext cx="1074821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GB" altLang="en-US" dirty="0">
                <a:latin typeface="+mj-lt"/>
              </a:rPr>
              <a:t>A multiplier increase is the 100% + % increase as a decimal </a:t>
            </a:r>
          </a:p>
        </p:txBody>
      </p:sp>
      <p:grpSp>
        <p:nvGrpSpPr>
          <p:cNvPr id="45" name="Group 44"/>
          <p:cNvGrpSpPr>
            <a:grpSpLocks/>
          </p:cNvGrpSpPr>
          <p:nvPr/>
        </p:nvGrpSpPr>
        <p:grpSpPr bwMode="auto">
          <a:xfrm>
            <a:off x="3000376" y="1052513"/>
            <a:ext cx="6048375" cy="4760912"/>
            <a:chOff x="683568" y="2132856"/>
            <a:chExt cx="6048672" cy="5544616"/>
          </a:xfrm>
        </p:grpSpPr>
        <p:sp>
          <p:nvSpPr>
            <p:cNvPr id="46" name="Rounded Rectangle 45"/>
            <p:cNvSpPr/>
            <p:nvPr/>
          </p:nvSpPr>
          <p:spPr>
            <a:xfrm>
              <a:off x="683568" y="2132856"/>
              <a:ext cx="2087666" cy="432624"/>
            </a:xfrm>
            <a:prstGeom prst="roundRect">
              <a:avLst/>
            </a:prstGeom>
            <a:solidFill>
              <a:srgbClr val="FFFF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48" name="Rounded Rectangle 47"/>
            <p:cNvSpPr/>
            <p:nvPr/>
          </p:nvSpPr>
          <p:spPr>
            <a:xfrm>
              <a:off x="5795569" y="7244848"/>
              <a:ext cx="936671" cy="432624"/>
            </a:xfrm>
            <a:prstGeom prst="roundRect">
              <a:avLst/>
            </a:prstGeom>
            <a:solidFill>
              <a:srgbClr val="FFFF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cxnSp>
          <p:nvCxnSpPr>
            <p:cNvPr id="47" name="Straight Connector 46"/>
            <p:cNvCxnSpPr>
              <a:stCxn id="46" idx="3"/>
              <a:endCxn id="48" idx="1"/>
            </p:cNvCxnSpPr>
            <p:nvPr/>
          </p:nvCxnSpPr>
          <p:spPr>
            <a:xfrm>
              <a:off x="2771234" y="2349168"/>
              <a:ext cx="3024335" cy="511199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2292" name="TextBox 2"/>
          <p:cNvSpPr txBox="1">
            <a:spLocks noChangeArrowheads="1"/>
          </p:cNvSpPr>
          <p:nvPr/>
        </p:nvSpPr>
        <p:spPr bwMode="auto">
          <a:xfrm>
            <a:off x="2997200" y="1052513"/>
            <a:ext cx="252095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GB" altLang="en-US" sz="2400">
                <a:latin typeface="Comic Sans MS" panose="030F0702030302020204" pitchFamily="66" charset="0"/>
              </a:rPr>
              <a:t>5 % increase</a:t>
            </a:r>
          </a:p>
        </p:txBody>
      </p:sp>
      <p:sp>
        <p:nvSpPr>
          <p:cNvPr id="12293" name="TextBox 42"/>
          <p:cNvSpPr txBox="1">
            <a:spLocks noChangeArrowheads="1"/>
          </p:cNvSpPr>
          <p:nvPr/>
        </p:nvSpPr>
        <p:spPr bwMode="auto">
          <a:xfrm>
            <a:off x="8070851" y="5381626"/>
            <a:ext cx="2519363"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GB" altLang="en-US" sz="2400">
                <a:latin typeface="Comic Sans MS" panose="030F0702030302020204" pitchFamily="66" charset="0"/>
              </a:rPr>
              <a:t>1.05</a:t>
            </a:r>
          </a:p>
        </p:txBody>
      </p:sp>
      <p:grpSp>
        <p:nvGrpSpPr>
          <p:cNvPr id="58" name="Group 57"/>
          <p:cNvGrpSpPr>
            <a:grpSpLocks/>
          </p:cNvGrpSpPr>
          <p:nvPr/>
        </p:nvGrpSpPr>
        <p:grpSpPr bwMode="auto">
          <a:xfrm>
            <a:off x="3000376" y="1958975"/>
            <a:ext cx="6011863" cy="3024188"/>
            <a:chOff x="683568" y="2708920"/>
            <a:chExt cx="5976664" cy="3024336"/>
          </a:xfrm>
        </p:grpSpPr>
        <p:sp>
          <p:nvSpPr>
            <p:cNvPr id="59" name="Rounded Rectangle 58"/>
            <p:cNvSpPr/>
            <p:nvPr/>
          </p:nvSpPr>
          <p:spPr>
            <a:xfrm>
              <a:off x="683568" y="2708920"/>
              <a:ext cx="2087966" cy="431821"/>
            </a:xfrm>
            <a:prstGeom prst="roundRect">
              <a:avLst/>
            </a:prstGeom>
            <a:solidFill>
              <a:srgbClr val="FFC0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60" name="Rounded Rectangle 59"/>
            <p:cNvSpPr/>
            <p:nvPr/>
          </p:nvSpPr>
          <p:spPr>
            <a:xfrm>
              <a:off x="5724356" y="5301435"/>
              <a:ext cx="935876" cy="431821"/>
            </a:xfrm>
            <a:prstGeom prst="roundRect">
              <a:avLst/>
            </a:prstGeom>
            <a:solidFill>
              <a:srgbClr val="FFC0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cxnSp>
          <p:nvCxnSpPr>
            <p:cNvPr id="61" name="Straight Connector 60"/>
            <p:cNvCxnSpPr>
              <a:stCxn id="59" idx="3"/>
              <a:endCxn id="60" idx="1"/>
            </p:cNvCxnSpPr>
            <p:nvPr/>
          </p:nvCxnSpPr>
          <p:spPr>
            <a:xfrm>
              <a:off x="2771534" y="2924831"/>
              <a:ext cx="2952822" cy="259251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2295" name="TextBox 5"/>
          <p:cNvSpPr txBox="1">
            <a:spLocks noChangeArrowheads="1"/>
          </p:cNvSpPr>
          <p:nvPr/>
        </p:nvSpPr>
        <p:spPr bwMode="auto">
          <a:xfrm>
            <a:off x="2967038" y="1960563"/>
            <a:ext cx="2519362"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GB" altLang="en-US" sz="2400">
                <a:latin typeface="Comic Sans MS" panose="030F0702030302020204" pitchFamily="66" charset="0"/>
              </a:rPr>
              <a:t>10 % increase</a:t>
            </a:r>
          </a:p>
        </p:txBody>
      </p:sp>
      <p:sp>
        <p:nvSpPr>
          <p:cNvPr id="12296" name="TextBox 18"/>
          <p:cNvSpPr txBox="1">
            <a:spLocks noChangeArrowheads="1"/>
          </p:cNvSpPr>
          <p:nvPr/>
        </p:nvSpPr>
        <p:spPr bwMode="auto">
          <a:xfrm>
            <a:off x="8004175" y="4551363"/>
            <a:ext cx="252095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GB" altLang="en-US" sz="2400">
                <a:latin typeface="Comic Sans MS" panose="030F0702030302020204" pitchFamily="66" charset="0"/>
              </a:rPr>
              <a:t>1.1</a:t>
            </a:r>
          </a:p>
        </p:txBody>
      </p:sp>
      <p:grpSp>
        <p:nvGrpSpPr>
          <p:cNvPr id="74" name="Group 73"/>
          <p:cNvGrpSpPr/>
          <p:nvPr/>
        </p:nvGrpSpPr>
        <p:grpSpPr>
          <a:xfrm>
            <a:off x="2999656" y="3264095"/>
            <a:ext cx="5976664" cy="1080120"/>
            <a:chOff x="683568" y="2132856"/>
            <a:chExt cx="5976664" cy="1080120"/>
          </a:xfrm>
          <a:solidFill>
            <a:srgbClr val="FF66CC"/>
          </a:solidFill>
        </p:grpSpPr>
        <p:sp>
          <p:nvSpPr>
            <p:cNvPr id="75" name="Rounded Rectangle 74"/>
            <p:cNvSpPr/>
            <p:nvPr/>
          </p:nvSpPr>
          <p:spPr>
            <a:xfrm>
              <a:off x="683568" y="2132856"/>
              <a:ext cx="2088232" cy="432048"/>
            </a:xfrm>
            <a:prstGeom prst="roundRect">
              <a:avLst/>
            </a:prstGeom>
            <a:grp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76" name="Rounded Rectangle 75"/>
            <p:cNvSpPr/>
            <p:nvPr/>
          </p:nvSpPr>
          <p:spPr>
            <a:xfrm>
              <a:off x="5724128" y="2780928"/>
              <a:ext cx="936104" cy="432048"/>
            </a:xfrm>
            <a:prstGeom prst="roundRect">
              <a:avLst/>
            </a:prstGeom>
            <a:grp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cxnSp>
          <p:nvCxnSpPr>
            <p:cNvPr id="77" name="Straight Connector 76"/>
            <p:cNvCxnSpPr>
              <a:stCxn id="75" idx="3"/>
              <a:endCxn id="76" idx="1"/>
            </p:cNvCxnSpPr>
            <p:nvPr/>
          </p:nvCxnSpPr>
          <p:spPr>
            <a:xfrm>
              <a:off x="2771800" y="2348880"/>
              <a:ext cx="2952328" cy="648072"/>
            </a:xfrm>
            <a:prstGeom prst="line">
              <a:avLst/>
            </a:prstGeom>
            <a:grpFill/>
            <a:ln w="381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2298" name="TextBox 7"/>
          <p:cNvSpPr txBox="1">
            <a:spLocks noChangeArrowheads="1"/>
          </p:cNvSpPr>
          <p:nvPr/>
        </p:nvSpPr>
        <p:spPr bwMode="auto">
          <a:xfrm>
            <a:off x="2909888" y="3249613"/>
            <a:ext cx="2519362"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GB" altLang="en-US" sz="2400">
                <a:latin typeface="Comic Sans MS" panose="030F0702030302020204" pitchFamily="66" charset="0"/>
              </a:rPr>
              <a:t>15 % increase</a:t>
            </a:r>
          </a:p>
        </p:txBody>
      </p:sp>
      <p:sp>
        <p:nvSpPr>
          <p:cNvPr id="12299" name="TextBox 17"/>
          <p:cNvSpPr txBox="1">
            <a:spLocks noChangeArrowheads="1"/>
          </p:cNvSpPr>
          <p:nvPr/>
        </p:nvSpPr>
        <p:spPr bwMode="auto">
          <a:xfrm>
            <a:off x="8020051" y="3900488"/>
            <a:ext cx="2519363"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GB" altLang="en-US" sz="2400">
                <a:latin typeface="Comic Sans MS" panose="030F0702030302020204" pitchFamily="66" charset="0"/>
              </a:rPr>
              <a:t>1.15</a:t>
            </a:r>
          </a:p>
        </p:txBody>
      </p:sp>
      <p:grpSp>
        <p:nvGrpSpPr>
          <p:cNvPr id="86" name="Group 85"/>
          <p:cNvGrpSpPr/>
          <p:nvPr/>
        </p:nvGrpSpPr>
        <p:grpSpPr>
          <a:xfrm>
            <a:off x="2999656" y="1528935"/>
            <a:ext cx="6048672" cy="3096344"/>
            <a:chOff x="683568" y="-531440"/>
            <a:chExt cx="6048672" cy="3096344"/>
          </a:xfrm>
          <a:solidFill>
            <a:srgbClr val="FF0000"/>
          </a:solidFill>
        </p:grpSpPr>
        <p:sp>
          <p:nvSpPr>
            <p:cNvPr id="87" name="Rounded Rectangle 86"/>
            <p:cNvSpPr/>
            <p:nvPr/>
          </p:nvSpPr>
          <p:spPr>
            <a:xfrm>
              <a:off x="683568" y="2132856"/>
              <a:ext cx="2088232" cy="432048"/>
            </a:xfrm>
            <a:prstGeom prst="roundRect">
              <a:avLst/>
            </a:prstGeom>
            <a:grp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88" name="Rounded Rectangle 87"/>
            <p:cNvSpPr/>
            <p:nvPr/>
          </p:nvSpPr>
          <p:spPr>
            <a:xfrm>
              <a:off x="5796136" y="-531440"/>
              <a:ext cx="936104" cy="432048"/>
            </a:xfrm>
            <a:prstGeom prst="roundRect">
              <a:avLst/>
            </a:prstGeom>
            <a:grp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cxnSp>
          <p:nvCxnSpPr>
            <p:cNvPr id="89" name="Straight Connector 88"/>
            <p:cNvCxnSpPr>
              <a:stCxn id="87" idx="3"/>
            </p:cNvCxnSpPr>
            <p:nvPr/>
          </p:nvCxnSpPr>
          <p:spPr>
            <a:xfrm flipV="1">
              <a:off x="2771800" y="-306626"/>
              <a:ext cx="2994255" cy="2655506"/>
            </a:xfrm>
            <a:prstGeom prst="line">
              <a:avLst/>
            </a:prstGeom>
            <a:grpFill/>
            <a:ln w="381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2301" name="TextBox 9"/>
          <p:cNvSpPr txBox="1">
            <a:spLocks noChangeArrowheads="1"/>
          </p:cNvSpPr>
          <p:nvPr/>
        </p:nvSpPr>
        <p:spPr bwMode="auto">
          <a:xfrm>
            <a:off x="3017838" y="4192588"/>
            <a:ext cx="2303462"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GB" altLang="en-US" sz="2400">
                <a:latin typeface="Comic Sans MS" panose="030F0702030302020204" pitchFamily="66" charset="0"/>
              </a:rPr>
              <a:t>½  % increase</a:t>
            </a:r>
          </a:p>
        </p:txBody>
      </p:sp>
      <p:sp>
        <p:nvSpPr>
          <p:cNvPr id="12302" name="TextBox 14"/>
          <p:cNvSpPr txBox="1">
            <a:spLocks noChangeArrowheads="1"/>
          </p:cNvSpPr>
          <p:nvPr/>
        </p:nvSpPr>
        <p:spPr bwMode="auto">
          <a:xfrm>
            <a:off x="8081963" y="1522413"/>
            <a:ext cx="252095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GB" altLang="en-US" sz="2400">
                <a:latin typeface="Comic Sans MS" panose="030F0702030302020204" pitchFamily="66" charset="0"/>
              </a:rPr>
              <a:t>1.005</a:t>
            </a:r>
          </a:p>
        </p:txBody>
      </p:sp>
      <p:grpSp>
        <p:nvGrpSpPr>
          <p:cNvPr id="96" name="Group 95"/>
          <p:cNvGrpSpPr/>
          <p:nvPr/>
        </p:nvGrpSpPr>
        <p:grpSpPr>
          <a:xfrm>
            <a:off x="2999656" y="2788571"/>
            <a:ext cx="6048672" cy="3024336"/>
            <a:chOff x="683568" y="-459432"/>
            <a:chExt cx="6048672" cy="3024336"/>
          </a:xfrm>
          <a:solidFill>
            <a:srgbClr val="CCCC00"/>
          </a:solidFill>
        </p:grpSpPr>
        <p:sp>
          <p:nvSpPr>
            <p:cNvPr id="97" name="Rounded Rectangle 96"/>
            <p:cNvSpPr/>
            <p:nvPr/>
          </p:nvSpPr>
          <p:spPr>
            <a:xfrm>
              <a:off x="683568" y="2132856"/>
              <a:ext cx="2088232" cy="432048"/>
            </a:xfrm>
            <a:prstGeom prst="roundRect">
              <a:avLst/>
            </a:prstGeom>
            <a:grp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98" name="Rounded Rectangle 97"/>
            <p:cNvSpPr/>
            <p:nvPr/>
          </p:nvSpPr>
          <p:spPr>
            <a:xfrm>
              <a:off x="5796136" y="-459432"/>
              <a:ext cx="936104" cy="432048"/>
            </a:xfrm>
            <a:prstGeom prst="roundRect">
              <a:avLst/>
            </a:prstGeom>
            <a:grp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cxnSp>
          <p:nvCxnSpPr>
            <p:cNvPr id="99" name="Straight Connector 98"/>
            <p:cNvCxnSpPr>
              <a:stCxn id="97" idx="3"/>
              <a:endCxn id="98" idx="1"/>
            </p:cNvCxnSpPr>
            <p:nvPr/>
          </p:nvCxnSpPr>
          <p:spPr>
            <a:xfrm flipV="1">
              <a:off x="2771800" y="-243408"/>
              <a:ext cx="3024336" cy="2592288"/>
            </a:xfrm>
            <a:prstGeom prst="line">
              <a:avLst/>
            </a:prstGeom>
            <a:grpFill/>
            <a:ln w="381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2304" name="TextBox 41"/>
          <p:cNvSpPr txBox="1">
            <a:spLocks noChangeArrowheads="1"/>
          </p:cNvSpPr>
          <p:nvPr/>
        </p:nvSpPr>
        <p:spPr bwMode="auto">
          <a:xfrm>
            <a:off x="3017838" y="5365751"/>
            <a:ext cx="2519362"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GB" altLang="en-US" sz="2400">
                <a:latin typeface="Comic Sans MS" panose="030F0702030302020204" pitchFamily="66" charset="0"/>
              </a:rPr>
              <a:t>No change</a:t>
            </a:r>
          </a:p>
        </p:txBody>
      </p:sp>
      <p:sp>
        <p:nvSpPr>
          <p:cNvPr id="12305" name="TextBox 16"/>
          <p:cNvSpPr txBox="1">
            <a:spLocks noChangeArrowheads="1"/>
          </p:cNvSpPr>
          <p:nvPr/>
        </p:nvSpPr>
        <p:spPr bwMode="auto">
          <a:xfrm>
            <a:off x="8081963" y="2773363"/>
            <a:ext cx="252095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GB" altLang="en-US" sz="2400">
                <a:latin typeface="Comic Sans MS" panose="030F0702030302020204" pitchFamily="66" charset="0"/>
              </a:rPr>
              <a:t>1</a:t>
            </a:r>
          </a:p>
        </p:txBody>
      </p:sp>
      <p:sp>
        <p:nvSpPr>
          <p:cNvPr id="33" name="Rectangle 32"/>
          <p:cNvSpPr/>
          <p:nvPr/>
        </p:nvSpPr>
        <p:spPr>
          <a:xfrm>
            <a:off x="1942379" y="930443"/>
            <a:ext cx="8257309" cy="5114956"/>
          </a:xfrm>
          <a:prstGeom prst="rect">
            <a:avLst/>
          </a:prstGeom>
          <a:noFill/>
          <a:ln w="28575">
            <a:solidFill>
              <a:srgbClr val="00D66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74826451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5"/>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58"/>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74"/>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86"/>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9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TextBox 8"/>
          <p:cNvSpPr txBox="1">
            <a:spLocks noChangeArrowheads="1"/>
          </p:cNvSpPr>
          <p:nvPr/>
        </p:nvSpPr>
        <p:spPr bwMode="auto">
          <a:xfrm>
            <a:off x="3195638" y="3843338"/>
            <a:ext cx="252095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GB" altLang="en-US" sz="2400">
                <a:latin typeface="Comic Sans MS" panose="030F0702030302020204" pitchFamily="66" charset="0"/>
              </a:rPr>
              <a:t>15 % decrease</a:t>
            </a:r>
          </a:p>
        </p:txBody>
      </p:sp>
      <p:sp>
        <p:nvSpPr>
          <p:cNvPr id="13316" name="TextBox 15"/>
          <p:cNvSpPr txBox="1">
            <a:spLocks noChangeArrowheads="1"/>
          </p:cNvSpPr>
          <p:nvPr/>
        </p:nvSpPr>
        <p:spPr bwMode="auto">
          <a:xfrm>
            <a:off x="8355013" y="2582863"/>
            <a:ext cx="2519362"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GB" altLang="en-US" sz="2400">
                <a:latin typeface="Comic Sans MS" panose="030F0702030302020204" pitchFamily="66" charset="0"/>
              </a:rPr>
              <a:t>0.85</a:t>
            </a:r>
          </a:p>
        </p:txBody>
      </p:sp>
      <p:grpSp>
        <p:nvGrpSpPr>
          <p:cNvPr id="51" name="Group 50"/>
          <p:cNvGrpSpPr>
            <a:grpSpLocks/>
          </p:cNvGrpSpPr>
          <p:nvPr/>
        </p:nvGrpSpPr>
        <p:grpSpPr bwMode="auto">
          <a:xfrm>
            <a:off x="3241676" y="1295401"/>
            <a:ext cx="6048375" cy="4321175"/>
            <a:chOff x="683568" y="2780928"/>
            <a:chExt cx="6048672" cy="4320480"/>
          </a:xfrm>
        </p:grpSpPr>
        <p:sp>
          <p:nvSpPr>
            <p:cNvPr id="52" name="Rounded Rectangle 51"/>
            <p:cNvSpPr/>
            <p:nvPr/>
          </p:nvSpPr>
          <p:spPr>
            <a:xfrm>
              <a:off x="683568" y="2780928"/>
              <a:ext cx="2087666" cy="431731"/>
            </a:xfrm>
            <a:prstGeom prst="roundRect">
              <a:avLst/>
            </a:prstGeom>
            <a:solidFill>
              <a:srgbClr val="00B0F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53" name="Rounded Rectangle 52"/>
            <p:cNvSpPr/>
            <p:nvPr/>
          </p:nvSpPr>
          <p:spPr>
            <a:xfrm>
              <a:off x="5795569" y="6669677"/>
              <a:ext cx="936671" cy="431731"/>
            </a:xfrm>
            <a:prstGeom prst="roundRect">
              <a:avLst/>
            </a:prstGeom>
            <a:solidFill>
              <a:srgbClr val="00B0F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cxnSp>
          <p:nvCxnSpPr>
            <p:cNvPr id="54" name="Straight Connector 53"/>
            <p:cNvCxnSpPr>
              <a:stCxn id="52" idx="3"/>
              <a:endCxn id="53" idx="1"/>
            </p:cNvCxnSpPr>
            <p:nvPr/>
          </p:nvCxnSpPr>
          <p:spPr>
            <a:xfrm>
              <a:off x="2771234" y="2996793"/>
              <a:ext cx="3024335" cy="388874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3318" name="TextBox 4"/>
          <p:cNvSpPr txBox="1">
            <a:spLocks noChangeArrowheads="1"/>
          </p:cNvSpPr>
          <p:nvPr/>
        </p:nvSpPr>
        <p:spPr bwMode="auto">
          <a:xfrm>
            <a:off x="3252788" y="1295401"/>
            <a:ext cx="2519362"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GB" altLang="en-US" sz="2400">
                <a:latin typeface="Comic Sans MS" panose="030F0702030302020204" pitchFamily="66" charset="0"/>
              </a:rPr>
              <a:t>1 % decrease</a:t>
            </a:r>
          </a:p>
        </p:txBody>
      </p:sp>
      <p:sp>
        <p:nvSpPr>
          <p:cNvPr id="13319" name="TextBox 19"/>
          <p:cNvSpPr txBox="1">
            <a:spLocks noChangeArrowheads="1"/>
          </p:cNvSpPr>
          <p:nvPr/>
        </p:nvSpPr>
        <p:spPr bwMode="auto">
          <a:xfrm>
            <a:off x="8355013" y="5160963"/>
            <a:ext cx="2519362"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GB" altLang="en-US" sz="2400">
                <a:latin typeface="Comic Sans MS" panose="030F0702030302020204" pitchFamily="66" charset="0"/>
              </a:rPr>
              <a:t>0.99</a:t>
            </a:r>
          </a:p>
        </p:txBody>
      </p:sp>
      <p:grpSp>
        <p:nvGrpSpPr>
          <p:cNvPr id="63" name="Group 62"/>
          <p:cNvGrpSpPr>
            <a:grpSpLocks/>
          </p:cNvGrpSpPr>
          <p:nvPr/>
        </p:nvGrpSpPr>
        <p:grpSpPr bwMode="auto">
          <a:xfrm>
            <a:off x="3136901" y="1409701"/>
            <a:ext cx="6119813" cy="2303463"/>
            <a:chOff x="683568" y="188640"/>
            <a:chExt cx="6120680" cy="2304256"/>
          </a:xfrm>
        </p:grpSpPr>
        <p:sp>
          <p:nvSpPr>
            <p:cNvPr id="64" name="Rounded Rectangle 63"/>
            <p:cNvSpPr/>
            <p:nvPr/>
          </p:nvSpPr>
          <p:spPr>
            <a:xfrm>
              <a:off x="683568" y="2060947"/>
              <a:ext cx="2160894" cy="431949"/>
            </a:xfrm>
            <a:prstGeom prst="roundRect">
              <a:avLst/>
            </a:prstGeom>
            <a:solidFill>
              <a:srgbClr val="00FF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65" name="Rounded Rectangle 64"/>
            <p:cNvSpPr/>
            <p:nvPr/>
          </p:nvSpPr>
          <p:spPr>
            <a:xfrm>
              <a:off x="5867490" y="188640"/>
              <a:ext cx="936758" cy="431949"/>
            </a:xfrm>
            <a:prstGeom prst="roundRect">
              <a:avLst/>
            </a:prstGeom>
            <a:solidFill>
              <a:srgbClr val="00FF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cxnSp>
          <p:nvCxnSpPr>
            <p:cNvPr id="66" name="Straight Connector 65"/>
            <p:cNvCxnSpPr>
              <a:stCxn id="64" idx="3"/>
            </p:cNvCxnSpPr>
            <p:nvPr/>
          </p:nvCxnSpPr>
          <p:spPr>
            <a:xfrm flipV="1">
              <a:off x="2844462" y="476077"/>
              <a:ext cx="3023028" cy="180084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3321" name="TextBox 6"/>
          <p:cNvSpPr txBox="1">
            <a:spLocks noChangeArrowheads="1"/>
          </p:cNvSpPr>
          <p:nvPr/>
        </p:nvSpPr>
        <p:spPr bwMode="auto">
          <a:xfrm>
            <a:off x="3100389" y="3228976"/>
            <a:ext cx="241617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GB" altLang="en-US" sz="2400">
                <a:latin typeface="Comic Sans MS" panose="030F0702030302020204" pitchFamily="66" charset="0"/>
              </a:rPr>
              <a:t>3.5 % decrease</a:t>
            </a:r>
          </a:p>
        </p:txBody>
      </p:sp>
      <p:sp>
        <p:nvSpPr>
          <p:cNvPr id="13322" name="TextBox 12"/>
          <p:cNvSpPr txBox="1">
            <a:spLocks noChangeArrowheads="1"/>
          </p:cNvSpPr>
          <p:nvPr/>
        </p:nvSpPr>
        <p:spPr bwMode="auto">
          <a:xfrm>
            <a:off x="8281988" y="1393826"/>
            <a:ext cx="25209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GB" altLang="en-US" sz="2400">
                <a:latin typeface="Comic Sans MS" panose="030F0702030302020204" pitchFamily="66" charset="0"/>
              </a:rPr>
              <a:t>0.965</a:t>
            </a:r>
          </a:p>
        </p:txBody>
      </p:sp>
      <p:grpSp>
        <p:nvGrpSpPr>
          <p:cNvPr id="79" name="Group 78"/>
          <p:cNvGrpSpPr>
            <a:grpSpLocks/>
          </p:cNvGrpSpPr>
          <p:nvPr/>
        </p:nvGrpSpPr>
        <p:grpSpPr bwMode="auto">
          <a:xfrm>
            <a:off x="3136901" y="2562225"/>
            <a:ext cx="6119813" cy="1727200"/>
            <a:chOff x="2987824" y="-99392"/>
            <a:chExt cx="6120680" cy="1728192"/>
          </a:xfrm>
        </p:grpSpPr>
        <p:sp>
          <p:nvSpPr>
            <p:cNvPr id="80" name="Rounded Rectangle 79"/>
            <p:cNvSpPr/>
            <p:nvPr/>
          </p:nvSpPr>
          <p:spPr>
            <a:xfrm>
              <a:off x="2987824" y="1196752"/>
              <a:ext cx="2160894" cy="432048"/>
            </a:xfrm>
            <a:prstGeom prst="round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81" name="Rounded Rectangle 80"/>
            <p:cNvSpPr/>
            <p:nvPr/>
          </p:nvSpPr>
          <p:spPr>
            <a:xfrm>
              <a:off x="8171746" y="-99392"/>
              <a:ext cx="936758" cy="432048"/>
            </a:xfrm>
            <a:prstGeom prst="round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cxnSp>
          <p:nvCxnSpPr>
            <p:cNvPr id="82" name="Straight Connector 81"/>
            <p:cNvCxnSpPr>
              <a:stCxn id="80" idx="3"/>
              <a:endCxn id="81" idx="1"/>
            </p:cNvCxnSpPr>
            <p:nvPr/>
          </p:nvCxnSpPr>
          <p:spPr>
            <a:xfrm flipV="1">
              <a:off x="5148718" y="116632"/>
              <a:ext cx="3023028" cy="1296144"/>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91" name="Group 90"/>
          <p:cNvGrpSpPr/>
          <p:nvPr/>
        </p:nvGrpSpPr>
        <p:grpSpPr>
          <a:xfrm>
            <a:off x="3264970" y="796145"/>
            <a:ext cx="6048672" cy="4365104"/>
            <a:chOff x="683568" y="-1800200"/>
            <a:chExt cx="6048672" cy="4365104"/>
          </a:xfrm>
          <a:solidFill>
            <a:srgbClr val="D5E1EF"/>
          </a:solidFill>
        </p:grpSpPr>
        <p:sp>
          <p:nvSpPr>
            <p:cNvPr id="92" name="Rounded Rectangle 91"/>
            <p:cNvSpPr/>
            <p:nvPr/>
          </p:nvSpPr>
          <p:spPr>
            <a:xfrm>
              <a:off x="683568" y="2132856"/>
              <a:ext cx="2088232" cy="432048"/>
            </a:xfrm>
            <a:prstGeom prst="roundRect">
              <a:avLst/>
            </a:prstGeom>
            <a:grp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93" name="Rounded Rectangle 92"/>
            <p:cNvSpPr/>
            <p:nvPr/>
          </p:nvSpPr>
          <p:spPr>
            <a:xfrm>
              <a:off x="5796136" y="-1800200"/>
              <a:ext cx="936104" cy="432048"/>
            </a:xfrm>
            <a:prstGeom prst="roundRect">
              <a:avLst/>
            </a:prstGeom>
            <a:grp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cxnSp>
          <p:nvCxnSpPr>
            <p:cNvPr id="94" name="Straight Connector 93"/>
            <p:cNvCxnSpPr>
              <a:stCxn id="92" idx="3"/>
            </p:cNvCxnSpPr>
            <p:nvPr/>
          </p:nvCxnSpPr>
          <p:spPr>
            <a:xfrm flipV="1">
              <a:off x="2771800" y="-1584176"/>
              <a:ext cx="3018858" cy="3933056"/>
            </a:xfrm>
            <a:prstGeom prst="line">
              <a:avLst/>
            </a:prstGeom>
            <a:grpFill/>
            <a:ln w="381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3325" name="TextBox 10"/>
          <p:cNvSpPr txBox="1">
            <a:spLocks noChangeArrowheads="1"/>
          </p:cNvSpPr>
          <p:nvPr/>
        </p:nvSpPr>
        <p:spPr bwMode="auto">
          <a:xfrm>
            <a:off x="3176588" y="4699001"/>
            <a:ext cx="25590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GB" altLang="en-US" sz="2400">
                <a:latin typeface="Comic Sans MS" panose="030F0702030302020204" pitchFamily="66" charset="0"/>
              </a:rPr>
              <a:t>50 % decrease</a:t>
            </a:r>
          </a:p>
        </p:txBody>
      </p:sp>
      <p:sp>
        <p:nvSpPr>
          <p:cNvPr id="13326" name="TextBox 13"/>
          <p:cNvSpPr txBox="1">
            <a:spLocks noChangeArrowheads="1"/>
          </p:cNvSpPr>
          <p:nvPr/>
        </p:nvSpPr>
        <p:spPr bwMode="auto">
          <a:xfrm>
            <a:off x="8372476" y="781051"/>
            <a:ext cx="2519363"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GB" altLang="en-US" sz="2400">
                <a:latin typeface="Comic Sans MS" panose="030F0702030302020204" pitchFamily="66" charset="0"/>
              </a:rPr>
              <a:t>0.5</a:t>
            </a:r>
          </a:p>
        </p:txBody>
      </p:sp>
      <p:grpSp>
        <p:nvGrpSpPr>
          <p:cNvPr id="96" name="Group 95"/>
          <p:cNvGrpSpPr/>
          <p:nvPr/>
        </p:nvGrpSpPr>
        <p:grpSpPr>
          <a:xfrm>
            <a:off x="3208377" y="3242593"/>
            <a:ext cx="6048672" cy="3024336"/>
            <a:chOff x="683568" y="-459432"/>
            <a:chExt cx="6048672" cy="3024336"/>
          </a:xfrm>
          <a:solidFill>
            <a:srgbClr val="CCCC00"/>
          </a:solidFill>
        </p:grpSpPr>
        <p:sp>
          <p:nvSpPr>
            <p:cNvPr id="97" name="Rounded Rectangle 96"/>
            <p:cNvSpPr/>
            <p:nvPr/>
          </p:nvSpPr>
          <p:spPr>
            <a:xfrm>
              <a:off x="683568" y="2132856"/>
              <a:ext cx="2088232" cy="432048"/>
            </a:xfrm>
            <a:prstGeom prst="roundRect">
              <a:avLst/>
            </a:prstGeom>
            <a:grp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98" name="Rounded Rectangle 97"/>
            <p:cNvSpPr/>
            <p:nvPr/>
          </p:nvSpPr>
          <p:spPr>
            <a:xfrm>
              <a:off x="5796136" y="-459432"/>
              <a:ext cx="936104" cy="432048"/>
            </a:xfrm>
            <a:prstGeom prst="roundRect">
              <a:avLst/>
            </a:prstGeom>
            <a:grp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cxnSp>
          <p:nvCxnSpPr>
            <p:cNvPr id="99" name="Straight Connector 98"/>
            <p:cNvCxnSpPr>
              <a:stCxn id="97" idx="3"/>
              <a:endCxn id="98" idx="1"/>
            </p:cNvCxnSpPr>
            <p:nvPr/>
          </p:nvCxnSpPr>
          <p:spPr>
            <a:xfrm flipV="1">
              <a:off x="2771800" y="-243408"/>
              <a:ext cx="3024336" cy="2592288"/>
            </a:xfrm>
            <a:prstGeom prst="line">
              <a:avLst/>
            </a:prstGeom>
            <a:grpFill/>
            <a:ln w="381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3328" name="TextBox 41"/>
          <p:cNvSpPr txBox="1">
            <a:spLocks noChangeArrowheads="1"/>
          </p:cNvSpPr>
          <p:nvPr/>
        </p:nvSpPr>
        <p:spPr bwMode="auto">
          <a:xfrm>
            <a:off x="3176588" y="5819776"/>
            <a:ext cx="2519362"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GB" altLang="en-US" sz="2400">
                <a:latin typeface="Comic Sans MS" panose="030F0702030302020204" pitchFamily="66" charset="0"/>
              </a:rPr>
              <a:t>No change</a:t>
            </a:r>
          </a:p>
        </p:txBody>
      </p:sp>
      <p:sp>
        <p:nvSpPr>
          <p:cNvPr id="13329" name="TextBox 16"/>
          <p:cNvSpPr txBox="1">
            <a:spLocks noChangeArrowheads="1"/>
          </p:cNvSpPr>
          <p:nvPr/>
        </p:nvSpPr>
        <p:spPr bwMode="auto">
          <a:xfrm>
            <a:off x="8256588" y="3259138"/>
            <a:ext cx="2519362"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GB" altLang="en-US" sz="2400">
                <a:latin typeface="Comic Sans MS" panose="030F0702030302020204" pitchFamily="66" charset="0"/>
              </a:rPr>
              <a:t>1</a:t>
            </a:r>
          </a:p>
        </p:txBody>
      </p:sp>
      <p:sp>
        <p:nvSpPr>
          <p:cNvPr id="33" name="TextBox 11"/>
          <p:cNvSpPr txBox="1">
            <a:spLocks noChangeArrowheads="1"/>
          </p:cNvSpPr>
          <p:nvPr/>
        </p:nvSpPr>
        <p:spPr bwMode="auto">
          <a:xfrm>
            <a:off x="850232" y="17695"/>
            <a:ext cx="1074821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GB" altLang="en-US" dirty="0">
                <a:latin typeface="+mj-lt"/>
              </a:rPr>
              <a:t>A multiplier increase is the 100% -  % increase as a decimal </a:t>
            </a:r>
          </a:p>
        </p:txBody>
      </p:sp>
      <p:sp>
        <p:nvSpPr>
          <p:cNvPr id="34" name="Rectangle 33"/>
          <p:cNvSpPr/>
          <p:nvPr/>
        </p:nvSpPr>
        <p:spPr>
          <a:xfrm>
            <a:off x="1942379" y="779723"/>
            <a:ext cx="8597284" cy="5685245"/>
          </a:xfrm>
          <a:prstGeom prst="rect">
            <a:avLst/>
          </a:prstGeom>
          <a:noFill/>
          <a:ln w="28575">
            <a:solidFill>
              <a:srgbClr val="00D66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60648061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51"/>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63"/>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79"/>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91"/>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9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663732" y="1080655"/>
            <a:ext cx="8257309" cy="4992885"/>
          </a:xfrm>
          <a:prstGeom prst="rect">
            <a:avLst/>
          </a:prstGeom>
          <a:noFill/>
          <a:ln w="28575">
            <a:solidFill>
              <a:srgbClr val="00D66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itle 1"/>
          <p:cNvSpPr>
            <a:spLocks noGrp="1"/>
          </p:cNvSpPr>
          <p:nvPr>
            <p:ph type="title"/>
          </p:nvPr>
        </p:nvSpPr>
        <p:spPr>
          <a:xfrm>
            <a:off x="367146" y="245053"/>
            <a:ext cx="11568180" cy="835602"/>
          </a:xfrm>
        </p:spPr>
        <p:txBody>
          <a:bodyPr>
            <a:normAutofit/>
          </a:bodyPr>
          <a:lstStyle/>
          <a:p>
            <a:r>
              <a:rPr lang="en-GB" dirty="0">
                <a:solidFill>
                  <a:srgbClr val="002060"/>
                </a:solidFill>
              </a:rPr>
              <a:t>Find percent increase using a multiplier</a:t>
            </a:r>
          </a:p>
        </p:txBody>
      </p:sp>
      <p:sp>
        <p:nvSpPr>
          <p:cNvPr id="3" name="TextBox 2"/>
          <p:cNvSpPr txBox="1"/>
          <p:nvPr/>
        </p:nvSpPr>
        <p:spPr>
          <a:xfrm>
            <a:off x="2118744" y="1552379"/>
            <a:ext cx="7347284" cy="2677656"/>
          </a:xfrm>
          <a:prstGeom prst="rect">
            <a:avLst/>
          </a:prstGeom>
          <a:noFill/>
        </p:spPr>
        <p:txBody>
          <a:bodyPr wrap="square" rtlCol="0">
            <a:spAutoFit/>
          </a:bodyPr>
          <a:lstStyle/>
          <a:p>
            <a:r>
              <a:rPr lang="en-GB" sz="2800" dirty="0">
                <a:latin typeface="+mj-lt"/>
              </a:rPr>
              <a:t>If you want to increase something by 20% you are making your answer 100% + 20% = 120%</a:t>
            </a:r>
          </a:p>
          <a:p>
            <a:r>
              <a:rPr lang="en-GB" sz="2800" dirty="0">
                <a:latin typeface="+mj-lt"/>
              </a:rPr>
              <a:t>120 % as a decimal is 1.2</a:t>
            </a:r>
          </a:p>
          <a:p>
            <a:endParaRPr lang="en-GB" sz="2800" dirty="0">
              <a:latin typeface="+mj-lt"/>
            </a:endParaRPr>
          </a:p>
          <a:p>
            <a:r>
              <a:rPr lang="en-GB" sz="2800" dirty="0">
                <a:latin typeface="+mj-lt"/>
              </a:rPr>
              <a:t>So to increase 530 by 20% </a:t>
            </a:r>
          </a:p>
          <a:p>
            <a:r>
              <a:rPr lang="en-GB" sz="2800" dirty="0">
                <a:latin typeface="+mj-lt"/>
              </a:rPr>
              <a:t>530 x 1.2 = 636</a:t>
            </a:r>
          </a:p>
        </p:txBody>
      </p:sp>
    </p:spTree>
    <p:extLst>
      <p:ext uri="{BB962C8B-B14F-4D97-AF65-F5344CB8AC3E}">
        <p14:creationId xmlns:p14="http://schemas.microsoft.com/office/powerpoint/2010/main" val="22770817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663732" y="1080655"/>
            <a:ext cx="8257309" cy="4992885"/>
          </a:xfrm>
          <a:prstGeom prst="rect">
            <a:avLst/>
          </a:prstGeom>
          <a:noFill/>
          <a:ln w="28575">
            <a:solidFill>
              <a:srgbClr val="00D66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itle 1"/>
          <p:cNvSpPr>
            <a:spLocks noGrp="1"/>
          </p:cNvSpPr>
          <p:nvPr>
            <p:ph type="title"/>
          </p:nvPr>
        </p:nvSpPr>
        <p:spPr>
          <a:xfrm>
            <a:off x="367146" y="245053"/>
            <a:ext cx="11568180" cy="835602"/>
          </a:xfrm>
        </p:spPr>
        <p:txBody>
          <a:bodyPr>
            <a:normAutofit/>
          </a:bodyPr>
          <a:lstStyle/>
          <a:p>
            <a:r>
              <a:rPr lang="en-GB" dirty="0">
                <a:solidFill>
                  <a:srgbClr val="002060"/>
                </a:solidFill>
              </a:rPr>
              <a:t>Find percent decrease using a multiplier</a:t>
            </a:r>
          </a:p>
        </p:txBody>
      </p:sp>
      <p:sp>
        <p:nvSpPr>
          <p:cNvPr id="3" name="TextBox 2"/>
          <p:cNvSpPr txBox="1"/>
          <p:nvPr/>
        </p:nvSpPr>
        <p:spPr>
          <a:xfrm>
            <a:off x="1925052" y="1744884"/>
            <a:ext cx="7347284" cy="2677656"/>
          </a:xfrm>
          <a:prstGeom prst="rect">
            <a:avLst/>
          </a:prstGeom>
          <a:noFill/>
        </p:spPr>
        <p:txBody>
          <a:bodyPr wrap="square" rtlCol="0">
            <a:spAutoFit/>
          </a:bodyPr>
          <a:lstStyle/>
          <a:p>
            <a:r>
              <a:rPr lang="en-GB" sz="2800" dirty="0">
                <a:latin typeface="+mj-lt"/>
              </a:rPr>
              <a:t>If you want to decrease something by 20% you are making your answer 100% - 20% = 80%</a:t>
            </a:r>
          </a:p>
          <a:p>
            <a:r>
              <a:rPr lang="en-GB" sz="2800" dirty="0">
                <a:latin typeface="+mj-lt"/>
              </a:rPr>
              <a:t>80 % as a decimal is 0.8</a:t>
            </a:r>
          </a:p>
          <a:p>
            <a:endParaRPr lang="en-GB" sz="2800" dirty="0">
              <a:latin typeface="+mj-lt"/>
            </a:endParaRPr>
          </a:p>
          <a:p>
            <a:r>
              <a:rPr lang="en-GB" sz="2800" dirty="0">
                <a:latin typeface="+mj-lt"/>
              </a:rPr>
              <a:t>So to decrease 530 by 20% </a:t>
            </a:r>
          </a:p>
          <a:p>
            <a:r>
              <a:rPr lang="en-GB" sz="2800" dirty="0">
                <a:latin typeface="+mj-lt"/>
              </a:rPr>
              <a:t>530 x 0.8 = 424</a:t>
            </a:r>
          </a:p>
        </p:txBody>
      </p:sp>
    </p:spTree>
    <p:extLst>
      <p:ext uri="{BB962C8B-B14F-4D97-AF65-F5344CB8AC3E}">
        <p14:creationId xmlns:p14="http://schemas.microsoft.com/office/powerpoint/2010/main" val="23915110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663732" y="1080655"/>
            <a:ext cx="8257309" cy="4992885"/>
          </a:xfrm>
          <a:prstGeom prst="rect">
            <a:avLst/>
          </a:prstGeom>
          <a:noFill/>
          <a:ln w="28575">
            <a:solidFill>
              <a:srgbClr val="00D66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itle 1"/>
          <p:cNvSpPr>
            <a:spLocks noGrp="1"/>
          </p:cNvSpPr>
          <p:nvPr>
            <p:ph type="title"/>
          </p:nvPr>
        </p:nvSpPr>
        <p:spPr>
          <a:xfrm>
            <a:off x="367146" y="245053"/>
            <a:ext cx="10515600" cy="835602"/>
          </a:xfrm>
        </p:spPr>
        <p:txBody>
          <a:bodyPr>
            <a:normAutofit/>
          </a:bodyPr>
          <a:lstStyle/>
          <a:p>
            <a:r>
              <a:rPr lang="en-GB" sz="3600" dirty="0">
                <a:solidFill>
                  <a:srgbClr val="002060"/>
                </a:solidFill>
              </a:rPr>
              <a:t>Use your preferred method to answer these questions</a:t>
            </a:r>
          </a:p>
        </p:txBody>
      </p:sp>
      <p:sp>
        <p:nvSpPr>
          <p:cNvPr id="12" name="Rectangle 11"/>
          <p:cNvSpPr/>
          <p:nvPr/>
        </p:nvSpPr>
        <p:spPr>
          <a:xfrm>
            <a:off x="5939246" y="4127863"/>
            <a:ext cx="574765" cy="87085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TextBox 2"/>
          <p:cNvSpPr txBox="1"/>
          <p:nvPr/>
        </p:nvSpPr>
        <p:spPr>
          <a:xfrm>
            <a:off x="2342147" y="1668379"/>
            <a:ext cx="5887453" cy="3903504"/>
          </a:xfrm>
          <a:prstGeom prst="rect">
            <a:avLst/>
          </a:prstGeom>
          <a:noFill/>
        </p:spPr>
        <p:txBody>
          <a:bodyPr wrap="square" rtlCol="0">
            <a:spAutoFit/>
          </a:bodyPr>
          <a:lstStyle/>
          <a:p>
            <a:pPr>
              <a:lnSpc>
                <a:spcPct val="150000"/>
              </a:lnSpc>
            </a:pPr>
            <a:r>
              <a:rPr lang="en-GB" sz="2800" dirty="0">
                <a:latin typeface="+mj-lt"/>
              </a:rPr>
              <a:t>Increase £560 by 25%</a:t>
            </a:r>
          </a:p>
          <a:p>
            <a:pPr>
              <a:lnSpc>
                <a:spcPct val="150000"/>
              </a:lnSpc>
            </a:pPr>
            <a:r>
              <a:rPr lang="en-GB" sz="2800" dirty="0">
                <a:latin typeface="+mj-lt"/>
              </a:rPr>
              <a:t>Increase £600 by 52%</a:t>
            </a:r>
          </a:p>
          <a:p>
            <a:pPr>
              <a:lnSpc>
                <a:spcPct val="150000"/>
              </a:lnSpc>
            </a:pPr>
            <a:r>
              <a:rPr lang="en-GB" sz="2800" dirty="0">
                <a:latin typeface="+mj-lt"/>
              </a:rPr>
              <a:t>Increase £580 by 24%</a:t>
            </a:r>
          </a:p>
          <a:p>
            <a:pPr>
              <a:lnSpc>
                <a:spcPct val="150000"/>
              </a:lnSpc>
            </a:pPr>
            <a:r>
              <a:rPr lang="en-GB" sz="2800" dirty="0">
                <a:latin typeface="+mj-lt"/>
              </a:rPr>
              <a:t>Decrease £550 by 78%</a:t>
            </a:r>
          </a:p>
          <a:p>
            <a:pPr>
              <a:lnSpc>
                <a:spcPct val="150000"/>
              </a:lnSpc>
            </a:pPr>
            <a:r>
              <a:rPr lang="en-GB" sz="2800" dirty="0">
                <a:latin typeface="+mj-lt"/>
              </a:rPr>
              <a:t>Decrease £460 by 44%</a:t>
            </a:r>
          </a:p>
          <a:p>
            <a:pPr>
              <a:lnSpc>
                <a:spcPct val="150000"/>
              </a:lnSpc>
            </a:pPr>
            <a:r>
              <a:rPr lang="en-GB" sz="2800" dirty="0">
                <a:latin typeface="+mj-lt"/>
              </a:rPr>
              <a:t>Decrease £790 by 58%</a:t>
            </a:r>
          </a:p>
        </p:txBody>
      </p:sp>
    </p:spTree>
    <p:extLst>
      <p:ext uri="{BB962C8B-B14F-4D97-AF65-F5344CB8AC3E}">
        <p14:creationId xmlns:p14="http://schemas.microsoft.com/office/powerpoint/2010/main" val="8305361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0EDFF64637C074B9468D8400699BC31" ma:contentTypeVersion="13" ma:contentTypeDescription="Create a new document." ma:contentTypeScope="" ma:versionID="2f37b071e3941368b53ed96c7a3eca78">
  <xsd:schema xmlns:xsd="http://www.w3.org/2001/XMLSchema" xmlns:xs="http://www.w3.org/2001/XMLSchema" xmlns:p="http://schemas.microsoft.com/office/2006/metadata/properties" xmlns:ns2="a675e989-819c-4ef8-a9e7-308823201b25" xmlns:ns3="84be7d0a-34a6-4ef2-a332-62c3b98ca601" targetNamespace="http://schemas.microsoft.com/office/2006/metadata/properties" ma:root="true" ma:fieldsID="42cc854f72018f11b23df742d9bca964" ns2:_="" ns3:_="">
    <xsd:import namespace="a675e989-819c-4ef8-a9e7-308823201b25"/>
    <xsd:import namespace="84be7d0a-34a6-4ef2-a332-62c3b98ca601"/>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EventHashCode" minOccurs="0"/>
                <xsd:element ref="ns2:MediaServiceGenerationTime" minOccurs="0"/>
                <xsd:element ref="ns2:Presentationanddiscussion" minOccurs="0"/>
                <xsd:element ref="ns2:MediaServiceAutoKeyPoints" minOccurs="0"/>
                <xsd:element ref="ns2:MediaServiceKeyPoint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675e989-819c-4ef8-a9e7-308823201b25"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MediaServiceAutoTags" ma:internalName="MediaServiceAutoTags" ma:readOnly="true">
      <xsd:simpleType>
        <xsd:restriction base="dms:Text"/>
      </xsd:simpleType>
    </xsd:element>
    <xsd:element name="MediaServiceOCR" ma:index="14" nillable="true" ma:displayName="MediaServiceOCR" ma:internalName="MediaServiceOCR" ma:readOnly="true">
      <xsd:simpleType>
        <xsd:restriction base="dms:Note">
          <xsd:maxLength value="255"/>
        </xsd:restriction>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Presentationanddiscussion" ma:index="17" nillable="true" ma:displayName="Presentation and discussion" ma:description="Prince Gyamfi Presentation&#10;Ahmad, Eyob, Kirthikan discussion" ma:format="Dropdown" ma:internalName="Presentationanddiscussion">
      <xsd:simpleType>
        <xsd:restriction base="dms:Note">
          <xsd:maxLength value="255"/>
        </xsd:restriction>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4be7d0a-34a6-4ef2-a332-62c3b98ca601" elementFormDefault="qualified">
    <xsd:import namespace="http://schemas.microsoft.com/office/2006/documentManagement/types"/>
    <xsd:import namespace="http://schemas.microsoft.com/office/infopath/2007/PartnerControls"/>
    <xsd:element name="SharedWithUsers" ma:index="10"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description=""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resentationanddiscussion xmlns="a675e989-819c-4ef8-a9e7-308823201b25"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786123B-9882-422A-A952-FC8EC542944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675e989-819c-4ef8-a9e7-308823201b25"/>
    <ds:schemaRef ds:uri="84be7d0a-34a6-4ef2-a332-62c3b98ca60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34D33DB-DE16-4B94-AD64-74170BBD2BB7}">
  <ds:schemaRef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7264de17-d3b7-48a5-ada9-9928cbb5202f"/>
    <ds:schemaRef ds:uri="http://purl.org/dc/elements/1.1/"/>
    <ds:schemaRef ds:uri="http://schemas.microsoft.com/office/2006/metadata/properties"/>
    <ds:schemaRef ds:uri="320501ca-6d35-49d4-a851-eaac0ebd858c"/>
    <ds:schemaRef ds:uri="http://www.w3.org/XML/1998/namespace"/>
    <ds:schemaRef ds:uri="http://purl.org/dc/dcmitype/"/>
    <ds:schemaRef ds:uri="a675e989-819c-4ef8-a9e7-308823201b25"/>
  </ds:schemaRefs>
</ds:datastoreItem>
</file>

<file path=customXml/itemProps3.xml><?xml version="1.0" encoding="utf-8"?>
<ds:datastoreItem xmlns:ds="http://schemas.openxmlformats.org/officeDocument/2006/customXml" ds:itemID="{38957657-4A7C-4672-800D-8D07C0DD86C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4873</TotalTime>
  <Words>1068</Words>
  <Application>Microsoft Office PowerPoint</Application>
  <PresentationFormat>Widescreen</PresentationFormat>
  <Paragraphs>186</Paragraphs>
  <Slides>21</Slides>
  <Notes>2</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Percent</vt:lpstr>
      <vt:lpstr>Finding the Percent of an amount</vt:lpstr>
      <vt:lpstr>Find the percent</vt:lpstr>
      <vt:lpstr>Find percent increase and decrease</vt:lpstr>
      <vt:lpstr>PowerPoint Presentation</vt:lpstr>
      <vt:lpstr>PowerPoint Presentation</vt:lpstr>
      <vt:lpstr>Find percent increase using a multiplier</vt:lpstr>
      <vt:lpstr>Find percent decrease using a multiplier</vt:lpstr>
      <vt:lpstr>Use your preferred method to answer these questions</vt:lpstr>
      <vt:lpstr>Find the percent of change</vt:lpstr>
      <vt:lpstr>Example</vt:lpstr>
      <vt:lpstr>PowerPoint Presentation</vt:lpstr>
      <vt:lpstr>Practice</vt:lpstr>
      <vt:lpstr>Practice</vt:lpstr>
      <vt:lpstr>Finding the original amount/reverse percent</vt:lpstr>
      <vt:lpstr>Finding the original amount/reverse percent</vt:lpstr>
      <vt:lpstr>Finding the original amount/reverse percent</vt:lpstr>
      <vt:lpstr>Practice</vt:lpstr>
      <vt:lpstr>Exam questions</vt:lpstr>
      <vt:lpstr>Exam questions</vt:lpstr>
      <vt:lpstr>Plenary</vt:lpstr>
    </vt:vector>
  </TitlesOfParts>
  <Company>Milton Keynes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Rearranging formulae Forming equations</dc:title>
  <dc:creator>Jenisha Ananthan</dc:creator>
  <cp:lastModifiedBy>Debbie Rice</cp:lastModifiedBy>
  <cp:revision>124</cp:revision>
  <dcterms:created xsi:type="dcterms:W3CDTF">2019-10-29T16:54:09Z</dcterms:created>
  <dcterms:modified xsi:type="dcterms:W3CDTF">2020-11-11T18:45:20Z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0x01010020EDFF64637C074B9468D8400699BC31</vt:lpwstr>
  </property>
</Properties>
</file>