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handoutMasterIdLst>
    <p:handoutMasterId r:id="rId32"/>
  </p:handoutMasterIdLst>
  <p:sldIdLst>
    <p:sldId id="322" r:id="rId2"/>
    <p:sldId id="324" r:id="rId3"/>
    <p:sldId id="256" r:id="rId4"/>
    <p:sldId id="257" r:id="rId5"/>
    <p:sldId id="258" r:id="rId6"/>
    <p:sldId id="297" r:id="rId7"/>
    <p:sldId id="298" r:id="rId8"/>
    <p:sldId id="337" r:id="rId9"/>
    <p:sldId id="300" r:id="rId10"/>
    <p:sldId id="302" r:id="rId11"/>
    <p:sldId id="301" r:id="rId12"/>
    <p:sldId id="303" r:id="rId13"/>
    <p:sldId id="333" r:id="rId14"/>
    <p:sldId id="334" r:id="rId15"/>
    <p:sldId id="339" r:id="rId16"/>
    <p:sldId id="304" r:id="rId17"/>
    <p:sldId id="305" r:id="rId18"/>
    <p:sldId id="306" r:id="rId19"/>
    <p:sldId id="307" r:id="rId20"/>
    <p:sldId id="311" r:id="rId21"/>
    <p:sldId id="330" r:id="rId22"/>
    <p:sldId id="313" r:id="rId23"/>
    <p:sldId id="314" r:id="rId24"/>
    <p:sldId id="320" r:id="rId25"/>
    <p:sldId id="326" r:id="rId26"/>
    <p:sldId id="321" r:id="rId27"/>
    <p:sldId id="327" r:id="rId28"/>
    <p:sldId id="338" r:id="rId29"/>
    <p:sldId id="31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D7FEE"/>
    <a:srgbClr val="FFFF66"/>
    <a:srgbClr val="FF6699"/>
    <a:srgbClr val="66FFCC"/>
    <a:srgbClr val="F5862B"/>
    <a:srgbClr val="F68E38"/>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74" autoAdjust="0"/>
    <p:restoredTop sz="94660"/>
  </p:normalViewPr>
  <p:slideViewPr>
    <p:cSldViewPr>
      <p:cViewPr varScale="1">
        <p:scale>
          <a:sx n="75" d="100"/>
          <a:sy n="75" d="100"/>
        </p:scale>
        <p:origin x="1232"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F5428D-2F09-4533-BD73-DE07F2F86977}" type="datetimeFigureOut">
              <a:rPr lang="en-GB" smtClean="0"/>
              <a:t>15/01/2021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C0D562-BCB6-438A-AB5B-E007083F3E6A}" type="slidenum">
              <a:rPr lang="en-GB" smtClean="0"/>
              <a:t>‹#›</a:t>
            </a:fld>
            <a:endParaRPr lang="en-GB"/>
          </a:p>
        </p:txBody>
      </p:sp>
    </p:spTree>
    <p:extLst>
      <p:ext uri="{BB962C8B-B14F-4D97-AF65-F5344CB8AC3E}">
        <p14:creationId xmlns:p14="http://schemas.microsoft.com/office/powerpoint/2010/main" val="1234519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F38E40-AD46-491D-B192-BC6BB3E43111}" type="datetimeFigureOut">
              <a:rPr lang="en-GB" smtClean="0"/>
              <a:t>15/01/2021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172584-BB1C-4C8D-9AF9-D31218D2BD9D}" type="slidenum">
              <a:rPr lang="en-GB" smtClean="0"/>
              <a:t>‹#›</a:t>
            </a:fld>
            <a:endParaRPr lang="en-GB"/>
          </a:p>
        </p:txBody>
      </p:sp>
    </p:spTree>
    <p:extLst>
      <p:ext uri="{BB962C8B-B14F-4D97-AF65-F5344CB8AC3E}">
        <p14:creationId xmlns:p14="http://schemas.microsoft.com/office/powerpoint/2010/main" val="5511838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8</a:t>
            </a:fld>
            <a:endParaRPr lang="en-GB"/>
          </a:p>
        </p:txBody>
      </p:sp>
    </p:spTree>
    <p:extLst>
      <p:ext uri="{BB962C8B-B14F-4D97-AF65-F5344CB8AC3E}">
        <p14:creationId xmlns:p14="http://schemas.microsoft.com/office/powerpoint/2010/main" val="4165064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21</a:t>
            </a:fld>
            <a:endParaRPr lang="en-GB"/>
          </a:p>
        </p:txBody>
      </p:sp>
    </p:spTree>
    <p:extLst>
      <p:ext uri="{BB962C8B-B14F-4D97-AF65-F5344CB8AC3E}">
        <p14:creationId xmlns:p14="http://schemas.microsoft.com/office/powerpoint/2010/main" val="255354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28</a:t>
            </a:fld>
            <a:endParaRPr lang="en-GB"/>
          </a:p>
        </p:txBody>
      </p:sp>
    </p:spTree>
    <p:extLst>
      <p:ext uri="{BB962C8B-B14F-4D97-AF65-F5344CB8AC3E}">
        <p14:creationId xmlns:p14="http://schemas.microsoft.com/office/powerpoint/2010/main" val="4165064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1A3FFA6-CF87-474B-BD79-CB7961746CA1}" type="datetime1">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1110085-1368-45B7-B4AA-7FAEEB24641C}" type="datetime1">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9F7F1E-002A-458D-A961-847D4B11F123}" type="datetime1">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612099E-699F-493D-BFF3-0237ED4C5C7C}" type="datetime1">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BF200-19B6-4A1C-BB95-31DA05881547}" type="datetime1">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FB4DC6-763B-4447-93B5-4BE851F3DC63}" type="datetime1">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110D76-141D-4420-9B3F-662ADCED946B}" type="datetime1">
              <a:rPr lang="en-GB" smtClean="0"/>
              <a:t>15/01/2021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1FC42A-FFE2-4932-A656-BA5D4056107F}" type="datetime1">
              <a:rPr lang="en-GB" smtClean="0"/>
              <a:t>15/01/2021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B8C75-4D4A-4E07-B166-AB4B5CCE620F}" type="datetime1">
              <a:rPr lang="en-GB" smtClean="0"/>
              <a:t>15/01/2021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49D2D4-7DC2-44AF-B784-4A13127F1250}" type="datetime1">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2289CC-AAB6-48E6-8DB6-22D8189482C6}" type="datetime1">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457F9-0D5D-41BB-888D-AD02823330F3}" type="datetime1">
              <a:rPr lang="en-GB" smtClean="0"/>
              <a:t>15/01/2021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0.wdp"/><Relationship Id="rId18" Type="http://schemas.openxmlformats.org/officeDocument/2006/relationships/image" Target="../media/image68.png"/><Relationship Id="rId3" Type="http://schemas.microsoft.com/office/2007/relationships/hdphoto" Target="../media/hdphoto4.wdp"/><Relationship Id="rId21" Type="http://schemas.openxmlformats.org/officeDocument/2006/relationships/image" Target="../media/image70.jpeg"/><Relationship Id="rId7" Type="http://schemas.openxmlformats.org/officeDocument/2006/relationships/slide" Target="slide4.xml"/><Relationship Id="rId12" Type="http://schemas.openxmlformats.org/officeDocument/2006/relationships/image" Target="../media/image65.jpeg"/><Relationship Id="rId17" Type="http://schemas.openxmlformats.org/officeDocument/2006/relationships/image" Target="../media/image67.jpeg"/><Relationship Id="rId2" Type="http://schemas.openxmlformats.org/officeDocument/2006/relationships/image" Target="../media/image45.png"/><Relationship Id="rId16" Type="http://schemas.openxmlformats.org/officeDocument/2006/relationships/image" Target="../media/image47.png"/><Relationship Id="rId20"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9.wdp"/><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image" Target="../media/image64.png"/><Relationship Id="rId19" Type="http://schemas.microsoft.com/office/2007/relationships/hdphoto" Target="../media/hdphoto11.wdp"/><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2.wdp"/><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71.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3.wdp"/><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73.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5" Type="http://schemas.microsoft.com/office/2007/relationships/hdphoto" Target="../media/hdphoto14.wdp"/><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7.png"/><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5.wdp"/><Relationship Id="rId5" Type="http://schemas.openxmlformats.org/officeDocument/2006/relationships/image" Target="../media/image6.png"/><Relationship Id="rId15" Type="http://schemas.microsoft.com/office/2007/relationships/hdphoto" Target="../media/hdphoto16.wdp"/><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8.png"/><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77.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79.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9.wdp"/><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64.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www.mathsisfun.com/algebra/add-subtract-balance.html" TargetMode="External"/><Relationship Id="rId18" Type="http://schemas.openxmlformats.org/officeDocument/2006/relationships/hyperlink" Target="http://www.basic-mathematics.com/basic-math-formulas.html" TargetMode="External"/><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hyperlink" Target="http://www.homeschoolmath.net/teaching/equations-1.php" TargetMode="External"/><Relationship Id="rId17" Type="http://schemas.openxmlformats.org/officeDocument/2006/relationships/hyperlink" Target="http://www.math-drills.com/algebra.shtml" TargetMode="External"/><Relationship Id="rId2" Type="http://schemas.openxmlformats.org/officeDocument/2006/relationships/image" Target="../media/image45.png"/><Relationship Id="rId16" Type="http://schemas.openxmlformats.org/officeDocument/2006/relationships/hyperlink" Target="http://www.shodor.org/interactivate/activities/AlgebraQuiz/" TargetMode="Externa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5" Type="http://schemas.openxmlformats.org/officeDocument/2006/relationships/hyperlink" Target="http://www.bgfl.org/bgfl/custom/resources_ftp/client_ftp/ks2/maths/weigh/1a.htm" TargetMode="External"/><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hyperlink" Target="http://www.mathsisfun.com/algebra/equation-formula.htm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7.wdp"/><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8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8.wdp"/><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82.png"/><Relationship Id="rId2" Type="http://schemas.openxmlformats.org/officeDocument/2006/relationships/image" Target="../media/image45.png"/><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5" Type="http://schemas.openxmlformats.org/officeDocument/2006/relationships/image" Target="../media/image84.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7.png"/><Relationship Id="rId3" Type="http://schemas.microsoft.com/office/2007/relationships/hdphoto" Target="../media/hdphoto4.wdp"/><Relationship Id="rId7" Type="http://schemas.openxmlformats.org/officeDocument/2006/relationships/slide" Target="slide4.xml"/><Relationship Id="rId12" Type="http://schemas.microsoft.com/office/2007/relationships/hdphoto" Target="../media/hdphoto19.wdp"/><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86.png"/><Relationship Id="rId5" Type="http://schemas.openxmlformats.org/officeDocument/2006/relationships/image" Target="../media/image6.png"/><Relationship Id="rId15" Type="http://schemas.openxmlformats.org/officeDocument/2006/relationships/image" Target="../media/image88.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90.jpeg"/><Relationship Id="rId3" Type="http://schemas.openxmlformats.org/officeDocument/2006/relationships/image" Target="../media/image45.png"/><Relationship Id="rId7" Type="http://schemas.openxmlformats.org/officeDocument/2006/relationships/image" Target="../media/image11.pn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89.jpeg"/><Relationship Id="rId5" Type="http://schemas.openxmlformats.org/officeDocument/2006/relationships/image" Target="../media/image5.png"/><Relationship Id="rId10" Type="http://schemas.openxmlformats.org/officeDocument/2006/relationships/image" Target="../media/image33.png"/><Relationship Id="rId4" Type="http://schemas.microsoft.com/office/2007/relationships/hdphoto" Target="../media/hdphoto4.wdp"/><Relationship Id="rId9" Type="http://schemas.openxmlformats.org/officeDocument/2006/relationships/image" Target="../media/image29.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7.png"/><Relationship Id="rId3" Type="http://schemas.microsoft.com/office/2007/relationships/hdphoto" Target="../media/hdphoto4.wdp"/><Relationship Id="rId7" Type="http://schemas.openxmlformats.org/officeDocument/2006/relationships/image" Target="../media/image11.png"/><Relationship Id="rId12" Type="http://schemas.microsoft.com/office/2007/relationships/hdphoto" Target="../media/hdphoto20.wdp"/><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1.png"/><Relationship Id="rId5" Type="http://schemas.openxmlformats.org/officeDocument/2006/relationships/image" Target="../media/image5.png"/><Relationship Id="rId15" Type="http://schemas.microsoft.com/office/2007/relationships/hdphoto" Target="../media/hdphoto12.wdp"/><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29.png"/><Relationship Id="rId14"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1.wdp"/><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93.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5.png"/><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94.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33.png"/><Relationship Id="rId14" Type="http://schemas.microsoft.com/office/2007/relationships/hdphoto" Target="../media/hdphoto22.wdp"/></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7.png"/><Relationship Id="rId3" Type="http://schemas.microsoft.com/office/2007/relationships/hdphoto" Target="../media/hdphoto4.wdp"/><Relationship Id="rId7" Type="http://schemas.openxmlformats.org/officeDocument/2006/relationships/image" Target="../media/image5.png"/><Relationship Id="rId12"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3.wdp"/><Relationship Id="rId11" Type="http://schemas.openxmlformats.org/officeDocument/2006/relationships/image" Target="../media/image29.png"/><Relationship Id="rId5" Type="http://schemas.openxmlformats.org/officeDocument/2006/relationships/image" Target="../media/image96.jpeg"/><Relationship Id="rId10" Type="http://schemas.openxmlformats.org/officeDocument/2006/relationships/slide" Target="slide4.xml"/><Relationship Id="rId4" Type="http://schemas.openxmlformats.org/officeDocument/2006/relationships/image" Target="../media/image33.pn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7.png"/><Relationship Id="rId3" Type="http://schemas.microsoft.com/office/2007/relationships/hdphoto" Target="../media/hdphoto4.wdp"/><Relationship Id="rId7" Type="http://schemas.openxmlformats.org/officeDocument/2006/relationships/image" Target="../media/image5.png"/><Relationship Id="rId12"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3.wdp"/><Relationship Id="rId11" Type="http://schemas.openxmlformats.org/officeDocument/2006/relationships/image" Target="../media/image29.png"/><Relationship Id="rId5" Type="http://schemas.openxmlformats.org/officeDocument/2006/relationships/image" Target="../media/image96.jpeg"/><Relationship Id="rId10" Type="http://schemas.openxmlformats.org/officeDocument/2006/relationships/slide" Target="slide4.xml"/><Relationship Id="rId4" Type="http://schemas.openxmlformats.org/officeDocument/2006/relationships/image" Target="../media/image33.pn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22.wdp"/><Relationship Id="rId3" Type="http://schemas.microsoft.com/office/2007/relationships/hdphoto" Target="../media/hdphoto4.wdp"/><Relationship Id="rId7" Type="http://schemas.openxmlformats.org/officeDocument/2006/relationships/image" Target="../media/image11.png"/><Relationship Id="rId12" Type="http://schemas.openxmlformats.org/officeDocument/2006/relationships/image" Target="../media/image95.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29.png"/><Relationship Id="rId14" Type="http://schemas.openxmlformats.org/officeDocument/2006/relationships/image" Target="../media/image97.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11.png"/><Relationship Id="rId12" Type="http://schemas.openxmlformats.org/officeDocument/2006/relationships/image" Target="../media/image18.png"/><Relationship Id="rId17"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5.png"/><Relationship Id="rId15" Type="http://schemas.openxmlformats.org/officeDocument/2006/relationships/image" Target="../media/image58.png"/><Relationship Id="rId10" Type="http://schemas.openxmlformats.org/officeDocument/2006/relationships/image" Target="../media/image55.png"/><Relationship Id="rId4" Type="http://schemas.microsoft.com/office/2007/relationships/hdphoto" Target="../media/hdphoto4.wdp"/><Relationship Id="rId9" Type="http://schemas.openxmlformats.org/officeDocument/2006/relationships/image" Target="../media/image46.png"/><Relationship Id="rId1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5.wdp"/><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99.png"/><Relationship Id="rId2" Type="http://schemas.openxmlformats.org/officeDocument/2006/relationships/image" Target="../media/image45.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24.wdp"/><Relationship Id="rId5" Type="http://schemas.openxmlformats.org/officeDocument/2006/relationships/image" Target="../media/image6.png"/><Relationship Id="rId15" Type="http://schemas.openxmlformats.org/officeDocument/2006/relationships/image" Target="../media/image41.png"/><Relationship Id="rId10" Type="http://schemas.openxmlformats.org/officeDocument/2006/relationships/image" Target="../media/image98.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0.png"/><Relationship Id="rId3" Type="http://schemas.openxmlformats.org/officeDocument/2006/relationships/image" Target="../media/image6.png"/><Relationship Id="rId21"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23.png"/><Relationship Id="rId20" Type="http://schemas.openxmlformats.org/officeDocument/2006/relationships/image" Target="../media/image26.png"/><Relationship Id="rId29"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audio" Target="../media/audio1.wav"/><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4.xml"/><Relationship Id="rId28"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png"/><Relationship Id="rId27" Type="http://schemas.openxmlformats.org/officeDocument/2006/relationships/image" Target="../media/image31.png"/><Relationship Id="rId30"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7.png"/><Relationship Id="rId18" Type="http://schemas.openxmlformats.org/officeDocument/2006/relationships/slide" Target="slide24.xml"/><Relationship Id="rId26" Type="http://schemas.openxmlformats.org/officeDocument/2006/relationships/image" Target="../media/image43.png"/><Relationship Id="rId3" Type="http://schemas.openxmlformats.org/officeDocument/2006/relationships/image" Target="../media/image6.png"/><Relationship Id="rId21" Type="http://schemas.openxmlformats.org/officeDocument/2006/relationships/image" Target="../media/image41.png"/><Relationship Id="rId7" Type="http://schemas.openxmlformats.org/officeDocument/2006/relationships/image" Target="../media/image34.png"/><Relationship Id="rId12" Type="http://schemas.openxmlformats.org/officeDocument/2006/relationships/slide" Target="slide5.xml"/><Relationship Id="rId17" Type="http://schemas.openxmlformats.org/officeDocument/2006/relationships/image" Target="../media/image39.png"/><Relationship Id="rId25" Type="http://schemas.openxmlformats.org/officeDocument/2006/relationships/slide" Target="slide3.xml"/><Relationship Id="rId2" Type="http://schemas.openxmlformats.org/officeDocument/2006/relationships/image" Target="../media/image5.png"/><Relationship Id="rId16" Type="http://schemas.openxmlformats.org/officeDocument/2006/relationships/slide" Target="slide8.xml"/><Relationship Id="rId20"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36.png"/><Relationship Id="rId24" Type="http://schemas.openxmlformats.org/officeDocument/2006/relationships/slide" Target="slide28.xml"/><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4.png"/><Relationship Id="rId10" Type="http://schemas.openxmlformats.org/officeDocument/2006/relationships/slide" Target="slide11.xml"/><Relationship Id="rId19" Type="http://schemas.openxmlformats.org/officeDocument/2006/relationships/image" Target="../media/image40.png"/><Relationship Id="rId4" Type="http://schemas.openxmlformats.org/officeDocument/2006/relationships/image" Target="../media/image11.png"/><Relationship Id="rId9" Type="http://schemas.openxmlformats.org/officeDocument/2006/relationships/image" Target="../media/image35.png"/><Relationship Id="rId14" Type="http://schemas.openxmlformats.org/officeDocument/2006/relationships/slide" Target="slide18.xml"/><Relationship Id="rId22" Type="http://schemas.openxmlformats.org/officeDocument/2006/relationships/slide" Target="slide25.xml"/><Relationship Id="rId27"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7.png"/><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6.png"/><Relationship Id="rId5" Type="http://schemas.openxmlformats.org/officeDocument/2006/relationships/image" Target="../media/image6.png"/><Relationship Id="rId15" Type="http://schemas.openxmlformats.org/officeDocument/2006/relationships/image" Target="../media/image49.emf"/><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29.png"/><Relationship Id="rId14" Type="http://schemas.openxmlformats.org/officeDocument/2006/relationships/image" Target="../media/image48.emf"/></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7.png"/><Relationship Id="rId3" Type="http://schemas.microsoft.com/office/2007/relationships/hdphoto" Target="../media/hdphoto4.wdp"/><Relationship Id="rId7" Type="http://schemas.openxmlformats.org/officeDocument/2006/relationships/image" Target="../media/image50.png"/><Relationship Id="rId12"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slide" Target="slide4.xml"/><Relationship Id="rId4" Type="http://schemas.openxmlformats.org/officeDocument/2006/relationships/image" Target="../media/image33.png"/><Relationship Id="rId9" Type="http://schemas.openxmlformats.org/officeDocument/2006/relationships/image" Target="../media/image11.pn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6.wdp"/><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11.png"/><Relationship Id="rId12" Type="http://schemas.openxmlformats.org/officeDocument/2006/relationships/image" Target="../media/image18.png"/><Relationship Id="rId17" Type="http://schemas.openxmlformats.org/officeDocument/2006/relationships/image" Target="../media/image47.png"/><Relationship Id="rId2" Type="http://schemas.openxmlformats.org/officeDocument/2006/relationships/notesSlide" Target="../notesSlides/notesSlide1.xml"/><Relationship Id="rId16"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5.png"/><Relationship Id="rId15" Type="http://schemas.openxmlformats.org/officeDocument/2006/relationships/image" Target="../media/image58.png"/><Relationship Id="rId10" Type="http://schemas.openxmlformats.org/officeDocument/2006/relationships/image" Target="../media/image55.png"/><Relationship Id="rId4" Type="http://schemas.microsoft.com/office/2007/relationships/hdphoto" Target="../media/hdphoto4.wdp"/><Relationship Id="rId9" Type="http://schemas.openxmlformats.org/officeDocument/2006/relationships/image" Target="../media/image46.pn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www.youtube.com/watch?v=KGpb3_XkEvg" TargetMode="External"/><Relationship Id="rId18" Type="http://schemas.openxmlformats.org/officeDocument/2006/relationships/image" Target="../media/image47.png"/><Relationship Id="rId3" Type="http://schemas.microsoft.com/office/2007/relationships/hdphoto" Target="../media/hdphoto4.wdp"/><Relationship Id="rId7" Type="http://schemas.openxmlformats.org/officeDocument/2006/relationships/slide" Target="slide4.xml"/><Relationship Id="rId12" Type="http://schemas.openxmlformats.org/officeDocument/2006/relationships/image" Target="../media/image61.png"/><Relationship Id="rId17" Type="http://schemas.openxmlformats.org/officeDocument/2006/relationships/image" Target="../media/image34.png"/><Relationship Id="rId2" Type="http://schemas.openxmlformats.org/officeDocument/2006/relationships/image" Target="../media/image45.png"/><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7.wdp"/><Relationship Id="rId5" Type="http://schemas.openxmlformats.org/officeDocument/2006/relationships/image" Target="../media/image6.png"/><Relationship Id="rId15" Type="http://schemas.openxmlformats.org/officeDocument/2006/relationships/image" Target="../media/image63.jpeg"/><Relationship Id="rId10" Type="http://schemas.openxmlformats.org/officeDocument/2006/relationships/image" Target="../media/image60.jpe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7A55F11-0F6B-4871-AF95-E9FBACA37828}" type="slidenum">
              <a:rPr lang="en-GB" smtClean="0"/>
              <a:t>1</a:t>
            </a:fld>
            <a:endParaRPr lang="en-GB"/>
          </a:p>
        </p:txBody>
      </p:sp>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1033462"/>
            <a:ext cx="9157053" cy="55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4154984"/>
          </a:xfrm>
          <a:prstGeom prst="rect">
            <a:avLst/>
          </a:prstGeom>
        </p:spPr>
        <p:txBody>
          <a:bodyPr wrap="square">
            <a:spAutoFit/>
          </a:bodyPr>
          <a:lstStyle/>
          <a:p>
            <a:r>
              <a:rPr lang="en-GB" dirty="0">
                <a:latin typeface="Impact" pitchFamily="34" charset="0"/>
              </a:rPr>
              <a:t>Formula</a:t>
            </a:r>
          </a:p>
          <a:p>
            <a:r>
              <a:rPr lang="en-GB" dirty="0">
                <a:latin typeface="Impact" pitchFamily="34" charset="0"/>
              </a:rPr>
              <a:t>Rearrange</a:t>
            </a:r>
          </a:p>
          <a:p>
            <a:r>
              <a:rPr lang="en-GB" dirty="0">
                <a:latin typeface="Impact" pitchFamily="34" charset="0"/>
              </a:rPr>
              <a:t>Simplify</a:t>
            </a:r>
          </a:p>
          <a:p>
            <a:r>
              <a:rPr lang="en-GB" dirty="0">
                <a:latin typeface="Impact" pitchFamily="34" charset="0"/>
              </a:rPr>
              <a:t>Solve</a:t>
            </a:r>
          </a:p>
          <a:p>
            <a:r>
              <a:rPr lang="en-GB" dirty="0">
                <a:latin typeface="Impact" pitchFamily="34" charset="0"/>
              </a:rPr>
              <a:t>Replace</a:t>
            </a:r>
          </a:p>
          <a:p>
            <a:r>
              <a:rPr lang="en-GB" dirty="0">
                <a:latin typeface="Impact" pitchFamily="34" charset="0"/>
              </a:rPr>
              <a:t>Substitute</a:t>
            </a:r>
          </a:p>
          <a:p>
            <a:r>
              <a:rPr lang="en-GB" dirty="0">
                <a:latin typeface="Impact" pitchFamily="34" charset="0"/>
              </a:rPr>
              <a:t>Unknown</a:t>
            </a:r>
          </a:p>
          <a:p>
            <a:r>
              <a:rPr lang="en-GB" dirty="0">
                <a:latin typeface="Impact" pitchFamily="34" charset="0"/>
              </a:rPr>
              <a:t>Variable</a:t>
            </a:r>
          </a:p>
          <a:p>
            <a:r>
              <a:rPr lang="en-GB" dirty="0">
                <a:latin typeface="Impact" pitchFamily="34" charset="0"/>
              </a:rPr>
              <a:t>Constant</a:t>
            </a:r>
          </a:p>
          <a:p>
            <a:r>
              <a:rPr lang="en-GB" dirty="0">
                <a:latin typeface="Impact" pitchFamily="34" charset="0"/>
              </a:rPr>
              <a:t>Brackets</a:t>
            </a:r>
          </a:p>
          <a:p>
            <a:r>
              <a:rPr lang="en-GB" dirty="0">
                <a:latin typeface="Impact" pitchFamily="34" charset="0"/>
              </a:rPr>
              <a:t>Factorise</a:t>
            </a:r>
          </a:p>
          <a:p>
            <a:r>
              <a:rPr lang="en-GB" dirty="0">
                <a:latin typeface="Impact" pitchFamily="34" charset="0"/>
              </a:rPr>
              <a:t>Equation</a:t>
            </a:r>
          </a:p>
          <a:p>
            <a:endParaRPr lang="en-GB" dirty="0">
              <a:latin typeface="Impact" pitchFamily="34" charset="0"/>
            </a:endParaRPr>
          </a:p>
          <a:p>
            <a:r>
              <a:rPr lang="en-GB" sz="1200" dirty="0">
                <a:latin typeface="Impact" pitchFamily="34" charset="0"/>
              </a:rPr>
              <a:t>These are the words you will be using in this topic</a:t>
            </a:r>
          </a:p>
          <a:p>
            <a:endParaRPr lang="en-GB" dirty="0">
              <a:latin typeface="Impact" pitchFamily="34" charset="0"/>
            </a:endParaRPr>
          </a:p>
        </p:txBody>
      </p:sp>
      <p:pic>
        <p:nvPicPr>
          <p:cNvPr id="24" name="Picture 23"/>
          <p:cNvPicPr/>
          <p:nvPr/>
        </p:nvPicPr>
        <p:blipFill>
          <a:blip r:embed="rId10" cstate="print">
            <a:duotone>
              <a:prstClr val="black"/>
              <a:srgbClr val="FF6699">
                <a:tint val="45000"/>
                <a:satMod val="400000"/>
              </a:srgbClr>
            </a:duotone>
            <a:extLst>
              <a:ext uri="{BEBA8EAE-BF5A-486C-A8C5-ECC9F3942E4B}">
                <a14:imgProps xmlns:a14="http://schemas.microsoft.com/office/drawing/2010/main">
                  <a14:imgLayer r:embed="rId11">
                    <a14:imgEffect>
                      <a14:brightnessContrast bright="74000"/>
                    </a14:imgEffect>
                  </a14:imgLayer>
                </a14:imgProps>
              </a:ext>
              <a:ext uri="{28A0092B-C50C-407E-A947-70E740481C1C}">
                <a14:useLocalDpi xmlns:a14="http://schemas.microsoft.com/office/drawing/2010/main" val="0"/>
              </a:ext>
            </a:extLst>
          </a:blip>
          <a:srcRect/>
          <a:stretch>
            <a:fillRect/>
          </a:stretch>
        </p:blipFill>
        <p:spPr bwMode="auto">
          <a:xfrm rot="10800000">
            <a:off x="-42863" y="995324"/>
            <a:ext cx="578663" cy="5483119"/>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68690" y="867940"/>
            <a:ext cx="219966" cy="1552707"/>
          </a:xfrm>
          <a:prstGeom prst="rect">
            <a:avLst/>
          </a:prstGeom>
          <a:noFill/>
          <a:ln>
            <a:noFill/>
          </a:ln>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790097" y="1129839"/>
            <a:ext cx="219966" cy="1552707"/>
          </a:xfrm>
          <a:prstGeom prst="rect">
            <a:avLst/>
          </a:prstGeom>
          <a:noFill/>
          <a:ln>
            <a:noFill/>
          </a:ln>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79265" y="1405071"/>
            <a:ext cx="219966" cy="1552707"/>
          </a:xfrm>
          <a:prstGeom prst="rect">
            <a:avLst/>
          </a:prstGeom>
          <a:noFill/>
          <a:ln>
            <a:no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02840" y="1705181"/>
            <a:ext cx="219966" cy="1552707"/>
          </a:xfrm>
          <a:prstGeom prst="rect">
            <a:avLst/>
          </a:prstGeom>
          <a:noFill/>
          <a:ln>
            <a:noFill/>
          </a:ln>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68689" y="1960967"/>
            <a:ext cx="219966" cy="1552707"/>
          </a:xfrm>
          <a:prstGeom prst="rect">
            <a:avLst/>
          </a:prstGeom>
          <a:noFill/>
          <a:ln>
            <a:noFill/>
          </a:ln>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790097" y="2232049"/>
            <a:ext cx="219966" cy="1552707"/>
          </a:xfrm>
          <a:prstGeom prst="rect">
            <a:avLst/>
          </a:prstGeom>
          <a:noFill/>
          <a:ln>
            <a:noFill/>
          </a:ln>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76755" y="2531621"/>
            <a:ext cx="219966" cy="1552707"/>
          </a:xfrm>
          <a:prstGeom prst="rect">
            <a:avLst/>
          </a:prstGeom>
          <a:noFill/>
          <a:ln>
            <a:noFill/>
          </a:ln>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32714" y="2812473"/>
            <a:ext cx="219966" cy="1552707"/>
          </a:xfrm>
          <a:prstGeom prst="rect">
            <a:avLst/>
          </a:prstGeom>
          <a:noFill/>
          <a:ln>
            <a:noFill/>
          </a:ln>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76754" y="3065087"/>
            <a:ext cx="219966" cy="1552707"/>
          </a:xfrm>
          <a:prstGeom prst="rect">
            <a:avLst/>
          </a:prstGeom>
          <a:noFill/>
          <a:ln>
            <a:noFill/>
          </a:ln>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41353" y="3353700"/>
            <a:ext cx="219966" cy="1552707"/>
          </a:xfrm>
          <a:prstGeom prst="rect">
            <a:avLst/>
          </a:prstGeom>
          <a:noFill/>
          <a:ln>
            <a:noFill/>
          </a:ln>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91418" y="3641732"/>
            <a:ext cx="219966" cy="1552707"/>
          </a:xfrm>
          <a:prstGeom prst="rect">
            <a:avLst/>
          </a:prstGeom>
          <a:noFill/>
          <a:ln>
            <a:noFill/>
          </a:ln>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701274" y="3897339"/>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2">
            <a:duotone>
              <a:prstClr val="black"/>
              <a:srgbClr val="FFFF66">
                <a:tint val="45000"/>
                <a:satMod val="400000"/>
              </a:srgbClr>
            </a:duotone>
            <a:extLst>
              <a:ext uri="{BEBA8EAE-BF5A-486C-A8C5-ECC9F3942E4B}">
                <a14:imgProps xmlns:a14="http://schemas.microsoft.com/office/drawing/2010/main">
                  <a14:imgLayer r:embed="rId13">
                    <a14:imgEffect>
                      <a14:brightnessContrast bright="98000" contrast="40000"/>
                    </a14:imgEffect>
                  </a14:imgLayer>
                </a14:imgProps>
              </a:ex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801314"/>
          </a:xfrm>
          <a:prstGeom prst="rect">
            <a:avLst/>
          </a:prstGeom>
        </p:spPr>
        <p:txBody>
          <a:bodyPr wrap="square">
            <a:spAutoFit/>
          </a:bodyPr>
          <a:lstStyle/>
          <a:p>
            <a:r>
              <a:rPr lang="en-GB" dirty="0">
                <a:latin typeface="Arial Unicode MS" pitchFamily="34" charset="-128"/>
                <a:ea typeface="Arial Unicode MS" pitchFamily="34" charset="-128"/>
                <a:cs typeface="Arial Unicode MS" pitchFamily="34" charset="-128"/>
              </a:rPr>
              <a:t>Mathematicians</a:t>
            </a:r>
          </a:p>
          <a:p>
            <a:r>
              <a:rPr lang="en-GB" dirty="0">
                <a:latin typeface="Arial Unicode MS" pitchFamily="34" charset="-128"/>
                <a:ea typeface="Arial Unicode MS" pitchFamily="34" charset="-128"/>
                <a:cs typeface="Arial Unicode MS" pitchFamily="34" charset="-128"/>
              </a:rPr>
              <a:t>Scientists</a:t>
            </a:r>
          </a:p>
          <a:p>
            <a:r>
              <a:rPr lang="en-GB" dirty="0">
                <a:latin typeface="Arial Unicode MS" pitchFamily="34" charset="-128"/>
                <a:ea typeface="Arial Unicode MS" pitchFamily="34" charset="-128"/>
                <a:cs typeface="Arial Unicode MS" pitchFamily="34" charset="-128"/>
              </a:rPr>
              <a:t>Statisticians</a:t>
            </a:r>
          </a:p>
          <a:p>
            <a:r>
              <a:rPr lang="en-GB" dirty="0">
                <a:latin typeface="Arial Unicode MS" pitchFamily="34" charset="-128"/>
                <a:ea typeface="Arial Unicode MS" pitchFamily="34" charset="-128"/>
                <a:cs typeface="Arial Unicode MS" pitchFamily="34" charset="-128"/>
              </a:rPr>
              <a:t>Computer Programmers</a:t>
            </a:r>
          </a:p>
          <a:p>
            <a:r>
              <a:rPr lang="en-GB" dirty="0">
                <a:latin typeface="Arial Unicode MS" pitchFamily="34" charset="-128"/>
                <a:ea typeface="Arial Unicode MS" pitchFamily="34" charset="-128"/>
                <a:cs typeface="Arial Unicode MS" pitchFamily="34" charset="-128"/>
              </a:rPr>
              <a:t>Analysts</a:t>
            </a:r>
          </a:p>
          <a:p>
            <a:r>
              <a:rPr lang="en-GB" dirty="0">
                <a:latin typeface="Arial Unicode MS" pitchFamily="34" charset="-128"/>
                <a:ea typeface="Arial Unicode MS" pitchFamily="34" charset="-128"/>
                <a:cs typeface="Arial Unicode MS" pitchFamily="34" charset="-128"/>
              </a:rPr>
              <a:t>Government</a:t>
            </a:r>
          </a:p>
          <a:p>
            <a:r>
              <a:rPr lang="en-GB" dirty="0">
                <a:latin typeface="Arial Unicode MS" pitchFamily="34" charset="-128"/>
                <a:ea typeface="Arial Unicode MS" pitchFamily="34" charset="-128"/>
                <a:cs typeface="Arial Unicode MS" pitchFamily="34" charset="-128"/>
              </a:rPr>
              <a:t>Pension</a:t>
            </a:r>
          </a:p>
          <a:p>
            <a:r>
              <a:rPr lang="en-GB" dirty="0">
                <a:latin typeface="Arial Unicode MS" pitchFamily="34" charset="-128"/>
                <a:ea typeface="Arial Unicode MS" pitchFamily="34" charset="-128"/>
                <a:cs typeface="Arial Unicode MS" pitchFamily="34" charset="-128"/>
              </a:rPr>
              <a:t>Mortgage/Banks</a:t>
            </a:r>
          </a:p>
          <a:p>
            <a:r>
              <a:rPr lang="en-GB" dirty="0">
                <a:latin typeface="Arial Unicode MS" pitchFamily="34" charset="-128"/>
                <a:ea typeface="Arial Unicode MS" pitchFamily="34" charset="-128"/>
                <a:cs typeface="Arial Unicode MS" pitchFamily="34" charset="-128"/>
              </a:rPr>
              <a:t>Engineer</a:t>
            </a:r>
          </a:p>
          <a:p>
            <a:r>
              <a:rPr lang="en-GB" dirty="0">
                <a:latin typeface="Arial Unicode MS" pitchFamily="34" charset="-128"/>
                <a:ea typeface="Arial Unicode MS" pitchFamily="34" charset="-128"/>
                <a:cs typeface="Arial Unicode MS" pitchFamily="34" charset="-128"/>
              </a:rPr>
              <a:t>Cosmologist</a:t>
            </a:r>
          </a:p>
          <a:p>
            <a:r>
              <a:rPr lang="en-GB" dirty="0">
                <a:latin typeface="Arial Unicode MS" pitchFamily="34" charset="-128"/>
                <a:ea typeface="Arial Unicode MS" pitchFamily="34" charset="-128"/>
                <a:cs typeface="Arial Unicode MS" pitchFamily="34" charset="-128"/>
              </a:rPr>
              <a:t> …. Can you think of more?</a:t>
            </a:r>
          </a:p>
          <a:p>
            <a:r>
              <a:rPr lang="en-GB" dirty="0">
                <a:latin typeface="Arial Unicode MS" pitchFamily="34" charset="-128"/>
                <a:ea typeface="Arial Unicode MS" pitchFamily="34" charset="-128"/>
                <a:cs typeface="Arial Unicode MS" pitchFamily="34" charset="-128"/>
              </a:rPr>
              <a:t>…………………………………</a:t>
            </a:r>
          </a:p>
          <a:p>
            <a:r>
              <a:rPr lang="en-GB" dirty="0">
                <a:latin typeface="Arial Unicode MS" pitchFamily="34" charset="-128"/>
                <a:ea typeface="Arial Unicode MS" pitchFamily="34" charset="-128"/>
                <a:cs typeface="Arial Unicode MS" pitchFamily="34" charset="-128"/>
              </a:rPr>
              <a:t>…………………………………</a:t>
            </a:r>
          </a:p>
          <a:p>
            <a:endParaRPr lang="en-GB" dirty="0">
              <a:latin typeface="Arial Unicode MS" pitchFamily="34" charset="-128"/>
              <a:ea typeface="Arial Unicode MS" pitchFamily="34" charset="-128"/>
              <a:cs typeface="Arial Unicode MS" pitchFamily="34" charset="-128"/>
            </a:endParaRPr>
          </a:p>
          <a:p>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pic>
        <p:nvPicPr>
          <p:cNvPr id="5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29803"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682" y="0"/>
            <a:ext cx="1096520" cy="147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4456" y="5303691"/>
            <a:ext cx="1559526" cy="117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742698" y="5303691"/>
            <a:ext cx="1587226" cy="115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550568" y="5140146"/>
            <a:ext cx="1830654" cy="126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84595" y="5053677"/>
            <a:ext cx="2280295" cy="140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7068557"/>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8022" y="1093567"/>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 Diagonal Corner Rectangle 3"/>
          <p:cNvSpPr/>
          <p:nvPr/>
        </p:nvSpPr>
        <p:spPr>
          <a:xfrm>
            <a:off x="6235142" y="1578694"/>
            <a:ext cx="2600195" cy="482140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42000"/>
                    </a14:imgEffect>
                  </a14:imgLayer>
                </a14:imgProps>
              </a:ext>
              <a:ext uri="{28A0092B-C50C-407E-A947-70E740481C1C}">
                <a14:useLocalDpi xmlns:a14="http://schemas.microsoft.com/office/drawing/2010/main" val="0"/>
              </a:ext>
            </a:extLst>
          </a:blip>
          <a:srcRect/>
          <a:stretch>
            <a:fillRect/>
          </a:stretch>
        </p:blipFill>
        <p:spPr bwMode="auto">
          <a:xfrm>
            <a:off x="170145" y="1367340"/>
            <a:ext cx="8778544" cy="503276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100788" y="1660426"/>
            <a:ext cx="2600195" cy="1938992"/>
          </a:xfrm>
          <a:prstGeom prst="rect">
            <a:avLst/>
          </a:prstGeom>
          <a:solidFill>
            <a:schemeClr val="bg1"/>
          </a:solidFill>
        </p:spPr>
        <p:txBody>
          <a:bodyPr wrap="square" rtlCol="0">
            <a:spAutoFit/>
          </a:bodyPr>
          <a:lstStyle/>
          <a:p>
            <a:r>
              <a:rPr lang="en-GB" sz="2400" dirty="0">
                <a:latin typeface="Impact" pitchFamily="34" charset="0"/>
              </a:rPr>
              <a:t>Match up the formulae with cards that describe what they mean.</a:t>
            </a:r>
            <a:endParaRPr lang="en-GB" sz="2400" dirty="0"/>
          </a:p>
        </p:txBody>
      </p:sp>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394415">
            <a:off x="2051720" y="1480112"/>
            <a:ext cx="3913187"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82198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23165" y="1150074"/>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12">
            <a:duotone>
              <a:schemeClr val="accent2">
                <a:shade val="45000"/>
                <a:satMod val="135000"/>
              </a:schemeClr>
              <a:prstClr val="white"/>
            </a:duotone>
            <a:extLst>
              <a:ext uri="{BEBA8EAE-BF5A-486C-A8C5-ECC9F3942E4B}">
                <a14:imgProps xmlns:a14="http://schemas.microsoft.com/office/drawing/2010/main">
                  <a14:imgLayer r:embed="rId13">
                    <a14:imgEffect>
                      <a14:artisticPlasticWrap/>
                    </a14:imgEffect>
                    <a14:imgEffect>
                      <a14:brightnessContrast bright="40000" contrast="20000"/>
                    </a14:imgEffect>
                  </a14:imgLayer>
                </a14:imgProps>
              </a:ext>
              <a:ext uri="{28A0092B-C50C-407E-A947-70E740481C1C}">
                <a14:useLocalDpi xmlns:a14="http://schemas.microsoft.com/office/drawing/2010/main" val="0"/>
              </a:ext>
            </a:extLst>
          </a:blip>
          <a:srcRect l="-1" t="-1736" r="193"/>
          <a:stretch/>
        </p:blipFill>
        <p:spPr bwMode="auto">
          <a:xfrm rot="879941">
            <a:off x="5144025" y="3214393"/>
            <a:ext cx="3849442" cy="1667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14">
            <a:extLst>
              <a:ext uri="{BEBA8EAE-BF5A-486C-A8C5-ECC9F3942E4B}">
                <a14:imgProps xmlns:a14="http://schemas.microsoft.com/office/drawing/2010/main">
                  <a14:imgLayer r:embed="rId15">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388" y="2333873"/>
            <a:ext cx="878522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39392" y="1753103"/>
            <a:ext cx="8403102" cy="4708981"/>
          </a:xfrm>
          <a:prstGeom prst="rect">
            <a:avLst/>
          </a:prstGeom>
          <a:noFill/>
        </p:spPr>
        <p:txBody>
          <a:bodyPr wrap="square" rtlCol="0">
            <a:spAutoFit/>
          </a:bodyPr>
          <a:lstStyle/>
          <a:p>
            <a:r>
              <a:rPr lang="en-GB" sz="2000" dirty="0">
                <a:latin typeface="Impact" panose="020B0806030902050204" pitchFamily="34" charset="0"/>
              </a:rPr>
              <a:t>1…..  What are Formulae?</a:t>
            </a:r>
          </a:p>
          <a:p>
            <a:endParaRPr lang="en-GB" sz="2000" dirty="0">
              <a:latin typeface="Impact" panose="020B0806030902050204" pitchFamily="34" charset="0"/>
            </a:endParaRPr>
          </a:p>
          <a:p>
            <a:r>
              <a:rPr lang="en-GB" sz="2000" dirty="0">
                <a:latin typeface="Impact" panose="020B0806030902050204" pitchFamily="34" charset="0"/>
              </a:rPr>
              <a:t>Formulae are a set of instructions telling you what to do with some numbers once you have them.</a:t>
            </a:r>
          </a:p>
          <a:p>
            <a:endParaRPr lang="en-GB" sz="2000" dirty="0">
              <a:latin typeface="Impact" panose="020B0806030902050204" pitchFamily="34" charset="0"/>
            </a:endParaRPr>
          </a:p>
          <a:p>
            <a:r>
              <a:rPr lang="en-GB" sz="2000" dirty="0" err="1">
                <a:latin typeface="Impact" panose="020B0806030902050204" pitchFamily="34" charset="0"/>
              </a:rPr>
              <a:t>eg</a:t>
            </a:r>
            <a:r>
              <a:rPr lang="en-GB" sz="2000" dirty="0">
                <a:latin typeface="Impact" panose="020B0806030902050204" pitchFamily="34" charset="0"/>
              </a:rPr>
              <a:t>..  	£20 x d + £30 = C</a:t>
            </a:r>
          </a:p>
          <a:p>
            <a:endParaRPr lang="en-GB" sz="2000" dirty="0">
              <a:latin typeface="Impact" panose="020B0806030902050204" pitchFamily="34" charset="0"/>
            </a:endParaRPr>
          </a:p>
          <a:p>
            <a:r>
              <a:rPr lang="en-GB" sz="2000" dirty="0">
                <a:latin typeface="Impact" panose="020B0806030902050204" pitchFamily="34" charset="0"/>
              </a:rPr>
              <a:t>Here ‘d’ means days and ‘C’ means cost.</a:t>
            </a:r>
          </a:p>
          <a:p>
            <a:endParaRPr lang="en-GB" sz="2000" dirty="0">
              <a:latin typeface="Impact" panose="020B0806030902050204" pitchFamily="34" charset="0"/>
            </a:endParaRPr>
          </a:p>
          <a:p>
            <a:r>
              <a:rPr lang="en-GB" sz="2000" dirty="0">
                <a:latin typeface="Impact" panose="020B0806030902050204" pitchFamily="34" charset="0"/>
              </a:rPr>
              <a:t>The formula says…      times the number of days by £20</a:t>
            </a:r>
          </a:p>
          <a:p>
            <a:r>
              <a:rPr lang="en-GB" sz="2000" dirty="0">
                <a:latin typeface="Impact" panose="020B0806030902050204" pitchFamily="34" charset="0"/>
              </a:rPr>
              <a:t>			then add the number 30</a:t>
            </a:r>
          </a:p>
          <a:p>
            <a:r>
              <a:rPr lang="en-GB" sz="2000" dirty="0">
                <a:latin typeface="Impact" panose="020B0806030902050204" pitchFamily="34" charset="0"/>
              </a:rPr>
              <a:t>			  this gives you the cost</a:t>
            </a:r>
          </a:p>
          <a:p>
            <a:endParaRPr lang="en-GB" sz="2000" dirty="0">
              <a:latin typeface="Impact" panose="020B0806030902050204" pitchFamily="34" charset="0"/>
            </a:endParaRPr>
          </a:p>
          <a:p>
            <a:r>
              <a:rPr lang="en-GB" sz="2000" dirty="0">
                <a:latin typeface="Impact" panose="020B0806030902050204" pitchFamily="34" charset="0"/>
              </a:rPr>
              <a:t>This tells you what to do before you even know the number of days</a:t>
            </a:r>
          </a:p>
          <a:p>
            <a:r>
              <a:rPr lang="en-GB" i="1" dirty="0">
                <a:latin typeface="Andalus" panose="02020603050405020304" pitchFamily="18" charset="-78"/>
                <a:cs typeface="Andalus" panose="02020603050405020304" pitchFamily="18" charset="-78"/>
              </a:rPr>
              <a:t>This could be a formula for working out the cost of hiring a car for some days.. </a:t>
            </a:r>
          </a:p>
        </p:txBody>
      </p:sp>
      <p:sp>
        <p:nvSpPr>
          <p:cNvPr id="6" name="Hexagon 5"/>
          <p:cNvSpPr/>
          <p:nvPr/>
        </p:nvSpPr>
        <p:spPr>
          <a:xfrm>
            <a:off x="1206202" y="3284984"/>
            <a:ext cx="2069654" cy="432048"/>
          </a:xfrm>
          <a:prstGeom prst="hexagon">
            <a:avLst/>
          </a:prstGeom>
          <a:noFill/>
          <a:ln>
            <a:solidFill>
              <a:srgbClr val="FD7F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0309406"/>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78185" y="116121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99" name="Picture 3"/>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3529" y="1505190"/>
            <a:ext cx="8993687" cy="505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79216" y="1614692"/>
            <a:ext cx="8403102" cy="5016758"/>
          </a:xfrm>
          <a:prstGeom prst="rect">
            <a:avLst/>
          </a:prstGeom>
          <a:noFill/>
        </p:spPr>
        <p:txBody>
          <a:bodyPr wrap="square" rtlCol="0">
            <a:spAutoFit/>
          </a:bodyPr>
          <a:lstStyle/>
          <a:p>
            <a:r>
              <a:rPr lang="en-GB" sz="2000" dirty="0">
                <a:latin typeface="Impact" panose="020B0806030902050204" pitchFamily="34" charset="0"/>
              </a:rPr>
              <a:t>2….. Solving formulae</a:t>
            </a:r>
          </a:p>
          <a:p>
            <a:endParaRPr lang="en-GB" sz="2000" dirty="0">
              <a:latin typeface="Impact" panose="020B0806030902050204" pitchFamily="34" charset="0"/>
            </a:endParaRPr>
          </a:p>
          <a:p>
            <a:r>
              <a:rPr lang="en-GB" sz="2000" dirty="0">
                <a:solidFill>
                  <a:srgbClr val="FF0000"/>
                </a:solidFill>
                <a:latin typeface="Impact" panose="020B0806030902050204" pitchFamily="34" charset="0"/>
              </a:rPr>
              <a:t>STEP 1</a:t>
            </a:r>
          </a:p>
          <a:p>
            <a:endParaRPr lang="en-GB" sz="2000" dirty="0">
              <a:latin typeface="Impact" panose="020B0806030902050204" pitchFamily="34" charset="0"/>
            </a:endParaRPr>
          </a:p>
          <a:p>
            <a:r>
              <a:rPr lang="en-GB" sz="2000" dirty="0">
                <a:latin typeface="Impact" panose="020B0806030902050204" pitchFamily="34" charset="0"/>
              </a:rPr>
              <a:t>WRITE DOWN THE FORMULA			</a:t>
            </a:r>
            <a:r>
              <a:rPr lang="en-GB" sz="2000" dirty="0" err="1">
                <a:latin typeface="Impact" panose="020B0806030902050204" pitchFamily="34" charset="0"/>
              </a:rPr>
              <a:t>eg</a:t>
            </a:r>
            <a:r>
              <a:rPr lang="en-GB" sz="2000" dirty="0">
                <a:latin typeface="Impact" panose="020B0806030902050204" pitchFamily="34" charset="0"/>
              </a:rPr>
              <a:t>…        8 </a:t>
            </a:r>
            <a:r>
              <a:rPr lang="en-GB" sz="2000" dirty="0">
                <a:solidFill>
                  <a:srgbClr val="0070C0"/>
                </a:solidFill>
                <a:latin typeface="Impact" panose="020B0806030902050204" pitchFamily="34" charset="0"/>
              </a:rPr>
              <a:t>L</a:t>
            </a:r>
            <a:r>
              <a:rPr lang="en-GB" sz="2000" dirty="0">
                <a:latin typeface="Impact" panose="020B0806030902050204" pitchFamily="34" charset="0"/>
              </a:rPr>
              <a:t> + </a:t>
            </a:r>
            <a:r>
              <a:rPr lang="en-GB" sz="2000" dirty="0">
                <a:solidFill>
                  <a:srgbClr val="00B050"/>
                </a:solidFill>
                <a:latin typeface="Impact" panose="020B0806030902050204" pitchFamily="34" charset="0"/>
              </a:rPr>
              <a:t>G</a:t>
            </a:r>
            <a:r>
              <a:rPr lang="en-GB" sz="2000" dirty="0">
                <a:latin typeface="Impact" panose="020B0806030902050204" pitchFamily="34" charset="0"/>
              </a:rPr>
              <a:t> – 70 = X</a:t>
            </a:r>
          </a:p>
          <a:p>
            <a:endParaRPr lang="en-GB" sz="2000" dirty="0">
              <a:latin typeface="Impact" panose="020B0806030902050204" pitchFamily="34" charset="0"/>
            </a:endParaRPr>
          </a:p>
          <a:p>
            <a:r>
              <a:rPr lang="en-GB" sz="2000" dirty="0">
                <a:solidFill>
                  <a:srgbClr val="CC0066"/>
                </a:solidFill>
                <a:latin typeface="Impact" panose="020B0806030902050204" pitchFamily="34" charset="0"/>
              </a:rPr>
              <a:t>STEP 2</a:t>
            </a:r>
          </a:p>
          <a:p>
            <a:endParaRPr lang="en-GB" sz="2000" dirty="0">
              <a:latin typeface="Impact" panose="020B0806030902050204" pitchFamily="34" charset="0"/>
            </a:endParaRPr>
          </a:p>
          <a:p>
            <a:r>
              <a:rPr lang="en-GB" sz="2000" dirty="0">
                <a:latin typeface="Impact" panose="020B0806030902050204" pitchFamily="34" charset="0"/>
              </a:rPr>
              <a:t>PUT THE NUMBERS YOU KNOW INTO	    </a:t>
            </a:r>
            <a:r>
              <a:rPr lang="en-GB" sz="2000" dirty="0" err="1">
                <a:latin typeface="Impact" panose="020B0806030902050204" pitchFamily="34" charset="0"/>
              </a:rPr>
              <a:t>eg</a:t>
            </a:r>
            <a:r>
              <a:rPr lang="en-GB" sz="2000" dirty="0">
                <a:latin typeface="Impact" panose="020B0806030902050204" pitchFamily="34" charset="0"/>
              </a:rPr>
              <a:t>       when </a:t>
            </a:r>
            <a:r>
              <a:rPr lang="en-GB" sz="2000" dirty="0">
                <a:solidFill>
                  <a:srgbClr val="0070C0"/>
                </a:solidFill>
                <a:latin typeface="Impact" panose="020B0806030902050204" pitchFamily="34" charset="0"/>
              </a:rPr>
              <a:t>L = 3</a:t>
            </a:r>
            <a:r>
              <a:rPr lang="en-GB" sz="2000" dirty="0">
                <a:latin typeface="Impact" panose="020B0806030902050204" pitchFamily="34" charset="0"/>
              </a:rPr>
              <a:t>, and </a:t>
            </a:r>
            <a:r>
              <a:rPr lang="en-GB" sz="2000" dirty="0">
                <a:solidFill>
                  <a:srgbClr val="00B050"/>
                </a:solidFill>
                <a:latin typeface="Impact" panose="020B0806030902050204" pitchFamily="34" charset="0"/>
              </a:rPr>
              <a:t>G = 5</a:t>
            </a:r>
          </a:p>
          <a:p>
            <a:r>
              <a:rPr lang="en-GB" sz="2000" dirty="0">
                <a:latin typeface="Impact" panose="020B0806030902050204" pitchFamily="34" charset="0"/>
              </a:rPr>
              <a:t>THE FORMULA					8 (</a:t>
            </a:r>
            <a:r>
              <a:rPr lang="en-GB" sz="2000" dirty="0">
                <a:solidFill>
                  <a:srgbClr val="0070C0"/>
                </a:solidFill>
                <a:latin typeface="Impact" panose="020B0806030902050204" pitchFamily="34" charset="0"/>
              </a:rPr>
              <a:t>3</a:t>
            </a:r>
            <a:r>
              <a:rPr lang="en-GB" sz="2000" dirty="0">
                <a:latin typeface="Impact" panose="020B0806030902050204" pitchFamily="34" charset="0"/>
              </a:rPr>
              <a:t>) + </a:t>
            </a:r>
            <a:r>
              <a:rPr lang="en-GB" sz="2000" dirty="0">
                <a:solidFill>
                  <a:srgbClr val="00B050"/>
                </a:solidFill>
                <a:latin typeface="Impact" panose="020B0806030902050204" pitchFamily="34" charset="0"/>
              </a:rPr>
              <a:t>5</a:t>
            </a:r>
            <a:r>
              <a:rPr lang="en-GB" sz="2000" dirty="0">
                <a:latin typeface="Impact" panose="020B0806030902050204" pitchFamily="34" charset="0"/>
              </a:rPr>
              <a:t> – 70 = X</a:t>
            </a:r>
          </a:p>
          <a:p>
            <a:endParaRPr lang="en-GB" sz="2000" dirty="0">
              <a:latin typeface="Impact" panose="020B0806030902050204" pitchFamily="34" charset="0"/>
            </a:endParaRPr>
          </a:p>
          <a:p>
            <a:r>
              <a:rPr lang="en-GB" sz="2000" dirty="0">
                <a:solidFill>
                  <a:srgbClr val="7030A0"/>
                </a:solidFill>
                <a:latin typeface="Impact" panose="020B0806030902050204" pitchFamily="34" charset="0"/>
              </a:rPr>
              <a:t>STEP 3</a:t>
            </a:r>
          </a:p>
          <a:p>
            <a:endParaRPr lang="en-GB" sz="2000" dirty="0">
              <a:latin typeface="Impact" panose="020B0806030902050204" pitchFamily="34" charset="0"/>
            </a:endParaRPr>
          </a:p>
          <a:p>
            <a:r>
              <a:rPr lang="en-GB" sz="2000" dirty="0">
                <a:latin typeface="Impact" panose="020B0806030902050204" pitchFamily="34" charset="0"/>
              </a:rPr>
              <a:t>SOLVE TO FIND THE VALUES YOU WANT 	</a:t>
            </a:r>
            <a:r>
              <a:rPr lang="en-GB" sz="2000" dirty="0" err="1">
                <a:latin typeface="Impact" panose="020B0806030902050204" pitchFamily="34" charset="0"/>
              </a:rPr>
              <a:t>eg</a:t>
            </a:r>
            <a:r>
              <a:rPr lang="en-GB" sz="2000" dirty="0">
                <a:latin typeface="Impact" panose="020B0806030902050204" pitchFamily="34" charset="0"/>
              </a:rPr>
              <a:t>…        8 x 3 + 5 – 70 =</a:t>
            </a:r>
          </a:p>
          <a:p>
            <a:r>
              <a:rPr lang="en-GB" sz="2000" dirty="0">
                <a:latin typeface="Impact" panose="020B0806030902050204" pitchFamily="34" charset="0"/>
              </a:rPr>
              <a:t>					                       24 + 5 – 70 =</a:t>
            </a:r>
          </a:p>
          <a:p>
            <a:r>
              <a:rPr lang="en-GB" sz="2000" dirty="0">
                <a:latin typeface="Impact" panose="020B0806030902050204" pitchFamily="34" charset="0"/>
              </a:rPr>
              <a:t>						          29 – 70 =   -41  = X</a:t>
            </a:r>
          </a:p>
        </p:txBody>
      </p:sp>
      <p:cxnSp>
        <p:nvCxnSpPr>
          <p:cNvPr id="6" name="Straight Arrow Connector 5"/>
          <p:cNvCxnSpPr/>
          <p:nvPr/>
        </p:nvCxnSpPr>
        <p:spPr>
          <a:xfrm flipV="1">
            <a:off x="5688124" y="3356992"/>
            <a:ext cx="252028"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300192" y="3356992"/>
            <a:ext cx="360040"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14">
            <a:duotone>
              <a:prstClr val="black"/>
              <a:schemeClr val="accent2">
                <a:tint val="45000"/>
                <a:satMod val="400000"/>
              </a:schemeClr>
            </a:duotone>
            <a:extLst>
              <a:ext uri="{BEBA8EAE-BF5A-486C-A8C5-ECC9F3942E4B}">
                <a14:imgProps xmlns:a14="http://schemas.microsoft.com/office/drawing/2010/main">
                  <a14:imgLayer r:embed="rId15">
                    <a14:imgEffect>
                      <a14:artisticFilmGrain/>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766836" y="1560326"/>
            <a:ext cx="6261776" cy="1076586"/>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Hexagon 11"/>
          <p:cNvSpPr/>
          <p:nvPr/>
        </p:nvSpPr>
        <p:spPr>
          <a:xfrm>
            <a:off x="180308" y="2780928"/>
            <a:ext cx="7344020" cy="504056"/>
          </a:xfrm>
          <a:prstGeom prst="hexagon">
            <a:avLst/>
          </a:prstGeom>
          <a:noFill/>
          <a:ln>
            <a:solidFill>
              <a:srgbClr val="FD7F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Hexagon 28"/>
          <p:cNvSpPr/>
          <p:nvPr/>
        </p:nvSpPr>
        <p:spPr>
          <a:xfrm>
            <a:off x="180308" y="4025890"/>
            <a:ext cx="7690852" cy="771262"/>
          </a:xfrm>
          <a:prstGeom prst="hexagon">
            <a:avLst/>
          </a:prstGeom>
          <a:noFill/>
          <a:ln>
            <a:solidFill>
              <a:srgbClr val="FD7F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Hexagon 29"/>
          <p:cNvSpPr/>
          <p:nvPr/>
        </p:nvSpPr>
        <p:spPr>
          <a:xfrm>
            <a:off x="180308" y="5445224"/>
            <a:ext cx="8136108" cy="1061910"/>
          </a:xfrm>
          <a:prstGeom prst="hexagon">
            <a:avLst/>
          </a:prstGeom>
          <a:noFill/>
          <a:ln>
            <a:solidFill>
              <a:srgbClr val="FD7F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5283436"/>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8022" y="1170224"/>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87412" y="2054900"/>
            <a:ext cx="6392971" cy="428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79216" y="1614692"/>
            <a:ext cx="2996640" cy="400110"/>
          </a:xfrm>
          <a:prstGeom prst="rect">
            <a:avLst/>
          </a:prstGeom>
          <a:noFill/>
        </p:spPr>
        <p:txBody>
          <a:bodyPr wrap="square" rtlCol="0">
            <a:spAutoFit/>
          </a:bodyPr>
          <a:lstStyle/>
          <a:p>
            <a:r>
              <a:rPr lang="en-GB" sz="2000" dirty="0">
                <a:latin typeface="Impact" panose="020B0806030902050204" pitchFamily="34" charset="0"/>
              </a:rPr>
              <a:t>3….. Rearranging formulae</a:t>
            </a:r>
          </a:p>
        </p:txBody>
      </p:sp>
      <p:sp>
        <p:nvSpPr>
          <p:cNvPr id="20" name="TextBox 19"/>
          <p:cNvSpPr txBox="1"/>
          <p:nvPr/>
        </p:nvSpPr>
        <p:spPr>
          <a:xfrm>
            <a:off x="238555" y="2164410"/>
            <a:ext cx="2248857" cy="2554545"/>
          </a:xfrm>
          <a:prstGeom prst="rect">
            <a:avLst/>
          </a:prstGeom>
          <a:noFill/>
        </p:spPr>
        <p:txBody>
          <a:bodyPr wrap="square" rtlCol="0">
            <a:spAutoFit/>
          </a:bodyPr>
          <a:lstStyle/>
          <a:p>
            <a:r>
              <a:rPr lang="en-GB" sz="2000" dirty="0">
                <a:latin typeface="Impact" panose="020B0806030902050204" pitchFamily="34" charset="0"/>
              </a:rPr>
              <a:t>This is about swapping the letters and numbers around to different sides of the equals sign to let you  find values in your formula</a:t>
            </a:r>
          </a:p>
        </p:txBody>
      </p:sp>
      <p:pic>
        <p:nvPicPr>
          <p:cNvPr id="819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216" y="4718955"/>
            <a:ext cx="2085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4706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4</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8022" y="1170224"/>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79216" y="1614692"/>
            <a:ext cx="2996640" cy="400110"/>
          </a:xfrm>
          <a:prstGeom prst="rect">
            <a:avLst/>
          </a:prstGeom>
          <a:noFill/>
        </p:spPr>
        <p:txBody>
          <a:bodyPr wrap="square" rtlCol="0">
            <a:spAutoFit/>
          </a:bodyPr>
          <a:lstStyle/>
          <a:p>
            <a:r>
              <a:rPr lang="en-GB" sz="2000" dirty="0">
                <a:latin typeface="Impact" panose="020B0806030902050204" pitchFamily="34" charset="0"/>
              </a:rPr>
              <a:t>3….. Rearranging formulae</a:t>
            </a:r>
          </a:p>
        </p:txBody>
      </p:sp>
      <p:sp>
        <p:nvSpPr>
          <p:cNvPr id="20" name="TextBox 19"/>
          <p:cNvSpPr txBox="1"/>
          <p:nvPr/>
        </p:nvSpPr>
        <p:spPr>
          <a:xfrm>
            <a:off x="299010" y="2172474"/>
            <a:ext cx="4837501" cy="400110"/>
          </a:xfrm>
          <a:prstGeom prst="rect">
            <a:avLst/>
          </a:prstGeom>
          <a:noFill/>
        </p:spPr>
        <p:txBody>
          <a:bodyPr wrap="square" rtlCol="0">
            <a:spAutoFit/>
          </a:bodyPr>
          <a:lstStyle/>
          <a:p>
            <a:r>
              <a:rPr lang="en-GB" sz="2000" dirty="0">
                <a:latin typeface="Impact" panose="020B0806030902050204" pitchFamily="34" charset="0"/>
              </a:rPr>
              <a:t>The reverse of adding is subtracting</a:t>
            </a:r>
          </a:p>
        </p:txBody>
      </p:sp>
      <p:sp>
        <p:nvSpPr>
          <p:cNvPr id="21" name="TextBox 20"/>
          <p:cNvSpPr txBox="1"/>
          <p:nvPr/>
        </p:nvSpPr>
        <p:spPr>
          <a:xfrm>
            <a:off x="299010" y="3217224"/>
            <a:ext cx="4837501" cy="400110"/>
          </a:xfrm>
          <a:prstGeom prst="rect">
            <a:avLst/>
          </a:prstGeom>
          <a:noFill/>
        </p:spPr>
        <p:txBody>
          <a:bodyPr wrap="square" rtlCol="0">
            <a:spAutoFit/>
          </a:bodyPr>
          <a:lstStyle/>
          <a:p>
            <a:r>
              <a:rPr lang="en-GB" sz="2000" dirty="0">
                <a:latin typeface="Impact" panose="020B0806030902050204" pitchFamily="34" charset="0"/>
              </a:rPr>
              <a:t>The reverse of subtracting is adding</a:t>
            </a:r>
          </a:p>
        </p:txBody>
      </p:sp>
      <p:sp>
        <p:nvSpPr>
          <p:cNvPr id="22" name="TextBox 21"/>
          <p:cNvSpPr txBox="1"/>
          <p:nvPr/>
        </p:nvSpPr>
        <p:spPr>
          <a:xfrm>
            <a:off x="315985" y="4293096"/>
            <a:ext cx="4837501" cy="400110"/>
          </a:xfrm>
          <a:prstGeom prst="rect">
            <a:avLst/>
          </a:prstGeom>
          <a:noFill/>
        </p:spPr>
        <p:txBody>
          <a:bodyPr wrap="square" rtlCol="0">
            <a:spAutoFit/>
          </a:bodyPr>
          <a:lstStyle/>
          <a:p>
            <a:r>
              <a:rPr lang="en-GB" sz="2000" dirty="0">
                <a:latin typeface="Impact" panose="020B0806030902050204" pitchFamily="34" charset="0"/>
              </a:rPr>
              <a:t>The reverse of multiplying is dividing</a:t>
            </a:r>
          </a:p>
        </p:txBody>
      </p:sp>
      <p:sp>
        <p:nvSpPr>
          <p:cNvPr id="23" name="TextBox 22"/>
          <p:cNvSpPr txBox="1"/>
          <p:nvPr/>
        </p:nvSpPr>
        <p:spPr>
          <a:xfrm>
            <a:off x="321894" y="5341919"/>
            <a:ext cx="4837501" cy="954107"/>
          </a:xfrm>
          <a:prstGeom prst="rect">
            <a:avLst/>
          </a:prstGeom>
          <a:noFill/>
        </p:spPr>
        <p:txBody>
          <a:bodyPr wrap="square" rtlCol="0">
            <a:spAutoFit/>
          </a:bodyPr>
          <a:lstStyle/>
          <a:p>
            <a:r>
              <a:rPr lang="en-GB" sz="2000" dirty="0">
                <a:latin typeface="Impact" panose="020B0806030902050204" pitchFamily="34" charset="0"/>
              </a:rPr>
              <a:t>The reverse of dividing is multiplying</a:t>
            </a:r>
          </a:p>
          <a:p>
            <a:r>
              <a:rPr lang="en-GB" i="1" dirty="0">
                <a:solidFill>
                  <a:srgbClr val="CC0066"/>
                </a:solidFill>
                <a:latin typeface="Arial" panose="020B0604020202020204" pitchFamily="34" charset="0"/>
                <a:cs typeface="Arial" panose="020B0604020202020204" pitchFamily="34" charset="0"/>
              </a:rPr>
              <a:t>when moving numbers to the other side </a:t>
            </a:r>
          </a:p>
          <a:p>
            <a:r>
              <a:rPr lang="en-GB" i="1" dirty="0">
                <a:solidFill>
                  <a:srgbClr val="CC0066"/>
                </a:solidFill>
                <a:latin typeface="Arial" panose="020B0604020202020204" pitchFamily="34" charset="0"/>
                <a:cs typeface="Arial" panose="020B0604020202020204" pitchFamily="34" charset="0"/>
              </a:rPr>
              <a:t>of an equals, you reverse the function</a:t>
            </a:r>
          </a:p>
        </p:txBody>
      </p:sp>
      <p:sp>
        <p:nvSpPr>
          <p:cNvPr id="4" name="Rectangle 3"/>
          <p:cNvSpPr/>
          <p:nvPr/>
        </p:nvSpPr>
        <p:spPr>
          <a:xfrm>
            <a:off x="5868144" y="2293894"/>
            <a:ext cx="529312"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24" name="Rectangle 23"/>
          <p:cNvSpPr/>
          <p:nvPr/>
        </p:nvSpPr>
        <p:spPr>
          <a:xfrm>
            <a:off x="5880722" y="3372511"/>
            <a:ext cx="529312"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25" name="Rectangle 24"/>
          <p:cNvSpPr/>
          <p:nvPr/>
        </p:nvSpPr>
        <p:spPr>
          <a:xfrm>
            <a:off x="5880722" y="4293096"/>
            <a:ext cx="529312"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26" name="Rectangle 25"/>
          <p:cNvSpPr/>
          <p:nvPr/>
        </p:nvSpPr>
        <p:spPr>
          <a:xfrm>
            <a:off x="5893300" y="5371713"/>
            <a:ext cx="529312"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92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24774" y="1449442"/>
            <a:ext cx="2016051" cy="84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21006785">
            <a:off x="4550568" y="2387747"/>
            <a:ext cx="880369"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a:t>
            </a:r>
          </a:p>
        </p:txBody>
      </p:sp>
      <p:sp>
        <p:nvSpPr>
          <p:cNvPr id="29" name="Rectangle 28"/>
          <p:cNvSpPr/>
          <p:nvPr/>
        </p:nvSpPr>
        <p:spPr>
          <a:xfrm rot="21006785">
            <a:off x="6767166" y="2293893"/>
            <a:ext cx="74732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0" name="Rectangle 29"/>
          <p:cNvSpPr/>
          <p:nvPr/>
        </p:nvSpPr>
        <p:spPr>
          <a:xfrm rot="21006785">
            <a:off x="4414930" y="3352505"/>
            <a:ext cx="1282723"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-8.2</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1" name="Rectangle 30"/>
          <p:cNvSpPr/>
          <p:nvPr/>
        </p:nvSpPr>
        <p:spPr>
          <a:xfrm rot="21006785">
            <a:off x="6677413" y="3310232"/>
            <a:ext cx="1415772"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+8.2</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2" name="Rectangle 31"/>
          <p:cNvSpPr/>
          <p:nvPr/>
        </p:nvSpPr>
        <p:spPr>
          <a:xfrm rot="21006785">
            <a:off x="4677519" y="4325245"/>
            <a:ext cx="853119"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x4</a:t>
            </a:r>
          </a:p>
        </p:txBody>
      </p:sp>
      <p:sp>
        <p:nvSpPr>
          <p:cNvPr id="33" name="Rectangle 32"/>
          <p:cNvSpPr/>
          <p:nvPr/>
        </p:nvSpPr>
        <p:spPr>
          <a:xfrm rot="21006785">
            <a:off x="6775997" y="4293096"/>
            <a:ext cx="833883"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sp>
        <p:nvSpPr>
          <p:cNvPr id="34" name="Rectangle 33"/>
          <p:cNvSpPr/>
          <p:nvPr/>
        </p:nvSpPr>
        <p:spPr>
          <a:xfrm rot="21006785">
            <a:off x="4742454" y="5345895"/>
            <a:ext cx="833883"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5" name="Rectangle 34"/>
          <p:cNvSpPr/>
          <p:nvPr/>
        </p:nvSpPr>
        <p:spPr>
          <a:xfrm rot="21006785">
            <a:off x="6953823" y="5306980"/>
            <a:ext cx="853119"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x9</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Curved Down Arrow 6"/>
          <p:cNvSpPr/>
          <p:nvPr/>
        </p:nvSpPr>
        <p:spPr>
          <a:xfrm>
            <a:off x="4990752" y="2014802"/>
            <a:ext cx="1890136" cy="557782"/>
          </a:xfrm>
          <a:prstGeom prst="curvedDownArrow">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Curved Down Arrow 36"/>
          <p:cNvSpPr/>
          <p:nvPr/>
        </p:nvSpPr>
        <p:spPr>
          <a:xfrm>
            <a:off x="5073561" y="3059552"/>
            <a:ext cx="1890136" cy="557782"/>
          </a:xfrm>
          <a:prstGeom prst="curvedDownArrow">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Curved Down Arrow 37"/>
          <p:cNvSpPr/>
          <p:nvPr/>
        </p:nvSpPr>
        <p:spPr>
          <a:xfrm>
            <a:off x="5056291" y="4014205"/>
            <a:ext cx="1890136" cy="557782"/>
          </a:xfrm>
          <a:prstGeom prst="curvedDownArrow">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Curved Down Arrow 38"/>
          <p:cNvSpPr/>
          <p:nvPr/>
        </p:nvSpPr>
        <p:spPr>
          <a:xfrm>
            <a:off x="5187732" y="4937535"/>
            <a:ext cx="1890136" cy="557782"/>
          </a:xfrm>
          <a:prstGeom prst="curvedDownArrow">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7174688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8022" y="116121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51519" y="1593993"/>
            <a:ext cx="8640961" cy="4278094"/>
          </a:xfrm>
          <a:prstGeom prst="rect">
            <a:avLst/>
          </a:prstGeom>
        </p:spPr>
        <p:txBody>
          <a:bodyPr wrap="square">
            <a:spAutoFit/>
          </a:bodyPr>
          <a:lstStyle/>
          <a:p>
            <a:r>
              <a:rPr lang="en-GB" sz="1600" dirty="0">
                <a:latin typeface="Impact" pitchFamily="34" charset="0"/>
              </a:rPr>
              <a:t>Block 1  :   Watch tutor led demo (in class or on video)</a:t>
            </a:r>
          </a:p>
          <a:p>
            <a:endParaRPr lang="en-GB" sz="1600" dirty="0">
              <a:latin typeface="Impact" pitchFamily="34" charset="0"/>
            </a:endParaRPr>
          </a:p>
          <a:p>
            <a:r>
              <a:rPr lang="en-GB" sz="1600" dirty="0">
                <a:latin typeface="Impact" pitchFamily="34" charset="0"/>
              </a:rPr>
              <a:t>Try these, 	1)  If   A + 3 = 10,  find A		2)  What is ‘b’  if     10 b  = 90</a:t>
            </a:r>
          </a:p>
          <a:p>
            <a:r>
              <a:rPr lang="en-GB" sz="1600" dirty="0">
                <a:latin typeface="Impact" pitchFamily="34" charset="0"/>
              </a:rPr>
              <a:t>		3)  3C = 15,   what is C ?		4)  9 / a = 7 – 4       what is  ‘ a ‘   ?</a:t>
            </a:r>
          </a:p>
          <a:p>
            <a:endParaRPr lang="en-GB" sz="1600" dirty="0">
              <a:latin typeface="Impact" pitchFamily="34" charset="0"/>
            </a:endParaRPr>
          </a:p>
          <a:p>
            <a:r>
              <a:rPr lang="en-GB" sz="1600" dirty="0">
                <a:latin typeface="Impact" pitchFamily="34" charset="0"/>
              </a:rPr>
              <a:t>Block 2 :  Watch tutor led demo (in class or on video)</a:t>
            </a:r>
          </a:p>
          <a:p>
            <a:endParaRPr lang="en-GB" sz="1600" dirty="0">
              <a:latin typeface="Impact" pitchFamily="34" charset="0"/>
            </a:endParaRPr>
          </a:p>
          <a:p>
            <a:r>
              <a:rPr lang="en-GB" sz="1600" dirty="0">
                <a:latin typeface="Impact" pitchFamily="34" charset="0"/>
              </a:rPr>
              <a:t>Try these, 	5)  10 ( X – 3 ) = 20,   find X		6)   9/5 C + 32 = F	when C = 10..  What is F ?</a:t>
            </a:r>
          </a:p>
          <a:p>
            <a:endParaRPr lang="en-GB" sz="1600" dirty="0">
              <a:latin typeface="Impact" pitchFamily="34" charset="0"/>
            </a:endParaRPr>
          </a:p>
          <a:p>
            <a:r>
              <a:rPr lang="en-GB" sz="1600" dirty="0">
                <a:latin typeface="Impact" pitchFamily="34" charset="0"/>
              </a:rPr>
              <a:t>	7)   6 W L = 1/3 B,   when W = 1 and L = 2 what is B?	8)   0.5 ( XY) = 7,   X = 2,  Y = ?</a:t>
            </a:r>
          </a:p>
          <a:p>
            <a:endParaRPr lang="en-GB" sz="1600" dirty="0">
              <a:latin typeface="Impact" pitchFamily="34" charset="0"/>
            </a:endParaRPr>
          </a:p>
          <a:p>
            <a:r>
              <a:rPr lang="en-GB" sz="1600" dirty="0">
                <a:latin typeface="Impact" pitchFamily="34" charset="0"/>
              </a:rPr>
              <a:t>Block 3 : Watch tutor led demo (in class or on video)</a:t>
            </a:r>
          </a:p>
          <a:p>
            <a:endParaRPr lang="en-GB" sz="1600" dirty="0">
              <a:latin typeface="Impact" pitchFamily="34" charset="0"/>
            </a:endParaRPr>
          </a:p>
          <a:p>
            <a:endParaRPr lang="en-GB" sz="1600" dirty="0">
              <a:latin typeface="Impact" pitchFamily="34" charset="0"/>
            </a:endParaRPr>
          </a:p>
          <a:p>
            <a:r>
              <a:rPr lang="en-GB" sz="1600" dirty="0">
                <a:latin typeface="Impact" pitchFamily="34" charset="0"/>
              </a:rPr>
              <a:t>Try these, 	9)  2 x </a:t>
            </a:r>
            <a:r>
              <a:rPr lang="en-GB" sz="1600" baseline="30000" dirty="0">
                <a:latin typeface="Impact" pitchFamily="34" charset="0"/>
              </a:rPr>
              <a:t>2</a:t>
            </a:r>
            <a:r>
              <a:rPr lang="en-GB" sz="1600" dirty="0">
                <a:latin typeface="Impact" pitchFamily="34" charset="0"/>
              </a:rPr>
              <a:t> = 20		10)  E = ½ v C </a:t>
            </a:r>
            <a:r>
              <a:rPr lang="en-GB" sz="1600" baseline="30000" dirty="0">
                <a:latin typeface="Impact" pitchFamily="34" charset="0"/>
              </a:rPr>
              <a:t>2</a:t>
            </a:r>
            <a:r>
              <a:rPr lang="en-GB" sz="1600" dirty="0">
                <a:latin typeface="Impact" pitchFamily="34" charset="0"/>
              </a:rPr>
              <a:t> + 8     rearrange to make C the subject</a:t>
            </a:r>
            <a:endParaRPr lang="en-GB" sz="1400" dirty="0">
              <a:latin typeface="Impact" pitchFamily="34" charset="0"/>
            </a:endParaRPr>
          </a:p>
          <a:p>
            <a:endParaRPr lang="en-GB" sz="1600" dirty="0">
              <a:latin typeface="Impact" pitchFamily="34" charset="0"/>
            </a:endParaRPr>
          </a:p>
          <a:p>
            <a:r>
              <a:rPr lang="en-GB" sz="1600" dirty="0">
                <a:latin typeface="Impact" pitchFamily="34" charset="0"/>
              </a:rPr>
              <a:t>	11) 5 (T +7) / S = U     make T the subject	12)   80 a c x = </a:t>
            </a:r>
            <a:r>
              <a:rPr lang="en-GB" sz="1600" dirty="0">
                <a:latin typeface="Algerian"/>
              </a:rPr>
              <a:t>√</a:t>
            </a:r>
            <a:r>
              <a:rPr lang="en-GB" sz="1600" dirty="0">
                <a:latin typeface="Impact" pitchFamily="34" charset="0"/>
              </a:rPr>
              <a:t>b      make c the subject</a:t>
            </a:r>
          </a:p>
        </p:txBody>
      </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608512"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4" y="2780928"/>
            <a:ext cx="4585997"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5" y="4283375"/>
            <a:ext cx="4585996"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p:nvPr/>
        </p:nvPicPr>
        <p:blipFill>
          <a:blip r:embed="rId12" cstate="print">
            <a:duotone>
              <a:prstClr val="black"/>
              <a:srgbClr val="FF6699">
                <a:tint val="45000"/>
                <a:satMod val="400000"/>
              </a:srgbClr>
            </a:duotone>
            <a:extLst>
              <a:ext uri="{BEBA8EAE-BF5A-486C-A8C5-ECC9F3942E4B}">
                <a14:imgProps xmlns:a14="http://schemas.microsoft.com/office/drawing/2010/main">
                  <a14:imgLayer r:embed="rId13">
                    <a14:imgEffect>
                      <a14:brightnessContrast bright="74000"/>
                    </a14:imgEffect>
                  </a14:imgLayer>
                </a14:imgProps>
              </a:ext>
              <a:ext uri="{28A0092B-C50C-407E-A947-70E740481C1C}">
                <a14:useLocalDpi xmlns:a14="http://schemas.microsoft.com/office/drawing/2010/main" val="0"/>
              </a:ext>
            </a:extLst>
          </a:blip>
          <a:srcRect/>
          <a:stretch>
            <a:fillRect/>
          </a:stretch>
        </p:blipFill>
        <p:spPr bwMode="auto">
          <a:xfrm rot="16200000">
            <a:off x="4302289" y="1721727"/>
            <a:ext cx="578663" cy="8745736"/>
          </a:xfrm>
          <a:prstGeom prst="rect">
            <a:avLst/>
          </a:prstGeom>
          <a:noFill/>
          <a:ln>
            <a:noFill/>
          </a:ln>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gradFill>
              <a:gsLst>
                <a:gs pos="0">
                  <a:srgbClr val="FFFFFF">
                    <a:alpha val="78000"/>
                  </a:srgbClr>
                </a:gs>
                <a:gs pos="18000">
                  <a:srgbClr val="E6E6E6"/>
                </a:gs>
                <a:gs pos="30000">
                  <a:schemeClr val="bg1">
                    <a:lumMod val="95000"/>
                    <a:alpha val="73000"/>
                  </a:schemeClr>
                </a:gs>
                <a:gs pos="55000">
                  <a:schemeClr val="bg1">
                    <a:lumMod val="95000"/>
                    <a:alpha val="80000"/>
                  </a:schemeClr>
                </a:gs>
                <a:gs pos="77000">
                  <a:schemeClr val="bg1">
                    <a:lumMod val="95000"/>
                    <a:alpha val="76000"/>
                  </a:schemeClr>
                </a:gs>
                <a:gs pos="100000">
                  <a:srgbClr val="E6E6E6">
                    <a:alpha val="79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0436" y="541275"/>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84271" y="1753103"/>
            <a:ext cx="3789820" cy="338554"/>
          </a:xfrm>
          <a:prstGeom prst="rect">
            <a:avLst/>
          </a:prstGeom>
        </p:spPr>
        <p:txBody>
          <a:bodyPr wrap="none">
            <a:spAutoFit/>
          </a:bodyPr>
          <a:lstStyle/>
          <a:p>
            <a:pPr fontAlgn="b"/>
            <a:r>
              <a:rPr lang="en-GB" sz="1600" dirty="0">
                <a:latin typeface="Impact" panose="020B0806030902050204" pitchFamily="34" charset="0"/>
              </a:rPr>
              <a:t>Using balance scales to visualise formulae</a:t>
            </a:r>
            <a:endParaRPr lang="en-GB" sz="1600" dirty="0">
              <a:solidFill>
                <a:srgbClr val="000000"/>
              </a:solidFill>
              <a:latin typeface="Impact" panose="020B0806030902050204" pitchFamily="34" charset="0"/>
            </a:endParaRPr>
          </a:p>
        </p:txBody>
      </p:sp>
      <p:pic>
        <p:nvPicPr>
          <p:cNvPr id="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2141051" y="3912559"/>
            <a:ext cx="4907100" cy="14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65014" y="1599214"/>
            <a:ext cx="4572000" cy="646331"/>
          </a:xfrm>
          <a:prstGeom prst="rect">
            <a:avLst/>
          </a:prstGeom>
        </p:spPr>
        <p:txBody>
          <a:bodyPr>
            <a:spAutoFit/>
          </a:bodyPr>
          <a:lstStyle/>
          <a:p>
            <a:r>
              <a:rPr lang="en-GB" dirty="0">
                <a:hlinkClick r:id="rId12"/>
              </a:rPr>
              <a:t>http://www.homeschoolmath.net/teaching/equations-1.php</a:t>
            </a:r>
            <a:endParaRPr lang="en-GB" dirty="0"/>
          </a:p>
        </p:txBody>
      </p:sp>
      <p:sp>
        <p:nvSpPr>
          <p:cNvPr id="6" name="Rectangle 5"/>
          <p:cNvSpPr/>
          <p:nvPr/>
        </p:nvSpPr>
        <p:spPr>
          <a:xfrm>
            <a:off x="4348313" y="2348880"/>
            <a:ext cx="4464496" cy="646331"/>
          </a:xfrm>
          <a:prstGeom prst="rect">
            <a:avLst/>
          </a:prstGeom>
        </p:spPr>
        <p:txBody>
          <a:bodyPr wrap="square">
            <a:spAutoFit/>
          </a:bodyPr>
          <a:lstStyle/>
          <a:p>
            <a:r>
              <a:rPr lang="en-GB" dirty="0">
                <a:hlinkClick r:id="rId13"/>
              </a:rPr>
              <a:t>http://www.mathsisfun.com/algebra/add-subtract-balance.html</a:t>
            </a:r>
            <a:endParaRPr lang="en-GB" dirty="0"/>
          </a:p>
        </p:txBody>
      </p:sp>
      <p:sp>
        <p:nvSpPr>
          <p:cNvPr id="20" name="Rectangle 19"/>
          <p:cNvSpPr/>
          <p:nvPr/>
        </p:nvSpPr>
        <p:spPr>
          <a:xfrm>
            <a:off x="417050" y="2379657"/>
            <a:ext cx="3494867" cy="584775"/>
          </a:xfrm>
          <a:prstGeom prst="rect">
            <a:avLst/>
          </a:prstGeom>
        </p:spPr>
        <p:txBody>
          <a:bodyPr wrap="none">
            <a:spAutoFit/>
          </a:bodyPr>
          <a:lstStyle/>
          <a:p>
            <a:pPr fontAlgn="b"/>
            <a:r>
              <a:rPr lang="en-GB" sz="1600" dirty="0">
                <a:latin typeface="Impact" panose="020B0806030902050204" pitchFamily="34" charset="0"/>
              </a:rPr>
              <a:t>Brilliant manipulative tool on a balance</a:t>
            </a:r>
          </a:p>
          <a:p>
            <a:pPr fontAlgn="b"/>
            <a:r>
              <a:rPr lang="en-GB" sz="1600" dirty="0">
                <a:solidFill>
                  <a:srgbClr val="000000"/>
                </a:solidFill>
                <a:latin typeface="Impact" panose="020B0806030902050204" pitchFamily="34" charset="0"/>
              </a:rPr>
              <a:t>scale to solve formulae</a:t>
            </a:r>
          </a:p>
        </p:txBody>
      </p:sp>
      <p:sp>
        <p:nvSpPr>
          <p:cNvPr id="8" name="Rectangle 7"/>
          <p:cNvSpPr/>
          <p:nvPr/>
        </p:nvSpPr>
        <p:spPr>
          <a:xfrm>
            <a:off x="4365014" y="3140968"/>
            <a:ext cx="4572000" cy="646331"/>
          </a:xfrm>
          <a:prstGeom prst="rect">
            <a:avLst/>
          </a:prstGeom>
        </p:spPr>
        <p:txBody>
          <a:bodyPr>
            <a:spAutoFit/>
          </a:bodyPr>
          <a:lstStyle/>
          <a:p>
            <a:r>
              <a:rPr lang="en-GB" dirty="0">
                <a:hlinkClick r:id="rId14"/>
              </a:rPr>
              <a:t>http://www.mathsisfun.com/algebra/equation-formula.html</a:t>
            </a:r>
            <a:endParaRPr lang="en-GB" dirty="0"/>
          </a:p>
        </p:txBody>
      </p:sp>
      <p:sp>
        <p:nvSpPr>
          <p:cNvPr id="22" name="Rectangle 21"/>
          <p:cNvSpPr/>
          <p:nvPr/>
        </p:nvSpPr>
        <p:spPr>
          <a:xfrm>
            <a:off x="417050" y="3207469"/>
            <a:ext cx="3757041" cy="338554"/>
          </a:xfrm>
          <a:prstGeom prst="rect">
            <a:avLst/>
          </a:prstGeom>
        </p:spPr>
        <p:txBody>
          <a:bodyPr wrap="square">
            <a:spAutoFit/>
          </a:bodyPr>
          <a:lstStyle/>
          <a:p>
            <a:pPr fontAlgn="b"/>
            <a:r>
              <a:rPr lang="en-GB" sz="1600" dirty="0">
                <a:latin typeface="Impact" panose="020B0806030902050204" pitchFamily="34" charset="0"/>
              </a:rPr>
              <a:t>Terms and the basics of what formulae </a:t>
            </a:r>
            <a:r>
              <a:rPr lang="en-GB" sz="1600" dirty="0">
                <a:solidFill>
                  <a:srgbClr val="000000"/>
                </a:solidFill>
                <a:latin typeface="Impact" panose="020B0806030902050204" pitchFamily="34" charset="0"/>
              </a:rPr>
              <a:t>are</a:t>
            </a:r>
          </a:p>
        </p:txBody>
      </p:sp>
      <p:sp>
        <p:nvSpPr>
          <p:cNvPr id="9" name="Rectangle 8"/>
          <p:cNvSpPr/>
          <p:nvPr/>
        </p:nvSpPr>
        <p:spPr>
          <a:xfrm>
            <a:off x="4392489" y="3843682"/>
            <a:ext cx="4572000" cy="646331"/>
          </a:xfrm>
          <a:prstGeom prst="rect">
            <a:avLst/>
          </a:prstGeom>
        </p:spPr>
        <p:txBody>
          <a:bodyPr>
            <a:spAutoFit/>
          </a:bodyPr>
          <a:lstStyle/>
          <a:p>
            <a:r>
              <a:rPr lang="en-GB" dirty="0">
                <a:hlinkClick r:id="rId15"/>
              </a:rPr>
              <a:t>http://www.bgfl.org/bgfl/custom/resources_ftp/client_ftp/ks2/maths/weigh/1a.htm</a:t>
            </a:r>
            <a:endParaRPr lang="en-GB" dirty="0"/>
          </a:p>
        </p:txBody>
      </p:sp>
      <p:sp>
        <p:nvSpPr>
          <p:cNvPr id="24" name="Rectangle 23"/>
          <p:cNvSpPr/>
          <p:nvPr/>
        </p:nvSpPr>
        <p:spPr>
          <a:xfrm>
            <a:off x="458122" y="3873872"/>
            <a:ext cx="3757041" cy="584775"/>
          </a:xfrm>
          <a:prstGeom prst="rect">
            <a:avLst/>
          </a:prstGeom>
        </p:spPr>
        <p:txBody>
          <a:bodyPr wrap="square">
            <a:spAutoFit/>
          </a:bodyPr>
          <a:lstStyle/>
          <a:p>
            <a:pPr fontAlgn="b"/>
            <a:r>
              <a:rPr lang="en-GB" sz="1600" dirty="0">
                <a:latin typeface="Impact" panose="020B0806030902050204" pitchFamily="34" charset="0"/>
              </a:rPr>
              <a:t>Questions to solve using balance scales, </a:t>
            </a:r>
          </a:p>
          <a:p>
            <a:pPr fontAlgn="b"/>
            <a:r>
              <a:rPr lang="en-GB" sz="1600" dirty="0">
                <a:solidFill>
                  <a:srgbClr val="000000"/>
                </a:solidFill>
                <a:latin typeface="Impact" panose="020B0806030902050204" pitchFamily="34" charset="0"/>
              </a:rPr>
              <a:t>helps you write your own formulae</a:t>
            </a:r>
          </a:p>
        </p:txBody>
      </p:sp>
      <p:sp>
        <p:nvSpPr>
          <p:cNvPr id="10" name="Rectangle 9"/>
          <p:cNvSpPr/>
          <p:nvPr/>
        </p:nvSpPr>
        <p:spPr>
          <a:xfrm>
            <a:off x="4359074" y="4581128"/>
            <a:ext cx="4572000" cy="646331"/>
          </a:xfrm>
          <a:prstGeom prst="rect">
            <a:avLst/>
          </a:prstGeom>
        </p:spPr>
        <p:txBody>
          <a:bodyPr>
            <a:spAutoFit/>
          </a:bodyPr>
          <a:lstStyle/>
          <a:p>
            <a:r>
              <a:rPr lang="en-GB" dirty="0">
                <a:hlinkClick r:id="rId16"/>
              </a:rPr>
              <a:t>http://www.shodor.org/interactivate/activities/AlgebraQuiz/</a:t>
            </a:r>
            <a:endParaRPr lang="en-GB" dirty="0"/>
          </a:p>
        </p:txBody>
      </p:sp>
      <p:sp>
        <p:nvSpPr>
          <p:cNvPr id="26" name="Rectangle 25"/>
          <p:cNvSpPr/>
          <p:nvPr/>
        </p:nvSpPr>
        <p:spPr>
          <a:xfrm>
            <a:off x="469481" y="4577544"/>
            <a:ext cx="3757041" cy="584775"/>
          </a:xfrm>
          <a:prstGeom prst="rect">
            <a:avLst/>
          </a:prstGeom>
        </p:spPr>
        <p:txBody>
          <a:bodyPr wrap="square">
            <a:spAutoFit/>
          </a:bodyPr>
          <a:lstStyle/>
          <a:p>
            <a:pPr fontAlgn="b"/>
            <a:r>
              <a:rPr lang="en-GB" sz="1600" dirty="0">
                <a:latin typeface="Impact" panose="020B0806030902050204" pitchFamily="34" charset="0"/>
              </a:rPr>
              <a:t>Timed question game with various levels</a:t>
            </a:r>
          </a:p>
          <a:p>
            <a:pPr fontAlgn="b"/>
            <a:r>
              <a:rPr lang="en-GB" sz="1600" dirty="0">
                <a:latin typeface="Impact" panose="020B0806030902050204" pitchFamily="34" charset="0"/>
              </a:rPr>
              <a:t>of difficulty</a:t>
            </a:r>
          </a:p>
        </p:txBody>
      </p:sp>
      <p:sp>
        <p:nvSpPr>
          <p:cNvPr id="12" name="Rectangle 11"/>
          <p:cNvSpPr/>
          <p:nvPr/>
        </p:nvSpPr>
        <p:spPr>
          <a:xfrm>
            <a:off x="4424335" y="5412125"/>
            <a:ext cx="4192110" cy="369332"/>
          </a:xfrm>
          <a:prstGeom prst="rect">
            <a:avLst/>
          </a:prstGeom>
        </p:spPr>
        <p:txBody>
          <a:bodyPr wrap="none">
            <a:spAutoFit/>
          </a:bodyPr>
          <a:lstStyle/>
          <a:p>
            <a:r>
              <a:rPr lang="en-GB" dirty="0">
                <a:hlinkClick r:id="rId17"/>
              </a:rPr>
              <a:t>http://www.math-drills.com/algebra.shtml</a:t>
            </a:r>
            <a:endParaRPr lang="en-GB" dirty="0"/>
          </a:p>
        </p:txBody>
      </p:sp>
      <p:sp>
        <p:nvSpPr>
          <p:cNvPr id="28" name="Rectangle 27"/>
          <p:cNvSpPr/>
          <p:nvPr/>
        </p:nvSpPr>
        <p:spPr>
          <a:xfrm>
            <a:off x="556455" y="5321168"/>
            <a:ext cx="3757041" cy="584775"/>
          </a:xfrm>
          <a:prstGeom prst="rect">
            <a:avLst/>
          </a:prstGeom>
        </p:spPr>
        <p:txBody>
          <a:bodyPr wrap="square">
            <a:spAutoFit/>
          </a:bodyPr>
          <a:lstStyle/>
          <a:p>
            <a:pPr fontAlgn="b"/>
            <a:r>
              <a:rPr lang="en-GB" sz="1600" dirty="0">
                <a:latin typeface="Impact" panose="020B0806030902050204" pitchFamily="34" charset="0"/>
              </a:rPr>
              <a:t>Website full of free printable worksheets on solving and rearranging formulae</a:t>
            </a:r>
          </a:p>
        </p:txBody>
      </p:sp>
      <p:sp>
        <p:nvSpPr>
          <p:cNvPr id="14" name="Rectangle 13"/>
          <p:cNvSpPr/>
          <p:nvPr/>
        </p:nvSpPr>
        <p:spPr>
          <a:xfrm>
            <a:off x="4365014" y="5905943"/>
            <a:ext cx="4572000" cy="646331"/>
          </a:xfrm>
          <a:prstGeom prst="rect">
            <a:avLst/>
          </a:prstGeom>
        </p:spPr>
        <p:txBody>
          <a:bodyPr>
            <a:spAutoFit/>
          </a:bodyPr>
          <a:lstStyle/>
          <a:p>
            <a:r>
              <a:rPr lang="en-GB" dirty="0">
                <a:hlinkClick r:id="rId18"/>
              </a:rPr>
              <a:t>http://www.basic-mathematics.com/basic-math-formulas.html</a:t>
            </a:r>
            <a:endParaRPr lang="en-GB" dirty="0"/>
          </a:p>
        </p:txBody>
      </p:sp>
      <p:sp>
        <p:nvSpPr>
          <p:cNvPr id="32" name="Rectangle 31"/>
          <p:cNvSpPr/>
          <p:nvPr/>
        </p:nvSpPr>
        <p:spPr>
          <a:xfrm>
            <a:off x="561390" y="5905943"/>
            <a:ext cx="3757041" cy="584775"/>
          </a:xfrm>
          <a:prstGeom prst="rect">
            <a:avLst/>
          </a:prstGeom>
        </p:spPr>
        <p:txBody>
          <a:bodyPr wrap="square">
            <a:spAutoFit/>
          </a:bodyPr>
          <a:lstStyle/>
          <a:p>
            <a:pPr fontAlgn="b"/>
            <a:r>
              <a:rPr lang="en-GB" sz="1600" dirty="0">
                <a:latin typeface="Impact" panose="020B0806030902050204" pitchFamily="34" charset="0"/>
              </a:rPr>
              <a:t>Page of basic maths formulas, most of them used on L1/L2 course</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2">
            <a:extLst>
              <a:ext uri="{BEBA8EAE-BF5A-486C-A8C5-ECC9F3942E4B}">
                <a14:imgProps xmlns:a14="http://schemas.microsoft.com/office/drawing/2010/main">
                  <a14:imgLayer r:embed="rId13">
                    <a14:imgEffect>
                      <a14:artisticWatercolorSponge/>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05" y="1449443"/>
            <a:ext cx="8836909" cy="507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858493">
            <a:off x="3822231" y="2075936"/>
            <a:ext cx="4515517" cy="382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Hexagon 3"/>
          <p:cNvSpPr/>
          <p:nvPr/>
        </p:nvSpPr>
        <p:spPr>
          <a:xfrm>
            <a:off x="109682" y="1775300"/>
            <a:ext cx="3526214" cy="918431"/>
          </a:xfrm>
          <a:prstGeom prst="hexagon">
            <a:avLst/>
          </a:prstGeom>
          <a:solidFill>
            <a:srgbClr val="FD7F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Hexagon 20"/>
          <p:cNvSpPr/>
          <p:nvPr/>
        </p:nvSpPr>
        <p:spPr>
          <a:xfrm>
            <a:off x="109682" y="2977076"/>
            <a:ext cx="3526214" cy="918431"/>
          </a:xfrm>
          <a:prstGeom prst="hexagon">
            <a:avLst/>
          </a:prstGeom>
          <a:solidFill>
            <a:srgbClr val="FD7F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Hexagon 21"/>
          <p:cNvSpPr/>
          <p:nvPr/>
        </p:nvSpPr>
        <p:spPr>
          <a:xfrm>
            <a:off x="123169" y="4246264"/>
            <a:ext cx="3526214" cy="1200329"/>
          </a:xfrm>
          <a:prstGeom prst="hexagon">
            <a:avLst/>
          </a:prstGeom>
          <a:solidFill>
            <a:srgbClr val="FD7F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49814" y="1739549"/>
            <a:ext cx="3600400" cy="923330"/>
          </a:xfrm>
          <a:prstGeom prst="rect">
            <a:avLst/>
          </a:prstGeom>
          <a:noFill/>
        </p:spPr>
        <p:txBody>
          <a:bodyPr wrap="square" lIns="91440" tIns="45720" rIns="91440" bIns="45720">
            <a:spAutoFit/>
          </a:bodyPr>
          <a:lstStyle/>
          <a:p>
            <a:pPr algn="ctr"/>
            <a:r>
              <a:rPr lang="en-US" sz="5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Tasia</a:t>
            </a:r>
            <a:r>
              <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 Puzzle</a:t>
            </a:r>
          </a:p>
        </p:txBody>
      </p:sp>
      <p:sp>
        <p:nvSpPr>
          <p:cNvPr id="23" name="Rectangle 22"/>
          <p:cNvSpPr/>
          <p:nvPr/>
        </p:nvSpPr>
        <p:spPr>
          <a:xfrm>
            <a:off x="149814" y="2935424"/>
            <a:ext cx="3600400" cy="830997"/>
          </a:xfrm>
          <a:prstGeom prst="rect">
            <a:avLst/>
          </a:prstGeom>
          <a:noFill/>
        </p:spPr>
        <p:txBody>
          <a:bodyPr wrap="square" lIns="91440" tIns="45720" rIns="91440" bIns="45720">
            <a:spAutoFit/>
          </a:bodyPr>
          <a:lstStyle/>
          <a:p>
            <a:pPr algn="ctr"/>
            <a:r>
              <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Work together to fit all the pieces  together</a:t>
            </a:r>
          </a:p>
        </p:txBody>
      </p:sp>
      <p:sp>
        <p:nvSpPr>
          <p:cNvPr id="24" name="Rectangle 23"/>
          <p:cNvSpPr/>
          <p:nvPr/>
        </p:nvSpPr>
        <p:spPr>
          <a:xfrm>
            <a:off x="158925" y="4246264"/>
            <a:ext cx="3600400" cy="1200329"/>
          </a:xfrm>
          <a:prstGeom prst="rect">
            <a:avLst/>
          </a:prstGeom>
          <a:noFill/>
        </p:spPr>
        <p:txBody>
          <a:bodyPr wrap="square" lIns="91440" tIns="45720" rIns="91440" bIns="45720">
            <a:spAutoFit/>
          </a:bodyPr>
          <a:lstStyle/>
          <a:p>
            <a:pPr algn="ctr"/>
            <a:r>
              <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If you complete the easy one,.. Can you do the harder??</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51123" y="116121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12">
            <a:lum bright="70000" contrast="-70000"/>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07" y="1476381"/>
            <a:ext cx="8836908" cy="510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117323">
            <a:off x="3439899" y="1829731"/>
            <a:ext cx="2221340" cy="395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197551">
            <a:off x="1998649" y="2109088"/>
            <a:ext cx="2299134" cy="409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942046">
            <a:off x="292753" y="2171030"/>
            <a:ext cx="2272527" cy="4049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 Diagonal Corner Rectangle 22"/>
          <p:cNvSpPr/>
          <p:nvPr/>
        </p:nvSpPr>
        <p:spPr>
          <a:xfrm>
            <a:off x="6235142" y="1578694"/>
            <a:ext cx="2600195" cy="482140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6348494" y="1653736"/>
            <a:ext cx="2600195" cy="4739759"/>
          </a:xfrm>
          <a:prstGeom prst="rect">
            <a:avLst/>
          </a:prstGeom>
          <a:noFill/>
        </p:spPr>
        <p:txBody>
          <a:bodyPr wrap="square" rtlCol="0">
            <a:spAutoFit/>
          </a:bodyPr>
          <a:lstStyle/>
          <a:p>
            <a:r>
              <a:rPr lang="en-GB" sz="2400" dirty="0">
                <a:latin typeface="Impact" pitchFamily="34" charset="0"/>
              </a:rPr>
              <a:t> </a:t>
            </a:r>
            <a:r>
              <a:rPr lang="en-GB" dirty="0">
                <a:latin typeface="Impact" pitchFamily="34" charset="0"/>
              </a:rPr>
              <a:t>Use the cards to create your own formulae and race each other to solve !!</a:t>
            </a:r>
          </a:p>
          <a:p>
            <a:endParaRPr lang="en-GB" dirty="0">
              <a:latin typeface="Impact" pitchFamily="34" charset="0"/>
            </a:endParaRPr>
          </a:p>
          <a:p>
            <a:pPr marL="457200" indent="-457200">
              <a:buAutoNum type="arabicParenR"/>
            </a:pPr>
            <a:r>
              <a:rPr lang="en-GB" sz="1600" dirty="0">
                <a:latin typeface="Impact" pitchFamily="34" charset="0"/>
              </a:rPr>
              <a:t>Write down any number, place a card to the right of it, then write an equals sign</a:t>
            </a:r>
          </a:p>
          <a:p>
            <a:pPr marL="457200" indent="-457200">
              <a:buAutoNum type="arabicParenR"/>
            </a:pPr>
            <a:r>
              <a:rPr lang="en-GB" sz="1600" dirty="0">
                <a:latin typeface="Impact" pitchFamily="34" charset="0"/>
              </a:rPr>
              <a:t>Make the other side of the equals balance</a:t>
            </a:r>
          </a:p>
          <a:p>
            <a:pPr marL="457200" indent="-457200">
              <a:buAutoNum type="arabicParenR"/>
            </a:pPr>
            <a:r>
              <a:rPr lang="en-GB" sz="1600" dirty="0">
                <a:latin typeface="Impact" pitchFamily="34" charset="0"/>
              </a:rPr>
              <a:t>Swap equations and solve each others before the other player to win a point</a:t>
            </a:r>
          </a:p>
          <a:p>
            <a:r>
              <a:rPr lang="en-GB" sz="1600" dirty="0">
                <a:solidFill>
                  <a:srgbClr val="C00000"/>
                </a:solidFill>
                <a:latin typeface="Impact" pitchFamily="34" charset="0"/>
              </a:rPr>
              <a:t>First to 10 points wins !!</a:t>
            </a:r>
          </a:p>
          <a:p>
            <a:r>
              <a:rPr lang="en-GB" sz="1600" i="1" dirty="0">
                <a:latin typeface="Impact" pitchFamily="34" charset="0"/>
              </a:rPr>
              <a:t>Extension:</a:t>
            </a:r>
          </a:p>
          <a:p>
            <a:r>
              <a:rPr lang="en-GB" sz="1600" i="1" dirty="0">
                <a:latin typeface="Impact" pitchFamily="34" charset="0"/>
              </a:rPr>
              <a:t>Try building formulae using the Harder Sets of cards</a:t>
            </a:r>
            <a:endParaRPr lang="en-GB" sz="1600" i="1" dirty="0"/>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94484" y="2276872"/>
            <a:ext cx="1512165" cy="1512168"/>
          </a:xfrm>
          <a:prstGeom prst="rect">
            <a:avLst/>
          </a:prstGeom>
          <a:noFill/>
          <a:ln>
            <a:noFill/>
          </a:ln>
        </p:spPr>
      </p:pic>
    </p:spTree>
    <p:extLst>
      <p:ext uri="{BB962C8B-B14F-4D97-AF65-F5344CB8AC3E}">
        <p14:creationId xmlns:p14="http://schemas.microsoft.com/office/powerpoint/2010/main" val="129532105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51429" y="1624458"/>
            <a:ext cx="5207215" cy="2554545"/>
          </a:xfrm>
          <a:prstGeom prst="rect">
            <a:avLst/>
          </a:prstGeom>
        </p:spPr>
        <p:txBody>
          <a:bodyPr wrap="square">
            <a:spAutoFit/>
          </a:bodyPr>
          <a:lstStyle/>
          <a:p>
            <a:r>
              <a:rPr lang="en-GB" sz="2000" dirty="0">
                <a:latin typeface="Impact" pitchFamily="34" charset="0"/>
              </a:rPr>
              <a:t>Computer based activity -  SCREEN CAST O MATIC</a:t>
            </a:r>
          </a:p>
          <a:p>
            <a:endParaRPr lang="en-GB" sz="2000" i="1" dirty="0">
              <a:latin typeface="Impact" pitchFamily="34" charset="0"/>
            </a:endParaRPr>
          </a:p>
          <a:p>
            <a:r>
              <a:rPr lang="en-GB" sz="2000" i="1" dirty="0">
                <a:latin typeface="Impact" pitchFamily="34" charset="0"/>
              </a:rPr>
              <a:t>Create your own video !</a:t>
            </a:r>
          </a:p>
          <a:p>
            <a:endParaRPr lang="en-GB" sz="2000" i="1" dirty="0">
              <a:latin typeface="Impact" pitchFamily="34" charset="0"/>
            </a:endParaRPr>
          </a:p>
          <a:p>
            <a:r>
              <a:rPr lang="en-GB" sz="2000" i="1" dirty="0">
                <a:latin typeface="Impact" pitchFamily="34" charset="0"/>
              </a:rPr>
              <a:t>Using </a:t>
            </a:r>
            <a:r>
              <a:rPr lang="en-GB" sz="2000" i="1" dirty="0">
                <a:solidFill>
                  <a:srgbClr val="002060"/>
                </a:solidFill>
                <a:latin typeface="Andalus" panose="02020603050405020304" pitchFamily="18" charset="-78"/>
                <a:cs typeface="Andalus" panose="02020603050405020304" pitchFamily="18" charset="-78"/>
              </a:rPr>
              <a:t>screen cast o matic </a:t>
            </a:r>
            <a:r>
              <a:rPr lang="en-GB" sz="2000" i="1" dirty="0">
                <a:latin typeface="Impact" pitchFamily="34" charset="0"/>
              </a:rPr>
              <a:t>software, make your own video to share and save for your own revision detailing how to write and solve formulae</a:t>
            </a:r>
          </a:p>
        </p:txBody>
      </p:sp>
      <p:pic>
        <p:nvPicPr>
          <p:cNvPr id="4"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358645" y="1673935"/>
            <a:ext cx="2999432" cy="21602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018354">
            <a:off x="3980972" y="4135411"/>
            <a:ext cx="3748023" cy="200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361" y="2901730"/>
            <a:ext cx="1728192" cy="1547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45873" y="4293096"/>
            <a:ext cx="3554101" cy="1938992"/>
          </a:xfrm>
          <a:prstGeom prst="rect">
            <a:avLst/>
          </a:prstGeom>
        </p:spPr>
        <p:txBody>
          <a:bodyPr wrap="square">
            <a:spAutoFit/>
          </a:bodyPr>
          <a:lstStyle/>
          <a:p>
            <a:r>
              <a:rPr lang="en-GB" sz="2000" i="1" dirty="0">
                <a:latin typeface="Impact" pitchFamily="34" charset="0"/>
              </a:rPr>
              <a:t>Film yourself demonstrating…</a:t>
            </a:r>
          </a:p>
          <a:p>
            <a:endParaRPr lang="en-GB" sz="2000" i="1" dirty="0">
              <a:latin typeface="Impact" pitchFamily="34" charset="0"/>
            </a:endParaRPr>
          </a:p>
          <a:p>
            <a:pPr marL="457200" indent="-457200">
              <a:buAutoNum type="arabicParenR"/>
            </a:pPr>
            <a:r>
              <a:rPr lang="en-GB" sz="2000" i="1" dirty="0">
                <a:solidFill>
                  <a:srgbClr val="CC0066"/>
                </a:solidFill>
                <a:latin typeface="Impact" pitchFamily="34" charset="0"/>
              </a:rPr>
              <a:t>How to write formulae</a:t>
            </a:r>
          </a:p>
          <a:p>
            <a:pPr marL="457200" indent="-457200">
              <a:buAutoNum type="arabicParenR"/>
            </a:pPr>
            <a:r>
              <a:rPr lang="en-GB" sz="2000" i="1" dirty="0">
                <a:solidFill>
                  <a:srgbClr val="0070C0"/>
                </a:solidFill>
                <a:latin typeface="Impact" pitchFamily="34" charset="0"/>
              </a:rPr>
              <a:t>How to replace letters with numbers and solving</a:t>
            </a:r>
          </a:p>
          <a:p>
            <a:pPr marL="457200" indent="-457200">
              <a:buAutoNum type="arabicParenR"/>
            </a:pPr>
            <a:r>
              <a:rPr lang="en-GB" sz="2000" i="1" dirty="0">
                <a:solidFill>
                  <a:srgbClr val="7030A0"/>
                </a:solidFill>
                <a:latin typeface="Impact" pitchFamily="34" charset="0"/>
              </a:rPr>
              <a:t>How to rearrange formulae</a:t>
            </a:r>
          </a:p>
        </p:txBody>
      </p:sp>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a:latin typeface="Impact" pitchFamily="34" charset="0"/>
              </a:rPr>
              <a:t>Try a variety of written practice</a:t>
            </a:r>
          </a:p>
        </p:txBody>
      </p:sp>
      <p:pic>
        <p:nvPicPr>
          <p:cNvPr id="4" name="Picture 2" descr="http://www.appcolt.com/imgbest/1/1/three_worksheets0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a:latin typeface="Impact" pitchFamily="34" charset="0"/>
              </a:rPr>
              <a:t>Worksheets</a:t>
            </a:r>
          </a:p>
          <a:p>
            <a:endParaRPr lang="en-GB" sz="2800" dirty="0">
              <a:latin typeface="Impact" pitchFamily="34" charset="0"/>
            </a:endParaRPr>
          </a:p>
          <a:p>
            <a:r>
              <a:rPr lang="en-GB" sz="2800" dirty="0">
                <a:latin typeface="Impact" pitchFamily="34" charset="0"/>
              </a:rPr>
              <a:t>Workbooks</a:t>
            </a:r>
          </a:p>
          <a:p>
            <a:endParaRPr lang="en-GB" sz="2800" dirty="0">
              <a:latin typeface="Impact" pitchFamily="34" charset="0"/>
            </a:endParaRPr>
          </a:p>
          <a:p>
            <a:r>
              <a:rPr lang="en-GB" sz="2800" dirty="0">
                <a:latin typeface="Impact" pitchFamily="34" charset="0"/>
              </a:rPr>
              <a:t>Practice Exam Papers</a:t>
            </a:r>
          </a:p>
          <a:p>
            <a:endParaRPr lang="en-GB" sz="2800" dirty="0">
              <a:latin typeface="Impact" pitchFamily="34" charset="0"/>
            </a:endParaRPr>
          </a:p>
          <a:p>
            <a:r>
              <a:rPr lang="en-GB" sz="2800" dirty="0">
                <a:latin typeface="Impact" pitchFamily="34" charset="0"/>
              </a:rPr>
              <a:t>Maths Problems</a:t>
            </a:r>
          </a:p>
        </p:txBody>
      </p:sp>
      <p:pic>
        <p:nvPicPr>
          <p:cNvPr id="1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247118" y="5746299"/>
            <a:ext cx="8501346" cy="69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50435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4471"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2563" y="811213"/>
            <a:ext cx="8778875"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51521" y="1700808"/>
            <a:ext cx="2304256" cy="4801314"/>
          </a:xfrm>
          <a:prstGeom prst="rect">
            <a:avLst/>
          </a:prstGeom>
        </p:spPr>
        <p:txBody>
          <a:bodyPr wrap="square">
            <a:spAutoFit/>
          </a:bodyPr>
          <a:lstStyle/>
          <a:p>
            <a:r>
              <a:rPr lang="en-GB" dirty="0">
                <a:latin typeface="Impact" pitchFamily="34" charset="0"/>
              </a:rPr>
              <a:t>Solve the equations to </a:t>
            </a:r>
          </a:p>
          <a:p>
            <a:r>
              <a:rPr lang="en-GB" dirty="0">
                <a:latin typeface="Impact" pitchFamily="34" charset="0"/>
              </a:rPr>
              <a:t>find the value of x</a:t>
            </a:r>
          </a:p>
          <a:p>
            <a:pPr marL="342900" indent="-342900">
              <a:buAutoNum type="arabicParenR"/>
            </a:pPr>
            <a:r>
              <a:rPr lang="en-GB" dirty="0">
                <a:latin typeface="Impact" pitchFamily="34" charset="0"/>
              </a:rPr>
              <a:t>x +4 =10</a:t>
            </a:r>
          </a:p>
          <a:p>
            <a:pPr marL="342900" indent="-342900">
              <a:buAutoNum type="arabicParenR"/>
            </a:pPr>
            <a:r>
              <a:rPr lang="en-GB" dirty="0">
                <a:latin typeface="Impact" pitchFamily="34" charset="0"/>
              </a:rPr>
              <a:t>2x – 6 = 14</a:t>
            </a:r>
          </a:p>
          <a:p>
            <a:pPr marL="342900" indent="-342900">
              <a:buAutoNum type="arabicParenR"/>
            </a:pPr>
            <a:r>
              <a:rPr lang="en-GB" dirty="0">
                <a:latin typeface="Impact" pitchFamily="34" charset="0"/>
              </a:rPr>
              <a:t>X / 7 = 40</a:t>
            </a:r>
          </a:p>
          <a:p>
            <a:pPr marL="342900" indent="-342900">
              <a:buAutoNum type="arabicParenR"/>
            </a:pPr>
            <a:r>
              <a:rPr lang="en-GB" dirty="0">
                <a:latin typeface="Impact" pitchFamily="34" charset="0"/>
              </a:rPr>
              <a:t>9x – 2 = 30</a:t>
            </a:r>
          </a:p>
          <a:p>
            <a:pPr marL="342900" indent="-342900">
              <a:buAutoNum type="arabicParenR"/>
            </a:pPr>
            <a:r>
              <a:rPr lang="en-GB" dirty="0">
                <a:latin typeface="Impact" pitchFamily="34" charset="0"/>
              </a:rPr>
              <a:t>19 – x = 15</a:t>
            </a:r>
          </a:p>
          <a:p>
            <a:pPr marL="342900" indent="-342900">
              <a:buAutoNum type="arabicParenR"/>
            </a:pPr>
            <a:r>
              <a:rPr lang="en-GB" dirty="0">
                <a:latin typeface="Impact" pitchFamily="34" charset="0"/>
              </a:rPr>
              <a:t>x + 3x = 20</a:t>
            </a:r>
          </a:p>
          <a:p>
            <a:pPr marL="342900" indent="-342900">
              <a:buAutoNum type="arabicParenR"/>
            </a:pPr>
            <a:r>
              <a:rPr lang="en-GB" dirty="0">
                <a:latin typeface="Impact" pitchFamily="34" charset="0"/>
              </a:rPr>
              <a:t>(5+x) / 2 = 8</a:t>
            </a:r>
          </a:p>
          <a:p>
            <a:pPr marL="342900" indent="-342900">
              <a:buAutoNum type="arabicParenR"/>
            </a:pPr>
            <a:r>
              <a:rPr lang="en-GB" dirty="0">
                <a:latin typeface="Impact" pitchFamily="34" charset="0"/>
              </a:rPr>
              <a:t>13 x = 26 – 4</a:t>
            </a:r>
          </a:p>
          <a:p>
            <a:pPr marL="342900" indent="-342900">
              <a:buAutoNum type="arabicParenR"/>
            </a:pPr>
            <a:r>
              <a:rPr lang="en-GB" dirty="0">
                <a:latin typeface="Impact" pitchFamily="34" charset="0"/>
              </a:rPr>
              <a:t>40 x – 3 = 10</a:t>
            </a:r>
          </a:p>
          <a:p>
            <a:pPr marL="342900" indent="-342900">
              <a:buAutoNum type="arabicParenR"/>
            </a:pPr>
            <a:r>
              <a:rPr lang="en-GB" dirty="0">
                <a:latin typeface="Impact" pitchFamily="34" charset="0"/>
              </a:rPr>
              <a:t> 16 = x + 9 (4)</a:t>
            </a:r>
          </a:p>
          <a:p>
            <a:pPr marL="342900" indent="-342900">
              <a:buAutoNum type="arabicParenR"/>
            </a:pPr>
            <a:endParaRPr lang="en-GB" dirty="0">
              <a:latin typeface="Impact" pitchFamily="34" charset="0"/>
            </a:endParaRPr>
          </a:p>
          <a:p>
            <a:r>
              <a:rPr lang="en-GB" dirty="0">
                <a:latin typeface="Impact" pitchFamily="34" charset="0"/>
              </a:rPr>
              <a:t>Solve to find y</a:t>
            </a:r>
          </a:p>
          <a:p>
            <a:endParaRPr lang="en-GB" dirty="0">
              <a:latin typeface="Impact" pitchFamily="34" charset="0"/>
            </a:endParaRPr>
          </a:p>
          <a:p>
            <a:pPr marL="342900" indent="-342900">
              <a:buAutoNum type="arabicParenR"/>
            </a:pPr>
            <a:r>
              <a:rPr lang="en-GB" dirty="0">
                <a:latin typeface="Impact" pitchFamily="34" charset="0"/>
              </a:rPr>
              <a:t>2y = 19</a:t>
            </a:r>
          </a:p>
          <a:p>
            <a:pPr marL="342900" indent="-342900">
              <a:buAutoNum type="arabicParenR"/>
            </a:pPr>
            <a:r>
              <a:rPr lang="en-GB" dirty="0">
                <a:latin typeface="Impact" pitchFamily="34" charset="0"/>
              </a:rPr>
              <a:t>5 + y = 2</a:t>
            </a:r>
          </a:p>
        </p:txBody>
      </p:sp>
      <p:pic>
        <p:nvPicPr>
          <p:cNvPr id="18"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2843808" y="1667320"/>
            <a:ext cx="2304256" cy="4801314"/>
          </a:xfrm>
          <a:prstGeom prst="rect">
            <a:avLst/>
          </a:prstGeom>
        </p:spPr>
        <p:txBody>
          <a:bodyPr wrap="square">
            <a:spAutoFit/>
          </a:bodyPr>
          <a:lstStyle/>
          <a:p>
            <a:r>
              <a:rPr lang="en-GB" dirty="0">
                <a:latin typeface="Impact" pitchFamily="34" charset="0"/>
              </a:rPr>
              <a:t>3)   30 / y = 10</a:t>
            </a:r>
          </a:p>
          <a:p>
            <a:pPr marL="342900" indent="-342900">
              <a:buAutoNum type="arabicParenR" startAt="4"/>
            </a:pPr>
            <a:r>
              <a:rPr lang="en-GB" dirty="0">
                <a:latin typeface="Impact" pitchFamily="34" charset="0"/>
              </a:rPr>
              <a:t>25 – y = 20</a:t>
            </a:r>
          </a:p>
          <a:p>
            <a:pPr marL="342900" indent="-342900">
              <a:buAutoNum type="arabicParenR" startAt="4"/>
            </a:pPr>
            <a:r>
              <a:rPr lang="en-GB" dirty="0">
                <a:latin typeface="Impact" pitchFamily="34" charset="0"/>
              </a:rPr>
              <a:t>y + y = 5</a:t>
            </a:r>
          </a:p>
          <a:p>
            <a:pPr marL="342900" indent="-342900">
              <a:buAutoNum type="arabicParenR" startAt="4"/>
            </a:pPr>
            <a:r>
              <a:rPr lang="en-GB" dirty="0">
                <a:latin typeface="Impact" pitchFamily="34" charset="0"/>
              </a:rPr>
              <a:t>y / 10 – 2 = 15</a:t>
            </a:r>
          </a:p>
          <a:p>
            <a:pPr marL="342900" indent="-342900">
              <a:buAutoNum type="arabicParenR" startAt="4"/>
            </a:pPr>
            <a:r>
              <a:rPr lang="en-GB" dirty="0">
                <a:latin typeface="Impact" pitchFamily="34" charset="0"/>
              </a:rPr>
              <a:t>8y – 2y = 0.4</a:t>
            </a:r>
          </a:p>
          <a:p>
            <a:pPr marL="342900" indent="-342900">
              <a:buAutoNum type="arabicParenR" startAt="4"/>
            </a:pPr>
            <a:r>
              <a:rPr lang="en-GB" dirty="0">
                <a:latin typeface="Impact" pitchFamily="34" charset="0"/>
              </a:rPr>
              <a:t>6 (y + 8 ) = 50</a:t>
            </a:r>
          </a:p>
          <a:p>
            <a:pPr marL="342900" indent="-342900">
              <a:buAutoNum type="arabicParenR" startAt="4"/>
            </a:pPr>
            <a:r>
              <a:rPr lang="en-GB" dirty="0">
                <a:latin typeface="Impact" pitchFamily="34" charset="0"/>
              </a:rPr>
              <a:t>4.2 + 8.3y = 100</a:t>
            </a:r>
          </a:p>
          <a:p>
            <a:pPr marL="342900" indent="-342900">
              <a:buAutoNum type="arabicParenR" startAt="4"/>
            </a:pPr>
            <a:r>
              <a:rPr lang="en-GB" dirty="0">
                <a:latin typeface="Impact" pitchFamily="34" charset="0"/>
              </a:rPr>
              <a:t>  - (4 + y ) = - 2</a:t>
            </a:r>
          </a:p>
          <a:p>
            <a:pPr marL="342900" indent="-342900">
              <a:buAutoNum type="arabicParenR" startAt="4"/>
            </a:pPr>
            <a:endParaRPr lang="en-GB" dirty="0">
              <a:latin typeface="Impact" pitchFamily="34" charset="0"/>
            </a:endParaRPr>
          </a:p>
          <a:p>
            <a:r>
              <a:rPr lang="en-GB" dirty="0">
                <a:latin typeface="Impact" pitchFamily="34" charset="0"/>
              </a:rPr>
              <a:t>Rearrange so x is the subject</a:t>
            </a:r>
          </a:p>
          <a:p>
            <a:endParaRPr lang="en-GB" dirty="0">
              <a:latin typeface="Impact" pitchFamily="34" charset="0"/>
            </a:endParaRPr>
          </a:p>
          <a:p>
            <a:pPr marL="342900" indent="-342900">
              <a:buAutoNum type="arabicParenR"/>
            </a:pPr>
            <a:r>
              <a:rPr lang="en-GB" dirty="0">
                <a:latin typeface="Impact" pitchFamily="34" charset="0"/>
              </a:rPr>
              <a:t>X + 7 = c</a:t>
            </a:r>
          </a:p>
          <a:p>
            <a:pPr marL="342900" indent="-342900">
              <a:buAutoNum type="arabicParenR"/>
            </a:pPr>
            <a:r>
              <a:rPr lang="en-GB" dirty="0">
                <a:latin typeface="Impact" pitchFamily="34" charset="0"/>
              </a:rPr>
              <a:t>4x ( y ) = 9 L</a:t>
            </a:r>
          </a:p>
          <a:p>
            <a:pPr marL="342900" indent="-342900">
              <a:buAutoNum type="arabicParenR"/>
            </a:pPr>
            <a:r>
              <a:rPr lang="en-GB" dirty="0">
                <a:latin typeface="Impact" pitchFamily="34" charset="0"/>
              </a:rPr>
              <a:t>x/2 = 9</a:t>
            </a:r>
          </a:p>
          <a:p>
            <a:pPr marL="342900" indent="-342900">
              <a:buAutoNum type="arabicParenR"/>
            </a:pPr>
            <a:r>
              <a:rPr lang="en-GB" dirty="0">
                <a:latin typeface="Impact" pitchFamily="34" charset="0"/>
              </a:rPr>
              <a:t>4 ( x / 2 ) y = 1</a:t>
            </a:r>
          </a:p>
          <a:p>
            <a:pPr marL="342900" indent="-342900">
              <a:buAutoNum type="arabicParenR"/>
            </a:pPr>
            <a:r>
              <a:rPr lang="en-GB" dirty="0" err="1">
                <a:latin typeface="Impact" pitchFamily="34" charset="0"/>
              </a:rPr>
              <a:t>Tx</a:t>
            </a:r>
            <a:r>
              <a:rPr lang="en-GB" dirty="0">
                <a:latin typeface="Impact" pitchFamily="34" charset="0"/>
              </a:rPr>
              <a:t> + 3 = C</a:t>
            </a:r>
          </a:p>
        </p:txBody>
      </p:sp>
      <p:sp>
        <p:nvSpPr>
          <p:cNvPr id="20" name="Rectangle 19"/>
          <p:cNvSpPr/>
          <p:nvPr/>
        </p:nvSpPr>
        <p:spPr>
          <a:xfrm>
            <a:off x="5724128" y="1640343"/>
            <a:ext cx="2304256" cy="4801314"/>
          </a:xfrm>
          <a:prstGeom prst="rect">
            <a:avLst/>
          </a:prstGeom>
        </p:spPr>
        <p:txBody>
          <a:bodyPr wrap="square">
            <a:spAutoFit/>
          </a:bodyPr>
          <a:lstStyle/>
          <a:p>
            <a:r>
              <a:rPr lang="en-GB" dirty="0">
                <a:latin typeface="Impact" pitchFamily="34" charset="0"/>
              </a:rPr>
              <a:t>6)  x</a:t>
            </a:r>
            <a:r>
              <a:rPr lang="en-GB" baseline="30000" dirty="0">
                <a:latin typeface="Impact" pitchFamily="34" charset="0"/>
              </a:rPr>
              <a:t>2</a:t>
            </a:r>
            <a:r>
              <a:rPr lang="en-GB" dirty="0">
                <a:latin typeface="Impact" pitchFamily="34" charset="0"/>
              </a:rPr>
              <a:t> = y – 2</a:t>
            </a:r>
          </a:p>
          <a:p>
            <a:pPr marL="342900" indent="-342900">
              <a:buAutoNum type="arabicParenR" startAt="7"/>
            </a:pPr>
            <a:r>
              <a:rPr lang="en-GB" dirty="0">
                <a:latin typeface="Impact" pitchFamily="34" charset="0"/>
              </a:rPr>
              <a:t>6x + 20 = x</a:t>
            </a:r>
          </a:p>
          <a:p>
            <a:pPr marL="342900" indent="-342900">
              <a:buAutoNum type="arabicParenR" startAt="7"/>
            </a:pPr>
            <a:r>
              <a:rPr lang="en-GB" dirty="0">
                <a:latin typeface="Impact" pitchFamily="34" charset="0"/>
              </a:rPr>
              <a:t>( x + 4)/50 = W</a:t>
            </a:r>
          </a:p>
          <a:p>
            <a:pPr marL="342900" indent="-342900">
              <a:buAutoNum type="arabicParenR" startAt="7"/>
            </a:pPr>
            <a:r>
              <a:rPr lang="en-GB" dirty="0">
                <a:latin typeface="Impact" pitchFamily="34" charset="0"/>
              </a:rPr>
              <a:t>100y + 50 = -3x</a:t>
            </a:r>
          </a:p>
          <a:p>
            <a:pPr marL="342900" indent="-342900">
              <a:buAutoNum type="arabicParenR" startAt="7"/>
            </a:pPr>
            <a:r>
              <a:rPr lang="en-GB" dirty="0">
                <a:latin typeface="Impact" pitchFamily="34" charset="0"/>
              </a:rPr>
              <a:t>9 x B = t / x</a:t>
            </a:r>
          </a:p>
          <a:p>
            <a:pPr marL="342900" indent="-342900">
              <a:buAutoNum type="arabicParenR" startAt="7"/>
            </a:pPr>
            <a:endParaRPr lang="en-GB" dirty="0">
              <a:latin typeface="Impact" pitchFamily="34" charset="0"/>
            </a:endParaRPr>
          </a:p>
          <a:p>
            <a:r>
              <a:rPr lang="en-GB" dirty="0">
                <a:latin typeface="Impact" pitchFamily="34" charset="0"/>
              </a:rPr>
              <a:t>Rearrange to make x the subject</a:t>
            </a:r>
          </a:p>
          <a:p>
            <a:endParaRPr lang="en-GB" dirty="0">
              <a:latin typeface="Impact" pitchFamily="34" charset="0"/>
            </a:endParaRPr>
          </a:p>
          <a:p>
            <a:pPr marL="342900" indent="-342900">
              <a:buAutoNum type="arabicParenR"/>
            </a:pPr>
            <a:r>
              <a:rPr lang="en-GB" dirty="0">
                <a:latin typeface="Impact" pitchFamily="34" charset="0"/>
              </a:rPr>
              <a:t>4 x </a:t>
            </a:r>
            <a:r>
              <a:rPr lang="en-GB" baseline="30000" dirty="0">
                <a:latin typeface="Impact" pitchFamily="34" charset="0"/>
              </a:rPr>
              <a:t>2</a:t>
            </a:r>
            <a:r>
              <a:rPr lang="en-GB" dirty="0">
                <a:latin typeface="Impact" pitchFamily="34" charset="0"/>
              </a:rPr>
              <a:t> = 9</a:t>
            </a:r>
          </a:p>
          <a:p>
            <a:pPr marL="342900" indent="-342900">
              <a:buAutoNum type="arabicParenR"/>
            </a:pPr>
            <a:r>
              <a:rPr lang="en-GB" dirty="0">
                <a:latin typeface="Impact" pitchFamily="34" charset="0"/>
              </a:rPr>
              <a:t>(x</a:t>
            </a:r>
            <a:r>
              <a:rPr lang="en-GB" baseline="30000" dirty="0">
                <a:latin typeface="Impact" pitchFamily="34" charset="0"/>
              </a:rPr>
              <a:t>2</a:t>
            </a:r>
            <a:r>
              <a:rPr lang="en-GB" dirty="0">
                <a:latin typeface="Impact" pitchFamily="34" charset="0"/>
              </a:rPr>
              <a:t> + 3) /10= 15</a:t>
            </a:r>
          </a:p>
          <a:p>
            <a:pPr marL="342900" indent="-342900">
              <a:buAutoNum type="arabicParenR"/>
            </a:pPr>
            <a:r>
              <a:rPr lang="en-GB" dirty="0">
                <a:latin typeface="Impact" pitchFamily="34" charset="0"/>
              </a:rPr>
              <a:t>Yx</a:t>
            </a:r>
            <a:r>
              <a:rPr lang="en-GB" baseline="30000" dirty="0">
                <a:latin typeface="Impact" pitchFamily="34" charset="0"/>
              </a:rPr>
              <a:t>2</a:t>
            </a:r>
            <a:r>
              <a:rPr lang="en-GB" dirty="0">
                <a:latin typeface="Impact" pitchFamily="34" charset="0"/>
              </a:rPr>
              <a:t> – 4 = 0</a:t>
            </a:r>
          </a:p>
          <a:p>
            <a:pPr marL="342900" indent="-342900">
              <a:buAutoNum type="arabicParenR"/>
            </a:pPr>
            <a:r>
              <a:rPr lang="en-GB" dirty="0">
                <a:latin typeface="Impact" pitchFamily="34" charset="0"/>
              </a:rPr>
              <a:t>-2 ( 5x</a:t>
            </a:r>
            <a:r>
              <a:rPr lang="en-GB" baseline="30000" dirty="0">
                <a:latin typeface="Impact" pitchFamily="34" charset="0"/>
              </a:rPr>
              <a:t>2</a:t>
            </a:r>
            <a:r>
              <a:rPr lang="en-GB" dirty="0">
                <a:latin typeface="Impact" pitchFamily="34" charset="0"/>
              </a:rPr>
              <a:t>) + 3 = -8</a:t>
            </a:r>
          </a:p>
          <a:p>
            <a:pPr marL="342900" indent="-342900">
              <a:buAutoNum type="arabicParenR"/>
            </a:pPr>
            <a:r>
              <a:rPr lang="en-GB" dirty="0">
                <a:latin typeface="Impact" pitchFamily="34" charset="0"/>
              </a:rPr>
              <a:t>4UV/x</a:t>
            </a:r>
            <a:r>
              <a:rPr lang="en-GB" baseline="30000" dirty="0">
                <a:latin typeface="Impact" pitchFamily="34" charset="0"/>
              </a:rPr>
              <a:t>2</a:t>
            </a:r>
            <a:r>
              <a:rPr lang="en-GB" dirty="0">
                <a:latin typeface="Impact" pitchFamily="34" charset="0"/>
              </a:rPr>
              <a:t> = 100</a:t>
            </a:r>
          </a:p>
          <a:p>
            <a:endParaRPr lang="en-GB" dirty="0">
              <a:latin typeface="Impact" pitchFamily="34" charset="0"/>
            </a:endParaRPr>
          </a:p>
          <a:p>
            <a:pPr marL="342900" indent="-342900">
              <a:buAutoNum type="arabicParenR"/>
            </a:pPr>
            <a:endParaRPr lang="en-GB" dirty="0">
              <a:latin typeface="Impact" pitchFamily="34" charset="0"/>
            </a:endParaRPr>
          </a:p>
          <a:p>
            <a:endParaRPr lang="en-GB" dirty="0">
              <a:latin typeface="Impact" pitchFamily="34" charset="0"/>
            </a:endParaRPr>
          </a:p>
        </p:txBody>
      </p:sp>
      <p:pic>
        <p:nvPicPr>
          <p:cNvPr id="23" name="Picture 3"/>
          <p:cNvPicPr>
            <a:picLocks noChangeAspect="1" noChangeArrowheads="1"/>
          </p:cNvPicPr>
          <p:nvPr/>
        </p:nvPicPr>
        <p:blipFill>
          <a:blip r:embed="rId14">
            <a:duotone>
              <a:schemeClr val="accent2">
                <a:shade val="45000"/>
                <a:satMod val="135000"/>
              </a:schemeClr>
              <a:prstClr val="white"/>
            </a:duotone>
            <a:extLst>
              <a:ext uri="{BEBA8EAE-BF5A-486C-A8C5-ECC9F3942E4B}">
                <a14:imgProps xmlns:a14="http://schemas.microsoft.com/office/drawing/2010/main">
                  <a14:imgLayer r:embed="rId15">
                    <a14:imgEffect>
                      <a14:brightnessContrast bright="42000"/>
                    </a14:imgEffect>
                  </a14:imgLayer>
                </a14:imgProps>
              </a:ext>
              <a:ext uri="{28A0092B-C50C-407E-A947-70E740481C1C}">
                <a14:useLocalDpi xmlns:a14="http://schemas.microsoft.com/office/drawing/2010/main" val="0"/>
              </a:ext>
            </a:extLst>
          </a:blip>
          <a:srcRect/>
          <a:stretch>
            <a:fillRect/>
          </a:stretch>
        </p:blipFill>
        <p:spPr bwMode="auto">
          <a:xfrm>
            <a:off x="5292080" y="5617974"/>
            <a:ext cx="2928147" cy="80047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620465"/>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93909" y="1259374"/>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61986" y="1858525"/>
            <a:ext cx="8558484" cy="3970318"/>
          </a:xfrm>
          <a:prstGeom prst="rect">
            <a:avLst/>
          </a:prstGeom>
        </p:spPr>
        <p:txBody>
          <a:bodyPr wrap="square">
            <a:spAutoFit/>
          </a:bodyPr>
          <a:lstStyle/>
          <a:p>
            <a:r>
              <a:rPr lang="en-GB" sz="1400" dirty="0">
                <a:latin typeface="Impact" pitchFamily="34" charset="0"/>
              </a:rPr>
              <a:t>Q1  A carpet is priced a ‘N’ square metres multiplied by ‘P’ the price per metre plus £200 fitting fee.  Write a formula to find ‘T’ the total cost using N and P variables.</a:t>
            </a:r>
          </a:p>
          <a:p>
            <a:endParaRPr lang="en-GB" sz="1400" dirty="0">
              <a:latin typeface="Impact" pitchFamily="34" charset="0"/>
            </a:endParaRPr>
          </a:p>
          <a:p>
            <a:r>
              <a:rPr lang="en-GB" sz="1400" dirty="0">
                <a:latin typeface="Impact" pitchFamily="34" charset="0"/>
              </a:rPr>
              <a:t>Q2  A sum of money ‘I’ is put into a bank and left for ‘Y’ years and receives ‘P’ percentage each year.  Write a formula to show the amount in the bank ‘T’ after a number of years.</a:t>
            </a:r>
          </a:p>
          <a:p>
            <a:endParaRPr lang="en-GB" sz="1400" dirty="0">
              <a:latin typeface="Impact" pitchFamily="34" charset="0"/>
            </a:endParaRPr>
          </a:p>
          <a:p>
            <a:r>
              <a:rPr lang="en-GB" sz="1400" dirty="0">
                <a:latin typeface="Impact" pitchFamily="34" charset="0"/>
              </a:rPr>
              <a:t>Q3  A temperature is converted from Celsius ‘C’ to Fahrenheit ‘F’ using the formula F= (9/5 C) + 32.  Find F when C is 28.</a:t>
            </a:r>
          </a:p>
          <a:p>
            <a:endParaRPr lang="en-GB" sz="1400" dirty="0">
              <a:latin typeface="Impact" pitchFamily="34" charset="0"/>
            </a:endParaRPr>
          </a:p>
          <a:p>
            <a:r>
              <a:rPr lang="en-GB" sz="1400" dirty="0">
                <a:latin typeface="Impact" pitchFamily="34" charset="0"/>
              </a:rPr>
              <a:t>Q4  The formula for mixing a cocktail is that half is filled with ‘J’ juice plus ‘A’ alcohol and the rest ‘S’ soda.  Find the total amount of liquid in the drink ‘D’ by writing a formula. </a:t>
            </a:r>
          </a:p>
          <a:p>
            <a:endParaRPr lang="en-GB" sz="1400" dirty="0">
              <a:latin typeface="Impact" pitchFamily="34" charset="0"/>
            </a:endParaRPr>
          </a:p>
          <a:p>
            <a:r>
              <a:rPr lang="en-GB" sz="1400" dirty="0">
                <a:latin typeface="Impact" pitchFamily="34" charset="0"/>
              </a:rPr>
              <a:t>Q5  The weight limit in an lift is worked out by using the formula …  100N + 200 = T  where ‘N’ is the number of people that the lift can safely carry and ‘T’ is the total weight limit of the lift.  If the total weight limit ‘T’ is 1100 Kg, work out how many people can be safely carried.</a:t>
            </a:r>
          </a:p>
          <a:p>
            <a:endParaRPr lang="en-GB" sz="1400" dirty="0">
              <a:latin typeface="Impact" pitchFamily="34" charset="0"/>
            </a:endParaRPr>
          </a:p>
          <a:p>
            <a:r>
              <a:rPr lang="en-GB" sz="1400" dirty="0">
                <a:latin typeface="Impact" pitchFamily="34" charset="0"/>
              </a:rPr>
              <a:t>Q6  The final speed ‘v’ an object reaches when falling due to gravity is given as   v</a:t>
            </a:r>
            <a:r>
              <a:rPr lang="en-GB" sz="1400" baseline="30000" dirty="0">
                <a:latin typeface="Impact" pitchFamily="34" charset="0"/>
              </a:rPr>
              <a:t>2</a:t>
            </a:r>
            <a:r>
              <a:rPr lang="en-GB" sz="1400" dirty="0">
                <a:latin typeface="Impact" pitchFamily="34" charset="0"/>
              </a:rPr>
              <a:t> = u</a:t>
            </a:r>
            <a:r>
              <a:rPr lang="en-GB" sz="1400" baseline="30000" dirty="0">
                <a:latin typeface="Impact" pitchFamily="34" charset="0"/>
              </a:rPr>
              <a:t>2 </a:t>
            </a:r>
            <a:r>
              <a:rPr lang="en-GB" sz="1400" dirty="0">
                <a:latin typeface="Impact" pitchFamily="34" charset="0"/>
              </a:rPr>
              <a:t>+ as     Find the starting speed ‘u’ when v=20, the acceleration ‘a’ = 9.8 and the distance fallen (s) </a:t>
            </a:r>
            <a:r>
              <a:rPr lang="en-GB" sz="1400">
                <a:latin typeface="Impact" pitchFamily="34" charset="0"/>
              </a:rPr>
              <a:t>is 20.41m</a:t>
            </a:r>
            <a:endParaRPr lang="en-GB" sz="1400" dirty="0">
              <a:latin typeface="Impact" pitchFamily="34" charset="0"/>
            </a:endParaRPr>
          </a:p>
        </p:txBody>
      </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672" y="545701"/>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nip Single Corner Rectangle 16"/>
          <p:cNvSpPr/>
          <p:nvPr/>
        </p:nvSpPr>
        <p:spPr>
          <a:xfrm flipV="1">
            <a:off x="261986" y="2492896"/>
            <a:ext cx="8466769" cy="683414"/>
          </a:xfrm>
          <a:prstGeom prst="snip1Rect">
            <a:avLst>
              <a:gd name="adj" fmla="val 40203"/>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0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2">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9682" y="5763353"/>
            <a:ext cx="88392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Snip Single Corner Rectangle 25"/>
          <p:cNvSpPr/>
          <p:nvPr/>
        </p:nvSpPr>
        <p:spPr>
          <a:xfrm flipV="1">
            <a:off x="252169" y="3725632"/>
            <a:ext cx="8466769" cy="683414"/>
          </a:xfrm>
          <a:prstGeom prst="snip1Rect">
            <a:avLst>
              <a:gd name="adj" fmla="val 40203"/>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63660260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End of Session Quiz  LEVEL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992200" y="-374936"/>
            <a:ext cx="5047527" cy="875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13">
            <a:duotone>
              <a:prstClr val="black"/>
              <a:schemeClr val="accent2">
                <a:tint val="45000"/>
                <a:satMod val="400000"/>
              </a:schemeClr>
            </a:duotone>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rot="5400000" flipH="1">
            <a:off x="5748291" y="-150771"/>
            <a:ext cx="1096522" cy="4025168"/>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3">
            <a:duotone>
              <a:prstClr val="black"/>
              <a:schemeClr val="accent2">
                <a:tint val="45000"/>
                <a:satMod val="400000"/>
              </a:schemeClr>
            </a:duotone>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rot="5400000" flipH="1">
            <a:off x="2734481" y="4846927"/>
            <a:ext cx="1096522" cy="257851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5">
            <a:extLst>
              <a:ext uri="{BEBA8EAE-BF5A-486C-A8C5-ECC9F3942E4B}">
                <a14:imgProps xmlns:a14="http://schemas.microsoft.com/office/drawing/2010/main">
                  <a14:imgLayer r:embed="rId6">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4708981"/>
          </a:xfrm>
          <a:prstGeom prst="rect">
            <a:avLst/>
          </a:prstGeom>
        </p:spPr>
        <p:txBody>
          <a:bodyPr wrap="square">
            <a:spAutoFit/>
          </a:bodyPr>
          <a:lstStyle/>
          <a:p>
            <a:endParaRPr lang="en-GB" sz="1200" dirty="0">
              <a:latin typeface="Britannic Bold" pitchFamily="34" charset="0"/>
            </a:endParaRPr>
          </a:p>
          <a:p>
            <a:r>
              <a:rPr lang="en-GB" sz="1200" u="sng" dirty="0">
                <a:latin typeface="Britannic Bold" pitchFamily="34" charset="0"/>
              </a:rPr>
              <a:t>Lesson Practice – Just the Numbers</a:t>
            </a:r>
          </a:p>
          <a:p>
            <a:endParaRPr lang="en-GB" sz="1600" u="sng" dirty="0">
              <a:latin typeface="Britannic Bold" pitchFamily="34" charset="0"/>
            </a:endParaRPr>
          </a:p>
          <a:p>
            <a:pPr marL="228600" indent="-228600">
              <a:buAutoNum type="arabicParenR"/>
            </a:pPr>
            <a:r>
              <a:rPr lang="en-GB" sz="1600" dirty="0">
                <a:latin typeface="Britannic Bold" pitchFamily="34" charset="0"/>
              </a:rPr>
              <a:t>X = 6</a:t>
            </a:r>
          </a:p>
          <a:p>
            <a:pPr marL="228600" indent="-228600">
              <a:buAutoNum type="arabicParenR"/>
            </a:pPr>
            <a:r>
              <a:rPr lang="en-GB" sz="1600" dirty="0">
                <a:latin typeface="Britannic Bold" pitchFamily="34" charset="0"/>
              </a:rPr>
              <a:t>X = 10</a:t>
            </a:r>
          </a:p>
          <a:p>
            <a:pPr marL="228600" indent="-228600">
              <a:buAutoNum type="arabicParenR"/>
            </a:pPr>
            <a:r>
              <a:rPr lang="en-GB" sz="1600" dirty="0">
                <a:latin typeface="Britannic Bold" pitchFamily="34" charset="0"/>
              </a:rPr>
              <a:t>X= 280 </a:t>
            </a:r>
          </a:p>
          <a:p>
            <a:pPr marL="228600" indent="-228600">
              <a:buAutoNum type="arabicParenR"/>
            </a:pPr>
            <a:r>
              <a:rPr lang="en-GB" sz="1600" dirty="0">
                <a:latin typeface="Britannic Bold" pitchFamily="34" charset="0"/>
              </a:rPr>
              <a:t>X=</a:t>
            </a:r>
          </a:p>
          <a:p>
            <a:pPr marL="228600" indent="-228600">
              <a:buAutoNum type="arabicParenR"/>
            </a:pPr>
            <a:r>
              <a:rPr lang="en-GB" sz="1600" dirty="0">
                <a:latin typeface="Britannic Bold" pitchFamily="34" charset="0"/>
              </a:rPr>
              <a:t>X=</a:t>
            </a:r>
          </a:p>
          <a:p>
            <a:pPr marL="228600" indent="-228600">
              <a:buAutoNum type="arabicParenR"/>
            </a:pPr>
            <a:r>
              <a:rPr lang="en-GB" sz="1600" dirty="0">
                <a:latin typeface="Britannic Bold" pitchFamily="34" charset="0"/>
              </a:rPr>
              <a:t>X=</a:t>
            </a:r>
          </a:p>
          <a:p>
            <a:pPr marL="228600" indent="-228600">
              <a:buAutoNum type="arabicParenR"/>
            </a:pPr>
            <a:r>
              <a:rPr lang="en-GB" sz="1600" dirty="0">
                <a:latin typeface="Britannic Bold" pitchFamily="34" charset="0"/>
              </a:rPr>
              <a:t>X=</a:t>
            </a:r>
          </a:p>
          <a:p>
            <a:pPr marL="228600" indent="-228600">
              <a:buAutoNum type="arabicParenR"/>
            </a:pPr>
            <a:r>
              <a:rPr lang="en-GB" sz="1600" dirty="0">
                <a:latin typeface="Britannic Bold" pitchFamily="34" charset="0"/>
              </a:rPr>
              <a:t>X=</a:t>
            </a:r>
          </a:p>
          <a:p>
            <a:pPr marL="228600" indent="-228600">
              <a:buAutoNum type="arabicParenR"/>
            </a:pPr>
            <a:r>
              <a:rPr lang="en-GB" sz="1600" dirty="0">
                <a:latin typeface="Britannic Bold" pitchFamily="34" charset="0"/>
              </a:rPr>
              <a:t>X=</a:t>
            </a:r>
          </a:p>
          <a:p>
            <a:pPr marL="228600" indent="-228600">
              <a:buAutoNum type="arabicParenR"/>
            </a:pPr>
            <a:r>
              <a:rPr lang="en-GB" sz="1600" dirty="0">
                <a:latin typeface="Britannic Bold" pitchFamily="34" charset="0"/>
              </a:rPr>
              <a:t>X=</a:t>
            </a:r>
          </a:p>
          <a:p>
            <a:pPr marL="228600" indent="-228600">
              <a:buAutoNum type="arabicParenR"/>
            </a:pPr>
            <a:endParaRPr lang="en-GB" sz="1600" dirty="0">
              <a:latin typeface="Britannic Bold" pitchFamily="34" charset="0"/>
            </a:endParaRPr>
          </a:p>
          <a:p>
            <a:pPr marL="228600" indent="-228600">
              <a:buAutoNum type="arabicParenR"/>
            </a:pPr>
            <a:endParaRPr lang="en-GB" sz="1200" dirty="0">
              <a:latin typeface="Britannic Bold" pitchFamily="34" charset="0"/>
            </a:endParaRPr>
          </a:p>
          <a:p>
            <a:pPr marL="228600" indent="-228600">
              <a:buAutoNum type="arabicParenR"/>
            </a:pPr>
            <a:endParaRPr lang="en-GB" sz="1200" dirty="0">
              <a:latin typeface="Britannic Bold" pitchFamily="34" charset="0"/>
            </a:endParaRPr>
          </a:p>
          <a:p>
            <a:pPr marL="228600" indent="-228600">
              <a:buAutoNum type="arabicParenR"/>
            </a:pPr>
            <a:endParaRPr lang="en-GB" sz="1200" u="sng"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pic>
        <p:nvPicPr>
          <p:cNvPr id="2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21060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5">
            <a:extLst>
              <a:ext uri="{BEBA8EAE-BF5A-486C-A8C5-ECC9F3942E4B}">
                <a14:imgProps xmlns:a14="http://schemas.microsoft.com/office/drawing/2010/main">
                  <a14:imgLayer r:embed="rId6">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sp>
        <p:nvSpPr>
          <p:cNvPr id="19" name="Rectangle 18"/>
          <p:cNvSpPr/>
          <p:nvPr/>
        </p:nvSpPr>
        <p:spPr>
          <a:xfrm>
            <a:off x="179512" y="1556791"/>
            <a:ext cx="8712968" cy="461665"/>
          </a:xfrm>
          <a:prstGeom prst="rect">
            <a:avLst/>
          </a:prstGeom>
        </p:spPr>
        <p:txBody>
          <a:bodyPr wrap="square">
            <a:spAutoFit/>
          </a:bodyPr>
          <a:lstStyle/>
          <a:p>
            <a:endParaRPr lang="en-GB" sz="1200" dirty="0">
              <a:latin typeface="Britannic Bold" pitchFamily="34" charset="0"/>
            </a:endParaRPr>
          </a:p>
          <a:p>
            <a:r>
              <a:rPr lang="en-GB" sz="1200" u="sng" dirty="0">
                <a:latin typeface="Britannic Bold" pitchFamily="34" charset="0"/>
              </a:rPr>
              <a:t>9a Lesson Practice, </a:t>
            </a:r>
            <a:endParaRPr lang="en-GB" sz="1200" dirty="0">
              <a:latin typeface="Britannic Bold" pitchFamily="34" charset="0"/>
            </a:endParaRPr>
          </a:p>
        </p:txBody>
      </p:sp>
      <p:pic>
        <p:nvPicPr>
          <p:cNvPr id="2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177504"/>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pic>
        <p:nvPicPr>
          <p:cNvPr id="1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2">
            <a:duotone>
              <a:prstClr val="black"/>
              <a:schemeClr val="accent2">
                <a:tint val="45000"/>
                <a:satMod val="400000"/>
              </a:schemeClr>
            </a:duotone>
            <a:extLst>
              <a:ext uri="{BEBA8EAE-BF5A-486C-A8C5-ECC9F3942E4B}">
                <a14:imgProps xmlns:a14="http://schemas.microsoft.com/office/drawing/2010/main">
                  <a14:imgLayer r:embed="rId1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5508104" y="1389169"/>
            <a:ext cx="3607814" cy="517729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12">
            <a:duotone>
              <a:prstClr val="black"/>
              <a:schemeClr val="accent2">
                <a:tint val="45000"/>
                <a:satMod val="400000"/>
              </a:schemeClr>
            </a:duotone>
            <a:extLst>
              <a:ext uri="{BEBA8EAE-BF5A-486C-A8C5-ECC9F3942E4B}">
                <a14:imgProps xmlns:a14="http://schemas.microsoft.com/office/drawing/2010/main">
                  <a14:imgLayer r:embed="rId13">
                    <a14:imgEffect>
                      <a14:artisticGlass/>
                    </a14:imgEffect>
                  </a14:imgLayer>
                </a14:imgProps>
              </a:ext>
              <a:ext uri="{28A0092B-C50C-407E-A947-70E740481C1C}">
                <a14:useLocalDpi xmlns:a14="http://schemas.microsoft.com/office/drawing/2010/main" val="0"/>
              </a:ext>
            </a:extLst>
          </a:blip>
          <a:srcRect/>
          <a:stretch>
            <a:fillRect/>
          </a:stretch>
        </p:blipFill>
        <p:spPr bwMode="auto">
          <a:xfrm flipH="1">
            <a:off x="109680" y="1294480"/>
            <a:ext cx="2878143" cy="517729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14"/>
          <a:stretch>
            <a:fillRect/>
          </a:stretch>
        </p:blipFill>
        <p:spPr>
          <a:xfrm>
            <a:off x="2339752" y="1534856"/>
            <a:ext cx="4392488" cy="4936920"/>
          </a:xfrm>
          <a:prstGeom prst="rect">
            <a:avLst/>
          </a:prstGeom>
        </p:spPr>
      </p:pic>
    </p:spTree>
    <p:extLst>
      <p:ext uri="{BB962C8B-B14F-4D97-AF65-F5344CB8AC3E}">
        <p14:creationId xmlns:p14="http://schemas.microsoft.com/office/powerpoint/2010/main" val="131102113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1033462"/>
            <a:ext cx="9157053" cy="55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
              </a:r>
            </a:p>
          </p:txBody>
        </p:sp>
      </p:grpSp>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2213800" y="3977433"/>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6097888" cy="307777"/>
          </a:xfrm>
          <a:prstGeom prst="rect">
            <a:avLst/>
          </a:prstGeom>
          <a:noFill/>
        </p:spPr>
        <p:txBody>
          <a:bodyPr wrap="none" rtlCol="0">
            <a:spAutoFit/>
          </a:bodyPr>
          <a:lstStyle/>
          <a:p>
            <a:r>
              <a:rPr lang="en-GB" sz="1400" dirty="0">
                <a:latin typeface="Impact" pitchFamily="34" charset="0"/>
              </a:rPr>
              <a:t>What do you now know about Formulae? WHAT DID YOU LEARN? Write an example..</a:t>
            </a:r>
            <a:endParaRPr lang="en-GB" sz="1400" dirty="0"/>
          </a:p>
        </p:txBody>
      </p:sp>
      <p:sp>
        <p:nvSpPr>
          <p:cNvPr id="36" name="TextBox 35"/>
          <p:cNvSpPr txBox="1"/>
          <p:nvPr/>
        </p:nvSpPr>
        <p:spPr>
          <a:xfrm>
            <a:off x="732871" y="2561479"/>
            <a:ext cx="4318875" cy="1169551"/>
          </a:xfrm>
          <a:prstGeom prst="rect">
            <a:avLst/>
          </a:prstGeom>
          <a:noFill/>
        </p:spPr>
        <p:txBody>
          <a:bodyPr wrap="none" rtlCol="0">
            <a:spAutoFit/>
          </a:bodyPr>
          <a:lstStyle/>
          <a:p>
            <a:r>
              <a:rPr lang="en-GB" sz="1400" dirty="0">
                <a:latin typeface="Impact" pitchFamily="34" charset="0"/>
              </a:rPr>
              <a:t> How would you  now rate your skills in using formulae ?</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7" name="TextBox 36"/>
          <p:cNvSpPr txBox="1"/>
          <p:nvPr/>
        </p:nvSpPr>
        <p:spPr>
          <a:xfrm>
            <a:off x="832575" y="3904959"/>
            <a:ext cx="6832320" cy="1169551"/>
          </a:xfrm>
          <a:prstGeom prst="rect">
            <a:avLst/>
          </a:prstGeom>
          <a:noFill/>
        </p:spPr>
        <p:txBody>
          <a:bodyPr wrap="none" rtlCol="0">
            <a:spAutoFit/>
          </a:bodyPr>
          <a:lstStyle/>
          <a:p>
            <a:r>
              <a:rPr lang="en-GB" sz="1400" dirty="0">
                <a:latin typeface="Impact" pitchFamily="34" charset="0"/>
              </a:rPr>
              <a:t>My aims for today       Date:                               were…</a:t>
            </a:r>
          </a:p>
          <a:p>
            <a:endParaRPr lang="en-GB" sz="1400" dirty="0">
              <a:latin typeface="Impact" pitchFamily="34" charset="0"/>
            </a:endParaRPr>
          </a:p>
          <a:p>
            <a:r>
              <a:rPr lang="en-GB" sz="1400" dirty="0">
                <a:latin typeface="Impact" pitchFamily="34" charset="0"/>
              </a:rPr>
              <a:t>A    State what a formula is and when they are useful</a:t>
            </a:r>
          </a:p>
          <a:p>
            <a:r>
              <a:rPr lang="en-GB" sz="1400" dirty="0">
                <a:latin typeface="Impact" pitchFamily="34" charset="0"/>
              </a:rPr>
              <a:t>B    Read and write formulae using letters and symbols</a:t>
            </a:r>
          </a:p>
          <a:p>
            <a:r>
              <a:rPr lang="en-GB" sz="1400" dirty="0">
                <a:latin typeface="Impact" pitchFamily="34" charset="0"/>
              </a:rPr>
              <a:t>C    Replace formulae unknown values with numbers and solve to find answers to problems </a:t>
            </a:r>
            <a:endParaRPr lang="en-GB" sz="1400" dirty="0"/>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1706" y="603582"/>
            <a:ext cx="560699" cy="526196"/>
          </a:xfrm>
          <a:prstGeom prst="rect">
            <a:avLst/>
          </a:prstGeom>
          <a:noFill/>
          <a:ln>
            <a:noFill/>
          </a:ln>
        </p:spPr>
      </p:pic>
      <p:pic>
        <p:nvPicPr>
          <p:cNvPr id="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0601" y="5373216"/>
            <a:ext cx="2606354" cy="64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758" y="5982091"/>
            <a:ext cx="4424688" cy="32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13571" y="5142538"/>
            <a:ext cx="12763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12228" y="5142538"/>
            <a:ext cx="1452667" cy="111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069629"/>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6899" y="1033462"/>
            <a:ext cx="9157053" cy="56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a:latin typeface="Impact" pitchFamily="34" charset="0"/>
              </a:rPr>
              <a:t>What else can you do to help yourself to learn and practice?  Here are ten suggestions, record which you do each week and also record your progress.</a:t>
            </a:r>
          </a:p>
          <a:p>
            <a:endParaRPr lang="en-GB" dirty="0">
              <a:latin typeface="Impact" pitchFamily="34" charset="0"/>
            </a:endParaRPr>
          </a:p>
          <a:p>
            <a:r>
              <a:rPr lang="en-GB" dirty="0">
                <a:latin typeface="Impact" pitchFamily="34" charset="0"/>
              </a:rPr>
              <a:t>Internet websites</a:t>
            </a:r>
          </a:p>
          <a:p>
            <a:r>
              <a:rPr lang="en-GB" dirty="0">
                <a:latin typeface="Impact" pitchFamily="34" charset="0"/>
              </a:rPr>
              <a:t>   Repeat the lesson, make notes, organise a folder, revise</a:t>
            </a:r>
          </a:p>
          <a:p>
            <a:r>
              <a:rPr lang="en-GB" dirty="0">
                <a:latin typeface="Impact" pitchFamily="34" charset="0"/>
              </a:rPr>
              <a:t>Own maths workbook</a:t>
            </a:r>
          </a:p>
          <a:p>
            <a:r>
              <a:rPr lang="en-GB" dirty="0">
                <a:latin typeface="Impact" pitchFamily="34" charset="0"/>
              </a:rPr>
              <a:t>   Study together with a friend or family member</a:t>
            </a:r>
          </a:p>
          <a:p>
            <a:r>
              <a:rPr lang="en-GB" dirty="0">
                <a:latin typeface="Impact" pitchFamily="34" charset="0"/>
              </a:rPr>
              <a:t>Finish activities in this book</a:t>
            </a:r>
          </a:p>
          <a:p>
            <a:r>
              <a:rPr lang="en-GB" dirty="0">
                <a:latin typeface="Impact" pitchFamily="34" charset="0"/>
              </a:rPr>
              <a:t>   Complete class handouts or tasks</a:t>
            </a:r>
          </a:p>
          <a:p>
            <a:r>
              <a:rPr lang="en-GB" dirty="0">
                <a:latin typeface="Impact" pitchFamily="34" charset="0"/>
              </a:rPr>
              <a:t>Practice exams / past papers</a:t>
            </a:r>
          </a:p>
          <a:p>
            <a:r>
              <a:rPr lang="en-GB" dirty="0">
                <a:latin typeface="Impact" pitchFamily="34" charset="0"/>
              </a:rPr>
              <a:t>   Use maths skills learnt at home or at work in real situations</a:t>
            </a:r>
          </a:p>
          <a:p>
            <a:r>
              <a:rPr lang="en-GB" dirty="0">
                <a:latin typeface="Impact" pitchFamily="34" charset="0"/>
              </a:rPr>
              <a:t>Play games</a:t>
            </a:r>
          </a:p>
          <a:p>
            <a:r>
              <a:rPr lang="en-GB" dirty="0">
                <a:latin typeface="Impact" pitchFamily="34" charset="0"/>
              </a:rPr>
              <a:t>  Experiment yourself, try new things ask yourself questions</a:t>
            </a:r>
          </a:p>
          <a:p>
            <a:endParaRPr lang="en-GB" dirty="0">
              <a:latin typeface="Impact" pitchFamily="34" charset="0"/>
            </a:endParaRPr>
          </a:p>
          <a:p>
            <a:r>
              <a:rPr lang="en-GB" dirty="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8"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420724"/>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40168" y="4735369"/>
            <a:ext cx="474438" cy="465813"/>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M</a:t>
            </a:r>
            <a:r>
              <a:rPr lang="en-GB" sz="2000" b="1" dirty="0">
                <a:solidFill>
                  <a:srgbClr val="FFFFFF"/>
                </a:solidFill>
                <a:effectLst/>
                <a:latin typeface="Line Printer (PC)"/>
                <a:ea typeface="Calibri"/>
                <a:cs typeface="Times New Roman"/>
              </a:rPr>
              <a:t>ATHS  L1  to 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9">
            <a:extLst>
              <a:ext uri="{BEBA8EAE-BF5A-486C-A8C5-ECC9F3942E4B}">
                <a14:imgProps xmlns:a14="http://schemas.microsoft.com/office/drawing/2010/main">
                  <a14:imgLayer r:embed="rId30">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805288" y="1380402"/>
            <a:ext cx="7502253" cy="128710"/>
          </a:xfrm>
          <a:prstGeom prst="rect">
            <a:avLst/>
          </a:prstGeom>
          <a:noFill/>
          <a:ln>
            <a:noFill/>
          </a:ln>
          <a:effectLst>
            <a:glow rad="139700">
              <a:schemeClr val="accent2">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3"/>
          <p:cNvPicPr>
            <a:picLocks noChangeAspect="1" noChangeArrowheads="1"/>
          </p:cNvPicPr>
          <p:nvPr/>
        </p:nvPicPr>
        <p:blipFill>
          <a:blip r:embed="rId29">
            <a:extLst>
              <a:ext uri="{BEBA8EAE-BF5A-486C-A8C5-ECC9F3942E4B}">
                <a14:imgProps xmlns:a14="http://schemas.microsoft.com/office/drawing/2010/main">
                  <a14:imgLayer r:embed="rId30">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5454669" y="6424784"/>
            <a:ext cx="2852872" cy="146599"/>
          </a:xfrm>
          <a:prstGeom prst="rect">
            <a:avLst/>
          </a:prstGeom>
          <a:noFill/>
          <a:ln>
            <a:noFill/>
          </a:ln>
          <a:effectLst>
            <a:glow rad="139700">
              <a:schemeClr val="accent2">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559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2180385" y="94579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Topic Introduction  : Formula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51129" y="1272694"/>
            <a:ext cx="2504647" cy="4532570"/>
            <a:chOff x="975535" y="2104390"/>
            <a:chExt cx="879654" cy="1552708"/>
          </a:xfrm>
        </p:grpSpPr>
        <p:pic>
          <p:nvPicPr>
            <p:cNvPr id="80" name="Pictur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975535" y="3113650"/>
              <a:ext cx="774086" cy="134341"/>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dirty="0">
                  <a:solidFill>
                    <a:schemeClr val="bg1"/>
                  </a:solidFill>
                  <a:latin typeface="Calibri"/>
                  <a:ea typeface="Calibri"/>
                  <a:cs typeface="Times New Roman"/>
                </a:rPr>
                <a:t>F O R M U L A</a:t>
              </a:r>
              <a:endParaRPr lang="en-GB" dirty="0">
                <a:solidFill>
                  <a:schemeClr val="bg1"/>
                </a:solidFill>
                <a:effectLst/>
                <a:latin typeface="Calibri"/>
                <a:ea typeface="Calibri"/>
                <a:cs typeface="Times New Roman"/>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82377" y="1774300"/>
            <a:ext cx="5683275" cy="4530832"/>
          </a:xfrm>
          <a:prstGeom prst="snip1Rect">
            <a:avLst/>
          </a:prstGeom>
          <a:pattFill prst="solidDmnd">
            <a:fgClr>
              <a:srgbClr val="FFFF66"/>
            </a:fgClr>
            <a:bgClr>
              <a:schemeClr val="bg1"/>
            </a:bgClr>
          </a:patt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700" dirty="0">
                <a:solidFill>
                  <a:schemeClr val="tx1"/>
                </a:solidFill>
                <a:latin typeface="Impact" panose="020B0806030902050204" pitchFamily="34" charset="0"/>
              </a:rPr>
              <a:t>A formula is a set of instructions that you can follow such as a recipe or health and safety instructions.  In maths formulas are written using letters of the alphabet and symbols.  Numbers are often not used as we do not yet know their values.  ‘x’s and ‘y’s are very often used as unknown quantities until we go and read off the value, measure them or find out how many, much or far!</a:t>
            </a:r>
          </a:p>
          <a:p>
            <a:pPr algn="just"/>
            <a:endParaRPr lang="en-GB" sz="1700" dirty="0">
              <a:solidFill>
                <a:schemeClr val="tx1"/>
              </a:solidFill>
              <a:latin typeface="Impact" panose="020B0806030902050204" pitchFamily="34" charset="0"/>
            </a:endParaRPr>
          </a:p>
          <a:p>
            <a:pPr algn="just"/>
            <a:r>
              <a:rPr lang="en-GB" sz="1700" dirty="0">
                <a:solidFill>
                  <a:schemeClr val="tx1"/>
                </a:solidFill>
                <a:latin typeface="Impact" panose="020B0806030902050204" pitchFamily="34" charset="0"/>
              </a:rPr>
              <a:t>Formulas can be manipulated and combined, simplified and altered.  You will be dealing with simple formulas that are given to you in this topic, replacing letters with numbers and solving, however this is a very important topic in your maths studies if you are thinking of taking your studies higher.  Concentrate hard and have fun ..!</a:t>
            </a:r>
          </a:p>
          <a:p>
            <a:pPr algn="just"/>
            <a:r>
              <a:rPr lang="en-GB" sz="1700" dirty="0">
                <a:solidFill>
                  <a:schemeClr val="tx1"/>
                </a:solidFill>
                <a:latin typeface="Impact" panose="020B0806030902050204" pitchFamily="34" charset="0"/>
              </a:rPr>
              <a:t> </a:t>
            </a:r>
          </a:p>
          <a:p>
            <a:pPr algn="just"/>
            <a:r>
              <a:rPr lang="en-GB" sz="1700" dirty="0">
                <a:solidFill>
                  <a:schemeClr val="tx1"/>
                </a:solidFill>
                <a:latin typeface="Impact" panose="020B0806030902050204" pitchFamily="34" charset="0"/>
              </a:rPr>
              <a:t>Choose an icon to select where to start</a:t>
            </a:r>
          </a:p>
          <a:p>
            <a:pPr algn="just"/>
            <a:endParaRPr lang="en-GB" sz="1600" b="1" dirty="0">
              <a:solidFill>
                <a:schemeClr val="accent3">
                  <a:lumMod val="50000"/>
                </a:schemeClr>
              </a:solidFill>
              <a:latin typeface="Candara" pitchFamily="34" charset="0"/>
            </a:endParaRPr>
          </a:p>
          <a:p>
            <a:r>
              <a:rPr lang="en-GB" sz="1600" dirty="0">
                <a:solidFill>
                  <a:schemeClr val="accent3">
                    <a:lumMod val="50000"/>
                  </a:schemeClr>
                </a:solidFill>
              </a:rPr>
              <a:t> </a:t>
            </a:r>
          </a:p>
        </p:txBody>
      </p:sp>
      <p:sp>
        <p:nvSpPr>
          <p:cNvPr id="38" name="TextBox 37"/>
          <p:cNvSpPr txBox="1"/>
          <p:nvPr/>
        </p:nvSpPr>
        <p:spPr>
          <a:xfrm>
            <a:off x="51128" y="605193"/>
            <a:ext cx="8841352" cy="230832"/>
          </a:xfrm>
          <a:prstGeom prst="rect">
            <a:avLst/>
          </a:prstGeom>
          <a:solidFill>
            <a:schemeClr val="bg1"/>
          </a:solidFill>
        </p:spPr>
        <p:txBody>
          <a:bodyPr wrap="square" rtlCol="0">
            <a:spAutoFit/>
          </a:bodyPr>
          <a:lstStyle/>
          <a:p>
            <a:r>
              <a:rPr lang="en-GB" sz="900" b="1" dirty="0"/>
              <a:t> Home                     Revision          Progress Check 1     Video/Discuss        Vocab / jobs           Lesson                   Activities            Quizzes      Topic Answers   Progress Check 2   Cont. Learning </a:t>
            </a:r>
          </a:p>
        </p:txBody>
      </p:sp>
      <p:pic>
        <p:nvPicPr>
          <p:cNvPr id="39" name="Picture 1">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7">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43292" y="81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52939" y="81584"/>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a:hlinkClick r:id="rId24"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6296" y="47571"/>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a:hlinkClick r:id="rId25" action="ppaction://hlinksldjump"/>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1" name="Straight Connector 50"/>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Straight Connector 52"/>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Straight Connector 53"/>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Straight Connector 54"/>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6" name="Straight Connector 55"/>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7" name="Straight Connector 56"/>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8" name="Straight Connector 57"/>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p:cNvCxnSpPr/>
          <p:nvPr/>
        </p:nvCxnSpPr>
        <p:spPr>
          <a:xfrm>
            <a:off x="7956376" y="605193"/>
            <a:ext cx="0" cy="230832"/>
          </a:xfrm>
          <a:prstGeom prst="line">
            <a:avLst/>
          </a:prstGeom>
        </p:spPr>
        <p:style>
          <a:lnRef idx="2">
            <a:schemeClr val="accent5"/>
          </a:lnRef>
          <a:fillRef idx="0">
            <a:schemeClr val="accent5"/>
          </a:fillRef>
          <a:effectRef idx="1">
            <a:schemeClr val="accent5"/>
          </a:effectRef>
          <a:fontRef idx="minor">
            <a:schemeClr val="tx1"/>
          </a:fontRef>
        </p:style>
      </p:cxnSp>
      <p:sp>
        <p:nvSpPr>
          <p:cNvPr id="8" name="Snip Diagonal Corner Rectangle 7"/>
          <p:cNvSpPr/>
          <p:nvPr/>
        </p:nvSpPr>
        <p:spPr>
          <a:xfrm>
            <a:off x="2255192" y="1498631"/>
            <a:ext cx="353588" cy="3960440"/>
          </a:xfrm>
          <a:prstGeom prst="snip2DiagRect">
            <a:avLst>
              <a:gd name="adj1" fmla="val 0"/>
              <a:gd name="adj2" fmla="val 40979"/>
            </a:avLst>
          </a:prstGeom>
          <a:gradFill flip="none" rotWithShape="1">
            <a:gsLst>
              <a:gs pos="0">
                <a:srgbClr val="FFFF66">
                  <a:shade val="30000"/>
                  <a:satMod val="115000"/>
                </a:srgbClr>
              </a:gs>
              <a:gs pos="50000">
                <a:srgbClr val="FFFF66">
                  <a:shade val="67500"/>
                  <a:satMod val="115000"/>
                </a:srgbClr>
              </a:gs>
              <a:gs pos="100000">
                <a:srgbClr val="FFFF66">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42285" y="2775309"/>
            <a:ext cx="1512165" cy="1512168"/>
          </a:xfrm>
          <a:prstGeom prst="rect">
            <a:avLst/>
          </a:prstGeom>
          <a:noFill/>
          <a:ln>
            <a:noFill/>
          </a:ln>
        </p:spPr>
      </p:pic>
      <p:pic>
        <p:nvPicPr>
          <p:cNvPr id="205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255192" y="1515971"/>
            <a:ext cx="444600" cy="3943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1033462"/>
            <a:ext cx="9157053" cy="55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a:snd r:embed="rId8" name="laser.wav"/>
              </a:hlinkClick>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a:latin typeface="Impact" pitchFamily="34" charset="0"/>
              </a:rPr>
              <a:t>Lets start today by revising !  Complete the above sums and multiplication grid</a:t>
            </a:r>
          </a:p>
        </p:txBody>
      </p:sp>
      <p:pic>
        <p:nvPicPr>
          <p:cNvPr id="27"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4">
            <a:duotone>
              <a:prstClr val="black"/>
              <a:srgbClr val="FF00FF">
                <a:tint val="45000"/>
                <a:satMod val="400000"/>
              </a:srgbClr>
            </a:duotone>
            <a:lum bright="39000" contrast="40000"/>
            <a:extLst>
              <a:ext uri="{28A0092B-C50C-407E-A947-70E740481C1C}">
                <a14:useLocalDpi xmlns:a14="http://schemas.microsoft.com/office/drawing/2010/main" val="0"/>
              </a:ext>
            </a:extLst>
          </a:blip>
          <a:srcRect/>
          <a:stretch>
            <a:fillRect/>
          </a:stretch>
        </p:blipFill>
        <p:spPr bwMode="auto">
          <a:xfrm>
            <a:off x="755002" y="1701811"/>
            <a:ext cx="2165314" cy="4212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5">
            <a:duotone>
              <a:prstClr val="black"/>
              <a:srgbClr val="FFFF00">
                <a:tint val="45000"/>
                <a:satMod val="400000"/>
              </a:srgbClr>
            </a:duotone>
            <a:lum bright="40000"/>
            <a:extLst>
              <a:ext uri="{28A0092B-C50C-407E-A947-70E740481C1C}">
                <a14:useLocalDpi xmlns:a14="http://schemas.microsoft.com/office/drawing/2010/main" val="0"/>
              </a:ext>
            </a:extLst>
          </a:blip>
          <a:srcRect/>
          <a:stretch>
            <a:fillRect/>
          </a:stretch>
        </p:blipFill>
        <p:spPr bwMode="auto">
          <a:xfrm>
            <a:off x="3080494" y="1624457"/>
            <a:ext cx="5883994" cy="428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437437"/>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1052736"/>
            <a:ext cx="9157053" cy="55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artisticCrisscrossEtching/>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24419" y="1579902"/>
            <a:ext cx="8240068" cy="4719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3923928" y="3320988"/>
            <a:ext cx="1584176"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200" dirty="0">
                <a:solidFill>
                  <a:srgbClr val="002060"/>
                </a:solidFill>
              </a:rPr>
              <a:t>3.142</a:t>
            </a:r>
            <a:endParaRPr lang="en-GB" dirty="0">
              <a:solidFill>
                <a:srgbClr val="002060"/>
              </a:solidFill>
            </a:endParaRPr>
          </a:p>
        </p:txBody>
      </p:sp>
      <p:sp>
        <p:nvSpPr>
          <p:cNvPr id="24" name="Oval 23"/>
          <p:cNvSpPr/>
          <p:nvPr/>
        </p:nvSpPr>
        <p:spPr>
          <a:xfrm>
            <a:off x="6061655" y="2393559"/>
            <a:ext cx="1318657" cy="1151911"/>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+7.03</a:t>
            </a:r>
          </a:p>
        </p:txBody>
      </p:sp>
      <p:sp>
        <p:nvSpPr>
          <p:cNvPr id="25" name="Oval 24"/>
          <p:cNvSpPr/>
          <p:nvPr/>
        </p:nvSpPr>
        <p:spPr>
          <a:xfrm>
            <a:off x="6156176" y="4365104"/>
            <a:ext cx="864430" cy="1008112"/>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x5</a:t>
            </a:r>
          </a:p>
        </p:txBody>
      </p:sp>
      <p:sp>
        <p:nvSpPr>
          <p:cNvPr id="26" name="Oval 25"/>
          <p:cNvSpPr/>
          <p:nvPr/>
        </p:nvSpPr>
        <p:spPr>
          <a:xfrm>
            <a:off x="2876726" y="4709924"/>
            <a:ext cx="1407242" cy="108012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/0.314</a:t>
            </a:r>
          </a:p>
        </p:txBody>
      </p:sp>
      <p:sp>
        <p:nvSpPr>
          <p:cNvPr id="27" name="Oval 26"/>
          <p:cNvSpPr/>
          <p:nvPr/>
        </p:nvSpPr>
        <p:spPr>
          <a:xfrm>
            <a:off x="1285893" y="3535937"/>
            <a:ext cx="1725801" cy="1063486"/>
          </a:xfrm>
          <a:prstGeom prst="ellipse">
            <a:avLst/>
          </a:prstGeom>
          <a:solidFill>
            <a:srgbClr val="FD7F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Round to 1dp</a:t>
            </a:r>
          </a:p>
        </p:txBody>
      </p:sp>
      <p:sp>
        <p:nvSpPr>
          <p:cNvPr id="28" name="Oval 27"/>
          <p:cNvSpPr/>
          <p:nvPr/>
        </p:nvSpPr>
        <p:spPr>
          <a:xfrm>
            <a:off x="2699792" y="2393558"/>
            <a:ext cx="1224136" cy="1160087"/>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-1.86</a:t>
            </a:r>
          </a:p>
        </p:txBody>
      </p:sp>
      <p:sp>
        <p:nvSpPr>
          <p:cNvPr id="29" name="Oval 28"/>
          <p:cNvSpPr/>
          <p:nvPr/>
        </p:nvSpPr>
        <p:spPr>
          <a:xfrm>
            <a:off x="4587073" y="2148120"/>
            <a:ext cx="921031" cy="956844"/>
          </a:xfrm>
          <a:prstGeom prst="ellipse">
            <a:avLst/>
          </a:prstGeom>
          <a:solidFill>
            <a:srgbClr val="FD7F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2:6</a:t>
            </a:r>
            <a:endParaRPr lang="en-GB" dirty="0">
              <a:solidFill>
                <a:srgbClr val="002060"/>
              </a:solidFill>
            </a:endParaRPr>
          </a:p>
        </p:txBody>
      </p:sp>
      <p:sp>
        <p:nvSpPr>
          <p:cNvPr id="30" name="Oval 29"/>
          <p:cNvSpPr/>
          <p:nvPr/>
        </p:nvSpPr>
        <p:spPr>
          <a:xfrm>
            <a:off x="4716016" y="4869160"/>
            <a:ext cx="1101100" cy="1008112"/>
          </a:xfrm>
          <a:prstGeom prst="ellipse">
            <a:avLst/>
          </a:prstGeom>
          <a:solidFill>
            <a:srgbClr val="FD7F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/10</a:t>
            </a:r>
          </a:p>
        </p:txBody>
      </p:sp>
      <p:cxnSp>
        <p:nvCxnSpPr>
          <p:cNvPr id="31" name="Straight Arrow Connector 30"/>
          <p:cNvCxnSpPr/>
          <p:nvPr/>
        </p:nvCxnSpPr>
        <p:spPr>
          <a:xfrm flipH="1" flipV="1">
            <a:off x="3707904" y="3284984"/>
            <a:ext cx="43204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p:cNvCxnSpPr>
          <p:nvPr/>
        </p:nvCxnSpPr>
        <p:spPr>
          <a:xfrm flipV="1">
            <a:off x="4716016" y="3140968"/>
            <a:ext cx="144016" cy="180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318300" y="3284984"/>
            <a:ext cx="743355" cy="459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318300" y="4365104"/>
            <a:ext cx="83787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952686" y="4797152"/>
            <a:ext cx="12919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779911" y="4581128"/>
            <a:ext cx="360041"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7" idx="6"/>
          </p:cNvCxnSpPr>
          <p:nvPr/>
        </p:nvCxnSpPr>
        <p:spPr>
          <a:xfrm flipH="1">
            <a:off x="3011694" y="4067680"/>
            <a:ext cx="10562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828331" y="2208892"/>
            <a:ext cx="1925527" cy="461665"/>
          </a:xfrm>
          <a:prstGeom prst="rect">
            <a:avLst/>
          </a:prstGeom>
        </p:spPr>
        <p:txBody>
          <a:bodyPr wrap="none">
            <a:spAutoFit/>
          </a:bodyPr>
          <a:lstStyle/>
          <a:p>
            <a:r>
              <a:rPr lang="en-GB" sz="2400" dirty="0">
                <a:solidFill>
                  <a:srgbClr val="1F497D"/>
                </a:solidFill>
                <a:latin typeface="Impact" panose="020B0806030902050204" pitchFamily="34" charset="0"/>
              </a:rPr>
              <a:t>Bubble maths</a:t>
            </a:r>
          </a:p>
        </p:txBody>
      </p:sp>
      <p:sp>
        <p:nvSpPr>
          <p:cNvPr id="39" name="Rectangle 38"/>
          <p:cNvSpPr/>
          <p:nvPr/>
        </p:nvSpPr>
        <p:spPr>
          <a:xfrm>
            <a:off x="7322352" y="2320134"/>
            <a:ext cx="1642135" cy="2308324"/>
          </a:xfrm>
          <a:prstGeom prst="rect">
            <a:avLst/>
          </a:prstGeom>
        </p:spPr>
        <p:txBody>
          <a:bodyPr wrap="square">
            <a:spAutoFit/>
          </a:bodyPr>
          <a:lstStyle/>
          <a:p>
            <a:r>
              <a:rPr lang="en-GB" sz="2400" dirty="0">
                <a:solidFill>
                  <a:srgbClr val="1F497D"/>
                </a:solidFill>
                <a:latin typeface="Impact" panose="020B0806030902050204" pitchFamily="34" charset="0"/>
              </a:rPr>
              <a:t>Calculate the instruction on the central number</a:t>
            </a:r>
          </a:p>
        </p:txBody>
      </p:sp>
      <p:pic>
        <p:nvPicPr>
          <p:cNvPr id="40" name="Picture 2" descr="C:\Users\Mike\AppData\Local\Microsoft\Windows\Temporary Internet Files\Content.IE5\ECSG45LR\MC900433884[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4574" y="4977172"/>
            <a:ext cx="792087" cy="792087"/>
          </a:xfrm>
          <a:prstGeom prst="rect">
            <a:avLst/>
          </a:prstGeom>
          <a:noFill/>
          <a:extLst>
            <a:ext uri="{909E8E84-426E-40DD-AFC4-6F175D3DCCD1}">
              <a14:hiddenFill xmlns:a14="http://schemas.microsoft.com/office/drawing/2010/main">
                <a:solidFill>
                  <a:srgbClr val="FFFFFF"/>
                </a:solidFill>
              </a14:hiddenFill>
            </a:ext>
          </a:extLst>
        </p:spPr>
      </p:pic>
      <p:sp>
        <p:nvSpPr>
          <p:cNvPr id="41" name="&quot;No&quot; Symbol 40"/>
          <p:cNvSpPr/>
          <p:nvPr/>
        </p:nvSpPr>
        <p:spPr>
          <a:xfrm>
            <a:off x="7871160" y="4709924"/>
            <a:ext cx="1238916" cy="132658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Tree>
    <p:extLst>
      <p:ext uri="{BB962C8B-B14F-4D97-AF65-F5344CB8AC3E}">
        <p14:creationId xmlns:p14="http://schemas.microsoft.com/office/powerpoint/2010/main" val="2468479377"/>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1033462"/>
            <a:ext cx="9157053" cy="55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2">
            <a:extLst>
              <a:ext uri="{BEBA8EAE-BF5A-486C-A8C5-ECC9F3942E4B}">
                <a14:imgProps xmlns:a14="http://schemas.microsoft.com/office/drawing/2010/main">
                  <a14:imgLayer r:embed="rId1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687883" y="1624457"/>
            <a:ext cx="8276605" cy="468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144209">
            <a:off x="646857" y="1723259"/>
            <a:ext cx="4696084" cy="4021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316080">
            <a:off x="4517216" y="2592000"/>
            <a:ext cx="4266916" cy="2931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755966"/>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1033462"/>
            <a:ext cx="9157053" cy="55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
              </a:r>
            </a:p>
          </p:txBody>
        </p:sp>
      </p:grpSp>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2213800" y="3977433"/>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3371436" cy="307777"/>
          </a:xfrm>
          <a:prstGeom prst="rect">
            <a:avLst/>
          </a:prstGeom>
          <a:noFill/>
        </p:spPr>
        <p:txBody>
          <a:bodyPr wrap="none" rtlCol="0">
            <a:spAutoFit/>
          </a:bodyPr>
          <a:lstStyle/>
          <a:p>
            <a:r>
              <a:rPr lang="en-GB" sz="1400" dirty="0">
                <a:latin typeface="Impact" pitchFamily="34" charset="0"/>
              </a:rPr>
              <a:t>What do you already know about Formulae?</a:t>
            </a:r>
            <a:endParaRPr lang="en-GB" sz="1400" dirty="0"/>
          </a:p>
        </p:txBody>
      </p:sp>
      <p:sp>
        <p:nvSpPr>
          <p:cNvPr id="36" name="TextBox 35"/>
          <p:cNvSpPr txBox="1"/>
          <p:nvPr/>
        </p:nvSpPr>
        <p:spPr>
          <a:xfrm>
            <a:off x="732871" y="2561479"/>
            <a:ext cx="4318875" cy="1169551"/>
          </a:xfrm>
          <a:prstGeom prst="rect">
            <a:avLst/>
          </a:prstGeom>
          <a:noFill/>
        </p:spPr>
        <p:txBody>
          <a:bodyPr wrap="none" rtlCol="0">
            <a:spAutoFit/>
          </a:bodyPr>
          <a:lstStyle/>
          <a:p>
            <a:r>
              <a:rPr lang="en-GB" sz="1400" dirty="0">
                <a:latin typeface="Impact" pitchFamily="34" charset="0"/>
              </a:rPr>
              <a:t> How would you rate your skills in using formulae ?</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7" name="TextBox 36"/>
          <p:cNvSpPr txBox="1"/>
          <p:nvPr/>
        </p:nvSpPr>
        <p:spPr>
          <a:xfrm>
            <a:off x="832575" y="3904959"/>
            <a:ext cx="6832320" cy="1169551"/>
          </a:xfrm>
          <a:prstGeom prst="rect">
            <a:avLst/>
          </a:prstGeom>
          <a:noFill/>
        </p:spPr>
        <p:txBody>
          <a:bodyPr wrap="none" rtlCol="0">
            <a:spAutoFit/>
          </a:bodyPr>
          <a:lstStyle/>
          <a:p>
            <a:r>
              <a:rPr lang="en-GB" sz="1400" dirty="0">
                <a:latin typeface="Impact" pitchFamily="34" charset="0"/>
              </a:rPr>
              <a:t>My aims for today                                            are…</a:t>
            </a:r>
          </a:p>
          <a:p>
            <a:endParaRPr lang="en-GB" sz="1400" dirty="0">
              <a:latin typeface="Impact" pitchFamily="34" charset="0"/>
            </a:endParaRPr>
          </a:p>
          <a:p>
            <a:r>
              <a:rPr lang="en-GB" sz="1400" dirty="0">
                <a:latin typeface="Impact" pitchFamily="34" charset="0"/>
              </a:rPr>
              <a:t>A    State what a formula is and when they are useful</a:t>
            </a:r>
          </a:p>
          <a:p>
            <a:r>
              <a:rPr lang="en-GB" sz="1400" dirty="0">
                <a:latin typeface="Impact" pitchFamily="34" charset="0"/>
              </a:rPr>
              <a:t>B    Read and write formulae using letters and symbols</a:t>
            </a:r>
          </a:p>
          <a:p>
            <a:r>
              <a:rPr lang="en-GB" sz="1400" dirty="0">
                <a:latin typeface="Impact" pitchFamily="34" charset="0"/>
              </a:rPr>
              <a:t>C    Replace formulae unknown values with numbers and solve to find answers to problems </a:t>
            </a:r>
            <a:endParaRPr lang="en-GB" sz="1400" dirty="0"/>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1706" y="603582"/>
            <a:ext cx="560699" cy="526196"/>
          </a:xfrm>
          <a:prstGeom prst="rect">
            <a:avLst/>
          </a:prstGeom>
          <a:noFill/>
          <a:ln>
            <a:noFill/>
          </a:ln>
        </p:spPr>
      </p:pic>
      <p:pic>
        <p:nvPicPr>
          <p:cNvPr id="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0601" y="5373216"/>
            <a:ext cx="2606354" cy="64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758" y="5982091"/>
            <a:ext cx="4424688" cy="32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5198" y="5154353"/>
            <a:ext cx="1697489" cy="734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12228" y="5142538"/>
            <a:ext cx="1452667" cy="111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1017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1033462"/>
            <a:ext cx="9157053" cy="55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10" cstate="print">
            <a:extLst>
              <a:ext uri="{BEBA8EAE-BF5A-486C-A8C5-ECC9F3942E4B}">
                <a14:imgProps xmlns:a14="http://schemas.microsoft.com/office/drawing/2010/main">
                  <a14:imgLayer r:embed="rId11">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12">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3"/>
          </p:cNvPr>
          <p:cNvPicPr/>
          <p:nvPr/>
        </p:nvPicPr>
        <p:blipFill>
          <a:blip r:embed="rId14">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5">
            <a:extLst>
              <a:ext uri="{BEBA8EAE-BF5A-486C-A8C5-ECC9F3942E4B}">
                <a14:imgProps xmlns:a14="http://schemas.microsoft.com/office/drawing/2010/main">
                  <a14:imgLayer r:embed="rId16">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864043"/>
            <a:ext cx="7573304" cy="2554545"/>
          </a:xfrm>
          <a:prstGeom prst="rect">
            <a:avLst/>
          </a:prstGeom>
        </p:spPr>
        <p:txBody>
          <a:bodyPr wrap="square">
            <a:spAutoFit/>
          </a:bodyPr>
          <a:lstStyle/>
          <a:p>
            <a:r>
              <a:rPr lang="en-GB" sz="2000" dirty="0">
                <a:latin typeface="Impact" pitchFamily="34" charset="0"/>
              </a:rPr>
              <a:t>Why do we write formulae and what uses do we have for them ?</a:t>
            </a:r>
          </a:p>
          <a:p>
            <a:r>
              <a:rPr lang="en-GB" sz="2000" dirty="0">
                <a:latin typeface="Impact" pitchFamily="34" charset="0"/>
              </a:rPr>
              <a:t>	How do you know what the letters in a formula mean ?</a:t>
            </a:r>
          </a:p>
          <a:p>
            <a:endParaRPr lang="en-GB" sz="2000" dirty="0">
              <a:latin typeface="Impact" pitchFamily="34" charset="0"/>
            </a:endParaRPr>
          </a:p>
          <a:p>
            <a:r>
              <a:rPr lang="en-GB" sz="2000" dirty="0">
                <a:latin typeface="Impact" pitchFamily="34" charset="0"/>
              </a:rPr>
              <a:t>What does ‘ rearranging a formula ‘ mean ?</a:t>
            </a:r>
          </a:p>
          <a:p>
            <a:r>
              <a:rPr lang="en-GB" sz="2000" dirty="0">
                <a:latin typeface="Impact" pitchFamily="34" charset="0"/>
              </a:rPr>
              <a:t>	Are formulae the same as equations ?</a:t>
            </a:r>
          </a:p>
          <a:p>
            <a:endParaRPr lang="en-GB" sz="2000" dirty="0">
              <a:latin typeface="Impact" pitchFamily="34" charset="0"/>
            </a:endParaRPr>
          </a:p>
          <a:p>
            <a:r>
              <a:rPr lang="en-GB" sz="2000" dirty="0">
                <a:latin typeface="Impact" pitchFamily="34" charset="0"/>
              </a:rPr>
              <a:t>How do you know what numbers to put into a formula ?</a:t>
            </a:r>
          </a:p>
          <a:p>
            <a:r>
              <a:rPr lang="en-GB" sz="2000" dirty="0">
                <a:latin typeface="Impact" pitchFamily="34" charset="0"/>
              </a:rPr>
              <a:t>	Does it matter what order you do the sums in a formula ?</a:t>
            </a: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a:latin typeface="Impact" pitchFamily="34" charset="0"/>
              </a:rPr>
              <a:t>Your thoughts..</a:t>
            </a:r>
          </a:p>
        </p:txBody>
      </p:sp>
      <p:pic>
        <p:nvPicPr>
          <p:cNvPr id="24" name="Picture 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682" y="-57367"/>
            <a:ext cx="1096520" cy="16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61812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2783</TotalTime>
  <Words>2315</Words>
  <Application>Microsoft Office PowerPoint</Application>
  <PresentationFormat>On-screen Show (4:3)</PresentationFormat>
  <Paragraphs>373</Paragraphs>
  <Slides>29</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Algerian</vt:lpstr>
      <vt:lpstr>Andalus</vt:lpstr>
      <vt:lpstr>Arial</vt:lpstr>
      <vt:lpstr>Arial Unicode MS</vt:lpstr>
      <vt:lpstr>Britannic Bold</vt:lpstr>
      <vt:lpstr>Calibri</vt:lpstr>
      <vt:lpstr>Candara</vt:lpstr>
      <vt:lpstr>Impact</vt:lpstr>
      <vt:lpstr>Line Printer (PC)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mr cooke</cp:lastModifiedBy>
  <cp:revision>303</cp:revision>
  <dcterms:created xsi:type="dcterms:W3CDTF">2013-05-06T08:56:40Z</dcterms:created>
  <dcterms:modified xsi:type="dcterms:W3CDTF">2021-01-15T08:57:46Z</dcterms:modified>
</cp:coreProperties>
</file>