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57" r:id="rId6"/>
    <p:sldId id="259" r:id="rId7"/>
    <p:sldId id="279" r:id="rId8"/>
    <p:sldId id="281" r:id="rId9"/>
    <p:sldId id="282" r:id="rId10"/>
    <p:sldId id="283" r:id="rId11"/>
    <p:sldId id="284" r:id="rId12"/>
    <p:sldId id="285" r:id="rId13"/>
    <p:sldId id="301" r:id="rId14"/>
    <p:sldId id="268" r:id="rId15"/>
    <p:sldId id="302" r:id="rId16"/>
    <p:sldId id="303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69CFD-B961-4390-A6EB-B727C3A67F38}" v="2" dt="2022-02-27T13:22:17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D4A69CFD-B961-4390-A6EB-B727C3A67F38}"/>
    <pc:docChg chg="undo custSel addSld delSld modSld">
      <pc:chgData name="Malcolm Cooke" userId="629abd82-4003-4907-b151-625ed5717e62" providerId="ADAL" clId="{D4A69CFD-B961-4390-A6EB-B727C3A67F38}" dt="2022-02-27T13:23:35.399" v="35" actId="14100"/>
      <pc:docMkLst>
        <pc:docMk/>
      </pc:docMkLst>
      <pc:sldChg chg="modSp mod">
        <pc:chgData name="Malcolm Cooke" userId="629abd82-4003-4907-b151-625ed5717e62" providerId="ADAL" clId="{D4A69CFD-B961-4390-A6EB-B727C3A67F38}" dt="2022-02-27T13:23:35.399" v="35" actId="14100"/>
        <pc:sldMkLst>
          <pc:docMk/>
          <pc:sldMk cId="2043220944" sldId="281"/>
        </pc:sldMkLst>
        <pc:spChg chg="mod">
          <ac:chgData name="Malcolm Cooke" userId="629abd82-4003-4907-b151-625ed5717e62" providerId="ADAL" clId="{D4A69CFD-B961-4390-A6EB-B727C3A67F38}" dt="2022-02-27T13:23:31.707" v="34" actId="14100"/>
          <ac:spMkLst>
            <pc:docMk/>
            <pc:sldMk cId="2043220944" sldId="281"/>
            <ac:spMk id="8" creationId="{00000000-0000-0000-0000-000000000000}"/>
          </ac:spMkLst>
        </pc:spChg>
        <pc:picChg chg="mod">
          <ac:chgData name="Malcolm Cooke" userId="629abd82-4003-4907-b151-625ed5717e62" providerId="ADAL" clId="{D4A69CFD-B961-4390-A6EB-B727C3A67F38}" dt="2022-02-27T13:23:35.399" v="35" actId="14100"/>
          <ac:picMkLst>
            <pc:docMk/>
            <pc:sldMk cId="2043220944" sldId="281"/>
            <ac:picMk id="38" creationId="{DE78CE20-17B3-422F-B6E5-CAD7A1F1B8A5}"/>
          </ac:picMkLst>
        </pc:picChg>
      </pc:sldChg>
      <pc:sldChg chg="addSp modSp mod">
        <pc:chgData name="Malcolm Cooke" userId="629abd82-4003-4907-b151-625ed5717e62" providerId="ADAL" clId="{D4A69CFD-B961-4390-A6EB-B727C3A67F38}" dt="2022-02-27T13:22:33.604" v="30" actId="14100"/>
        <pc:sldMkLst>
          <pc:docMk/>
          <pc:sldMk cId="2527202135" sldId="302"/>
        </pc:sldMkLst>
        <pc:picChg chg="add mod">
          <ac:chgData name="Malcolm Cooke" userId="629abd82-4003-4907-b151-625ed5717e62" providerId="ADAL" clId="{D4A69CFD-B961-4390-A6EB-B727C3A67F38}" dt="2022-02-27T13:22:33.604" v="30" actId="14100"/>
          <ac:picMkLst>
            <pc:docMk/>
            <pc:sldMk cId="2527202135" sldId="302"/>
            <ac:picMk id="5" creationId="{E617E276-930E-48A7-B41B-3B9623DA248E}"/>
          </ac:picMkLst>
        </pc:picChg>
      </pc:sldChg>
      <pc:sldChg chg="addSp new mod">
        <pc:chgData name="Malcolm Cooke" userId="629abd82-4003-4907-b151-625ed5717e62" providerId="ADAL" clId="{D4A69CFD-B961-4390-A6EB-B727C3A67F38}" dt="2022-02-27T13:17:55.496" v="1" actId="22"/>
        <pc:sldMkLst>
          <pc:docMk/>
          <pc:sldMk cId="1880873766" sldId="303"/>
        </pc:sldMkLst>
        <pc:picChg chg="add">
          <ac:chgData name="Malcolm Cooke" userId="629abd82-4003-4907-b151-625ed5717e62" providerId="ADAL" clId="{D4A69CFD-B961-4390-A6EB-B727C3A67F38}" dt="2022-02-27T13:17:55.496" v="1" actId="22"/>
          <ac:picMkLst>
            <pc:docMk/>
            <pc:sldMk cId="1880873766" sldId="303"/>
            <ac:picMk id="5" creationId="{93D9CCA6-4925-405C-9744-D2BB787295EF}"/>
          </ac:picMkLst>
        </pc:picChg>
      </pc:sldChg>
      <pc:sldChg chg="addSp new del mod">
        <pc:chgData name="Malcolm Cooke" userId="629abd82-4003-4907-b151-625ed5717e62" providerId="ADAL" clId="{D4A69CFD-B961-4390-A6EB-B727C3A67F38}" dt="2022-02-27T13:22:59.579" v="32" actId="47"/>
        <pc:sldMkLst>
          <pc:docMk/>
          <pc:sldMk cId="141593520" sldId="304"/>
        </pc:sldMkLst>
        <pc:picChg chg="add">
          <ac:chgData name="Malcolm Cooke" userId="629abd82-4003-4907-b151-625ed5717e62" providerId="ADAL" clId="{D4A69CFD-B961-4390-A6EB-B727C3A67F38}" dt="2022-02-27T13:18:15.377" v="3" actId="22"/>
          <ac:picMkLst>
            <pc:docMk/>
            <pc:sldMk cId="141593520" sldId="304"/>
            <ac:picMk id="5" creationId="{CCB0D1A9-2FC3-47FD-961B-B24D27B9DF53}"/>
          </ac:picMkLst>
        </pc:picChg>
      </pc:sldChg>
      <pc:sldChg chg="addSp new mod">
        <pc:chgData name="Malcolm Cooke" userId="629abd82-4003-4907-b151-625ed5717e62" providerId="ADAL" clId="{D4A69CFD-B961-4390-A6EB-B727C3A67F38}" dt="2022-02-27T13:18:37.542" v="5" actId="22"/>
        <pc:sldMkLst>
          <pc:docMk/>
          <pc:sldMk cId="3476467168" sldId="305"/>
        </pc:sldMkLst>
        <pc:picChg chg="add">
          <ac:chgData name="Malcolm Cooke" userId="629abd82-4003-4907-b151-625ed5717e62" providerId="ADAL" clId="{D4A69CFD-B961-4390-A6EB-B727C3A67F38}" dt="2022-02-27T13:18:37.542" v="5" actId="22"/>
          <ac:picMkLst>
            <pc:docMk/>
            <pc:sldMk cId="3476467168" sldId="305"/>
            <ac:picMk id="5" creationId="{81CE23B7-C478-4053-83D4-9D4B6C612E41}"/>
          </ac:picMkLst>
        </pc:picChg>
      </pc:sldChg>
      <pc:sldChg chg="addSp delSp modSp new del mod setBg">
        <pc:chgData name="Malcolm Cooke" userId="629abd82-4003-4907-b151-625ed5717e62" providerId="ADAL" clId="{D4A69CFD-B961-4390-A6EB-B727C3A67F38}" dt="2022-02-27T13:22:46.017" v="31" actId="47"/>
        <pc:sldMkLst>
          <pc:docMk/>
          <pc:sldMk cId="2079263526" sldId="306"/>
        </pc:sldMkLst>
        <pc:spChg chg="del mod">
          <ac:chgData name="Malcolm Cooke" userId="629abd82-4003-4907-b151-625ed5717e62" providerId="ADAL" clId="{D4A69CFD-B961-4390-A6EB-B727C3A67F38}" dt="2022-02-27T13:20:59.002" v="16" actId="478"/>
          <ac:spMkLst>
            <pc:docMk/>
            <pc:sldMk cId="2079263526" sldId="306"/>
            <ac:spMk id="2" creationId="{141D4580-E830-43D3-8B16-2D88D37366D3}"/>
          </ac:spMkLst>
        </pc:spChg>
        <pc:spChg chg="del">
          <ac:chgData name="Malcolm Cooke" userId="629abd82-4003-4907-b151-625ed5717e62" providerId="ADAL" clId="{D4A69CFD-B961-4390-A6EB-B727C3A67F38}" dt="2022-02-27T13:20:38.324" v="10" actId="931"/>
          <ac:spMkLst>
            <pc:docMk/>
            <pc:sldMk cId="2079263526" sldId="306"/>
            <ac:spMk id="3" creationId="{F381CA89-16E6-4536-97D7-5BA44381EF0F}"/>
          </ac:spMkLst>
        </pc:spChg>
        <pc:spChg chg="add mod">
          <ac:chgData name="Malcolm Cooke" userId="629abd82-4003-4907-b151-625ed5717e62" providerId="ADAL" clId="{D4A69CFD-B961-4390-A6EB-B727C3A67F38}" dt="2022-02-27T13:22:14.504" v="27" actId="21"/>
          <ac:spMkLst>
            <pc:docMk/>
            <pc:sldMk cId="2079263526" sldId="306"/>
            <ac:spMk id="9" creationId="{80C9886B-0476-4D0D-BA9F-7573D307E7F2}"/>
          </ac:spMkLst>
        </pc:spChg>
        <pc:spChg chg="add del">
          <ac:chgData name="Malcolm Cooke" userId="629abd82-4003-4907-b151-625ed5717e62" providerId="ADAL" clId="{D4A69CFD-B961-4390-A6EB-B727C3A67F38}" dt="2022-02-27T13:20:49.229" v="14" actId="26606"/>
          <ac:spMkLst>
            <pc:docMk/>
            <pc:sldMk cId="2079263526" sldId="306"/>
            <ac:spMk id="12" creationId="{022BDE4A-8A20-4A69-9C5A-581C82036A4D}"/>
          </ac:spMkLst>
        </pc:spChg>
        <pc:spChg chg="add">
          <ac:chgData name="Malcolm Cooke" userId="629abd82-4003-4907-b151-625ed5717e62" providerId="ADAL" clId="{D4A69CFD-B961-4390-A6EB-B727C3A67F38}" dt="2022-02-27T13:20:49.233" v="15" actId="26606"/>
          <ac:spMkLst>
            <pc:docMk/>
            <pc:sldMk cId="2079263526" sldId="306"/>
            <ac:spMk id="14" creationId="{99ED5833-B85B-4103-8A3B-CAB0308E6C15}"/>
          </ac:spMkLst>
        </pc:spChg>
        <pc:picChg chg="add mod">
          <ac:chgData name="Malcolm Cooke" userId="629abd82-4003-4907-b151-625ed5717e62" providerId="ADAL" clId="{D4A69CFD-B961-4390-A6EB-B727C3A67F38}" dt="2022-02-27T13:21:24.216" v="22" actId="14100"/>
          <ac:picMkLst>
            <pc:docMk/>
            <pc:sldMk cId="2079263526" sldId="306"/>
            <ac:picMk id="5" creationId="{DCC2C9C0-F214-42F5-8DCA-57AD625153BC}"/>
          </ac:picMkLst>
        </pc:picChg>
        <pc:picChg chg="add del mod ord">
          <ac:chgData name="Malcolm Cooke" userId="629abd82-4003-4907-b151-625ed5717e62" providerId="ADAL" clId="{D4A69CFD-B961-4390-A6EB-B727C3A67F38}" dt="2022-02-27T13:22:14.504" v="27" actId="21"/>
          <ac:picMkLst>
            <pc:docMk/>
            <pc:sldMk cId="2079263526" sldId="306"/>
            <ac:picMk id="7" creationId="{E4E463B7-5383-42DE-9A5D-5DE17A7D9036}"/>
          </ac:picMkLst>
        </pc:picChg>
      </pc:sldChg>
      <pc:sldChg chg="new del">
        <pc:chgData name="Malcolm Cooke" userId="629abd82-4003-4907-b151-625ed5717e62" providerId="ADAL" clId="{D4A69CFD-B961-4390-A6EB-B727C3A67F38}" dt="2022-02-27T13:20:12.296" v="9" actId="47"/>
        <pc:sldMkLst>
          <pc:docMk/>
          <pc:sldMk cId="2809169527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50560-F299-4451-A76E-4F019BC264C1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F593D-79DC-489F-AC2E-6B712790A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check understanding of topics being covered in the lesson. Some</a:t>
            </a:r>
            <a:r>
              <a:rPr lang="en-GB" baseline="0" dirty="0"/>
              <a:t> classes will know how to do majority of these, therefore you can skip some bits out and spend time on what your students need help with the most.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D1A-2351-4129-BDC4-54CDD697D5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EA92-161E-4736-B470-925394D699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7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EA92-161E-4736-B470-925394D699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0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EA92-161E-4736-B470-925394D699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6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F116-2C8E-4BA9-B83C-6E3AD99B9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4AD3F-5960-4B77-B2A4-F73D6F4F7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A447-FFED-4BAC-BD32-6EFF7B53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4A80-C078-4E0B-A0B7-8300376F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4D9DF-3408-4DC7-A23D-07EDB58E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4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C37C-7899-434F-A94E-E0D1B11A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EA903-1043-4D34-A787-17A1370FD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846B-E722-4602-8EA5-6920DE9D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4CE4-D217-48CE-8133-D513D8D2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8182-A879-4007-A0CF-14315D5E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9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868B9-F620-4BAB-A5CE-A35F013BB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D60CD-68CD-4B5C-9687-2E5C96A6D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7799D-6B0C-48E9-A18D-C3D3D6F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857D-2753-4494-AD08-6C94906F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AD02-E22E-4ED0-8250-A884501C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4ED0-4D8C-4C15-8611-DF189923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D273-0367-4E19-978F-69D30801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8199-C195-49EF-83C0-0657973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A2C1-B626-44EA-A8A3-CED114BA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1C64-48D4-4924-8F64-DED7725A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EAAE-4094-422A-A100-117DD946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BBFD7-EDFE-41A3-9DB2-FD080C74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61FD-7704-4D36-9607-2DA9578D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AC7D-E70A-4598-BC85-94FD611B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5C59A-9784-4283-8B44-A3A0C86D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044A-0A69-452D-A565-CA51B400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4C50-D94E-4D2D-902B-8C8A4CEFD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FA536-15DA-4202-A4DE-56F2D444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CE75-0328-49BE-ACCA-F8A61310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42720-2ECA-4EF6-B229-B1E5286C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8563D-6417-42EE-B93B-F4AE34D2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4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50F4-1819-4369-9467-3EB28839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8C6B0-A8B5-4D15-A233-8F6A864CA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E8F9B-7FD1-4051-9738-5B09E271D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6ECA1-8F4F-42CC-B61C-4E97C37EF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D08DA-B0FA-4857-A882-8E2A21D7B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1F8217-BDCB-4C21-9264-A909773F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34424-F3E0-42EA-B763-D21A2BCB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EDE7B-078C-41A7-87E0-C6F37D07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6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8A44-EB2F-41F1-AD4E-A266F1BB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FD4E-BDD1-4075-9B23-6BED0E0C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38A09-4155-425B-B033-356E771E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8E4C0-8DD0-4B92-8DD0-F3BCE6F5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9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FCB5-762D-4CDA-A17C-3801D2AC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A1959-559B-4F70-B708-365BAD8E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29D34-5716-432A-BD82-14B87A84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0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0C4A-597E-41AD-AA78-A2F53B81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7444-F276-4739-A6DB-428795BA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6F3EC-5E83-463B-993D-5D2CAEB6C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EA92B-DACC-475D-8E87-34858585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54470-B881-4B63-84ED-55304024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8B3D3-1193-4B4F-A52D-E8B4E7C6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C7DE-7959-4CC5-81EA-4ADA2E17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7129B-30C9-4186-8C83-9D8553EDC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5116C-D63C-41DA-A424-F53B83287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2A5C7-1D6A-402F-BCEA-06260998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D3B7A-B28D-4D33-A844-DC8FC43F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A1E6D-C829-4A41-A76D-CF785FD7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C300C-A783-4D23-BE73-0B2EC28B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228A-B56F-4DE1-8165-6A9052487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F2B6B-702C-4389-819E-69BE574E5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9C87-1A01-452A-995B-D43DB7BF00EF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5B81A-4858-4C18-8D29-BF9754B34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0D1DB-2718-4649-9F60-90952B0A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8A69-55C0-47FE-86B6-3E69E8B2E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3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erofsci.com/how-to-study-for-a-test/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shallow-focus-photo-of-person-swimming-2062698/" TargetMode="Externa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quiz-question-game-test-answer-2004350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genius.deviantart.com/art/Tyco-WOF-spinner-296508863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imageslive.co.uk/free_stock_image/partyballonsjp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441770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14589121@N00/4862471673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publicdomainpictures.net/en/view-image.php?image=239869&amp;picture=little-kitt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esearchoutreach.org/articles/scisports-football-data-intelligenc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uk.anygator.com/search/cheapest+car+in+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237" y="134072"/>
            <a:ext cx="9144000" cy="992764"/>
          </a:xfrm>
        </p:spPr>
        <p:txBody>
          <a:bodyPr>
            <a:normAutofit/>
          </a:bodyPr>
          <a:lstStyle/>
          <a:p>
            <a:r>
              <a:rPr lang="en-GB" b="1" u="sng" dirty="0"/>
              <a:t>Averages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437" y="1455011"/>
            <a:ext cx="107880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Learning Objectives</a:t>
            </a:r>
          </a:p>
          <a:p>
            <a:pPr>
              <a:lnSpc>
                <a:spcPct val="150000"/>
              </a:lnSpc>
            </a:pPr>
            <a:r>
              <a:rPr lang="en-GB" dirty="0">
                <a:cs typeface="Times New Roman" panose="02020603050405020304" pitchFamily="18" charset="0"/>
              </a:rPr>
              <a:t>To be able to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Calculate the median and mode of a set of quantities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Estimate the mean of a grouped frequency distribution from discrete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the mean, median, mode and range to compare two sets of data                  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055" y="1256144"/>
            <a:ext cx="11286836" cy="21728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7730" y="3789791"/>
            <a:ext cx="11286836" cy="27287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DBE9D-1B22-4028-A779-FA6E08EF8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2" t="21650"/>
          <a:stretch/>
        </p:blipFill>
        <p:spPr>
          <a:xfrm>
            <a:off x="2017039" y="4333015"/>
            <a:ext cx="2575806" cy="2006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7F8764-FAE4-4CD3-87BA-0AF033926C1F}"/>
              </a:ext>
            </a:extLst>
          </p:cNvPr>
          <p:cNvSpPr txBox="1"/>
          <p:nvPr/>
        </p:nvSpPr>
        <p:spPr>
          <a:xfrm>
            <a:off x="1533237" y="3963683"/>
            <a:ext cx="354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diagram shows a net of a solid.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B5227-1035-466C-B435-C1BFA7BFA124}"/>
              </a:ext>
            </a:extLst>
          </p:cNvPr>
          <p:cNvSpPr txBox="1"/>
          <p:nvPr/>
        </p:nvSpPr>
        <p:spPr>
          <a:xfrm>
            <a:off x="6114473" y="3882974"/>
            <a:ext cx="472941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GB" dirty="0"/>
              <a:t>Write down the name of the solid.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GB" dirty="0"/>
              <a:t>The net has one line of symmetry. </a:t>
            </a:r>
            <a:br>
              <a:rPr lang="en-GB" dirty="0"/>
            </a:br>
            <a:r>
              <a:rPr lang="en-GB" dirty="0"/>
              <a:t>Draw the line of symmetry on the diagram.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GB" dirty="0"/>
              <a:t>Write down how many faces the solid has.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GB" dirty="0"/>
              <a:t>Write down how many vertices the solid has.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GB" dirty="0"/>
              <a:t>Write down how many edges the solid has.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3D52CB-F511-4F7A-A08F-484E66A7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97" y="363038"/>
            <a:ext cx="3802069" cy="159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14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271" y="1386037"/>
            <a:ext cx="10942059" cy="45861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5971B-740A-4B17-A1A4-40361650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7" y="1690688"/>
            <a:ext cx="7743825" cy="657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2D1CF-932B-47BE-BD63-3FDC62CE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07" y="2483178"/>
            <a:ext cx="9277350" cy="2657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E534B-E1E6-445E-B5E0-3F60A8AE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07" y="5275918"/>
            <a:ext cx="5019675" cy="428625"/>
          </a:xfrm>
          <a:prstGeom prst="rect">
            <a:avLst/>
          </a:prstGeom>
        </p:spPr>
      </p:pic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505C956-57A8-4049-AF52-901AA478A4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1169"/>
          <a:stretch/>
        </p:blipFill>
        <p:spPr>
          <a:xfrm>
            <a:off x="10199685" y="4154556"/>
            <a:ext cx="2075693" cy="283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983504-28C4-469E-91DB-C158526A58AF}"/>
              </a:ext>
            </a:extLst>
          </p:cNvPr>
          <p:cNvSpPr txBox="1"/>
          <p:nvPr/>
        </p:nvSpPr>
        <p:spPr>
          <a:xfrm>
            <a:off x="956211" y="6858000"/>
            <a:ext cx="10279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teacherofsci.com/how-to-study-for-a-test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1301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alculator symbo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33727" y="144652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1A297-A13D-4C14-8EA3-947F74661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9" y="1341781"/>
            <a:ext cx="11946742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alculator symbo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3909" y="0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F3C8D-AC49-4B2D-A186-DF9B9730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58" y="199426"/>
            <a:ext cx="10433085" cy="6459148"/>
          </a:xfrm>
          <a:prstGeom prst="rect">
            <a:avLst/>
          </a:prstGeom>
        </p:spPr>
      </p:pic>
      <p:pic>
        <p:nvPicPr>
          <p:cNvPr id="5" name="Content Placeholder 6" descr="A person swimming in a pool&#10;&#10;Description automatically generated">
            <a:extLst>
              <a:ext uri="{FF2B5EF4-FFF2-40B4-BE49-F238E27FC236}">
                <a16:creationId xmlns:a16="http://schemas.microsoft.com/office/drawing/2014/main" id="{E617E276-930E-48A7-B41B-3B9623DA2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77680" y="1264699"/>
            <a:ext cx="2235494" cy="149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2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7BFB-2558-4C9A-83D5-DFF6C520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CEBC-6666-42AA-AE6C-80AABF6C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9CCA6-4925-405C-9744-D2BB7872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776"/>
            <a:ext cx="12192000" cy="61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8039-1F1C-4137-BBC8-2254A3CF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13E8-DC01-4F68-844E-87D8D3681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E23B7-C478-4053-83D4-9D4B6C61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72"/>
            <a:ext cx="12192000" cy="64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6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5529" y="134072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STARTER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853" y="1571948"/>
            <a:ext cx="48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football team played six games. Here are the number of goals they scored in each game:</a:t>
            </a:r>
          </a:p>
          <a:p>
            <a:r>
              <a:rPr lang="en-US" dirty="0"/>
              <a:t>6     0     3     2     2     5</a:t>
            </a:r>
          </a:p>
          <a:p>
            <a:r>
              <a:rPr lang="en-US" dirty="0"/>
              <a:t>Work out the mean number of goals scored.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2726" y="5268631"/>
            <a:ext cx="48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Jones gives her class a test. The test is out of 40 marks. Here are their scores.</a:t>
            </a:r>
          </a:p>
          <a:p>
            <a:r>
              <a:rPr lang="en-US" dirty="0"/>
              <a:t>31     29     20     35     32     38     32</a:t>
            </a:r>
          </a:p>
          <a:p>
            <a:r>
              <a:rPr lang="en-US" dirty="0"/>
              <a:t>Work out the mode.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78079" y="1559126"/>
            <a:ext cx="510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number of points that </a:t>
            </a:r>
            <a:r>
              <a:rPr lang="en-US" dirty="0" err="1"/>
              <a:t>Randalstown</a:t>
            </a:r>
            <a:r>
              <a:rPr lang="en-US" dirty="0"/>
              <a:t> Rugby Club scored in eight matches are:</a:t>
            </a:r>
          </a:p>
          <a:p>
            <a:r>
              <a:rPr lang="en-US" dirty="0"/>
              <a:t>24     17     19     35     9     43     15     30</a:t>
            </a:r>
          </a:p>
          <a:p>
            <a:r>
              <a:rPr lang="en-US" dirty="0"/>
              <a:t>Work out the range of the number of points scored.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92726" y="1536019"/>
            <a:ext cx="4978401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92726" y="3383023"/>
            <a:ext cx="4978401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7310" y="5254143"/>
            <a:ext cx="4978401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784107" y="1530975"/>
            <a:ext cx="4978401" cy="12413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7310" y="1114435"/>
            <a:ext cx="17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Mean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310" y="4817043"/>
            <a:ext cx="286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310" y="2970038"/>
            <a:ext cx="286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Median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2378" y="1114354"/>
            <a:ext cx="286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Range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5832" y="3429000"/>
            <a:ext cx="446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table below shows the length of 100 fish from a local river.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6778079" y="3383024"/>
            <a:ext cx="4978401" cy="2975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786350" y="2964681"/>
            <a:ext cx="36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Estimated Mean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50AC9-2A20-41AE-A17C-CBC8953EDE75}"/>
              </a:ext>
            </a:extLst>
          </p:cNvPr>
          <p:cNvSpPr/>
          <p:nvPr/>
        </p:nvSpPr>
        <p:spPr>
          <a:xfrm>
            <a:off x="10727242" y="6435805"/>
            <a:ext cx="262515" cy="6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8EBE5-C1A5-4836-8298-D9A1A8FE6972}"/>
              </a:ext>
            </a:extLst>
          </p:cNvPr>
          <p:cNvSpPr txBox="1"/>
          <p:nvPr/>
        </p:nvSpPr>
        <p:spPr>
          <a:xfrm>
            <a:off x="775853" y="3398164"/>
            <a:ext cx="461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Simone records the number of minutes she spends on her mobile phone over 7 days.</a:t>
            </a:r>
          </a:p>
          <a:p>
            <a:r>
              <a:rPr lang="en-US" dirty="0"/>
              <a:t>8     5     13     6     24     19     10</a:t>
            </a:r>
          </a:p>
          <a:p>
            <a:r>
              <a:rPr lang="en-US" dirty="0"/>
              <a:t>Find the median.</a:t>
            </a:r>
            <a:endParaRPr lang="en-GB" dirty="0"/>
          </a:p>
        </p:txBody>
      </p:sp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54F3E6E5-26DA-4303-BDA5-173CD97C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04" y="4121308"/>
            <a:ext cx="4629150" cy="1543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02A1B3B-106C-4EDF-A4B0-7796AD8F83A9}"/>
              </a:ext>
            </a:extLst>
          </p:cNvPr>
          <p:cNvSpPr txBox="1"/>
          <p:nvPr/>
        </p:nvSpPr>
        <p:spPr>
          <a:xfrm>
            <a:off x="7035832" y="5711730"/>
            <a:ext cx="43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an estimate of the mean length of the fish.</a:t>
            </a:r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3291BF4-CC09-4E5C-A482-3C3A24633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867209">
            <a:off x="1503062" y="-311170"/>
            <a:ext cx="3165203" cy="21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A76E-74A8-4101-B648-C2607FAC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Averages and Range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FAA21420-731E-4952-BB4A-15A7AF383F18}"/>
              </a:ext>
            </a:extLst>
          </p:cNvPr>
          <p:cNvSpPr/>
          <p:nvPr/>
        </p:nvSpPr>
        <p:spPr>
          <a:xfrm>
            <a:off x="1330036" y="1449651"/>
            <a:ext cx="9531928" cy="4577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51564CC2-5E23-4C90-B04A-857D6357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1778001"/>
            <a:ext cx="852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+mn-lt"/>
              </a:rPr>
              <a:t>Work out the averages and range for the following data:</a:t>
            </a: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11065E37-7DB6-48D5-89ED-B326902AD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503" y="2141768"/>
            <a:ext cx="324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+mn-lt"/>
              </a:rPr>
              <a:t>7, 6, 2, 3, 1, 9, 5, 4, 8</a:t>
            </a:r>
          </a:p>
        </p:txBody>
      </p:sp>
      <p:sp>
        <p:nvSpPr>
          <p:cNvPr id="53" name="TextBox 82">
            <a:extLst>
              <a:ext uri="{FF2B5EF4-FFF2-40B4-BE49-F238E27FC236}">
                <a16:creationId xmlns:a16="http://schemas.microsoft.com/office/drawing/2014/main" id="{0A34DEF3-53F8-441F-ACBE-ED495B25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400" y="2126538"/>
            <a:ext cx="75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(b)</a:t>
            </a:r>
          </a:p>
        </p:txBody>
      </p:sp>
      <p:sp>
        <p:nvSpPr>
          <p:cNvPr id="54" name="TextBox 83">
            <a:extLst>
              <a:ext uri="{FF2B5EF4-FFF2-40B4-BE49-F238E27FC236}">
                <a16:creationId xmlns:a16="http://schemas.microsoft.com/office/drawing/2014/main" id="{FAB2B2D9-66E9-4C22-8635-CBA0BB92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762" y="2142413"/>
            <a:ext cx="324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+mn-lt"/>
              </a:rPr>
              <a:t>4, 7, 1, 3, 5, 6, 6, 8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3D2CB5-D2EB-4AEF-9193-079610FD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079750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Mode =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CA594C-231A-4F76-A33D-9383EABEB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3481388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Median =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72AEB2-F7C0-45BA-9D60-A72AC3A9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3903663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Mean =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964CB11-A0B6-4B02-902A-1AAE3E83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4351338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Range =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D7DD55-EB1E-40AD-B022-7BD04D17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100" y="3079336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Mode =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DE69C9-B5A6-47BB-850F-42DC2BA8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400" y="3479462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Median =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1A6711C-5E50-4E73-A020-E64C60DF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338" y="3905414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Mean =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04C1C5-2B9E-4700-8EA0-7E6BF222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338" y="4354166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+mn-lt"/>
              </a:rPr>
              <a:t>Range = </a:t>
            </a:r>
          </a:p>
        </p:txBody>
      </p:sp>
      <p:sp>
        <p:nvSpPr>
          <p:cNvPr id="95" name="TextBox 82">
            <a:extLst>
              <a:ext uri="{FF2B5EF4-FFF2-40B4-BE49-F238E27FC236}">
                <a16:creationId xmlns:a16="http://schemas.microsoft.com/office/drawing/2014/main" id="{0D7E10B8-A85D-4B5E-8BF8-CFB8E93F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949" y="2114781"/>
            <a:ext cx="75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CBBD1-22AA-45CE-9719-FF2E367E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7573" l="10000" r="93226">
                        <a14:foregroundMark x1="13226" y1="74029" x2="9032" y2="89806"/>
                        <a14:foregroundMark x1="9032" y1="89806" x2="15484" y2="77913"/>
                        <a14:foregroundMark x1="15484" y1="77913" x2="28387" y2="87136"/>
                        <a14:foregroundMark x1="28387" y1="87136" x2="28065" y2="93447"/>
                        <a14:foregroundMark x1="93226" y1="70146" x2="91935" y2="97087"/>
                        <a14:foregroundMark x1="70323" y1="48544" x2="77742" y2="51699"/>
                        <a14:foregroundMark x1="76452" y1="98301" x2="58387" y2="97573"/>
                        <a14:foregroundMark x1="58387" y1="97573" x2="58387" y2="97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6215" y="2008982"/>
            <a:ext cx="3659671" cy="48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70" grpId="0"/>
      <p:bldP spid="74" grpId="0"/>
      <p:bldP spid="79" grpId="0"/>
      <p:bldP spid="82" grpId="0"/>
      <p:bldP spid="90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21960" y="67113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0140" y="1107742"/>
            <a:ext cx="5487729" cy="541226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4792" y="1257453"/>
            <a:ext cx="5907068" cy="52625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21968-77F8-4A0D-B2BD-CA14CBAFE237}"/>
              </a:ext>
            </a:extLst>
          </p:cNvPr>
          <p:cNvSpPr txBox="1"/>
          <p:nvPr/>
        </p:nvSpPr>
        <p:spPr>
          <a:xfrm>
            <a:off x="639280" y="1460961"/>
            <a:ext cx="50063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James has a spinner that has sections labelled 1 to 5. He spins the spinner 10 times. Here are his scores.</a:t>
            </a:r>
          </a:p>
          <a:p>
            <a:endParaRPr lang="en-US" sz="2400" dirty="0"/>
          </a:p>
          <a:p>
            <a:pPr marL="342900" indent="-342900">
              <a:buAutoNum type="arabicPlain"/>
            </a:pPr>
            <a:r>
              <a:rPr lang="en-US" sz="2400" dirty="0"/>
              <a:t>4     4     2     3     4     5     1     4     1</a:t>
            </a:r>
          </a:p>
          <a:p>
            <a:pPr marL="342900" indent="-342900">
              <a:buAutoNum type="arabicPlain"/>
            </a:pPr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Find the mode.</a:t>
            </a:r>
          </a:p>
          <a:p>
            <a:pPr marL="342900" indent="-342900">
              <a:buAutoNum type="alphaLcParenR"/>
            </a:pPr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Work out the mean.</a:t>
            </a:r>
          </a:p>
          <a:p>
            <a:pPr marL="342900" indent="-342900">
              <a:buAutoNum type="alphaLcParenR"/>
            </a:pPr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Work out the range.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2560A1-EFA8-4193-8A91-E2D6ED9DF669}"/>
              </a:ext>
            </a:extLst>
          </p:cNvPr>
          <p:cNvSpPr txBox="1"/>
          <p:nvPr/>
        </p:nvSpPr>
        <p:spPr>
          <a:xfrm>
            <a:off x="6058505" y="1609987"/>
            <a:ext cx="5685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are the ages of 9 children at a birthday party. </a:t>
            </a:r>
          </a:p>
          <a:p>
            <a:endParaRPr lang="en-US" sz="2400" dirty="0"/>
          </a:p>
          <a:p>
            <a:r>
              <a:rPr lang="en-US" sz="2400" dirty="0"/>
              <a:t>10     12     13     10     11     14     15     10     12</a:t>
            </a:r>
          </a:p>
          <a:p>
            <a:endParaRPr lang="en-US" sz="2400" b="1" dirty="0"/>
          </a:p>
          <a:p>
            <a:pPr marL="342900" indent="-342900">
              <a:buAutoNum type="alphaLcParenR"/>
            </a:pPr>
            <a:r>
              <a:rPr lang="en-US" sz="2400" dirty="0"/>
              <a:t>Find the mode.</a:t>
            </a:r>
          </a:p>
          <a:p>
            <a:pPr marL="342900" indent="-342900">
              <a:buAutoNum type="alphaLcParenR"/>
            </a:pPr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Find out the median.</a:t>
            </a:r>
          </a:p>
          <a:p>
            <a:pPr marL="342900" indent="-342900">
              <a:buAutoNum type="alphaLcParenR"/>
            </a:pPr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Work out the range.</a:t>
            </a:r>
          </a:p>
          <a:p>
            <a:pPr marL="342900" indent="-342900">
              <a:buAutoNum type="alphaLcParenR"/>
            </a:pPr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Work out the mean.</a:t>
            </a:r>
            <a:endParaRPr lang="en-GB" sz="2400" dirty="0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BB096E0C-DF4F-4F7C-866A-29E7CA9D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169"/>
          <a:stretch/>
        </p:blipFill>
        <p:spPr>
          <a:xfrm>
            <a:off x="3422599" y="5178378"/>
            <a:ext cx="2405270" cy="1679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52A7C-66FA-4A6C-B903-1472E89D4B8E}"/>
              </a:ext>
            </a:extLst>
          </p:cNvPr>
          <p:cNvSpPr txBox="1"/>
          <p:nvPr/>
        </p:nvSpPr>
        <p:spPr>
          <a:xfrm>
            <a:off x="4646182" y="7486811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heelgenius.deviantart.com/art/Tyco-WOF-spinner-29650886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7" name="Picture 6" descr="A group of colorful balloons&#10;&#10;Description automatically generated with low confidence">
            <a:extLst>
              <a:ext uri="{FF2B5EF4-FFF2-40B4-BE49-F238E27FC236}">
                <a16:creationId xmlns:a16="http://schemas.microsoft.com/office/drawing/2014/main" id="{8A0D2EDD-2F44-4F62-9438-984E03011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10158497" y="3905508"/>
            <a:ext cx="2283584" cy="133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909599-21A6-4666-9BC3-EE9C5591FD9D}"/>
              </a:ext>
            </a:extLst>
          </p:cNvPr>
          <p:cNvSpPr txBox="1"/>
          <p:nvPr/>
        </p:nvSpPr>
        <p:spPr>
          <a:xfrm rot="5400000">
            <a:off x="11498383" y="6031984"/>
            <a:ext cx="103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www.freeimageslive.co.uk/free_stock_image/partyballons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15389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u="sng" dirty="0"/>
              <a:t>Comparing Two Sets of 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7323" y="1356189"/>
            <a:ext cx="10249728" cy="5330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E78CE20-17B3-422F-B6E5-CAD7A1F1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97" y="1621069"/>
            <a:ext cx="8170956" cy="4669118"/>
          </a:xfrm>
          <a:prstGeom prst="rect">
            <a:avLst/>
          </a:prstGeom>
        </p:spPr>
      </p:pic>
      <p:pic>
        <p:nvPicPr>
          <p:cNvPr id="6" name="Picture 5" descr="A group of people running on a track with a crowd watching&#10;&#10;Description automatically generated with medium confidence">
            <a:extLst>
              <a:ext uri="{FF2B5EF4-FFF2-40B4-BE49-F238E27FC236}">
                <a16:creationId xmlns:a16="http://schemas.microsoft.com/office/drawing/2014/main" id="{06FCE5B4-7378-4F4D-970D-795C391CC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114" r="13318"/>
          <a:stretch/>
        </p:blipFill>
        <p:spPr>
          <a:xfrm>
            <a:off x="9135052" y="1356188"/>
            <a:ext cx="2975588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22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5826" y="1386037"/>
            <a:ext cx="10410824" cy="51576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F6187D-5E12-48CE-AA58-99D8CDABB458}"/>
              </a:ext>
            </a:extLst>
          </p:cNvPr>
          <p:cNvGrpSpPr/>
          <p:nvPr/>
        </p:nvGrpSpPr>
        <p:grpSpPr>
          <a:xfrm>
            <a:off x="1690687" y="1560587"/>
            <a:ext cx="8810625" cy="4808537"/>
            <a:chOff x="1366837" y="1571625"/>
            <a:chExt cx="8810625" cy="48085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B406C7-2F1B-43DB-896D-4AEB8A5D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837" y="1571625"/>
              <a:ext cx="8010525" cy="3714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C21C2E-6C74-4149-913B-33A5D6B8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6837" y="5456237"/>
              <a:ext cx="8810625" cy="923925"/>
            </a:xfrm>
            <a:prstGeom prst="rect">
              <a:avLst/>
            </a:prstGeom>
          </p:spPr>
        </p:pic>
      </p:grpSp>
      <p:pic>
        <p:nvPicPr>
          <p:cNvPr id="4" name="Picture 3" descr="A train travels down the tracks&#10;&#10;Description automatically generated">
            <a:extLst>
              <a:ext uri="{FF2B5EF4-FFF2-40B4-BE49-F238E27FC236}">
                <a16:creationId xmlns:a16="http://schemas.microsoft.com/office/drawing/2014/main" id="{D36A84E2-B74E-4FD7-BC82-F6B01E37C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681" b="18702"/>
          <a:stretch/>
        </p:blipFill>
        <p:spPr>
          <a:xfrm>
            <a:off x="7036904" y="59696"/>
            <a:ext cx="4964596" cy="184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40A3A-48E2-4DD3-BFAB-272011EE6322}"/>
              </a:ext>
            </a:extLst>
          </p:cNvPr>
          <p:cNvSpPr txBox="1"/>
          <p:nvPr/>
        </p:nvSpPr>
        <p:spPr>
          <a:xfrm>
            <a:off x="1562100" y="6819900"/>
            <a:ext cx="906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14589121@N00/486247167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58641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8435" y="163066"/>
            <a:ext cx="9531928" cy="1325563"/>
          </a:xfrm>
        </p:spPr>
        <p:txBody>
          <a:bodyPr/>
          <a:lstStyle/>
          <a:p>
            <a:pPr algn="ctr"/>
            <a:r>
              <a:rPr lang="en-GB" u="sng" dirty="0"/>
              <a:t>Finding the Mean from a Frequency Table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08113" y="1356189"/>
            <a:ext cx="9352250" cy="51017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7">
            <a:extLst>
              <a:ext uri="{FF2B5EF4-FFF2-40B4-BE49-F238E27FC236}">
                <a16:creationId xmlns:a16="http://schemas.microsoft.com/office/drawing/2014/main" id="{B3E54E2C-362B-42BB-8A41-8F296125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9" y="2712814"/>
            <a:ext cx="601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(a)</a:t>
            </a:r>
          </a:p>
        </p:txBody>
      </p:sp>
      <p:pic>
        <p:nvPicPr>
          <p:cNvPr id="70" name="Picture 70">
            <a:extLst>
              <a:ext uri="{FF2B5EF4-FFF2-40B4-BE49-F238E27FC236}">
                <a16:creationId xmlns:a16="http://schemas.microsoft.com/office/drawing/2014/main" id="{19321926-819C-48E7-84A1-DDE7D6C9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4" y="2841402"/>
            <a:ext cx="2282825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1">
            <a:extLst>
              <a:ext uri="{FF2B5EF4-FFF2-40B4-BE49-F238E27FC236}">
                <a16:creationId xmlns:a16="http://schemas.microsoft.com/office/drawing/2014/main" id="{ABF1E7C9-EC76-4B0E-84D4-741A424C6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6" y="2820764"/>
            <a:ext cx="37528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9">
            <a:extLst>
              <a:ext uri="{FF2B5EF4-FFF2-40B4-BE49-F238E27FC236}">
                <a16:creationId xmlns:a16="http://schemas.microsoft.com/office/drawing/2014/main" id="{DDA6ABA0-ABAC-4BFD-AB4E-061CD398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9" y="1646075"/>
            <a:ext cx="697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+mn-lt"/>
                <a:cs typeface="Arial" panose="020B0604020202020204" pitchFamily="34" charset="0"/>
              </a:rPr>
              <a:t>Work out the mean from the frequency tables below:</a:t>
            </a:r>
          </a:p>
        </p:txBody>
      </p:sp>
      <p:sp>
        <p:nvSpPr>
          <p:cNvPr id="74" name="TextBox 34">
            <a:extLst>
              <a:ext uri="{FF2B5EF4-FFF2-40B4-BE49-F238E27FC236}">
                <a16:creationId xmlns:a16="http://schemas.microsoft.com/office/drawing/2014/main" id="{1E697A3A-7A29-40DE-8A9B-C3DFF956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1" y="2712814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(b)</a:t>
            </a:r>
          </a:p>
        </p:txBody>
      </p:sp>
      <p:pic>
        <p:nvPicPr>
          <p:cNvPr id="3" name="Picture 2" descr="A kitten lying on a blanket&#10;&#10;Description automatically generated with medium confidence">
            <a:extLst>
              <a:ext uri="{FF2B5EF4-FFF2-40B4-BE49-F238E27FC236}">
                <a16:creationId xmlns:a16="http://schemas.microsoft.com/office/drawing/2014/main" id="{D9F65EE9-AE8A-47BA-9E35-A2DDABCE6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372931" y="5034361"/>
            <a:ext cx="3562088" cy="2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271" y="1386037"/>
            <a:ext cx="10942059" cy="51576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4D1B6-1F01-4A95-B43A-2CDC3E9E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110"/>
          <a:stretch/>
        </p:blipFill>
        <p:spPr>
          <a:xfrm>
            <a:off x="1102151" y="1690688"/>
            <a:ext cx="7972425" cy="655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88163-CE8E-4457-A952-4A42B9739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73" b="21124"/>
          <a:stretch/>
        </p:blipFill>
        <p:spPr>
          <a:xfrm>
            <a:off x="997375" y="2346244"/>
            <a:ext cx="7972425" cy="355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074FB-7C40-41BB-B80B-4D802ABEB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279"/>
          <a:stretch/>
        </p:blipFill>
        <p:spPr>
          <a:xfrm>
            <a:off x="1102150" y="5898116"/>
            <a:ext cx="7972425" cy="464820"/>
          </a:xfrm>
          <a:prstGeom prst="rect">
            <a:avLst/>
          </a:prstGeom>
        </p:spPr>
      </p:pic>
      <p:pic>
        <p:nvPicPr>
          <p:cNvPr id="3" name="Picture 2" descr="A football player kicking a ball&#10;&#10;Description automatically generated with low confidence">
            <a:extLst>
              <a:ext uri="{FF2B5EF4-FFF2-40B4-BE49-F238E27FC236}">
                <a16:creationId xmlns:a16="http://schemas.microsoft.com/office/drawing/2014/main" id="{5E126B66-A940-4473-A698-EA67EC66F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1787" y="0"/>
            <a:ext cx="3670213" cy="245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38A31-F747-4566-9163-2C3F495E6139}"/>
              </a:ext>
            </a:extLst>
          </p:cNvPr>
          <p:cNvSpPr txBox="1"/>
          <p:nvPr/>
        </p:nvSpPr>
        <p:spPr>
          <a:xfrm>
            <a:off x="9655957" y="3392444"/>
            <a:ext cx="25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researchoutreach.org/articles/scisports-football-data-intelligenc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5220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u="sng" dirty="0"/>
              <a:t>Estimated Mean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00150" y="1219200"/>
            <a:ext cx="9627949" cy="52511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9F07F9-3737-4E2F-AF6E-6D618FD9AD71}"/>
              </a:ext>
            </a:extLst>
          </p:cNvPr>
          <p:cNvSpPr txBox="1"/>
          <p:nvPr/>
        </p:nvSpPr>
        <p:spPr>
          <a:xfrm>
            <a:off x="2078039" y="3069434"/>
            <a:ext cx="114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F81F1-2771-43C1-AC6A-12DD409A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14" y="2445770"/>
            <a:ext cx="5153025" cy="33813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74B4180-80CD-4CA2-B079-23210B0D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614" y="1493270"/>
            <a:ext cx="6962775" cy="9525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9EC6ADF-067B-4E3D-85FA-C9B984925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614" y="5827145"/>
            <a:ext cx="4991100" cy="419100"/>
          </a:xfrm>
          <a:prstGeom prst="rect">
            <a:avLst/>
          </a:prstGeom>
        </p:spPr>
      </p:pic>
      <p:pic>
        <p:nvPicPr>
          <p:cNvPr id="3" name="Picture 2" descr="A car driving on a road&#10;&#10;Description automatically generated with medium confidence">
            <a:extLst>
              <a:ext uri="{FF2B5EF4-FFF2-40B4-BE49-F238E27FC236}">
                <a16:creationId xmlns:a16="http://schemas.microsoft.com/office/drawing/2014/main" id="{01D5B1B7-A67E-417F-B818-2C4266B8EE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200" r="37258"/>
          <a:stretch/>
        </p:blipFill>
        <p:spPr>
          <a:xfrm>
            <a:off x="8660833" y="437246"/>
            <a:ext cx="3455504" cy="609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48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Props1.xml><?xml version="1.0" encoding="utf-8"?>
<ds:datastoreItem xmlns:ds="http://schemas.openxmlformats.org/officeDocument/2006/customXml" ds:itemID="{9739B383-C016-40A1-B9E1-4B52A4BD0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4E756-CBBC-497A-81B8-8F50DC85B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3F2E0-18E4-4F13-B0A4-7519F8361C8B}">
  <ds:schemaRefs>
    <ds:schemaRef ds:uri="http://schemas.microsoft.com/office/2006/metadata/properties"/>
    <ds:schemaRef ds:uri="http://schemas.microsoft.com/office/infopath/2007/PartnerControls"/>
    <ds:schemaRef ds:uri="a675e989-819c-4ef8-a9e7-308823201b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559</Words>
  <Application>Microsoft Office PowerPoint</Application>
  <PresentationFormat>Widescreen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Averages</vt:lpstr>
      <vt:lpstr>PowerPoint Presentation</vt:lpstr>
      <vt:lpstr>Averages and Range</vt:lpstr>
      <vt:lpstr>Your turn…</vt:lpstr>
      <vt:lpstr>Comparing Two Sets of Data</vt:lpstr>
      <vt:lpstr>Your turn…</vt:lpstr>
      <vt:lpstr>Finding the Mean from a Frequency Table</vt:lpstr>
      <vt:lpstr>Your turn…</vt:lpstr>
      <vt:lpstr>Estimated Mean</vt:lpstr>
      <vt:lpstr>Your turn…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</dc:title>
  <dc:creator>Amit Panesar</dc:creator>
  <cp:lastModifiedBy>Malcolm Cooke</cp:lastModifiedBy>
  <cp:revision>4</cp:revision>
  <dcterms:created xsi:type="dcterms:W3CDTF">2021-08-31T13:24:44Z</dcterms:created>
  <dcterms:modified xsi:type="dcterms:W3CDTF">2022-02-27T13:23:37Z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