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660371-34A3-4752-9301-602E8F096D8C}" v="560" dt="2021-05-13T09:17:28.3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C1F7C-91E5-42E4-86D8-475DF2D31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A2C8D3-5A94-410B-BEAE-7C46D80BB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2948D-FE4F-445E-9336-233E4BC2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86E55-0E7E-46C1-BC1B-29C9D29C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9B381-1844-404F-AF62-ECF7E3745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68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7885B-723F-4958-9E47-B9B1C7C9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B46618-C1A0-4112-AF69-8EB7CBB92B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2EE15-CB83-4BF4-8D18-CFB28381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30A96-9FC3-45D1-8785-33347C11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2EF2B-44D3-4EB3-8FDE-0A22D8A01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0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2FB4EC-3B53-4830-83FD-AE5718403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6807E-2DD1-415E-8D31-A066E0E22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764A2-13E1-4BAE-B1AE-5AE6860D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9DD34-E75B-448B-AC23-4D90E274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B008B-CA9D-4592-9084-26B4E5CA0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46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BFF3A-C160-4DF9-AB45-2A5881745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B94EF-E531-4677-969C-8A6165BF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E9345-052A-4AE8-9061-443FFF598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9CB6-9AF9-4D27-8DF6-04339686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636B0-4848-4D22-8F58-5A0E6DA5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39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EBED-784C-46C4-B055-B629DFF7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04310-5B9D-452F-B8AC-879B10AC7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49954-39A3-4056-835D-636FBB602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3D95-38D8-46AF-A35B-9EDEE6BA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05E57-7C01-4E1A-BF47-CDAF117BA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73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16E2A-99F5-4A0B-913D-D8A586F23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689DA-B4E0-4726-886B-D686190C1B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F7A10-3B52-48E1-9C0D-5174C601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43763-B371-4475-AD1C-F68191440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D7304F-C497-4247-8C22-53B4EC83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DBBD5-6751-4D0B-8CCF-FFF797615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86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6C0E9-3E1B-4CF0-9D5B-AAE297EB5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F6B51-847A-4609-8871-FCEF8AB2B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33608-C25E-4C7E-A0E6-62D1BA2F0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0DC6BF-075B-4C82-8934-A5EC9C86E7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7FB728-B450-4DAE-8665-62434958DD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B4598E-1069-452B-8565-C76DFEDFC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E7725B-2ED1-43A7-955B-CBF9CD9B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AE4101-658C-4387-AF7E-0C5CB3FCD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04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DA0F2-66A6-444C-9681-D1294AF15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06C50F-072E-45F2-A053-6388C159D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3EFB8-BB61-46C6-927C-3ED7FBFA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14295-38EB-4931-BE88-8E3F050DB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39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B2AD07-42E0-45CB-9702-8DFDDAC9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863C82-DF12-4B3C-96F5-617C12CA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3CE1CD-021C-4541-8962-5136C9DB0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79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92DFA-F540-42F5-BBBA-AB88C29D7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CCF4D-0839-4BAA-8C99-C632EC079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E873A-11C7-49AA-BEE7-4F3FEFE25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B5177-80AC-4902-B92F-95294B7E8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68DF4-5C3B-4E13-846A-CEDC0E0C7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3DE77-EDFE-4C9E-B49D-4C664193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60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46812-DF65-4683-B20D-FD6562AB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38B3DA-807F-4B1F-A47D-3D76E4BE56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E9618-9D45-4271-B17C-6E3600E49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1D140C-05BB-45D1-B48A-20574F84A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AF0AC-9758-4281-85AE-885FEAF14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520B2-F831-44EA-83BD-D5051BF6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84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A8930E-D128-4AB1-8399-310DD8F5F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616BD-C8EB-4F9E-9E54-7527B87EC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7D0F5-1BAB-4A89-BDB0-7167B3DEA0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88530-6EE1-4363-BB5E-6A4DE2F4A4EC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7D1DA-035B-4347-93C4-84C26B7B4C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FA8F6-EAA1-462F-986B-A362F7FD2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74A05-2A8C-44C1-9687-B3A004A39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07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720437" y="1538383"/>
            <a:ext cx="10788072" cy="198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use given information to write a formula</a:t>
            </a:r>
            <a:endParaRPr lang="en-GB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substitute values into formulae and expressions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interpret simple expressions as functions with inputs and outputs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81B9976-4585-48D0-B9F3-D631153C0C05}"/>
              </a:ext>
            </a:extLst>
          </p:cNvPr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SUBSTITUTION</a:t>
            </a:r>
            <a:endParaRPr lang="en-GB" b="1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EE7D71-DA80-4D4C-9505-0C2FA2DEE363}"/>
              </a:ext>
            </a:extLst>
          </p:cNvPr>
          <p:cNvSpPr txBox="1"/>
          <p:nvPr/>
        </p:nvSpPr>
        <p:spPr>
          <a:xfrm>
            <a:off x="1142999" y="4413731"/>
            <a:ext cx="10499272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-3 x -4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4 x -5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-2 x -1 x -2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-6 x -7 x 2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(6 + 5) x -3</a:t>
            </a:r>
          </a:p>
        </p:txBody>
      </p:sp>
    </p:spTree>
    <p:extLst>
      <p:ext uri="{BB962C8B-B14F-4D97-AF65-F5344CB8AC3E}">
        <p14:creationId xmlns:p14="http://schemas.microsoft.com/office/powerpoint/2010/main" val="1316256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75402" y="2492988"/>
                <a:ext cx="4446487" cy="2126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𝐼𝑓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=4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=3,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𝑓𝑖𝑛𝑑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𝑤h𝑒𝑛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AutoNum type="alphaL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lphaL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GB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lphaL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lphaL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402" y="2492988"/>
                <a:ext cx="4446487" cy="2126159"/>
              </a:xfrm>
              <a:prstGeom prst="rect">
                <a:avLst/>
              </a:prstGeom>
              <a:blipFill>
                <a:blip r:embed="rId2"/>
                <a:stretch>
                  <a:fillRect l="-1097" b="-28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649671" y="2492988"/>
            <a:ext cx="4978401" cy="22591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829886" y="2492988"/>
            <a:ext cx="4978401" cy="22591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93284" y="2031323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Substitution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56D9DE-013A-42B5-A265-C0B6DDEE62DD}"/>
                  </a:ext>
                </a:extLst>
              </p:cNvPr>
              <p:cNvSpPr txBox="1"/>
              <p:nvPr/>
            </p:nvSpPr>
            <p:spPr>
              <a:xfrm>
                <a:off x="7095842" y="2561547"/>
                <a:ext cx="4446487" cy="1295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b="0" dirty="0"/>
                  <a:t>The cost (C) of hiring a bike is £5 per hour plus a fixed cost of £25. Write a formula for the cost of hiring a bike for h hours.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56D9DE-013A-42B5-A265-C0B6DDEE6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842" y="2561547"/>
                <a:ext cx="4446487" cy="1295163"/>
              </a:xfrm>
              <a:prstGeom prst="rect">
                <a:avLst/>
              </a:prstGeom>
              <a:blipFill>
                <a:blip r:embed="rId3"/>
                <a:stretch>
                  <a:fillRect l="-1097" b="-65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D653B5AE-2902-4C26-8ECE-60A9BD81EF36}"/>
              </a:ext>
            </a:extLst>
          </p:cNvPr>
          <p:cNvSpPr txBox="1"/>
          <p:nvPr/>
        </p:nvSpPr>
        <p:spPr>
          <a:xfrm>
            <a:off x="6989707" y="2031323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Writing Formula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WRITING FORMULA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541649" y="2035133"/>
            <a:ext cx="9531928" cy="25123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7048B4-1D84-484A-B24D-15409B20A24C}"/>
              </a:ext>
            </a:extLst>
          </p:cNvPr>
          <p:cNvSpPr txBox="1"/>
          <p:nvPr/>
        </p:nvSpPr>
        <p:spPr>
          <a:xfrm>
            <a:off x="1863498" y="2176766"/>
            <a:ext cx="7541759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b="0" dirty="0"/>
              <a:t>Claudia owns f films. Barrow owns twice as many films as Claudia.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/>
              <a:t>How many films does Barry own?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b="0" dirty="0"/>
              <a:t>How many films do Claudia and Barry own in total?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/>
              <a:t>How many films would they own in total if they each gave away 3 of their films?</a:t>
            </a:r>
            <a:r>
              <a:rPr lang="en-GB" b="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61378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08272" y="1445078"/>
            <a:ext cx="11009508" cy="302895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1D604A-FD43-469B-9AB0-F00448D5A634}"/>
              </a:ext>
            </a:extLst>
          </p:cNvPr>
          <p:cNvSpPr txBox="1"/>
          <p:nvPr/>
        </p:nvSpPr>
        <p:spPr>
          <a:xfrm>
            <a:off x="873578" y="1706336"/>
            <a:ext cx="103768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 has £18 in the bank. He gets a job and is paid £8 for every hour he works. Assuming he spends nothing, write a formula for the amount of money (£M) Alf will have after he has worked for h hours.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The instructions for cooking a goose are to cook for 50 minutes per kg, plus 25 minutes. Write a formula to find the time (t minutes) to cook a goose weighing n kg.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Write a formula for the cost (£C) of having t trees cut down if it costs p pounds per tree plus a fixed amount of £30.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192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SUBSTITUTION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541649" y="2035132"/>
            <a:ext cx="9531928" cy="19598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08CC531-2E52-4C28-80F3-8C8ACB6E6118}"/>
              </a:ext>
            </a:extLst>
          </p:cNvPr>
          <p:cNvSpPr/>
          <p:nvPr/>
        </p:nvSpPr>
        <p:spPr>
          <a:xfrm>
            <a:off x="1541649" y="4449100"/>
            <a:ext cx="9531928" cy="2066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863498" y="2012810"/>
                <a:ext cx="6094638" cy="19202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b="0" dirty="0"/>
                  <a:t>If a = -4 and b = -3, find c when :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c = a – 4                                              d)   c = b³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c = 4b                                                  e)   c = 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GB" dirty="0"/>
                  <a:t>  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b="0" dirty="0"/>
                  <a:t>c = 6b </a:t>
                </a:r>
                <a:r>
                  <a:rPr lang="en-GB" dirty="0"/>
                  <a:t>– 4                                            f)    c = 5a - b²</a:t>
                </a:r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012810"/>
                <a:ext cx="6094638" cy="1920206"/>
              </a:xfrm>
              <a:prstGeom prst="rect">
                <a:avLst/>
              </a:prstGeom>
              <a:blipFill>
                <a:blip r:embed="rId2"/>
                <a:stretch>
                  <a:fillRect l="-901"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8675A3CB-B12C-4F6E-A06E-FAE6E937C1C0}"/>
              </a:ext>
            </a:extLst>
          </p:cNvPr>
          <p:cNvSpPr txBox="1"/>
          <p:nvPr/>
        </p:nvSpPr>
        <p:spPr>
          <a:xfrm>
            <a:off x="1863497" y="4566180"/>
            <a:ext cx="9035823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b="0" dirty="0"/>
              <a:t>Theo decides to play a game of crazy golf. The cost of hiring crazy gold equipment, £C, is a fixed price of £3 plus 8p for every minute of use. For g minutes of crazy golf this can be written as the formula C = 0.08g + 3. </a:t>
            </a:r>
          </a:p>
          <a:p>
            <a:pPr>
              <a:lnSpc>
                <a:spcPct val="150000"/>
              </a:lnSpc>
            </a:pPr>
            <a:r>
              <a:rPr lang="en-GB" dirty="0"/>
              <a:t>Theo plays for 2 hours and 30 minutes. How much will hiring the equipment cost him?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594607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510299" y="1202695"/>
            <a:ext cx="11171402" cy="25447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510299" y="3927022"/>
            <a:ext cx="11171402" cy="2743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ylinder 1">
            <a:extLst>
              <a:ext uri="{FF2B5EF4-FFF2-40B4-BE49-F238E27FC236}">
                <a16:creationId xmlns:a16="http://schemas.microsoft.com/office/drawing/2014/main" id="{538CC855-2426-4A85-9255-199CB6916436}"/>
              </a:ext>
            </a:extLst>
          </p:cNvPr>
          <p:cNvSpPr/>
          <p:nvPr/>
        </p:nvSpPr>
        <p:spPr>
          <a:xfrm>
            <a:off x="1208314" y="4808764"/>
            <a:ext cx="1046761" cy="1404257"/>
          </a:xfrm>
          <a:prstGeom prst="ca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ylinder 8">
            <a:extLst>
              <a:ext uri="{FF2B5EF4-FFF2-40B4-BE49-F238E27FC236}">
                <a16:creationId xmlns:a16="http://schemas.microsoft.com/office/drawing/2014/main" id="{149994DF-63D5-4BBE-A4A0-8249B4AED047}"/>
              </a:ext>
            </a:extLst>
          </p:cNvPr>
          <p:cNvSpPr/>
          <p:nvPr/>
        </p:nvSpPr>
        <p:spPr>
          <a:xfrm>
            <a:off x="4419600" y="4808764"/>
            <a:ext cx="1676400" cy="1404257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Cylinder 9">
            <a:extLst>
              <a:ext uri="{FF2B5EF4-FFF2-40B4-BE49-F238E27FC236}">
                <a16:creationId xmlns:a16="http://schemas.microsoft.com/office/drawing/2014/main" id="{FEF9EB1F-70EF-4228-8BBE-1714A4081764}"/>
              </a:ext>
            </a:extLst>
          </p:cNvPr>
          <p:cNvSpPr/>
          <p:nvPr/>
        </p:nvSpPr>
        <p:spPr>
          <a:xfrm>
            <a:off x="7732242" y="5404486"/>
            <a:ext cx="2865000" cy="808536"/>
          </a:xfrm>
          <a:prstGeom prst="can">
            <a:avLst>
              <a:gd name="adj" fmla="val 4782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B05062-D524-47DC-B949-3C975C24C989}"/>
              </a:ext>
            </a:extLst>
          </p:cNvPr>
          <p:cNvSpPr txBox="1"/>
          <p:nvPr/>
        </p:nvSpPr>
        <p:spPr>
          <a:xfrm>
            <a:off x="914400" y="4065814"/>
            <a:ext cx="10091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volumes (V cm³) of the cylinders below to 2 decimal places, using the formula on the left.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42824C1-0417-4635-A380-C8C027AED443}"/>
              </a:ext>
            </a:extLst>
          </p:cNvPr>
          <p:cNvCxnSpPr/>
          <p:nvPr/>
        </p:nvCxnSpPr>
        <p:spPr>
          <a:xfrm>
            <a:off x="1104865" y="4924093"/>
            <a:ext cx="0" cy="116395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89BD647-F989-43F0-90BB-874BEDAB6940}"/>
              </a:ext>
            </a:extLst>
          </p:cNvPr>
          <p:cNvCxnSpPr/>
          <p:nvPr/>
        </p:nvCxnSpPr>
        <p:spPr>
          <a:xfrm>
            <a:off x="1729740" y="4935855"/>
            <a:ext cx="52533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70AED59-EE54-46FD-A8ED-BDCF1A03DA02}"/>
              </a:ext>
            </a:extLst>
          </p:cNvPr>
          <p:cNvSpPr txBox="1"/>
          <p:nvPr/>
        </p:nvSpPr>
        <p:spPr>
          <a:xfrm>
            <a:off x="687898" y="5368018"/>
            <a:ext cx="304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62D760-783E-484E-A1DA-E21972ECA511}"/>
              </a:ext>
            </a:extLst>
          </p:cNvPr>
          <p:cNvSpPr txBox="1"/>
          <p:nvPr/>
        </p:nvSpPr>
        <p:spPr>
          <a:xfrm>
            <a:off x="1910639" y="4716916"/>
            <a:ext cx="108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A41668-5F9F-4A33-9746-517742B275D0}"/>
              </a:ext>
            </a:extLst>
          </p:cNvPr>
          <p:cNvSpPr txBox="1"/>
          <p:nvPr/>
        </p:nvSpPr>
        <p:spPr>
          <a:xfrm>
            <a:off x="1246093" y="5404485"/>
            <a:ext cx="982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 = πr²h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A87C99B-2F3B-45FB-81A3-8C3931F5955E}"/>
              </a:ext>
            </a:extLst>
          </p:cNvPr>
          <p:cNvCxnSpPr/>
          <p:nvPr/>
        </p:nvCxnSpPr>
        <p:spPr>
          <a:xfrm>
            <a:off x="4282282" y="4924093"/>
            <a:ext cx="0" cy="116395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5D991E7F-1996-4F52-B832-0B3A80612CB8}"/>
              </a:ext>
            </a:extLst>
          </p:cNvPr>
          <p:cNvSpPr txBox="1"/>
          <p:nvPr/>
        </p:nvSpPr>
        <p:spPr>
          <a:xfrm>
            <a:off x="3674378" y="5368018"/>
            <a:ext cx="745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892D65B-3548-4FAA-88CE-DBDEE116622C}"/>
              </a:ext>
            </a:extLst>
          </p:cNvPr>
          <p:cNvCxnSpPr>
            <a:cxnSpLocks/>
          </p:cNvCxnSpPr>
          <p:nvPr/>
        </p:nvCxnSpPr>
        <p:spPr>
          <a:xfrm>
            <a:off x="5251508" y="4957160"/>
            <a:ext cx="84449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88845DD-E852-417E-B791-1DFC4A528B3A}"/>
              </a:ext>
            </a:extLst>
          </p:cNvPr>
          <p:cNvSpPr txBox="1"/>
          <p:nvPr/>
        </p:nvSpPr>
        <p:spPr>
          <a:xfrm>
            <a:off x="5397723" y="4716916"/>
            <a:ext cx="1359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3cm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53CD528-D4CF-4861-B266-2926A864AE83}"/>
              </a:ext>
            </a:extLst>
          </p:cNvPr>
          <p:cNvCxnSpPr>
            <a:cxnSpLocks/>
          </p:cNvCxnSpPr>
          <p:nvPr/>
        </p:nvCxnSpPr>
        <p:spPr>
          <a:xfrm>
            <a:off x="7594924" y="5581706"/>
            <a:ext cx="0" cy="5063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011D69E-2D00-4D36-BCA8-6DF14E891ABD}"/>
              </a:ext>
            </a:extLst>
          </p:cNvPr>
          <p:cNvSpPr txBox="1"/>
          <p:nvPr/>
        </p:nvSpPr>
        <p:spPr>
          <a:xfrm>
            <a:off x="6987020" y="5589151"/>
            <a:ext cx="745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194BEC-7C0F-496E-87BC-41A20473E22B}"/>
              </a:ext>
            </a:extLst>
          </p:cNvPr>
          <p:cNvCxnSpPr>
            <a:cxnSpLocks/>
          </p:cNvCxnSpPr>
          <p:nvPr/>
        </p:nvCxnSpPr>
        <p:spPr>
          <a:xfrm>
            <a:off x="7734440" y="5581706"/>
            <a:ext cx="1430302" cy="214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B7F4EDA-8B59-411D-8011-14C5E331FD3B}"/>
              </a:ext>
            </a:extLst>
          </p:cNvPr>
          <p:cNvSpPr txBox="1"/>
          <p:nvPr/>
        </p:nvSpPr>
        <p:spPr>
          <a:xfrm>
            <a:off x="8202829" y="5496492"/>
            <a:ext cx="1359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11cm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8F50BC-A331-42E7-93FE-2780290C2725}"/>
              </a:ext>
            </a:extLst>
          </p:cNvPr>
          <p:cNvSpPr txBox="1"/>
          <p:nvPr/>
        </p:nvSpPr>
        <p:spPr>
          <a:xfrm>
            <a:off x="914400" y="1395907"/>
            <a:ext cx="10363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Give all answers to 2 decimal places.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Use the formula v = u + at to find v if :</a:t>
            </a:r>
          </a:p>
          <a:p>
            <a:pPr marL="342900" indent="-342900">
              <a:buAutoNum type="alphaLcParenR"/>
            </a:pPr>
            <a:r>
              <a:rPr lang="en-GB" dirty="0"/>
              <a:t>u = 3, a = 7 and t = 5</a:t>
            </a:r>
          </a:p>
          <a:p>
            <a:pPr marL="342900" indent="-342900">
              <a:buAutoNum type="alphaLcParenR"/>
            </a:pPr>
            <a:r>
              <a:rPr lang="en-GB" dirty="0"/>
              <a:t>u = 12, a = 17 and t = 15</a:t>
            </a:r>
          </a:p>
          <a:p>
            <a:pPr marL="342900" indent="-342900">
              <a:buAutoNum type="alphaLcParenR"/>
            </a:pPr>
            <a:r>
              <a:rPr lang="en-GB" dirty="0"/>
              <a:t>u = 2.3, a = 4.1 and t = 3.4</a:t>
            </a:r>
          </a:p>
          <a:p>
            <a:pPr marL="342900" indent="-342900">
              <a:buAutoNum type="alphaLcParenR"/>
            </a:pPr>
            <a:r>
              <a:rPr lang="en-GB" dirty="0"/>
              <a:t>u = 5.25, a = 9.81 and t = 4.39</a:t>
            </a:r>
          </a:p>
          <a:p>
            <a:pPr marL="342900" indent="-342900">
              <a:buAutoNum type="alphaL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823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2238DCB-2834-4B46-A586-EE6387CF6D43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2017 Paper 3</a:t>
            </a:r>
          </a:p>
        </p:txBody>
      </p:sp>
      <p:pic>
        <p:nvPicPr>
          <p:cNvPr id="9" name="Content Placeholder 3">
            <a:extLst>
              <a:ext uri="{FF2B5EF4-FFF2-40B4-BE49-F238E27FC236}">
                <a16:creationId xmlns:a16="http://schemas.microsoft.com/office/drawing/2014/main" id="{A791077D-ACFF-40B2-9B66-288838D888C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22" y="1216825"/>
            <a:ext cx="8016707" cy="3189338"/>
          </a:xfrm>
        </p:spPr>
      </p:pic>
      <p:pic>
        <p:nvPicPr>
          <p:cNvPr id="10" name="Picture 9" descr="Screen Clipping">
            <a:extLst>
              <a:ext uri="{FF2B5EF4-FFF2-40B4-BE49-F238E27FC236}">
                <a16:creationId xmlns:a16="http://schemas.microsoft.com/office/drawing/2014/main" id="{A5A2B413-02E0-49F4-ABF0-FC30BB70B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341" y="4586679"/>
            <a:ext cx="8016707" cy="925739"/>
          </a:xfrm>
          <a:prstGeom prst="rect">
            <a:avLst/>
          </a:prstGeom>
        </p:spPr>
      </p:pic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5F9C442E-D49B-47B8-AAD7-C47D697C7C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17335" y="732457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9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C7F5EA4-7E82-4027-A8B0-02B01EBEB662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Practise Paper Set 1 Paper 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ABE9EA2-3E34-4936-8317-E21E247BA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805" y="1715031"/>
            <a:ext cx="8235471" cy="1934180"/>
          </a:xfrm>
          <a:prstGeom prst="rect">
            <a:avLst/>
          </a:prstGeom>
        </p:spPr>
      </p:pic>
      <p:pic>
        <p:nvPicPr>
          <p:cNvPr id="4" name="Picture 2" descr="Image result for calculator symbols">
            <a:extLst>
              <a:ext uri="{FF2B5EF4-FFF2-40B4-BE49-F238E27FC236}">
                <a16:creationId xmlns:a16="http://schemas.microsoft.com/office/drawing/2014/main" id="{B13724BE-9505-4612-B442-FDA6924582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449036" y="74629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6A312F-CC27-4E01-BF6B-478F6EF947B1}"/>
              </a:ext>
            </a:extLst>
          </p:cNvPr>
          <p:cNvCxnSpPr/>
          <p:nvPr/>
        </p:nvCxnSpPr>
        <p:spPr>
          <a:xfrm>
            <a:off x="212436" y="889721"/>
            <a:ext cx="1422400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0DB62E-D4F9-4804-B8B0-1F4F7765B5EA}"/>
              </a:ext>
            </a:extLst>
          </p:cNvPr>
          <p:cNvCxnSpPr/>
          <p:nvPr/>
        </p:nvCxnSpPr>
        <p:spPr>
          <a:xfrm flipV="1">
            <a:off x="295564" y="889721"/>
            <a:ext cx="133927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95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439D512D-F570-4F9F-9088-6245783600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FF34DB-3936-468E-B3B8-292C510155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F22F26-E1EB-42B1-A8BC-69BCB2873D23}">
  <ds:schemaRefs>
    <ds:schemaRef ds:uri="http://schemas.microsoft.com/office/2006/metadata/properties"/>
    <ds:schemaRef ds:uri="http://schemas.microsoft.com/office/infopath/2007/PartnerControls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539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SUBSTITUTION</vt:lpstr>
      <vt:lpstr>PowerPoint Presentation</vt:lpstr>
      <vt:lpstr>WRITING FORMULA</vt:lpstr>
      <vt:lpstr>Your turn…</vt:lpstr>
      <vt:lpstr>SUBSTITUTION</vt:lpstr>
      <vt:lpstr>Your turn…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SUBSTITUTION</dc:title>
  <dc:creator>Jenisha Ananthan</dc:creator>
  <cp:lastModifiedBy>Jenisha Ananthan</cp:lastModifiedBy>
  <cp:revision>3</cp:revision>
  <dcterms:created xsi:type="dcterms:W3CDTF">2021-05-10T13:22:08Z</dcterms:created>
  <dcterms:modified xsi:type="dcterms:W3CDTF">2021-10-09T13:40:28Z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