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30" r:id="rId2"/>
    <p:sldId id="327" r:id="rId3"/>
    <p:sldId id="257" r:id="rId4"/>
    <p:sldId id="331" r:id="rId5"/>
    <p:sldId id="332" r:id="rId6"/>
    <p:sldId id="298" r:id="rId7"/>
    <p:sldId id="299" r:id="rId8"/>
    <p:sldId id="324" r:id="rId9"/>
    <p:sldId id="325" r:id="rId10"/>
    <p:sldId id="333" r:id="rId11"/>
    <p:sldId id="334" r:id="rId12"/>
    <p:sldId id="336" r:id="rId13"/>
    <p:sldId id="337" r:id="rId14"/>
    <p:sldId id="338" r:id="rId15"/>
    <p:sldId id="335" r:id="rId16"/>
    <p:sldId id="341" r:id="rId17"/>
    <p:sldId id="305" r:id="rId18"/>
    <p:sldId id="313" r:id="rId19"/>
    <p:sldId id="314" r:id="rId20"/>
    <p:sldId id="343" r:id="rId21"/>
    <p:sldId id="316" r:id="rId22"/>
    <p:sldId id="321" r:id="rId23"/>
    <p:sldId id="342" r:id="rId24"/>
    <p:sldId id="32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29" autoAdjust="0"/>
    <p:restoredTop sz="94660"/>
  </p:normalViewPr>
  <p:slideViewPr>
    <p:cSldViewPr>
      <p:cViewPr>
        <p:scale>
          <a:sx n="75" d="100"/>
          <a:sy n="75" d="100"/>
        </p:scale>
        <p:origin x="-142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308F83-048F-4687-B221-5A6E06EC9EF3}" type="datetimeFigureOut">
              <a:rPr lang="en-GB" smtClean="0"/>
              <a:t>06/10/2013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D2D91-D0F6-439A-8DF6-B4136F2C3058}" type="slidenum">
              <a:rPr lang="en-GB" smtClean="0"/>
              <a:t>‹#›</a:t>
            </a:fld>
            <a:endParaRPr lang="en-GB"/>
          </a:p>
        </p:txBody>
      </p:sp>
    </p:spTree>
    <p:extLst>
      <p:ext uri="{BB962C8B-B14F-4D97-AF65-F5344CB8AC3E}">
        <p14:creationId xmlns:p14="http://schemas.microsoft.com/office/powerpoint/2010/main" val="135841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1DC50B-54CE-4931-BC0A-DDDF8879873D}" type="datetimeFigureOut">
              <a:rPr lang="en-GB" smtClean="0"/>
              <a:t>06/10/2013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1204830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DC50B-54CE-4931-BC0A-DDDF8879873D}" type="datetimeFigureOut">
              <a:rPr lang="en-GB" smtClean="0"/>
              <a:t>06/10/2013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241376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DC50B-54CE-4931-BC0A-DDDF8879873D}" type="datetimeFigureOut">
              <a:rPr lang="en-GB" smtClean="0"/>
              <a:t>06/10/2013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58386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DC50B-54CE-4931-BC0A-DDDF8879873D}" type="datetimeFigureOut">
              <a:rPr lang="en-GB" smtClean="0"/>
              <a:t>06/10/2013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347590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DC50B-54CE-4931-BC0A-DDDF8879873D}" type="datetimeFigureOut">
              <a:rPr lang="en-GB" smtClean="0"/>
              <a:t>06/10/2013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401769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1DC50B-54CE-4931-BC0A-DDDF8879873D}" type="datetimeFigureOut">
              <a:rPr lang="en-GB" smtClean="0"/>
              <a:t>06/10/2013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389756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1DC50B-54CE-4931-BC0A-DDDF8879873D}" type="datetimeFigureOut">
              <a:rPr lang="en-GB" smtClean="0"/>
              <a:t>06/10/2013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48295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1DC50B-54CE-4931-BC0A-DDDF8879873D}" type="datetimeFigureOut">
              <a:rPr lang="en-GB" smtClean="0"/>
              <a:t>06/10/2013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4448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DC50B-54CE-4931-BC0A-DDDF8879873D}" type="datetimeFigureOut">
              <a:rPr lang="en-GB" smtClean="0"/>
              <a:t>06/10/2013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219803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DC50B-54CE-4931-BC0A-DDDF8879873D}" type="datetimeFigureOut">
              <a:rPr lang="en-GB" smtClean="0"/>
              <a:t>06/10/2013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235454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DC50B-54CE-4931-BC0A-DDDF8879873D}" type="datetimeFigureOut">
              <a:rPr lang="en-GB" smtClean="0"/>
              <a:t>06/10/2013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55F11-0F6B-4871-AF95-E9FBACA37828}" type="slidenum">
              <a:rPr lang="en-GB" smtClean="0"/>
              <a:t>‹#›</a:t>
            </a:fld>
            <a:endParaRPr lang="en-GB"/>
          </a:p>
        </p:txBody>
      </p:sp>
    </p:spTree>
    <p:extLst>
      <p:ext uri="{BB962C8B-B14F-4D97-AF65-F5344CB8AC3E}">
        <p14:creationId xmlns:p14="http://schemas.microsoft.com/office/powerpoint/2010/main" val="378276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DC50B-54CE-4931-BC0A-DDDF8879873D}" type="datetimeFigureOut">
              <a:rPr lang="en-GB" smtClean="0"/>
              <a:t>06/10/2013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55F11-0F6B-4871-AF95-E9FBACA37828}" type="slidenum">
              <a:rPr lang="en-GB" smtClean="0"/>
              <a:t>‹#›</a:t>
            </a:fld>
            <a:endParaRPr lang="en-GB"/>
          </a:p>
        </p:txBody>
      </p:sp>
    </p:spTree>
    <p:extLst>
      <p:ext uri="{BB962C8B-B14F-4D97-AF65-F5344CB8AC3E}">
        <p14:creationId xmlns:p14="http://schemas.microsoft.com/office/powerpoint/2010/main" val="2630853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4.wdp"/><Relationship Id="rId7" Type="http://schemas.openxmlformats.org/officeDocument/2006/relationships/image" Target="../media/image33.png"/><Relationship Id="rId12" Type="http://schemas.openxmlformats.org/officeDocument/2006/relationships/image" Target="../media/image70.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69.png"/><Relationship Id="rId5" Type="http://schemas.openxmlformats.org/officeDocument/2006/relationships/image" Target="../media/image3.png"/><Relationship Id="rId10" Type="http://schemas.openxmlformats.org/officeDocument/2006/relationships/image" Target="../media/image68.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4.wdp"/><Relationship Id="rId7" Type="http://schemas.openxmlformats.org/officeDocument/2006/relationships/image" Target="../media/image33.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72.png"/><Relationship Id="rId5" Type="http://schemas.openxmlformats.org/officeDocument/2006/relationships/image" Target="../media/image3.png"/><Relationship Id="rId10" Type="http://schemas.openxmlformats.org/officeDocument/2006/relationships/image" Target="../media/image71.pn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4.wdp"/><Relationship Id="rId7" Type="http://schemas.openxmlformats.org/officeDocument/2006/relationships/image" Target="../media/image8.png"/><Relationship Id="rId12" Type="http://schemas.openxmlformats.org/officeDocument/2006/relationships/image" Target="../media/image74.jpe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hyperlink" Target="http://www.youtube.com/watch?v=3afU6JQG15I" TargetMode="External"/><Relationship Id="rId4" Type="http://schemas.openxmlformats.org/officeDocument/2006/relationships/image" Target="../media/image2.png"/><Relationship Id="rId9" Type="http://schemas.openxmlformats.org/officeDocument/2006/relationships/image" Target="../media/image73.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4.wdp"/><Relationship Id="rId7" Type="http://schemas.openxmlformats.org/officeDocument/2006/relationships/image" Target="../media/image33.png"/><Relationship Id="rId12" Type="http://schemas.microsoft.com/office/2007/relationships/hdphoto" Target="../media/hdphoto11.wdp"/><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76.png"/><Relationship Id="rId5" Type="http://schemas.openxmlformats.org/officeDocument/2006/relationships/image" Target="../media/image3.png"/><Relationship Id="rId10" Type="http://schemas.openxmlformats.org/officeDocument/2006/relationships/image" Target="../media/image75.png"/><Relationship Id="rId4" Type="http://schemas.openxmlformats.org/officeDocument/2006/relationships/image" Target="../media/image2.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4.wdp"/><Relationship Id="rId7" Type="http://schemas.openxmlformats.org/officeDocument/2006/relationships/image" Target="../media/image33.png"/><Relationship Id="rId12" Type="http://schemas.microsoft.com/office/2007/relationships/hdphoto" Target="../media/hdphoto11.wdp"/><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76.png"/><Relationship Id="rId5" Type="http://schemas.openxmlformats.org/officeDocument/2006/relationships/image" Target="../media/image3.png"/><Relationship Id="rId10" Type="http://schemas.openxmlformats.org/officeDocument/2006/relationships/image" Target="../media/image77.png"/><Relationship Id="rId4" Type="http://schemas.openxmlformats.org/officeDocument/2006/relationships/image" Target="../media/image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4.wdp"/><Relationship Id="rId7" Type="http://schemas.openxmlformats.org/officeDocument/2006/relationships/image" Target="../media/image33.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78.png"/><Relationship Id="rId4" Type="http://schemas.openxmlformats.org/officeDocument/2006/relationships/image" Target="../media/image2.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4.wdp"/><Relationship Id="rId7"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1.xml"/><Relationship Id="rId6" Type="http://schemas.microsoft.com/office/2007/relationships/hdphoto" Target="../media/hdphoto12.wdp"/><Relationship Id="rId11" Type="http://schemas.openxmlformats.org/officeDocument/2006/relationships/image" Target="../media/image7.png"/><Relationship Id="rId5" Type="http://schemas.openxmlformats.org/officeDocument/2006/relationships/image" Target="../media/image79.png"/><Relationship Id="rId10" Type="http://schemas.openxmlformats.org/officeDocument/2006/relationships/image" Target="../media/image8.png"/><Relationship Id="rId4" Type="http://schemas.openxmlformats.org/officeDocument/2006/relationships/image" Target="../media/image29.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www.sheppardsoftware.com/mathgames/round/mathman_round_millions.htm" TargetMode="External"/><Relationship Id="rId18" Type="http://schemas.openxmlformats.org/officeDocument/2006/relationships/hyperlink" Target="http://www.bbc.co.uk/schools/gcsebitesize/maths/number/roundestimaterev5.shtml" TargetMode="External"/><Relationship Id="rId3" Type="http://schemas.microsoft.com/office/2007/relationships/hdphoto" Target="../media/hdphoto4.wdp"/><Relationship Id="rId7" Type="http://schemas.openxmlformats.org/officeDocument/2006/relationships/image" Target="../media/image33.png"/><Relationship Id="rId12" Type="http://schemas.openxmlformats.org/officeDocument/2006/relationships/hyperlink" Target="http://mathszone.webspace.virginmedia.com/mw/rounding/nearest100.swf" TargetMode="External"/><Relationship Id="rId17" Type="http://schemas.openxmlformats.org/officeDocument/2006/relationships/hyperlink" Target="http://www.sinclair.edu/centers/tlc/pub/handouts_worksheets/mathematics/DEV085/1_whole_numbers/085_rounding_whole_numbers_2.pdf" TargetMode="External"/><Relationship Id="rId2" Type="http://schemas.openxmlformats.org/officeDocument/2006/relationships/image" Target="../media/image44.png"/><Relationship Id="rId16" Type="http://schemas.openxmlformats.org/officeDocument/2006/relationships/hyperlink" Target="http://www.cimt.plymouth.ac.uk/projects/mepres/book8/bk8i4/bk8_4i5.htm" TargetMode="Externa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hyperlink" Target="http://www.kiwikidsnews.co.nz/games/2013/02/02/dart-board-rounding/" TargetMode="External"/><Relationship Id="rId5" Type="http://schemas.openxmlformats.org/officeDocument/2006/relationships/image" Target="../media/image3.png"/><Relationship Id="rId15" Type="http://schemas.openxmlformats.org/officeDocument/2006/relationships/hyperlink" Target="http://www.quia.com/hm/41141.html" TargetMode="External"/><Relationship Id="rId10" Type="http://schemas.openxmlformats.org/officeDocument/2006/relationships/hyperlink" Target="http://www.oswego.org/ocsd-web/games/Estimate/estimate.html" TargetMode="Externa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hyperlink" Target="http://www.teachrkids.com/examples/rounding.asp?count=10&amp;round_type=4&amp;min_val=1000&amp;max_val=99999"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13.wdp"/><Relationship Id="rId3" Type="http://schemas.microsoft.com/office/2007/relationships/hdphoto" Target="../media/hdphoto4.wdp"/><Relationship Id="rId7" Type="http://schemas.openxmlformats.org/officeDocument/2006/relationships/image" Target="../media/image2.png"/><Relationship Id="rId12" Type="http://schemas.openxmlformats.org/officeDocument/2006/relationships/image" Target="../media/image80.png"/><Relationship Id="rId2" Type="http://schemas.openxmlformats.org/officeDocument/2006/relationships/image" Target="../media/image44.png"/><Relationship Id="rId1" Type="http://schemas.openxmlformats.org/officeDocument/2006/relationships/slideLayout" Target="../slideLayouts/slideLayout1.xml"/><Relationship Id="rId6" Type="http://schemas.microsoft.com/office/2007/relationships/hdphoto" Target="../media/hdphoto11.wdp"/><Relationship Id="rId11" Type="http://schemas.openxmlformats.org/officeDocument/2006/relationships/image" Target="../media/image7.png"/><Relationship Id="rId5" Type="http://schemas.openxmlformats.org/officeDocument/2006/relationships/image" Target="../media/image76.png"/><Relationship Id="rId10" Type="http://schemas.openxmlformats.org/officeDocument/2006/relationships/image" Target="../media/image8.png"/><Relationship Id="rId4" Type="http://schemas.openxmlformats.org/officeDocument/2006/relationships/image" Target="../media/image29.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image" Target="../media/image7.png"/><Relationship Id="rId3" Type="http://schemas.microsoft.com/office/2007/relationships/hdphoto" Target="../media/hdphoto4.wdp"/><Relationship Id="rId7" Type="http://schemas.openxmlformats.org/officeDocument/2006/relationships/image" Target="../media/image82.png"/><Relationship Id="rId12" Type="http://schemas.openxmlformats.org/officeDocument/2006/relationships/image" Target="../media/image8.png"/><Relationship Id="rId2" Type="http://schemas.openxmlformats.org/officeDocument/2006/relationships/image" Target="../media/image44.png"/><Relationship Id="rId1" Type="http://schemas.openxmlformats.org/officeDocument/2006/relationships/slideLayout" Target="../slideLayouts/slideLayout1.xml"/><Relationship Id="rId6" Type="http://schemas.microsoft.com/office/2007/relationships/hdphoto" Target="../media/hdphoto14.wdp"/><Relationship Id="rId11" Type="http://schemas.openxmlformats.org/officeDocument/2006/relationships/image" Target="../media/image35.png"/><Relationship Id="rId5" Type="http://schemas.openxmlformats.org/officeDocument/2006/relationships/image" Target="../media/image81.png"/><Relationship Id="rId15" Type="http://schemas.microsoft.com/office/2007/relationships/hdphoto" Target="../media/hdphoto16.wdp"/><Relationship Id="rId10" Type="http://schemas.openxmlformats.org/officeDocument/2006/relationships/image" Target="../media/image3.png"/><Relationship Id="rId4" Type="http://schemas.openxmlformats.org/officeDocument/2006/relationships/image" Target="../media/image29.png"/><Relationship Id="rId9" Type="http://schemas.openxmlformats.org/officeDocument/2006/relationships/image" Target="../media/image2.png"/><Relationship Id="rId14"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7.png"/><Relationship Id="rId3" Type="http://schemas.openxmlformats.org/officeDocument/2006/relationships/image" Target="../media/image3.png"/><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6.png"/><Relationship Id="rId2" Type="http://schemas.openxmlformats.org/officeDocument/2006/relationships/image" Target="../media/image2.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24" Type="http://schemas.openxmlformats.org/officeDocument/2006/relationships/audio" Target="../media/audio1.wav"/><Relationship Id="rId5"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slide" Target="slide3.xml"/><Relationship Id="rId28" Type="http://schemas.openxmlformats.org/officeDocument/2006/relationships/image" Target="../media/image4.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28.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87.png"/><Relationship Id="rId18" Type="http://schemas.openxmlformats.org/officeDocument/2006/relationships/image" Target="../media/image92.png"/><Relationship Id="rId3" Type="http://schemas.microsoft.com/office/2007/relationships/hdphoto" Target="../media/hdphoto4.wdp"/><Relationship Id="rId21" Type="http://schemas.openxmlformats.org/officeDocument/2006/relationships/image" Target="../media/image95.png"/><Relationship Id="rId7" Type="http://schemas.openxmlformats.org/officeDocument/2006/relationships/image" Target="../media/image35.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image" Target="../media/image44.png"/><Relationship Id="rId16" Type="http://schemas.openxmlformats.org/officeDocument/2006/relationships/image" Target="../media/image90.png"/><Relationship Id="rId20" Type="http://schemas.openxmlformats.org/officeDocument/2006/relationships/image" Target="../media/image94.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85.png"/><Relationship Id="rId24" Type="http://schemas.openxmlformats.org/officeDocument/2006/relationships/image" Target="../media/image98.png"/><Relationship Id="rId5" Type="http://schemas.openxmlformats.org/officeDocument/2006/relationships/image" Target="../media/image3.png"/><Relationship Id="rId15" Type="http://schemas.openxmlformats.org/officeDocument/2006/relationships/image" Target="../media/image89.png"/><Relationship Id="rId23" Type="http://schemas.openxmlformats.org/officeDocument/2006/relationships/image" Target="../media/image97.png"/><Relationship Id="rId10" Type="http://schemas.openxmlformats.org/officeDocument/2006/relationships/image" Target="../media/image84.png"/><Relationship Id="rId19" Type="http://schemas.openxmlformats.org/officeDocument/2006/relationships/image" Target="../media/image9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88.png"/><Relationship Id="rId22" Type="http://schemas.openxmlformats.org/officeDocument/2006/relationships/image" Target="../media/image96.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17.wdp"/><Relationship Id="rId3" Type="http://schemas.microsoft.com/office/2007/relationships/hdphoto" Target="../media/hdphoto4.wdp"/><Relationship Id="rId7" Type="http://schemas.openxmlformats.org/officeDocument/2006/relationships/image" Target="../media/image35.png"/><Relationship Id="rId12" Type="http://schemas.openxmlformats.org/officeDocument/2006/relationships/image" Target="../media/image101.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100.png"/><Relationship Id="rId5" Type="http://schemas.openxmlformats.org/officeDocument/2006/relationships/image" Target="../media/image3.png"/><Relationship Id="rId15" Type="http://schemas.microsoft.com/office/2007/relationships/hdphoto" Target="../media/hdphoto18.wdp"/><Relationship Id="rId10" Type="http://schemas.openxmlformats.org/officeDocument/2006/relationships/image" Target="../media/image9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02.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4.wdp"/><Relationship Id="rId7" Type="http://schemas.openxmlformats.org/officeDocument/2006/relationships/image" Target="../media/image39.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4.png"/><Relationship Id="rId3" Type="http://schemas.microsoft.com/office/2007/relationships/hdphoto" Target="../media/hdphoto4.wdp"/><Relationship Id="rId7" Type="http://schemas.openxmlformats.org/officeDocument/2006/relationships/image" Target="../media/image29.png"/><Relationship Id="rId12" Type="http://schemas.openxmlformats.org/officeDocument/2006/relationships/image" Target="../media/image53.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56.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52.png"/><Relationship Id="rId14" Type="http://schemas.openxmlformats.org/officeDocument/2006/relationships/image" Target="../media/image55.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20.wdp"/><Relationship Id="rId3" Type="http://schemas.microsoft.com/office/2007/relationships/hdphoto" Target="../media/hdphoto4.wdp"/><Relationship Id="rId7" Type="http://schemas.openxmlformats.org/officeDocument/2006/relationships/slide" Target="slide3.xml"/><Relationship Id="rId12" Type="http://schemas.openxmlformats.org/officeDocument/2006/relationships/image" Target="../media/image104.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hdphoto" Target="../media/hdphoto19.wdp"/><Relationship Id="rId5" Type="http://schemas.openxmlformats.org/officeDocument/2006/relationships/image" Target="../media/image3.png"/><Relationship Id="rId15" Type="http://schemas.openxmlformats.org/officeDocument/2006/relationships/image" Target="../media/image38.png"/><Relationship Id="rId10" Type="http://schemas.openxmlformats.org/officeDocument/2006/relationships/image" Target="../media/image103.png"/><Relationship Id="rId4" Type="http://schemas.openxmlformats.org/officeDocument/2006/relationships/image" Target="../media/image2.png"/><Relationship Id="rId9" Type="http://schemas.openxmlformats.org/officeDocument/2006/relationships/image" Target="../media/image29.png"/><Relationship Id="rId14" Type="http://schemas.openxmlformats.org/officeDocument/2006/relationships/image" Target="../media/image105.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8.png"/><Relationship Id="rId3" Type="http://schemas.openxmlformats.org/officeDocument/2006/relationships/image" Target="../media/image3.png"/><Relationship Id="rId21" Type="http://schemas.openxmlformats.org/officeDocument/2006/relationships/image" Target="../media/image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0.png"/><Relationship Id="rId2" Type="http://schemas.openxmlformats.org/officeDocument/2006/relationships/image" Target="../media/image2.png"/><Relationship Id="rId16" Type="http://schemas.openxmlformats.org/officeDocument/2006/relationships/slide" Target="slide2.xml"/><Relationship Id="rId20" Type="http://schemas.microsoft.com/office/2007/relationships/hdphoto" Target="../media/hdphoto3.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35.png"/><Relationship Id="rId5" Type="http://schemas.openxmlformats.org/officeDocument/2006/relationships/image" Target="../media/image30.jpe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1.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package" Target="../embeddings/Microsoft_Excel_Worksheet1.xlsx"/><Relationship Id="rId3" Type="http://schemas.openxmlformats.org/officeDocument/2006/relationships/image" Target="../media/image44.png"/><Relationship Id="rId7" Type="http://schemas.openxmlformats.org/officeDocument/2006/relationships/image" Target="../media/image29.png"/><Relationship Id="rId12" Type="http://schemas.openxmlformats.org/officeDocument/2006/relationships/image" Target="../media/image46.png"/><Relationship Id="rId2" Type="http://schemas.openxmlformats.org/officeDocument/2006/relationships/slideLayout" Target="../slideLayouts/slideLayout1.xml"/><Relationship Id="rId16" Type="http://schemas.openxmlformats.org/officeDocument/2006/relationships/image" Target="../media/image43.emf"/><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package" Target="../embeddings/Microsoft_Excel_Worksheet2.xlsx"/><Relationship Id="rId10" Type="http://schemas.openxmlformats.org/officeDocument/2006/relationships/image" Target="../media/image8.png"/><Relationship Id="rId4" Type="http://schemas.microsoft.com/office/2007/relationships/hdphoto" Target="../media/hdphoto4.wdp"/><Relationship Id="rId9" Type="http://schemas.openxmlformats.org/officeDocument/2006/relationships/image" Target="../media/image34.png"/><Relationship Id="rId14" Type="http://schemas.openxmlformats.org/officeDocument/2006/relationships/image" Target="../media/image42.emf"/></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13" Type="http://schemas.microsoft.com/office/2007/relationships/hdphoto" Target="../media/hdphoto5.wdp"/><Relationship Id="rId3" Type="http://schemas.openxmlformats.org/officeDocument/2006/relationships/image" Target="../media/image44.png"/><Relationship Id="rId7" Type="http://schemas.openxmlformats.org/officeDocument/2006/relationships/image" Target="../media/image3.png"/><Relationship Id="rId12" Type="http://schemas.openxmlformats.org/officeDocument/2006/relationships/image" Target="../media/image48.png"/><Relationship Id="rId17" Type="http://schemas.openxmlformats.org/officeDocument/2006/relationships/image" Target="../media/image47.emf"/><Relationship Id="rId2" Type="http://schemas.openxmlformats.org/officeDocument/2006/relationships/slideLayout" Target="../slideLayouts/slideLayout1.xml"/><Relationship Id="rId16" Type="http://schemas.openxmlformats.org/officeDocument/2006/relationships/package" Target="../embeddings/Microsoft_Excel_Worksheet3.xlsx"/><Relationship Id="rId1" Type="http://schemas.openxmlformats.org/officeDocument/2006/relationships/vmlDrawing" Target="../drawings/vmlDrawing2.v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29.png"/><Relationship Id="rId15" Type="http://schemas.microsoft.com/office/2007/relationships/hdphoto" Target="../media/hdphoto6.wdp"/><Relationship Id="rId10" Type="http://schemas.openxmlformats.org/officeDocument/2006/relationships/image" Target="../media/image8.png"/><Relationship Id="rId4" Type="http://schemas.microsoft.com/office/2007/relationships/hdphoto" Target="../media/hdphoto4.wdp"/><Relationship Id="rId9" Type="http://schemas.openxmlformats.org/officeDocument/2006/relationships/image" Target="../media/image34.pn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4.wdp"/><Relationship Id="rId7"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51.png"/><Relationship Id="rId5" Type="http://schemas.openxmlformats.org/officeDocument/2006/relationships/image" Target="../media/image3.pn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4.png"/><Relationship Id="rId3" Type="http://schemas.microsoft.com/office/2007/relationships/hdphoto" Target="../media/hdphoto4.wdp"/><Relationship Id="rId7" Type="http://schemas.openxmlformats.org/officeDocument/2006/relationships/image" Target="../media/image29.png"/><Relationship Id="rId12" Type="http://schemas.openxmlformats.org/officeDocument/2006/relationships/image" Target="../media/image53.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56.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52.png"/><Relationship Id="rId14"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8.wdp"/><Relationship Id="rId3" Type="http://schemas.microsoft.com/office/2007/relationships/hdphoto" Target="../media/hdphoto4.wdp"/><Relationship Id="rId7" Type="http://schemas.openxmlformats.org/officeDocument/2006/relationships/image" Target="../media/image57.jpeg"/><Relationship Id="rId12" Type="http://schemas.openxmlformats.org/officeDocument/2006/relationships/image" Target="../media/image60.jpeg"/><Relationship Id="rId2" Type="http://schemas.openxmlformats.org/officeDocument/2006/relationships/image" Target="../media/image44.png"/><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59.jpe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hyperlink" Target="http://www.google.co.uk/imgres?q=video&amp;sa=X&amp;biw=1051&amp;bih=518&amp;tbm=isch&amp;tbnid=DXeoPzDJLa-5LM:&amp;imgrefurl=http://video.toptenreviews.com/&amp;docid=DZrKUR7N_HckcM&amp;imgurl=http://www.toptenreviews.com/video/splash/lg-55lw6500-p53638-video-1.jpg&amp;w=480&amp;h=270&amp;ei=53h1Ua67Hums0QX22ICICQ&amp;zoom=1&amp;ved=1t:3588,r:58,s:0,i:331&amp;iact=rc&amp;dur=757&amp;page=5&amp;tbnh=168&amp;tbnw=234&amp;start=54&amp;ndsp=15&amp;tx=112.3846435546875&amp;ty=74.23077392578125" TargetMode="External"/><Relationship Id="rId4" Type="http://schemas.openxmlformats.org/officeDocument/2006/relationships/image" Target="../media/image2.png"/><Relationship Id="rId9" Type="http://schemas.openxmlformats.org/officeDocument/2006/relationships/image" Target="../media/image58.png"/><Relationship Id="rId1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32.png"/><Relationship Id="rId18" Type="http://schemas.openxmlformats.org/officeDocument/2006/relationships/image" Target="../media/image67.png"/><Relationship Id="rId3" Type="http://schemas.microsoft.com/office/2007/relationships/hdphoto" Target="../media/hdphoto4.wdp"/><Relationship Id="rId7" Type="http://schemas.openxmlformats.org/officeDocument/2006/relationships/image" Target="../media/image61.png"/><Relationship Id="rId12" Type="http://schemas.openxmlformats.org/officeDocument/2006/relationships/image" Target="../media/image63.png"/><Relationship Id="rId17" Type="http://schemas.openxmlformats.org/officeDocument/2006/relationships/image" Target="../media/image66.png"/><Relationship Id="rId2" Type="http://schemas.openxmlformats.org/officeDocument/2006/relationships/image" Target="../media/image44.png"/><Relationship Id="rId16" Type="http://schemas.openxmlformats.org/officeDocument/2006/relationships/image" Target="../media/image65.jpeg"/><Relationship Id="rId1" Type="http://schemas.openxmlformats.org/officeDocument/2006/relationships/slideLayout" Target="../slideLayouts/slideLayout1.xml"/><Relationship Id="rId6" Type="http://schemas.openxmlformats.org/officeDocument/2006/relationships/image" Target="../media/image29.png"/><Relationship Id="rId11" Type="http://schemas.microsoft.com/office/2007/relationships/hdphoto" Target="../media/hdphoto10.wdp"/><Relationship Id="rId5" Type="http://schemas.openxmlformats.org/officeDocument/2006/relationships/image" Target="../media/image3.png"/><Relationship Id="rId15" Type="http://schemas.openxmlformats.org/officeDocument/2006/relationships/image" Target="../media/image64.jpeg"/><Relationship Id="rId10" Type="http://schemas.openxmlformats.org/officeDocument/2006/relationships/image" Target="../media/image62.jpe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BEBA8EAE-BF5A-486C-A8C5-ECC9F3942E4B}">
                <a14:imgProps xmlns:a14="http://schemas.microsoft.com/office/drawing/2010/main">
                  <a14:imgLayer r:embed="rId3">
                    <a14:imgEffect>
                      <a14:artisticPlasticWrap/>
                    </a14:imgEffect>
                    <a14:imgEffect>
                      <a14:saturation sat="220000"/>
                    </a14:imgEffect>
                    <a14:imgEffect>
                      <a14:brightnessContrast bright="30000" contrast="33000"/>
                    </a14:imgEffect>
                  </a14:imgLayer>
                </a14:imgProps>
              </a:ext>
              <a:ext uri="{28A0092B-C50C-407E-A947-70E740481C1C}">
                <a14:useLocalDpi xmlns:a14="http://schemas.microsoft.com/office/drawing/2010/main" val="0"/>
              </a:ext>
            </a:extLst>
          </a:blip>
          <a:srcRect/>
          <a:stretch>
            <a:fillRect/>
          </a:stretch>
        </p:blipFill>
        <p:spPr bwMode="auto">
          <a:xfrm>
            <a:off x="94064" y="692696"/>
            <a:ext cx="8913007" cy="5570629"/>
          </a:xfrm>
          <a:prstGeom prst="rect">
            <a:avLst/>
          </a:prstGeom>
          <a:noFill/>
          <a:ln>
            <a:noFill/>
          </a:ln>
          <a:effectLst>
            <a:glow rad="9398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000238"/>
            <a:ext cx="9157052" cy="87056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0"/>
            <a:ext cx="9186863" cy="104382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5" name="Text Box 2"/>
          <p:cNvSpPr txBox="1">
            <a:spLocks noChangeArrowheads="1"/>
          </p:cNvSpPr>
          <p:nvPr/>
        </p:nvSpPr>
        <p:spPr bwMode="auto">
          <a:xfrm>
            <a:off x="3269615" y="1833245"/>
            <a:ext cx="2397760" cy="3175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en-GB" sz="1100" b="1" dirty="0">
                <a:solidFill>
                  <a:srgbClr val="FFFFFF"/>
                </a:solidFill>
                <a:effectLst/>
                <a:latin typeface="Line Printer (PC)"/>
                <a:ea typeface="Calibri"/>
                <a:cs typeface="Times New Roman"/>
              </a:rPr>
              <a:t>Whole Number and Functions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5299" y="701097"/>
            <a:ext cx="2766391" cy="70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528" y="1739517"/>
            <a:ext cx="2921266" cy="499443"/>
          </a:xfrm>
          <a:prstGeom prst="rect">
            <a:avLst/>
          </a:prstGeom>
          <a:noFill/>
          <a:ln>
            <a:noFill/>
          </a:ln>
          <a:effectLst/>
          <a:scene3d>
            <a:camera prst="isometricLeftDown"/>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95130">
            <a:off x="5981496" y="1804287"/>
            <a:ext cx="3488325" cy="549385"/>
          </a:xfrm>
          <a:prstGeom prst="rect">
            <a:avLst/>
          </a:prstGeom>
          <a:noFill/>
          <a:ln>
            <a:noFill/>
          </a:ln>
          <a:effectLst/>
          <a:scene3d>
            <a:camera prst="isometricRightUp"/>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21520" y="2348880"/>
            <a:ext cx="1470560" cy="1470567"/>
          </a:xfrm>
          <a:prstGeom prst="rect">
            <a:avLst/>
          </a:prstGeom>
          <a:noFill/>
          <a:ln>
            <a:noFill/>
          </a:ln>
        </p:spPr>
      </p:pic>
      <p:sp>
        <p:nvSpPr>
          <p:cNvPr id="11" name="Text Box 2"/>
          <p:cNvSpPr txBox="1">
            <a:spLocks noChangeArrowheads="1"/>
          </p:cNvSpPr>
          <p:nvPr/>
        </p:nvSpPr>
        <p:spPr bwMode="auto">
          <a:xfrm>
            <a:off x="846828" y="4644260"/>
            <a:ext cx="7243331" cy="1791260"/>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9600" dirty="0" smtClean="0">
                <a:solidFill>
                  <a:srgbClr val="FF0000"/>
                </a:solidFill>
                <a:effectLst/>
                <a:latin typeface="Impact" pitchFamily="34" charset="0"/>
                <a:ea typeface="Calibri"/>
                <a:cs typeface="Times New Roman"/>
              </a:rPr>
              <a:t>05 </a:t>
            </a:r>
            <a:r>
              <a:rPr lang="en-GB" sz="9600" dirty="0" smtClean="0">
                <a:solidFill>
                  <a:srgbClr val="FF0000"/>
                </a:solidFill>
                <a:effectLst/>
                <a:latin typeface="Impact" pitchFamily="34" charset="0"/>
                <a:ea typeface="Calibri"/>
                <a:cs typeface="Times New Roman"/>
              </a:rPr>
              <a:t>.  </a:t>
            </a:r>
            <a:r>
              <a:rPr lang="en-GB" sz="9600" dirty="0" smtClean="0">
                <a:solidFill>
                  <a:srgbClr val="FF0000"/>
                </a:solidFill>
                <a:effectLst/>
                <a:latin typeface="Impact" pitchFamily="34" charset="0"/>
                <a:ea typeface="Calibri"/>
                <a:cs typeface="Times New Roman"/>
              </a:rPr>
              <a:t>Rounding</a:t>
            </a:r>
            <a:endParaRPr lang="en-GB" sz="9600" dirty="0">
              <a:solidFill>
                <a:srgbClr val="FF0000"/>
              </a:solidFill>
              <a:effectLst/>
              <a:latin typeface="Impact" pitchFamily="34" charset="0"/>
              <a:ea typeface="Calibri"/>
              <a:cs typeface="Times New Roman"/>
            </a:endParaRPr>
          </a:p>
        </p:txBody>
      </p:sp>
    </p:spTree>
    <p:extLst>
      <p:ext uri="{BB962C8B-B14F-4D97-AF65-F5344CB8AC3E}">
        <p14:creationId xmlns:p14="http://schemas.microsoft.com/office/powerpoint/2010/main" val="617622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152400" y="8939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Concept Activity</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213223" y="1179428"/>
            <a:ext cx="8751265"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567704"/>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111805" y="63618"/>
            <a:ext cx="715779" cy="1357394"/>
            <a:chOff x="349147" y="1300296"/>
            <a:chExt cx="2206628" cy="4532570"/>
          </a:xfrm>
        </p:grpSpPr>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2354" y="1509115"/>
            <a:ext cx="7476361" cy="501622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224" y="3015314"/>
            <a:ext cx="1571625" cy="19431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2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0495" y="4365104"/>
            <a:ext cx="1311275"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Rectangle 1"/>
          <p:cNvSpPr/>
          <p:nvPr/>
        </p:nvSpPr>
        <p:spPr>
          <a:xfrm>
            <a:off x="213224" y="1511751"/>
            <a:ext cx="4862832" cy="1754326"/>
          </a:xfrm>
          <a:prstGeom prst="rect">
            <a:avLst/>
          </a:prstGeom>
        </p:spPr>
        <p:txBody>
          <a:bodyPr wrap="square">
            <a:spAutoFit/>
          </a:bodyPr>
          <a:lstStyle/>
          <a:p>
            <a:r>
              <a:rPr lang="en-GB" dirty="0">
                <a:latin typeface="Candara" pitchFamily="34" charset="0"/>
              </a:rPr>
              <a:t>Around the world in 180 minutes</a:t>
            </a:r>
          </a:p>
          <a:p>
            <a:r>
              <a:rPr lang="en-GB" dirty="0">
                <a:latin typeface="Candara" pitchFamily="34" charset="0"/>
              </a:rPr>
              <a:t>In Pairs: Turn these distances into numbers that you can more easily communicate. Be prepared to share your ideas with the group when you have finished.</a:t>
            </a:r>
          </a:p>
          <a:p>
            <a:r>
              <a:rPr lang="en-GB" dirty="0"/>
              <a:t> </a:t>
            </a:r>
          </a:p>
        </p:txBody>
      </p:sp>
      <p:grpSp>
        <p:nvGrpSpPr>
          <p:cNvPr id="18" name="Group 17"/>
          <p:cNvGrpSpPr/>
          <p:nvPr/>
        </p:nvGrpSpPr>
        <p:grpSpPr>
          <a:xfrm>
            <a:off x="8068127" y="796453"/>
            <a:ext cx="893204" cy="923330"/>
            <a:chOff x="8143292" y="851570"/>
            <a:chExt cx="893204" cy="923330"/>
          </a:xfrm>
        </p:grpSpPr>
        <p:sp>
          <p:nvSpPr>
            <p:cNvPr id="22" name="Oval 21"/>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Rectangle 22"/>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8</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2304832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34448" y="919369"/>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Main Teach</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p:cNvSpPr/>
          <p:nvPr/>
        </p:nvSpPr>
        <p:spPr>
          <a:xfrm>
            <a:off x="251520" y="1566652"/>
            <a:ext cx="4063605" cy="1292662"/>
          </a:xfrm>
          <a:prstGeom prst="rect">
            <a:avLst/>
          </a:prstGeom>
        </p:spPr>
        <p:txBody>
          <a:bodyPr wrap="square">
            <a:spAutoFit/>
          </a:bodyPr>
          <a:lstStyle/>
          <a:p>
            <a:r>
              <a:rPr lang="en-GB" dirty="0" smtClean="0">
                <a:latin typeface="Impact" pitchFamily="34" charset="0"/>
              </a:rPr>
              <a:t>What you need to know to round</a:t>
            </a:r>
          </a:p>
          <a:p>
            <a:endParaRPr lang="en-GB" sz="1200" dirty="0">
              <a:latin typeface="Impact" pitchFamily="34" charset="0"/>
            </a:endParaRPr>
          </a:p>
          <a:p>
            <a:r>
              <a:rPr lang="en-GB" sz="1200" dirty="0" smtClean="0">
                <a:latin typeface="Impact" pitchFamily="34" charset="0"/>
              </a:rPr>
              <a:t>Ensure you have learnt your place values</a:t>
            </a:r>
          </a:p>
          <a:p>
            <a:r>
              <a:rPr lang="en-GB" sz="1200" dirty="0" smtClean="0">
                <a:latin typeface="Impact" pitchFamily="34" charset="0"/>
              </a:rPr>
              <a:t>Find the place value you want to round to</a:t>
            </a:r>
          </a:p>
          <a:p>
            <a:r>
              <a:rPr lang="en-GB" sz="1200" dirty="0" smtClean="0">
                <a:latin typeface="Impact" pitchFamily="34" charset="0"/>
              </a:rPr>
              <a:t>Round up or down the next place value</a:t>
            </a:r>
          </a:p>
          <a:p>
            <a:r>
              <a:rPr lang="en-GB" sz="1200" dirty="0" smtClean="0">
                <a:latin typeface="Impact" pitchFamily="34" charset="0"/>
              </a:rPr>
              <a:t>Put zeros in all other columns to the right</a:t>
            </a:r>
          </a:p>
        </p:txBody>
      </p:sp>
      <p:pic>
        <p:nvPicPr>
          <p:cNvPr id="2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567704"/>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111805" y="63618"/>
            <a:ext cx="715779" cy="1357394"/>
            <a:chOff x="349147" y="1300296"/>
            <a:chExt cx="2206628" cy="4532570"/>
          </a:xfrm>
        </p:grpSpPr>
        <p:pic>
          <p:nvPicPr>
            <p:cNvPr id="26"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pic>
        <p:nvPicPr>
          <p:cNvPr id="2063"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683" y="2767990"/>
            <a:ext cx="5254405" cy="3759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Oval 16"/>
          <p:cNvSpPr>
            <a:spLocks noChangeArrowheads="1"/>
          </p:cNvSpPr>
          <p:nvPr/>
        </p:nvSpPr>
        <p:spPr bwMode="auto">
          <a:xfrm>
            <a:off x="5644282" y="2898157"/>
            <a:ext cx="3232150" cy="3498850"/>
          </a:xfrm>
          <a:prstGeom prst="ellipse">
            <a:avLst/>
          </a:prstGeom>
          <a:solidFill>
            <a:srgbClr val="EF85B5"/>
          </a:solidFill>
          <a:ln w="25400" algn="in">
            <a:solidFill>
              <a:srgbClr val="EEC4E8"/>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7" name="Rectangle 6"/>
          <p:cNvSpPr/>
          <p:nvPr/>
        </p:nvSpPr>
        <p:spPr>
          <a:xfrm>
            <a:off x="6084168" y="3770419"/>
            <a:ext cx="2075024" cy="1754326"/>
          </a:xfrm>
          <a:prstGeom prst="rect">
            <a:avLst/>
          </a:prstGeom>
        </p:spPr>
        <p:txBody>
          <a:bodyPr wrap="square">
            <a:spAutoFit/>
          </a:bodyPr>
          <a:lstStyle/>
          <a:p>
            <a:r>
              <a:rPr lang="en-GB" b="1" u="sng" dirty="0"/>
              <a:t>Rounding rule</a:t>
            </a:r>
            <a:endParaRPr lang="en-GB" dirty="0"/>
          </a:p>
          <a:p>
            <a:r>
              <a:rPr lang="en-GB" dirty="0"/>
              <a:t>· 5 or more round up (≥5 ↑)</a:t>
            </a:r>
          </a:p>
          <a:p>
            <a:r>
              <a:rPr lang="en-GB" dirty="0"/>
              <a:t>· less than 5 round down (&lt;5↓)</a:t>
            </a:r>
          </a:p>
          <a:p>
            <a:r>
              <a:rPr lang="en-GB" dirty="0"/>
              <a:t> </a:t>
            </a:r>
          </a:p>
        </p:txBody>
      </p:sp>
      <p:pic>
        <p:nvPicPr>
          <p:cNvPr id="30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1879" y="1449443"/>
            <a:ext cx="5423245" cy="155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8068127" y="796453"/>
            <a:ext cx="893204" cy="923330"/>
            <a:chOff x="8143292" y="851570"/>
            <a:chExt cx="893204" cy="923330"/>
          </a:xfrm>
        </p:grpSpPr>
        <p:sp>
          <p:nvSpPr>
            <p:cNvPr id="21" name="Oval 20"/>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Rectangle 21"/>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77646192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34448" y="919369"/>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2" y="-43408"/>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Main Teach</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21262" y="1334460"/>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p:cNvSpPr/>
          <p:nvPr/>
        </p:nvSpPr>
        <p:spPr>
          <a:xfrm>
            <a:off x="879003" y="1606907"/>
            <a:ext cx="2695453" cy="369333"/>
          </a:xfrm>
          <a:prstGeom prst="rect">
            <a:avLst/>
          </a:prstGeom>
        </p:spPr>
        <p:txBody>
          <a:bodyPr wrap="square">
            <a:spAutoFit/>
          </a:bodyPr>
          <a:lstStyle/>
          <a:p>
            <a:r>
              <a:rPr lang="en-GB" dirty="0" smtClean="0">
                <a:latin typeface="Impact" pitchFamily="34" charset="0"/>
              </a:rPr>
              <a:t>How to round up or down</a:t>
            </a:r>
          </a:p>
        </p:txBody>
      </p:sp>
      <p:grpSp>
        <p:nvGrpSpPr>
          <p:cNvPr id="24" name="Group 23"/>
          <p:cNvGrpSpPr/>
          <p:nvPr/>
        </p:nvGrpSpPr>
        <p:grpSpPr>
          <a:xfrm>
            <a:off x="111805" y="63618"/>
            <a:ext cx="715779" cy="1357394"/>
            <a:chOff x="349147" y="1300296"/>
            <a:chExt cx="2206628" cy="4532570"/>
          </a:xfrm>
        </p:grpSpPr>
        <p:pic>
          <p:nvPicPr>
            <p:cNvPr id="26" name="Picture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595" y="1926123"/>
            <a:ext cx="8489900" cy="47270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1" name="Rectangle 20"/>
          <p:cNvSpPr>
            <a:spLocks noChangeArrowheads="1"/>
          </p:cNvSpPr>
          <p:nvPr/>
        </p:nvSpPr>
        <p:spPr bwMode="auto">
          <a:xfrm>
            <a:off x="360678" y="10816234"/>
            <a:ext cx="4572000" cy="94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Aft>
                <a:spcPts val="0"/>
              </a:spcAft>
            </a:pPr>
            <a:r>
              <a:rPr lang="en-GB" sz="1200" u="sng" kern="1200">
                <a:solidFill>
                  <a:srgbClr val="000000"/>
                </a:solidFill>
                <a:effectLst/>
                <a:latin typeface="Arial"/>
                <a:ea typeface="Times New Roman"/>
                <a:hlinkClick r:id="rId10"/>
              </a:rPr>
              <a:t>http://www.youtube.com/watch?v=3afU6JQG15I</a:t>
            </a:r>
            <a:r>
              <a:rPr lang="en-GB" sz="7200" u="sng">
                <a:solidFill>
                  <a:srgbClr val="000000"/>
                </a:solidFill>
                <a:effectLst/>
                <a:latin typeface="Times New Roman"/>
                <a:ea typeface="Times New Roman"/>
              </a:rPr>
              <a:t> </a:t>
            </a:r>
            <a:endParaRPr lang="en-GB" sz="1200">
              <a:effectLst/>
              <a:latin typeface="Times New Roman"/>
              <a:ea typeface="Times New Roman"/>
            </a:endParaRPr>
          </a:p>
        </p:txBody>
      </p:sp>
      <p:sp>
        <p:nvSpPr>
          <p:cNvPr id="6" name="Rectangle 11"/>
          <p:cNvSpPr>
            <a:spLocks noChangeArrowheads="1"/>
          </p:cNvSpPr>
          <p:nvPr/>
        </p:nvSpPr>
        <p:spPr bwMode="auto">
          <a:xfrm>
            <a:off x="861989" y="2104115"/>
            <a:ext cx="40636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hlinkClick r:id="rId10"/>
              </a:rPr>
              <a:t>http://www.youtube.com/watch?v=3afU6JQG15I</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5736" y="567704"/>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http://t0.gstatic.com/images?q=tbn:ANd9GcRulifBJQFeHf9uTB9zOgT7aVi0mWpqcuJvW4geQ0ysGX1leqaS">
            <a:hlinkClick r:id="rId10"/>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4059" y="2063642"/>
            <a:ext cx="694944" cy="357946"/>
          </a:xfrm>
          <a:prstGeom prst="rect">
            <a:avLst/>
          </a:prstGeom>
          <a:noFill/>
          <a:ln>
            <a:noFill/>
          </a:ln>
        </p:spPr>
      </p:pic>
      <p:grpSp>
        <p:nvGrpSpPr>
          <p:cNvPr id="22" name="Group 21"/>
          <p:cNvGrpSpPr/>
          <p:nvPr/>
        </p:nvGrpSpPr>
        <p:grpSpPr>
          <a:xfrm>
            <a:off x="8068127" y="796453"/>
            <a:ext cx="893204" cy="923330"/>
            <a:chOff x="8143292" y="851570"/>
            <a:chExt cx="893204" cy="923330"/>
          </a:xfrm>
        </p:grpSpPr>
        <p:sp>
          <p:nvSpPr>
            <p:cNvPr id="23" name="Oval 22"/>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Rectangle 27"/>
            <p:cNvSpPr/>
            <p:nvPr/>
          </p:nvSpPr>
          <p:spPr>
            <a:xfrm>
              <a:off x="8144932" y="851570"/>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57021760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33853" y="930221"/>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2351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Main Teach</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2449" y="1161279"/>
            <a:ext cx="8926572" cy="5491882"/>
            <a:chOff x="3274536" y="1158594"/>
            <a:chExt cx="5551401" cy="4934791"/>
          </a:xfrm>
        </p:grpSpPr>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0487" y="115859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567704"/>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111805" y="63618"/>
            <a:ext cx="715779" cy="1357394"/>
            <a:chOff x="349147" y="1300296"/>
            <a:chExt cx="2206628" cy="4532570"/>
          </a:xfrm>
        </p:grpSpPr>
        <p:pic>
          <p:nvPicPr>
            <p:cNvPr id="26"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sp>
        <p:nvSpPr>
          <p:cNvPr id="7" name="Control 7"/>
          <p:cNvSpPr>
            <a:spLocks noChangeArrowheads="1" noChangeShapeType="1"/>
          </p:cNvSpPr>
          <p:nvPr/>
        </p:nvSpPr>
        <p:spPr bwMode="auto">
          <a:xfrm>
            <a:off x="8572500" y="3544888"/>
            <a:ext cx="3128963" cy="46894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1229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61" y="1700807"/>
            <a:ext cx="8504839" cy="495235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6" name="Picture 2"/>
          <p:cNvPicPr>
            <a:picLocks noChangeAspect="1" noChangeArrowheads="1"/>
          </p:cNvPicPr>
          <p:nvPr/>
        </p:nvPicPr>
        <p:blipFill>
          <a:blip r:embed="rId11">
            <a:extLst>
              <a:ext uri="{BEBA8EAE-BF5A-486C-A8C5-ECC9F3942E4B}">
                <a14:imgProps xmlns:a14="http://schemas.microsoft.com/office/drawing/2010/main">
                  <a14:imgLayer r:embed="rId12">
                    <a14:imgEffect>
                      <a14:artisticBlur/>
                    </a14:imgEffect>
                    <a14:imgEffect>
                      <a14:brightnessContrast bright="94000" contrast="44000"/>
                    </a14:imgEffect>
                  </a14:imgLayer>
                </a14:imgProps>
              </a:ext>
              <a:ext uri="{28A0092B-C50C-407E-A947-70E740481C1C}">
                <a14:useLocalDpi xmlns:a14="http://schemas.microsoft.com/office/drawing/2010/main" val="0"/>
              </a:ext>
            </a:extLst>
          </a:blip>
          <a:srcRect/>
          <a:stretch>
            <a:fillRect/>
          </a:stretch>
        </p:blipFill>
        <p:spPr bwMode="auto">
          <a:xfrm>
            <a:off x="179513" y="1772816"/>
            <a:ext cx="864095" cy="473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8068127" y="796453"/>
            <a:ext cx="893204" cy="923330"/>
            <a:chOff x="8143292" y="851570"/>
            <a:chExt cx="893204" cy="923330"/>
          </a:xfrm>
        </p:grpSpPr>
        <p:sp>
          <p:nvSpPr>
            <p:cNvPr id="19" name="Oval 18"/>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ectangle 19"/>
            <p:cNvSpPr/>
            <p:nvPr/>
          </p:nvSpPr>
          <p:spPr>
            <a:xfrm>
              <a:off x="8144932" y="851570"/>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92065015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33853" y="930221"/>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2351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Main Teach</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 y="1140094"/>
            <a:ext cx="8926572" cy="5491882"/>
            <a:chOff x="3274536" y="1158594"/>
            <a:chExt cx="5551401" cy="4934791"/>
          </a:xfrm>
        </p:grpSpPr>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0487" y="115859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567704"/>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111805" y="63618"/>
            <a:ext cx="715779" cy="1357394"/>
            <a:chOff x="349147" y="1300296"/>
            <a:chExt cx="2206628" cy="4532570"/>
          </a:xfrm>
        </p:grpSpPr>
        <p:pic>
          <p:nvPicPr>
            <p:cNvPr id="26"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sp>
        <p:nvSpPr>
          <p:cNvPr id="7" name="Control 7"/>
          <p:cNvSpPr>
            <a:spLocks noChangeArrowheads="1" noChangeShapeType="1"/>
          </p:cNvSpPr>
          <p:nvPr/>
        </p:nvSpPr>
        <p:spPr bwMode="auto">
          <a:xfrm>
            <a:off x="8572500" y="3544888"/>
            <a:ext cx="3128963" cy="46894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1331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804" y="1556076"/>
            <a:ext cx="8460696" cy="507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11">
            <a:extLst>
              <a:ext uri="{BEBA8EAE-BF5A-486C-A8C5-ECC9F3942E4B}">
                <a14:imgProps xmlns:a14="http://schemas.microsoft.com/office/drawing/2010/main">
                  <a14:imgLayer r:embed="rId12">
                    <a14:imgEffect>
                      <a14:artisticBlur/>
                    </a14:imgEffect>
                    <a14:imgEffect>
                      <a14:brightnessContrast bright="94000" contrast="44000"/>
                    </a14:imgEffect>
                  </a14:imgLayer>
                </a14:imgProps>
              </a:ext>
              <a:ext uri="{28A0092B-C50C-407E-A947-70E740481C1C}">
                <a14:useLocalDpi xmlns:a14="http://schemas.microsoft.com/office/drawing/2010/main" val="0"/>
              </a:ext>
            </a:extLst>
          </a:blip>
          <a:srcRect/>
          <a:stretch>
            <a:fillRect/>
          </a:stretch>
        </p:blipFill>
        <p:spPr bwMode="auto">
          <a:xfrm>
            <a:off x="321668" y="2420887"/>
            <a:ext cx="792087" cy="408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8068127" y="796453"/>
            <a:ext cx="893204" cy="923330"/>
            <a:chOff x="8143292" y="851570"/>
            <a:chExt cx="893204" cy="923330"/>
          </a:xfrm>
        </p:grpSpPr>
        <p:sp>
          <p:nvSpPr>
            <p:cNvPr id="19" name="Oval 18"/>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ectangle 19"/>
            <p:cNvSpPr/>
            <p:nvPr/>
          </p:nvSpPr>
          <p:spPr>
            <a:xfrm>
              <a:off x="8144932" y="851570"/>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89118874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152400" y="8939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2351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Main Teach</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567704"/>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111805" y="63618"/>
            <a:ext cx="715779" cy="1357394"/>
            <a:chOff x="349147" y="1300296"/>
            <a:chExt cx="2206628" cy="4532570"/>
          </a:xfrm>
        </p:grpSpPr>
        <p:pic>
          <p:nvPicPr>
            <p:cNvPr id="26"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pic>
        <p:nvPicPr>
          <p:cNvPr id="307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668" y="1457069"/>
            <a:ext cx="3661092" cy="4924259"/>
          </a:xfrm>
          <a:prstGeom prst="rect">
            <a:avLst/>
          </a:prstGeom>
          <a:noFill/>
          <a:ln>
            <a:noFill/>
          </a:ln>
          <a:effectLst>
            <a:glow rad="63500">
              <a:srgbClr val="EF85B5">
                <a:alpha val="40000"/>
              </a:srgbClr>
            </a:glow>
            <a:outerShdw dist="35921" dir="2700000"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047922172"/>
              </p:ext>
            </p:extLst>
          </p:nvPr>
        </p:nvGraphicFramePr>
        <p:xfrm>
          <a:off x="5292080" y="1857243"/>
          <a:ext cx="3019655" cy="4525966"/>
        </p:xfrm>
        <a:graphic>
          <a:graphicData uri="http://schemas.openxmlformats.org/drawingml/2006/table">
            <a:tbl>
              <a:tblPr/>
              <a:tblGrid>
                <a:gridCol w="658442"/>
                <a:gridCol w="833512"/>
                <a:gridCol w="1527701"/>
              </a:tblGrid>
              <a:tr h="850966">
                <a:tc>
                  <a:txBody>
                    <a:bodyPr/>
                    <a:lstStyle/>
                    <a:p>
                      <a:pPr marR="0" indent="0" algn="l" rtl="0">
                        <a:lnSpc>
                          <a:spcPct val="119000"/>
                        </a:lnSpc>
                        <a:spcBef>
                          <a:spcPts val="0"/>
                        </a:spcBef>
                        <a:spcAft>
                          <a:spcPts val="600"/>
                        </a:spcAft>
                      </a:pPr>
                      <a:r>
                        <a:rPr lang="en-GB" sz="1400" kern="1400">
                          <a:solidFill>
                            <a:srgbClr val="000000"/>
                          </a:solidFill>
                          <a:effectLst/>
                          <a:latin typeface="Calibri"/>
                        </a:rPr>
                        <a:t>Cards</a:t>
                      </a:r>
                      <a:endParaRPr lang="en-GB" sz="1000" kern="1400">
                        <a:solidFill>
                          <a:srgbClr val="000000"/>
                        </a:solidFill>
                        <a:effectLst/>
                        <a:latin typeface="Calibri"/>
                      </a:endParaRPr>
                    </a:p>
                  </a:txBody>
                  <a:tcPr marL="35305" marR="35305" marT="35305" marB="35305">
                    <a:lnL w="1270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400" kern="1400">
                          <a:solidFill>
                            <a:srgbClr val="000000"/>
                          </a:solidFill>
                          <a:effectLst/>
                          <a:latin typeface="Calibri"/>
                        </a:rPr>
                        <a:t>Rounded  to</a:t>
                      </a:r>
                      <a:endParaRPr lang="en-GB" sz="1000" kern="1400">
                        <a:solidFill>
                          <a:srgbClr val="000000"/>
                        </a:solidFill>
                        <a:effectLst/>
                        <a:latin typeface="Calibri"/>
                      </a:endParaRP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400" kern="1400">
                          <a:solidFill>
                            <a:srgbClr val="000000"/>
                          </a:solidFill>
                          <a:effectLst/>
                          <a:latin typeface="Calibri"/>
                        </a:rPr>
                        <a:t>Written rounded number</a:t>
                      </a:r>
                      <a:endParaRPr lang="en-GB" sz="1000" kern="1400">
                        <a:solidFill>
                          <a:srgbClr val="000000"/>
                        </a:solidFill>
                        <a:effectLst/>
                        <a:latin typeface="Calibri"/>
                      </a:endParaRP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500">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500">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500">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500">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500">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500">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500">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500">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500">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500">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dirty="0">
                          <a:solidFill>
                            <a:srgbClr val="000000"/>
                          </a:solidFill>
                          <a:effectLst/>
                          <a:latin typeface="Calibri"/>
                        </a:rPr>
                        <a:t> </a:t>
                      </a:r>
                    </a:p>
                  </a:txBody>
                  <a:tcPr marL="35305" marR="35305" marT="35305" marB="35305">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7" name="Control 7"/>
          <p:cNvSpPr>
            <a:spLocks noChangeArrowheads="1" noChangeShapeType="1"/>
          </p:cNvSpPr>
          <p:nvPr/>
        </p:nvSpPr>
        <p:spPr bwMode="auto">
          <a:xfrm>
            <a:off x="8572500" y="3544888"/>
            <a:ext cx="3128963" cy="46894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8" name="Rectangle 7"/>
          <p:cNvSpPr/>
          <p:nvPr/>
        </p:nvSpPr>
        <p:spPr>
          <a:xfrm>
            <a:off x="4486300" y="1467448"/>
            <a:ext cx="4086200" cy="369332"/>
          </a:xfrm>
          <a:prstGeom prst="rect">
            <a:avLst/>
          </a:prstGeom>
        </p:spPr>
        <p:txBody>
          <a:bodyPr wrap="square">
            <a:spAutoFit/>
          </a:bodyPr>
          <a:lstStyle/>
          <a:p>
            <a:r>
              <a:rPr lang="en-GB" dirty="0"/>
              <a:t>Record answers on data collection sheet   </a:t>
            </a:r>
          </a:p>
        </p:txBody>
      </p:sp>
      <p:grpSp>
        <p:nvGrpSpPr>
          <p:cNvPr id="19" name="Group 18"/>
          <p:cNvGrpSpPr/>
          <p:nvPr/>
        </p:nvGrpSpPr>
        <p:grpSpPr>
          <a:xfrm>
            <a:off x="8068127" y="796453"/>
            <a:ext cx="893204" cy="923330"/>
            <a:chOff x="8143292" y="851570"/>
            <a:chExt cx="893204" cy="923330"/>
          </a:xfrm>
        </p:grpSpPr>
        <p:sp>
          <p:nvSpPr>
            <p:cNvPr id="20" name="Oval 19"/>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Rectangle 20"/>
            <p:cNvSpPr/>
            <p:nvPr/>
          </p:nvSpPr>
          <p:spPr>
            <a:xfrm>
              <a:off x="8144932" y="851570"/>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13</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74672494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33853" y="930221"/>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124" name="Picture 4"/>
          <p:cNvPicPr>
            <a:picLocks noChangeAspect="1" noChangeArrowheads="1"/>
          </p:cNvPicPr>
          <p:nvPr/>
        </p:nvPicPr>
        <p:blipFill>
          <a:blip r:embed="rId5">
            <a:extLst>
              <a:ext uri="{BEBA8EAE-BF5A-486C-A8C5-ECC9F3942E4B}">
                <a14:imgProps xmlns:a14="http://schemas.microsoft.com/office/drawing/2010/main">
                  <a14:imgLayer r:embed="rId6">
                    <a14:imgEffect>
                      <a14:artisticPlasticWrap/>
                    </a14:imgEffect>
                    <a14:imgEffect>
                      <a14:brightnessContrast bright="78000" contrast="50000"/>
                    </a14:imgEffect>
                  </a14:imgLayer>
                </a14:imgProps>
              </a:ext>
              <a:ext uri="{28A0092B-C50C-407E-A947-70E740481C1C}">
                <a14:useLocalDpi xmlns:a14="http://schemas.microsoft.com/office/drawing/2010/main" val="0"/>
              </a:ext>
            </a:extLst>
          </a:blip>
          <a:srcRect/>
          <a:stretch>
            <a:fillRect/>
          </a:stretch>
        </p:blipFill>
        <p:spPr bwMode="auto">
          <a:xfrm rot="10800000">
            <a:off x="179512" y="1454564"/>
            <a:ext cx="8683670" cy="507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Try out</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Rectangle 24"/>
          <p:cNvSpPr/>
          <p:nvPr/>
        </p:nvSpPr>
        <p:spPr>
          <a:xfrm>
            <a:off x="323528" y="1591979"/>
            <a:ext cx="8640961" cy="7294305"/>
          </a:xfrm>
          <a:prstGeom prst="rect">
            <a:avLst/>
          </a:prstGeom>
        </p:spPr>
        <p:txBody>
          <a:bodyPr wrap="square">
            <a:spAutoFit/>
          </a:bodyPr>
          <a:lstStyle/>
          <a:p>
            <a:r>
              <a:rPr lang="en-GB" sz="1200" dirty="0" smtClean="0">
                <a:latin typeface="Impact" pitchFamily="34" charset="0"/>
              </a:rPr>
              <a:t>Block 1  :   Watch tutor led demo (in class or on video)</a:t>
            </a:r>
          </a:p>
          <a:p>
            <a:endParaRPr lang="en-GB" sz="1200" dirty="0">
              <a:latin typeface="Impact" pitchFamily="34" charset="0"/>
            </a:endParaRPr>
          </a:p>
          <a:p>
            <a:r>
              <a:rPr lang="en-GB" sz="1200" dirty="0">
                <a:latin typeface="Impact" pitchFamily="34" charset="0"/>
              </a:rPr>
              <a:t>Try these, 	</a:t>
            </a:r>
            <a:r>
              <a:rPr lang="en-GB" sz="1200" dirty="0" smtClean="0">
                <a:latin typeface="Impact" pitchFamily="34" charset="0"/>
              </a:rPr>
              <a:t>1)   84 rounded to nearest 10……………………	2)   55 rounded to nearest 10……………………</a:t>
            </a:r>
          </a:p>
          <a:p>
            <a:r>
              <a:rPr lang="en-GB" sz="1200" dirty="0" smtClean="0">
                <a:latin typeface="Impact" pitchFamily="34" charset="0"/>
              </a:rPr>
              <a:t>	3)   16 rounded to nearest 10…………………..	4)   492 </a:t>
            </a:r>
            <a:r>
              <a:rPr lang="en-GB" sz="1200" dirty="0">
                <a:latin typeface="Impact" pitchFamily="34" charset="0"/>
              </a:rPr>
              <a:t>rounded to nearest 100…………………… </a:t>
            </a:r>
            <a:r>
              <a:rPr lang="en-GB" sz="1200" dirty="0" smtClean="0">
                <a:latin typeface="Impact" pitchFamily="34" charset="0"/>
              </a:rPr>
              <a:t>		</a:t>
            </a:r>
            <a:endParaRPr lang="en-GB" sz="1200" dirty="0">
              <a:latin typeface="Impact" pitchFamily="34" charset="0"/>
            </a:endParaRPr>
          </a:p>
          <a:p>
            <a:r>
              <a:rPr lang="en-GB" sz="1200" dirty="0" smtClean="0">
                <a:latin typeface="Impact" pitchFamily="34" charset="0"/>
              </a:rPr>
              <a:t>	5)   -227 rounded to nearest 100………………..	6)   4520 rounded to the nearest 1000……………….</a:t>
            </a:r>
          </a:p>
          <a:p>
            <a:endParaRPr lang="en-GB" sz="1200" dirty="0">
              <a:latin typeface="Impact" pitchFamily="34" charset="0"/>
            </a:endParaRPr>
          </a:p>
          <a:p>
            <a:endParaRPr lang="en-GB" sz="1200" dirty="0" smtClean="0">
              <a:latin typeface="Impact" pitchFamily="34" charset="0"/>
            </a:endParaRPr>
          </a:p>
          <a:p>
            <a:r>
              <a:rPr lang="en-GB" sz="1200" dirty="0" smtClean="0">
                <a:latin typeface="Impact" pitchFamily="34" charset="0"/>
              </a:rPr>
              <a:t>Block 2 </a:t>
            </a:r>
            <a:r>
              <a:rPr lang="en-GB" sz="1200" dirty="0">
                <a:latin typeface="Impact" pitchFamily="34" charset="0"/>
              </a:rPr>
              <a:t>:  Watch tutor led demo (in class or on video)</a:t>
            </a:r>
          </a:p>
          <a:p>
            <a:endParaRPr lang="en-GB" sz="1200" dirty="0" smtClean="0">
              <a:latin typeface="Impact" pitchFamily="34" charset="0"/>
            </a:endParaRPr>
          </a:p>
          <a:p>
            <a:r>
              <a:rPr lang="en-GB" sz="1200" dirty="0" smtClean="0">
                <a:latin typeface="Impact" pitchFamily="34" charset="0"/>
              </a:rPr>
              <a:t>Try these, 	</a:t>
            </a:r>
            <a:r>
              <a:rPr lang="en-GB" sz="1200" dirty="0">
                <a:latin typeface="Impact" pitchFamily="34" charset="0"/>
              </a:rPr>
              <a:t>7</a:t>
            </a:r>
            <a:r>
              <a:rPr lang="en-GB" sz="1200" dirty="0" smtClean="0">
                <a:latin typeface="Impact" pitchFamily="34" charset="0"/>
              </a:rPr>
              <a:t>)  96,250 rounded to the nearest 10,000   </a:t>
            </a:r>
            <a:endParaRPr lang="en-GB" sz="1200" dirty="0">
              <a:latin typeface="Impact" pitchFamily="34" charset="0"/>
            </a:endParaRPr>
          </a:p>
          <a:p>
            <a:r>
              <a:rPr lang="en-GB" sz="1200" dirty="0" smtClean="0">
                <a:latin typeface="Impact" pitchFamily="34" charset="0"/>
              </a:rPr>
              <a:t>		8)   545,953 rounded to the nearest  100,000</a:t>
            </a:r>
          </a:p>
          <a:p>
            <a:r>
              <a:rPr lang="en-GB" sz="1200" dirty="0" smtClean="0">
                <a:latin typeface="Impact" pitchFamily="34" charset="0"/>
              </a:rPr>
              <a:t>			9) 63,450,000  rounded to the nearest Million</a:t>
            </a:r>
          </a:p>
          <a:p>
            <a:pPr lvl="8"/>
            <a:r>
              <a:rPr lang="en-GB" sz="1200" dirty="0" smtClean="0">
                <a:latin typeface="Impact" pitchFamily="34" charset="0"/>
              </a:rPr>
              <a:t>10)   8.4 M rounded to the nearest Million</a:t>
            </a:r>
            <a:endParaRPr lang="en-GB" sz="1200" dirty="0">
              <a:latin typeface="Impact" pitchFamily="34" charset="0"/>
            </a:endParaRPr>
          </a:p>
          <a:p>
            <a:r>
              <a:rPr lang="en-GB" sz="1200" dirty="0" smtClean="0">
                <a:latin typeface="Impact" pitchFamily="34" charset="0"/>
              </a:rPr>
              <a:t>					11)  -14,700,000 rounded to the nearest Million</a:t>
            </a:r>
          </a:p>
          <a:p>
            <a:endParaRPr lang="en-GB" sz="1200" dirty="0" smtClean="0">
              <a:latin typeface="Impact" pitchFamily="34" charset="0"/>
            </a:endParaRPr>
          </a:p>
          <a:p>
            <a:r>
              <a:rPr lang="en-GB" sz="1200" dirty="0" smtClean="0">
                <a:latin typeface="Impact" pitchFamily="34" charset="0"/>
              </a:rPr>
              <a:t>Block 3 : Watch tutor led demo (in class or on video)</a:t>
            </a:r>
          </a:p>
          <a:p>
            <a:endParaRPr lang="en-GB" sz="1200" dirty="0">
              <a:latin typeface="Impact" pitchFamily="34" charset="0"/>
            </a:endParaRPr>
          </a:p>
          <a:p>
            <a:endParaRPr lang="en-GB" sz="1200" dirty="0" smtClean="0">
              <a:latin typeface="Impact" pitchFamily="34" charset="0"/>
            </a:endParaRPr>
          </a:p>
          <a:p>
            <a:r>
              <a:rPr lang="en-GB" sz="1200" dirty="0" smtClean="0">
                <a:latin typeface="Impact" pitchFamily="34" charset="0"/>
              </a:rPr>
              <a:t>Try these, 	12)  8,329,000,000 rounded to the nearest billion</a:t>
            </a:r>
          </a:p>
          <a:p>
            <a:endParaRPr lang="en-GB" sz="1200" dirty="0">
              <a:latin typeface="Impact" pitchFamily="34" charset="0"/>
            </a:endParaRPr>
          </a:p>
          <a:p>
            <a:r>
              <a:rPr lang="en-GB" sz="1200" dirty="0" smtClean="0">
                <a:latin typeface="Impact" pitchFamily="34" charset="0"/>
              </a:rPr>
              <a:t>		13)  4.7B rounded to the nearest billion</a:t>
            </a:r>
          </a:p>
          <a:p>
            <a:endParaRPr lang="en-GB" sz="1200" dirty="0">
              <a:latin typeface="Impact" pitchFamily="34" charset="0"/>
            </a:endParaRPr>
          </a:p>
          <a:p>
            <a:r>
              <a:rPr lang="en-GB" sz="1200" dirty="0" smtClean="0">
                <a:latin typeface="Impact" pitchFamily="34" charset="0"/>
              </a:rPr>
              <a:t>			14)  -0.541 B  rounded to the nearest billion</a:t>
            </a:r>
          </a:p>
          <a:p>
            <a:endParaRPr lang="en-GB" sz="1200" dirty="0">
              <a:latin typeface="Impact" pitchFamily="34" charset="0"/>
            </a:endParaRPr>
          </a:p>
          <a:p>
            <a:r>
              <a:rPr lang="en-GB" sz="1200" dirty="0" smtClean="0">
                <a:latin typeface="Impact" pitchFamily="34" charset="0"/>
              </a:rPr>
              <a:t>				15)  2,800M  rounded to the nearest billion</a:t>
            </a:r>
          </a:p>
          <a:p>
            <a:endParaRPr lang="en-GB" sz="1200" dirty="0">
              <a:latin typeface="Impact" pitchFamily="34" charset="0"/>
            </a:endParaRPr>
          </a:p>
          <a:p>
            <a:endParaRPr lang="en-GB" sz="1200" dirty="0" smtClean="0">
              <a:latin typeface="Impact" pitchFamily="34" charset="0"/>
            </a:endParaRPr>
          </a:p>
          <a:p>
            <a:endParaRPr lang="en-GB" sz="1200" dirty="0">
              <a:latin typeface="Impact" pitchFamily="34" charset="0"/>
            </a:endParaRPr>
          </a:p>
          <a:p>
            <a:endParaRPr lang="en-GB" sz="1200" dirty="0" smtClean="0">
              <a:latin typeface="Impact" pitchFamily="34" charset="0"/>
            </a:endParaRPr>
          </a:p>
          <a:p>
            <a:endParaRPr lang="en-GB" sz="1200" dirty="0">
              <a:latin typeface="Impact" pitchFamily="34" charset="0"/>
            </a:endParaRPr>
          </a:p>
          <a:p>
            <a:endParaRPr lang="en-GB" sz="1200" dirty="0" smtClean="0">
              <a:latin typeface="Impact" pitchFamily="34" charset="0"/>
            </a:endParaRPr>
          </a:p>
          <a:p>
            <a:endParaRPr lang="en-GB" sz="1200" dirty="0">
              <a:latin typeface="Impact" pitchFamily="34" charset="0"/>
            </a:endParaRPr>
          </a:p>
          <a:p>
            <a:endParaRPr lang="en-GB" sz="1200" dirty="0" smtClean="0">
              <a:latin typeface="Impact" pitchFamily="34" charset="0"/>
            </a:endParaRPr>
          </a:p>
          <a:p>
            <a:endParaRPr lang="en-GB" sz="1200" dirty="0">
              <a:latin typeface="Impact" pitchFamily="34" charset="0"/>
            </a:endParaRPr>
          </a:p>
          <a:p>
            <a:endParaRPr lang="en-GB" sz="1200" dirty="0" smtClean="0">
              <a:latin typeface="Impact" pitchFamily="34" charset="0"/>
            </a:endParaRPr>
          </a:p>
          <a:p>
            <a:endParaRPr lang="en-GB" sz="1200" dirty="0">
              <a:latin typeface="Impact" pitchFamily="34" charset="0"/>
            </a:endParaRPr>
          </a:p>
          <a:p>
            <a:endParaRPr lang="en-GB" sz="1200" dirty="0" smtClean="0">
              <a:latin typeface="Impact" pitchFamily="34" charset="0"/>
            </a:endParaRPr>
          </a:p>
          <a:p>
            <a:endParaRPr lang="en-GB" sz="1200" dirty="0">
              <a:latin typeface="Impact" pitchFamily="34" charset="0"/>
            </a:endParaRPr>
          </a:p>
          <a:p>
            <a:endParaRPr lang="en-GB" sz="1200" dirty="0" smtClean="0">
              <a:latin typeface="Impact" pitchFamily="34" charset="0"/>
            </a:endParaRPr>
          </a:p>
        </p:txBody>
      </p:sp>
      <p:pic>
        <p:nvPicPr>
          <p:cNvPr id="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4864" y="552033"/>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nip Diagonal Corner Rectangle 15"/>
          <p:cNvSpPr/>
          <p:nvPr/>
        </p:nvSpPr>
        <p:spPr>
          <a:xfrm>
            <a:off x="251520" y="1515074"/>
            <a:ext cx="4176464" cy="401758"/>
          </a:xfrm>
          <a:prstGeom prst="snip2DiagRect">
            <a:avLst>
              <a:gd name="adj1" fmla="val 32210"/>
              <a:gd name="adj2" fmla="val 37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Snip Diagonal Corner Rectangle 19"/>
          <p:cNvSpPr/>
          <p:nvPr/>
        </p:nvSpPr>
        <p:spPr>
          <a:xfrm>
            <a:off x="274035" y="2780928"/>
            <a:ext cx="4176464" cy="401758"/>
          </a:xfrm>
          <a:prstGeom prst="snip2DiagRect">
            <a:avLst>
              <a:gd name="adj1" fmla="val 32210"/>
              <a:gd name="adj2" fmla="val 37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Snip Diagonal Corner Rectangle 20"/>
          <p:cNvSpPr/>
          <p:nvPr/>
        </p:nvSpPr>
        <p:spPr>
          <a:xfrm>
            <a:off x="274035" y="4283375"/>
            <a:ext cx="4176464" cy="401758"/>
          </a:xfrm>
          <a:prstGeom prst="snip2DiagRect">
            <a:avLst>
              <a:gd name="adj1" fmla="val 32210"/>
              <a:gd name="adj2" fmla="val 37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28" name="Group 27"/>
          <p:cNvGrpSpPr/>
          <p:nvPr/>
        </p:nvGrpSpPr>
        <p:grpSpPr>
          <a:xfrm>
            <a:off x="111805" y="63618"/>
            <a:ext cx="715779" cy="1357394"/>
            <a:chOff x="349147" y="1300296"/>
            <a:chExt cx="2206628" cy="4532570"/>
          </a:xfrm>
        </p:grpSpPr>
        <p:pic>
          <p:nvPicPr>
            <p:cNvPr id="29" name="Picture 2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grpSp>
        <p:nvGrpSpPr>
          <p:cNvPr id="22" name="Group 21"/>
          <p:cNvGrpSpPr/>
          <p:nvPr/>
        </p:nvGrpSpPr>
        <p:grpSpPr>
          <a:xfrm>
            <a:off x="8068127" y="796453"/>
            <a:ext cx="893204" cy="923330"/>
            <a:chOff x="8143292" y="851570"/>
            <a:chExt cx="893204" cy="923330"/>
          </a:xfrm>
        </p:grpSpPr>
        <p:sp>
          <p:nvSpPr>
            <p:cNvPr id="23" name="Oval 22"/>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Rectangle 23"/>
            <p:cNvSpPr/>
            <p:nvPr/>
          </p:nvSpPr>
          <p:spPr>
            <a:xfrm>
              <a:off x="8144932" y="851570"/>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14</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87897718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21432" y="8939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Websites and links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p:cNvSpPr/>
          <p:nvPr/>
        </p:nvSpPr>
        <p:spPr>
          <a:xfrm>
            <a:off x="251397" y="1690006"/>
            <a:ext cx="4063605" cy="307777"/>
          </a:xfrm>
          <a:prstGeom prst="rect">
            <a:avLst/>
          </a:prstGeom>
        </p:spPr>
        <p:txBody>
          <a:bodyPr wrap="square">
            <a:spAutoFit/>
          </a:bodyPr>
          <a:lstStyle/>
          <a:p>
            <a:r>
              <a:rPr lang="en-GB" sz="1400" dirty="0" smtClean="0">
                <a:latin typeface="Impact" pitchFamily="34" charset="0"/>
              </a:rPr>
              <a:t>Rounding using a number line to visualise</a:t>
            </a:r>
          </a:p>
        </p:txBody>
      </p:sp>
      <p:pic>
        <p:nvPicPr>
          <p:cNvPr id="1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567704"/>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111805" y="63618"/>
            <a:ext cx="715779" cy="1357394"/>
            <a:chOff x="349147" y="1300296"/>
            <a:chExt cx="2206628" cy="4532570"/>
          </a:xfrm>
        </p:grpSpPr>
        <p:pic>
          <p:nvPicPr>
            <p:cNvPr id="26"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sp>
        <p:nvSpPr>
          <p:cNvPr id="2" name="Rectangle 1"/>
          <p:cNvSpPr/>
          <p:nvPr/>
        </p:nvSpPr>
        <p:spPr>
          <a:xfrm>
            <a:off x="3741427" y="1664512"/>
            <a:ext cx="5580111" cy="307777"/>
          </a:xfrm>
          <a:prstGeom prst="rect">
            <a:avLst/>
          </a:prstGeom>
        </p:spPr>
        <p:txBody>
          <a:bodyPr wrap="square">
            <a:spAutoFit/>
          </a:bodyPr>
          <a:lstStyle/>
          <a:p>
            <a:r>
              <a:rPr lang="en-GB" sz="1400" dirty="0">
                <a:hlinkClick r:id="rId10"/>
              </a:rPr>
              <a:t>http://www.oswego.org/ocsd-web/games/Estimate/estimate.html</a:t>
            </a:r>
            <a:endParaRPr lang="en-GB" sz="1400" dirty="0"/>
          </a:p>
        </p:txBody>
      </p:sp>
      <p:sp>
        <p:nvSpPr>
          <p:cNvPr id="4" name="Rectangle 3"/>
          <p:cNvSpPr/>
          <p:nvPr/>
        </p:nvSpPr>
        <p:spPr>
          <a:xfrm>
            <a:off x="3741758" y="2082870"/>
            <a:ext cx="4896544" cy="523220"/>
          </a:xfrm>
          <a:prstGeom prst="rect">
            <a:avLst/>
          </a:prstGeom>
        </p:spPr>
        <p:txBody>
          <a:bodyPr wrap="square">
            <a:spAutoFit/>
          </a:bodyPr>
          <a:lstStyle/>
          <a:p>
            <a:r>
              <a:rPr lang="en-GB" sz="1400" dirty="0">
                <a:hlinkClick r:id="rId11"/>
              </a:rPr>
              <a:t>http://www.kiwikidsnews.co.nz/games/2013/02/02/dart-board-rounding/</a:t>
            </a:r>
            <a:endParaRPr lang="en-GB" sz="1400" dirty="0"/>
          </a:p>
        </p:txBody>
      </p:sp>
      <p:sp>
        <p:nvSpPr>
          <p:cNvPr id="17" name="Rectangle 16"/>
          <p:cNvSpPr/>
          <p:nvPr/>
        </p:nvSpPr>
        <p:spPr>
          <a:xfrm>
            <a:off x="251728" y="2110575"/>
            <a:ext cx="3490030" cy="523220"/>
          </a:xfrm>
          <a:prstGeom prst="rect">
            <a:avLst/>
          </a:prstGeom>
        </p:spPr>
        <p:txBody>
          <a:bodyPr wrap="square">
            <a:spAutoFit/>
          </a:bodyPr>
          <a:lstStyle/>
          <a:p>
            <a:r>
              <a:rPr lang="en-GB" sz="1400" dirty="0" smtClean="0">
                <a:latin typeface="Impact" pitchFamily="34" charset="0"/>
              </a:rPr>
              <a:t>Use a ‘dart board’ type game to create rounding questions or solve</a:t>
            </a:r>
          </a:p>
        </p:txBody>
      </p:sp>
      <p:sp>
        <p:nvSpPr>
          <p:cNvPr id="6" name="Rectangle 5"/>
          <p:cNvSpPr/>
          <p:nvPr/>
        </p:nvSpPr>
        <p:spPr>
          <a:xfrm>
            <a:off x="3741427" y="2642097"/>
            <a:ext cx="4572000" cy="523220"/>
          </a:xfrm>
          <a:prstGeom prst="rect">
            <a:avLst/>
          </a:prstGeom>
        </p:spPr>
        <p:txBody>
          <a:bodyPr>
            <a:spAutoFit/>
          </a:bodyPr>
          <a:lstStyle/>
          <a:p>
            <a:r>
              <a:rPr lang="en-GB" sz="1400" dirty="0">
                <a:hlinkClick r:id="rId12"/>
              </a:rPr>
              <a:t>http://mathszone.webspace.virginmedia.com/mw/rounding/nearest100.swf</a:t>
            </a:r>
            <a:endParaRPr lang="en-GB" sz="1400" dirty="0"/>
          </a:p>
        </p:txBody>
      </p:sp>
      <p:sp>
        <p:nvSpPr>
          <p:cNvPr id="19" name="Rectangle 18"/>
          <p:cNvSpPr/>
          <p:nvPr/>
        </p:nvSpPr>
        <p:spPr>
          <a:xfrm>
            <a:off x="251397" y="2749818"/>
            <a:ext cx="3490030" cy="307777"/>
          </a:xfrm>
          <a:prstGeom prst="rect">
            <a:avLst/>
          </a:prstGeom>
        </p:spPr>
        <p:txBody>
          <a:bodyPr wrap="square">
            <a:spAutoFit/>
          </a:bodyPr>
          <a:lstStyle/>
          <a:p>
            <a:r>
              <a:rPr lang="en-GB" sz="1400" dirty="0" smtClean="0">
                <a:latin typeface="Impact" pitchFamily="34" charset="0"/>
              </a:rPr>
              <a:t>Rounding to 100 on a number line</a:t>
            </a:r>
          </a:p>
        </p:txBody>
      </p:sp>
      <p:sp>
        <p:nvSpPr>
          <p:cNvPr id="7" name="Rectangle 6"/>
          <p:cNvSpPr/>
          <p:nvPr/>
        </p:nvSpPr>
        <p:spPr>
          <a:xfrm>
            <a:off x="3777354" y="3213278"/>
            <a:ext cx="4572000" cy="523220"/>
          </a:xfrm>
          <a:prstGeom prst="rect">
            <a:avLst/>
          </a:prstGeom>
        </p:spPr>
        <p:txBody>
          <a:bodyPr>
            <a:spAutoFit/>
          </a:bodyPr>
          <a:lstStyle/>
          <a:p>
            <a:r>
              <a:rPr lang="en-GB" sz="1400" dirty="0">
                <a:hlinkClick r:id="rId13"/>
              </a:rPr>
              <a:t>http://www.sheppardsoftware.com/mathgames/round/mathman_round_millions.htm</a:t>
            </a:r>
            <a:endParaRPr lang="en-GB" sz="1400" dirty="0"/>
          </a:p>
        </p:txBody>
      </p:sp>
      <p:sp>
        <p:nvSpPr>
          <p:cNvPr id="21" name="Rectangle 20"/>
          <p:cNvSpPr/>
          <p:nvPr/>
        </p:nvSpPr>
        <p:spPr>
          <a:xfrm>
            <a:off x="251397" y="3203416"/>
            <a:ext cx="3490030" cy="523220"/>
          </a:xfrm>
          <a:prstGeom prst="rect">
            <a:avLst/>
          </a:prstGeom>
        </p:spPr>
        <p:txBody>
          <a:bodyPr wrap="square">
            <a:spAutoFit/>
          </a:bodyPr>
          <a:lstStyle/>
          <a:p>
            <a:r>
              <a:rPr lang="en-GB" sz="1400" dirty="0" smtClean="0">
                <a:latin typeface="Impact" pitchFamily="34" charset="0"/>
              </a:rPr>
              <a:t>Play ‘Pac Man’ and chase down the ghosts while rounding to the nearest million !</a:t>
            </a:r>
          </a:p>
        </p:txBody>
      </p:sp>
      <p:sp>
        <p:nvSpPr>
          <p:cNvPr id="8" name="Rectangle 7"/>
          <p:cNvSpPr/>
          <p:nvPr/>
        </p:nvSpPr>
        <p:spPr>
          <a:xfrm>
            <a:off x="3746209" y="3726636"/>
            <a:ext cx="4572000" cy="523220"/>
          </a:xfrm>
          <a:prstGeom prst="rect">
            <a:avLst/>
          </a:prstGeom>
        </p:spPr>
        <p:txBody>
          <a:bodyPr>
            <a:spAutoFit/>
          </a:bodyPr>
          <a:lstStyle/>
          <a:p>
            <a:r>
              <a:rPr lang="en-GB" sz="1400" dirty="0">
                <a:hlinkClick r:id="rId14"/>
              </a:rPr>
              <a:t>http://www.teachrkids.com/examples/rounding.asp?count=10&amp;round_type=4&amp;min_val=1000&amp;max_val=99999</a:t>
            </a:r>
            <a:endParaRPr lang="en-GB" sz="1400" dirty="0"/>
          </a:p>
        </p:txBody>
      </p:sp>
      <p:sp>
        <p:nvSpPr>
          <p:cNvPr id="23" name="Rectangle 22"/>
          <p:cNvSpPr/>
          <p:nvPr/>
        </p:nvSpPr>
        <p:spPr>
          <a:xfrm>
            <a:off x="251397" y="3732296"/>
            <a:ext cx="3490030" cy="307777"/>
          </a:xfrm>
          <a:prstGeom prst="rect">
            <a:avLst/>
          </a:prstGeom>
        </p:spPr>
        <p:txBody>
          <a:bodyPr wrap="square">
            <a:spAutoFit/>
          </a:bodyPr>
          <a:lstStyle/>
          <a:p>
            <a:r>
              <a:rPr lang="en-GB" sz="1400" dirty="0" smtClean="0">
                <a:latin typeface="Impact" pitchFamily="34" charset="0"/>
              </a:rPr>
              <a:t>A sheet of rounding to 1000 questions to try</a:t>
            </a:r>
          </a:p>
        </p:txBody>
      </p:sp>
      <p:sp>
        <p:nvSpPr>
          <p:cNvPr id="9" name="Rectangle 8"/>
          <p:cNvSpPr/>
          <p:nvPr/>
        </p:nvSpPr>
        <p:spPr>
          <a:xfrm>
            <a:off x="3777354" y="4285643"/>
            <a:ext cx="2985304" cy="307777"/>
          </a:xfrm>
          <a:prstGeom prst="rect">
            <a:avLst/>
          </a:prstGeom>
        </p:spPr>
        <p:txBody>
          <a:bodyPr wrap="none">
            <a:spAutoFit/>
          </a:bodyPr>
          <a:lstStyle/>
          <a:p>
            <a:r>
              <a:rPr lang="en-GB" sz="1400" dirty="0">
                <a:hlinkClick r:id="rId15"/>
              </a:rPr>
              <a:t>http://www.quia.com/hm/41141.html</a:t>
            </a:r>
            <a:endParaRPr lang="en-GB" sz="1400" dirty="0"/>
          </a:p>
        </p:txBody>
      </p:sp>
      <p:sp>
        <p:nvSpPr>
          <p:cNvPr id="28" name="Rectangle 27"/>
          <p:cNvSpPr/>
          <p:nvPr/>
        </p:nvSpPr>
        <p:spPr>
          <a:xfrm>
            <a:off x="256179" y="4302931"/>
            <a:ext cx="3490030" cy="307777"/>
          </a:xfrm>
          <a:prstGeom prst="rect">
            <a:avLst/>
          </a:prstGeom>
        </p:spPr>
        <p:txBody>
          <a:bodyPr wrap="square">
            <a:spAutoFit/>
          </a:bodyPr>
          <a:lstStyle/>
          <a:p>
            <a:r>
              <a:rPr lang="en-GB" sz="1400" dirty="0" smtClean="0">
                <a:latin typeface="Impact" pitchFamily="34" charset="0"/>
              </a:rPr>
              <a:t>Hangman rounding of numbers in 1000’s</a:t>
            </a:r>
          </a:p>
        </p:txBody>
      </p:sp>
      <p:sp>
        <p:nvSpPr>
          <p:cNvPr id="12" name="Rectangle 11"/>
          <p:cNvSpPr/>
          <p:nvPr/>
        </p:nvSpPr>
        <p:spPr>
          <a:xfrm>
            <a:off x="3792701" y="4725144"/>
            <a:ext cx="4572000" cy="523220"/>
          </a:xfrm>
          <a:prstGeom prst="rect">
            <a:avLst/>
          </a:prstGeom>
        </p:spPr>
        <p:txBody>
          <a:bodyPr>
            <a:spAutoFit/>
          </a:bodyPr>
          <a:lstStyle/>
          <a:p>
            <a:r>
              <a:rPr lang="en-GB" sz="1400" dirty="0">
                <a:hlinkClick r:id="rId16"/>
              </a:rPr>
              <a:t>http://www.cimt.plymouth.ac.uk/projects/mepres/book8/bk8i4/bk8_4i5.htm</a:t>
            </a:r>
            <a:endParaRPr lang="en-GB" sz="1400" dirty="0"/>
          </a:p>
        </p:txBody>
      </p:sp>
      <p:sp>
        <p:nvSpPr>
          <p:cNvPr id="29" name="Rectangle 28"/>
          <p:cNvSpPr/>
          <p:nvPr/>
        </p:nvSpPr>
        <p:spPr>
          <a:xfrm>
            <a:off x="251397" y="4773061"/>
            <a:ext cx="3490030" cy="523220"/>
          </a:xfrm>
          <a:prstGeom prst="rect">
            <a:avLst/>
          </a:prstGeom>
        </p:spPr>
        <p:txBody>
          <a:bodyPr wrap="square">
            <a:spAutoFit/>
          </a:bodyPr>
          <a:lstStyle/>
          <a:p>
            <a:r>
              <a:rPr lang="en-GB" sz="1400" dirty="0" smtClean="0">
                <a:latin typeface="Impact" pitchFamily="34" charset="0"/>
              </a:rPr>
              <a:t>A short help guide on rounding decimals and rounding examples to try</a:t>
            </a:r>
          </a:p>
        </p:txBody>
      </p:sp>
      <p:sp>
        <p:nvSpPr>
          <p:cNvPr id="14" name="Rectangle 13"/>
          <p:cNvSpPr/>
          <p:nvPr/>
        </p:nvSpPr>
        <p:spPr>
          <a:xfrm>
            <a:off x="3792701" y="5296281"/>
            <a:ext cx="5039118" cy="461665"/>
          </a:xfrm>
          <a:prstGeom prst="rect">
            <a:avLst/>
          </a:prstGeom>
        </p:spPr>
        <p:txBody>
          <a:bodyPr wrap="square">
            <a:spAutoFit/>
          </a:bodyPr>
          <a:lstStyle/>
          <a:p>
            <a:r>
              <a:rPr lang="en-GB" sz="1200" dirty="0">
                <a:hlinkClick r:id="rId17"/>
              </a:rPr>
              <a:t>http://www.sinclair.edu/centers/tlc/pub/handouts_worksheets/mathematics/DEV085/1_whole_numbers/085_rounding_whole_numbers_2.pdf</a:t>
            </a:r>
            <a:endParaRPr lang="en-GB" sz="1200" dirty="0"/>
          </a:p>
        </p:txBody>
      </p:sp>
      <p:sp>
        <p:nvSpPr>
          <p:cNvPr id="30" name="Rectangle 29"/>
          <p:cNvSpPr/>
          <p:nvPr/>
        </p:nvSpPr>
        <p:spPr>
          <a:xfrm>
            <a:off x="234697" y="5284543"/>
            <a:ext cx="3490030" cy="307777"/>
          </a:xfrm>
          <a:prstGeom prst="rect">
            <a:avLst/>
          </a:prstGeom>
        </p:spPr>
        <p:txBody>
          <a:bodyPr wrap="square">
            <a:spAutoFit/>
          </a:bodyPr>
          <a:lstStyle/>
          <a:p>
            <a:r>
              <a:rPr lang="en-GB" sz="1400" dirty="0" smtClean="0">
                <a:latin typeface="Impact" pitchFamily="34" charset="0"/>
              </a:rPr>
              <a:t>Two pages of rounding from 10 to billion</a:t>
            </a:r>
          </a:p>
        </p:txBody>
      </p:sp>
      <p:sp>
        <p:nvSpPr>
          <p:cNvPr id="16" name="Rectangle 15"/>
          <p:cNvSpPr/>
          <p:nvPr/>
        </p:nvSpPr>
        <p:spPr>
          <a:xfrm>
            <a:off x="3786256" y="5879013"/>
            <a:ext cx="4572000" cy="461665"/>
          </a:xfrm>
          <a:prstGeom prst="rect">
            <a:avLst/>
          </a:prstGeom>
        </p:spPr>
        <p:txBody>
          <a:bodyPr>
            <a:spAutoFit/>
          </a:bodyPr>
          <a:lstStyle/>
          <a:p>
            <a:r>
              <a:rPr lang="en-GB" sz="1200" dirty="0">
                <a:hlinkClick r:id="rId18"/>
              </a:rPr>
              <a:t>http://www.bbc.co.uk/schools/gcsebitesize/maths/number/roundestimaterev5.shtml</a:t>
            </a:r>
            <a:endParaRPr lang="en-GB" sz="1200" dirty="0"/>
          </a:p>
        </p:txBody>
      </p:sp>
      <p:sp>
        <p:nvSpPr>
          <p:cNvPr id="32" name="Rectangle 31"/>
          <p:cNvSpPr/>
          <p:nvPr/>
        </p:nvSpPr>
        <p:spPr>
          <a:xfrm>
            <a:off x="241371" y="5882743"/>
            <a:ext cx="3490030" cy="523220"/>
          </a:xfrm>
          <a:prstGeom prst="rect">
            <a:avLst/>
          </a:prstGeom>
        </p:spPr>
        <p:txBody>
          <a:bodyPr wrap="square">
            <a:spAutoFit/>
          </a:bodyPr>
          <a:lstStyle/>
          <a:p>
            <a:r>
              <a:rPr lang="en-GB" sz="1400" dirty="0" smtClean="0">
                <a:latin typeface="Impact" pitchFamily="34" charset="0"/>
              </a:rPr>
              <a:t>The BBC website with large numbers, significant figures and decimals</a:t>
            </a:r>
          </a:p>
        </p:txBody>
      </p:sp>
      <p:grpSp>
        <p:nvGrpSpPr>
          <p:cNvPr id="33" name="Group 32"/>
          <p:cNvGrpSpPr/>
          <p:nvPr/>
        </p:nvGrpSpPr>
        <p:grpSpPr>
          <a:xfrm>
            <a:off x="8068127" y="796453"/>
            <a:ext cx="893204" cy="923330"/>
            <a:chOff x="8143292" y="851570"/>
            <a:chExt cx="893204" cy="923330"/>
          </a:xfrm>
        </p:grpSpPr>
        <p:sp>
          <p:nvSpPr>
            <p:cNvPr id="34" name="Oval 33"/>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 name="Rectangle 34"/>
            <p:cNvSpPr/>
            <p:nvPr/>
          </p:nvSpPr>
          <p:spPr>
            <a:xfrm>
              <a:off x="8144932" y="851570"/>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15</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05333551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42863" y="8939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074" name="Picture 2"/>
          <p:cNvPicPr>
            <a:picLocks noChangeAspect="1" noChangeArrowheads="1"/>
          </p:cNvPicPr>
          <p:nvPr/>
        </p:nvPicPr>
        <p:blipFill>
          <a:blip r:embed="rId5">
            <a:extLst>
              <a:ext uri="{BEBA8EAE-BF5A-486C-A8C5-ECC9F3942E4B}">
                <a14:imgProps xmlns:a14="http://schemas.microsoft.com/office/drawing/2010/main">
                  <a14:imgLayer r:embed="rId6">
                    <a14:imgEffect>
                      <a14:artisticBlur/>
                    </a14:imgEffect>
                    <a14:imgEffect>
                      <a14:brightnessContrast bright="94000" contrast="44000"/>
                    </a14:imgEffect>
                  </a14:imgLayer>
                </a14:imgProps>
              </a:ext>
              <a:ext uri="{28A0092B-C50C-407E-A947-70E740481C1C}">
                <a14:useLocalDpi xmlns:a14="http://schemas.microsoft.com/office/drawing/2010/main" val="0"/>
              </a:ext>
            </a:extLst>
          </a:blip>
          <a:srcRect/>
          <a:stretch>
            <a:fillRect/>
          </a:stretch>
        </p:blipFill>
        <p:spPr bwMode="auto">
          <a:xfrm>
            <a:off x="179513" y="1474966"/>
            <a:ext cx="8496943" cy="503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Practice – just the numbers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Rectangle 24"/>
          <p:cNvSpPr/>
          <p:nvPr/>
        </p:nvSpPr>
        <p:spPr>
          <a:xfrm>
            <a:off x="179513" y="1580059"/>
            <a:ext cx="1882502" cy="5078313"/>
          </a:xfrm>
          <a:prstGeom prst="rect">
            <a:avLst/>
          </a:prstGeom>
        </p:spPr>
        <p:txBody>
          <a:bodyPr wrap="square">
            <a:spAutoFit/>
          </a:bodyPr>
          <a:lstStyle/>
          <a:p>
            <a:r>
              <a:rPr lang="en-GB" sz="1200" dirty="0" smtClean="0">
                <a:latin typeface="Impact" pitchFamily="34" charset="0"/>
              </a:rPr>
              <a:t>Round to the nearest 10</a:t>
            </a:r>
          </a:p>
          <a:p>
            <a:endParaRPr lang="en-GB" sz="1200" dirty="0">
              <a:latin typeface="Impact" pitchFamily="34" charset="0"/>
            </a:endParaRPr>
          </a:p>
          <a:p>
            <a:pPr algn="ctr"/>
            <a:r>
              <a:rPr lang="en-GB" sz="1200" dirty="0" smtClean="0">
                <a:latin typeface="Impact" pitchFamily="34" charset="0"/>
              </a:rPr>
              <a:t>6</a:t>
            </a:r>
          </a:p>
          <a:p>
            <a:pPr algn="ctr"/>
            <a:r>
              <a:rPr lang="en-GB" sz="1200" dirty="0" smtClean="0">
                <a:latin typeface="Impact" pitchFamily="34" charset="0"/>
              </a:rPr>
              <a:t>17</a:t>
            </a:r>
          </a:p>
          <a:p>
            <a:pPr algn="ctr"/>
            <a:r>
              <a:rPr lang="en-GB" sz="1200" dirty="0" smtClean="0">
                <a:latin typeface="Impact" pitchFamily="34" charset="0"/>
              </a:rPr>
              <a:t>54</a:t>
            </a:r>
          </a:p>
          <a:p>
            <a:pPr algn="ctr"/>
            <a:r>
              <a:rPr lang="en-GB" sz="1200" dirty="0" smtClean="0">
                <a:latin typeface="Impact" pitchFamily="34" charset="0"/>
              </a:rPr>
              <a:t>95</a:t>
            </a:r>
          </a:p>
          <a:p>
            <a:pPr algn="ctr"/>
            <a:r>
              <a:rPr lang="en-GB" sz="1200" dirty="0" smtClean="0">
                <a:latin typeface="Impact" pitchFamily="34" charset="0"/>
              </a:rPr>
              <a:t>163</a:t>
            </a:r>
          </a:p>
          <a:p>
            <a:pPr algn="ctr"/>
            <a:r>
              <a:rPr lang="en-GB" sz="1200" dirty="0" smtClean="0">
                <a:latin typeface="Impact" pitchFamily="34" charset="0"/>
              </a:rPr>
              <a:t>498</a:t>
            </a:r>
          </a:p>
          <a:p>
            <a:pPr algn="ctr"/>
            <a:r>
              <a:rPr lang="en-GB" sz="1200" dirty="0" smtClean="0">
                <a:latin typeface="Impact" pitchFamily="34" charset="0"/>
              </a:rPr>
              <a:t>1,552</a:t>
            </a:r>
          </a:p>
          <a:p>
            <a:pPr algn="ctr"/>
            <a:r>
              <a:rPr lang="en-GB" sz="1200" dirty="0" smtClean="0">
                <a:latin typeface="Impact" pitchFamily="34" charset="0"/>
              </a:rPr>
              <a:t>18,239</a:t>
            </a:r>
          </a:p>
          <a:p>
            <a:endParaRPr lang="en-GB" sz="1200" dirty="0">
              <a:latin typeface="Impact" pitchFamily="34" charset="0"/>
            </a:endParaRPr>
          </a:p>
          <a:p>
            <a:r>
              <a:rPr lang="en-GB" sz="1200" dirty="0" smtClean="0">
                <a:latin typeface="Impact" pitchFamily="34" charset="0"/>
              </a:rPr>
              <a:t>Round to the nearest 10K</a:t>
            </a:r>
          </a:p>
          <a:p>
            <a:endParaRPr lang="en-GB" sz="1200" dirty="0">
              <a:latin typeface="Impact" pitchFamily="34" charset="0"/>
            </a:endParaRPr>
          </a:p>
          <a:p>
            <a:pPr algn="ctr"/>
            <a:r>
              <a:rPr lang="en-GB" sz="1200" dirty="0" smtClean="0">
                <a:latin typeface="Impact" pitchFamily="34" charset="0"/>
              </a:rPr>
              <a:t>14K</a:t>
            </a:r>
          </a:p>
          <a:p>
            <a:pPr algn="ctr"/>
            <a:r>
              <a:rPr lang="en-GB" sz="1200" dirty="0" smtClean="0">
                <a:latin typeface="Impact" pitchFamily="34" charset="0"/>
              </a:rPr>
              <a:t>29K</a:t>
            </a:r>
          </a:p>
          <a:p>
            <a:pPr algn="ctr"/>
            <a:r>
              <a:rPr lang="en-GB" sz="1200" dirty="0" smtClean="0">
                <a:latin typeface="Impact" pitchFamily="34" charset="0"/>
              </a:rPr>
              <a:t>355K</a:t>
            </a:r>
          </a:p>
          <a:p>
            <a:pPr algn="ctr"/>
            <a:r>
              <a:rPr lang="en-GB" sz="1200" dirty="0" smtClean="0">
                <a:latin typeface="Impact" pitchFamily="34" charset="0"/>
              </a:rPr>
              <a:t>959K</a:t>
            </a:r>
          </a:p>
          <a:p>
            <a:pPr algn="ctr"/>
            <a:r>
              <a:rPr lang="en-GB" sz="1200" dirty="0" smtClean="0">
                <a:latin typeface="Impact" pitchFamily="34" charset="0"/>
              </a:rPr>
              <a:t>-15.5K</a:t>
            </a:r>
          </a:p>
          <a:p>
            <a:pPr algn="ctr"/>
            <a:r>
              <a:rPr lang="en-GB" sz="1200" dirty="0" smtClean="0">
                <a:latin typeface="Impact" pitchFamily="34" charset="0"/>
              </a:rPr>
              <a:t>267.8K</a:t>
            </a:r>
          </a:p>
          <a:p>
            <a:endParaRPr lang="en-GB" sz="1200" dirty="0">
              <a:latin typeface="Impact" pitchFamily="34" charset="0"/>
            </a:endParaRPr>
          </a:p>
          <a:p>
            <a:r>
              <a:rPr lang="en-GB" sz="1200" dirty="0" smtClean="0">
                <a:latin typeface="Impact" pitchFamily="34" charset="0"/>
              </a:rPr>
              <a:t>Round to the nearest 10M</a:t>
            </a:r>
          </a:p>
          <a:p>
            <a:endParaRPr lang="en-GB" sz="1200" dirty="0">
              <a:latin typeface="Impact" pitchFamily="34" charset="0"/>
            </a:endParaRPr>
          </a:p>
          <a:p>
            <a:pPr algn="ctr"/>
            <a:r>
              <a:rPr lang="en-GB" sz="1200" dirty="0" smtClean="0">
                <a:latin typeface="Impact" pitchFamily="34" charset="0"/>
              </a:rPr>
              <a:t>84M</a:t>
            </a:r>
          </a:p>
          <a:p>
            <a:pPr algn="ctr"/>
            <a:r>
              <a:rPr lang="en-GB" sz="1200" dirty="0" smtClean="0">
                <a:latin typeface="Impact" pitchFamily="34" charset="0"/>
              </a:rPr>
              <a:t>125M</a:t>
            </a:r>
          </a:p>
          <a:p>
            <a:pPr algn="ctr"/>
            <a:r>
              <a:rPr lang="en-GB" sz="1200" dirty="0" smtClean="0">
                <a:latin typeface="Impact" pitchFamily="34" charset="0"/>
              </a:rPr>
              <a:t>-659M</a:t>
            </a:r>
          </a:p>
          <a:p>
            <a:pPr algn="ctr"/>
            <a:r>
              <a:rPr lang="en-GB" sz="1200" dirty="0" smtClean="0">
                <a:latin typeface="Impact" pitchFamily="34" charset="0"/>
              </a:rPr>
              <a:t>45.5M</a:t>
            </a:r>
            <a:endParaRPr lang="en-GB" sz="1200" dirty="0">
              <a:latin typeface="Impact" pitchFamily="34" charset="0"/>
            </a:endParaRPr>
          </a:p>
          <a:p>
            <a:endParaRPr lang="en-GB" sz="1200" dirty="0" smtClean="0">
              <a:latin typeface="Impact" pitchFamily="34" charset="0"/>
            </a:endParaRPr>
          </a:p>
        </p:txBody>
      </p:sp>
      <p:pic>
        <p:nvPicPr>
          <p:cNvPr id="14"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664" y="631740"/>
            <a:ext cx="5143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111805" y="63618"/>
            <a:ext cx="715779" cy="1357394"/>
            <a:chOff x="349147" y="1300296"/>
            <a:chExt cx="2206628" cy="4532570"/>
          </a:xfrm>
        </p:grpSpPr>
        <p:pic>
          <p:nvPicPr>
            <p:cNvPr id="21"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sp>
        <p:nvSpPr>
          <p:cNvPr id="15" name="Rectangle 14"/>
          <p:cNvSpPr/>
          <p:nvPr/>
        </p:nvSpPr>
        <p:spPr>
          <a:xfrm>
            <a:off x="2267744" y="1580059"/>
            <a:ext cx="1882502" cy="4893647"/>
          </a:xfrm>
          <a:prstGeom prst="rect">
            <a:avLst/>
          </a:prstGeom>
        </p:spPr>
        <p:txBody>
          <a:bodyPr wrap="square">
            <a:spAutoFit/>
          </a:bodyPr>
          <a:lstStyle/>
          <a:p>
            <a:r>
              <a:rPr lang="en-GB" sz="1200" dirty="0" smtClean="0">
                <a:latin typeface="Impact" pitchFamily="34" charset="0"/>
              </a:rPr>
              <a:t>Round to the nearest 100</a:t>
            </a:r>
          </a:p>
          <a:p>
            <a:endParaRPr lang="en-GB" sz="1200" dirty="0">
              <a:latin typeface="Impact" pitchFamily="34" charset="0"/>
            </a:endParaRPr>
          </a:p>
          <a:p>
            <a:pPr algn="ctr"/>
            <a:r>
              <a:rPr lang="en-GB" sz="1200" dirty="0" smtClean="0">
                <a:latin typeface="Impact" pitchFamily="34" charset="0"/>
              </a:rPr>
              <a:t>124</a:t>
            </a:r>
          </a:p>
          <a:p>
            <a:pPr algn="ctr"/>
            <a:r>
              <a:rPr lang="en-GB" sz="1200" dirty="0" smtClean="0">
                <a:latin typeface="Impact" pitchFamily="34" charset="0"/>
              </a:rPr>
              <a:t>698</a:t>
            </a:r>
          </a:p>
          <a:p>
            <a:pPr algn="ctr"/>
            <a:r>
              <a:rPr lang="en-GB" sz="1200" dirty="0" smtClean="0">
                <a:latin typeface="Impact" pitchFamily="34" charset="0"/>
              </a:rPr>
              <a:t>245</a:t>
            </a:r>
          </a:p>
          <a:p>
            <a:pPr algn="ctr"/>
            <a:r>
              <a:rPr lang="en-GB" sz="1200" dirty="0" smtClean="0">
                <a:latin typeface="Impact" pitchFamily="34" charset="0"/>
              </a:rPr>
              <a:t>555</a:t>
            </a:r>
          </a:p>
          <a:p>
            <a:pPr algn="ctr"/>
            <a:r>
              <a:rPr lang="en-GB" sz="1200" dirty="0" smtClean="0">
                <a:latin typeface="Impact" pitchFamily="34" charset="0"/>
              </a:rPr>
              <a:t>-1,659</a:t>
            </a:r>
          </a:p>
          <a:p>
            <a:pPr algn="ctr"/>
            <a:r>
              <a:rPr lang="en-GB" sz="1200" dirty="0" smtClean="0">
                <a:latin typeface="Impact" pitchFamily="34" charset="0"/>
              </a:rPr>
              <a:t>189,250</a:t>
            </a:r>
          </a:p>
          <a:p>
            <a:pPr algn="ctr"/>
            <a:r>
              <a:rPr lang="en-GB" sz="1200" dirty="0" smtClean="0">
                <a:latin typeface="Impact" pitchFamily="34" charset="0"/>
              </a:rPr>
              <a:t>454,545</a:t>
            </a:r>
          </a:p>
          <a:p>
            <a:pPr algn="ctr"/>
            <a:r>
              <a:rPr lang="en-GB" sz="1200" dirty="0" smtClean="0">
                <a:latin typeface="Impact" pitchFamily="34" charset="0"/>
              </a:rPr>
              <a:t>-330</a:t>
            </a:r>
          </a:p>
          <a:p>
            <a:endParaRPr lang="en-GB" sz="1200" dirty="0">
              <a:latin typeface="Impact" pitchFamily="34" charset="0"/>
            </a:endParaRPr>
          </a:p>
          <a:p>
            <a:r>
              <a:rPr lang="en-GB" sz="1200" dirty="0" smtClean="0">
                <a:latin typeface="Impact" pitchFamily="34" charset="0"/>
              </a:rPr>
              <a:t>Round to the nearest 100K</a:t>
            </a:r>
          </a:p>
          <a:p>
            <a:endParaRPr lang="en-GB" sz="1200" dirty="0" smtClean="0">
              <a:latin typeface="Impact" pitchFamily="34" charset="0"/>
            </a:endParaRPr>
          </a:p>
          <a:p>
            <a:pPr algn="ctr"/>
            <a:r>
              <a:rPr lang="en-GB" sz="1200" dirty="0" smtClean="0">
                <a:latin typeface="Impact" pitchFamily="34" charset="0"/>
              </a:rPr>
              <a:t>250K</a:t>
            </a:r>
          </a:p>
          <a:p>
            <a:pPr algn="ctr"/>
            <a:r>
              <a:rPr lang="en-GB" sz="1200" dirty="0" smtClean="0">
                <a:latin typeface="Impact" pitchFamily="34" charset="0"/>
              </a:rPr>
              <a:t>932K</a:t>
            </a:r>
          </a:p>
          <a:p>
            <a:pPr algn="ctr"/>
            <a:r>
              <a:rPr lang="en-GB" sz="1200" dirty="0" smtClean="0">
                <a:latin typeface="Impact" pitchFamily="34" charset="0"/>
              </a:rPr>
              <a:t>80.6K</a:t>
            </a:r>
          </a:p>
          <a:p>
            <a:pPr algn="ctr"/>
            <a:r>
              <a:rPr lang="en-GB" sz="1200" dirty="0" smtClean="0">
                <a:latin typeface="Impact" pitchFamily="34" charset="0"/>
              </a:rPr>
              <a:t>-455K</a:t>
            </a:r>
          </a:p>
          <a:p>
            <a:pPr algn="ctr"/>
            <a:r>
              <a:rPr lang="en-GB" sz="1200" dirty="0" smtClean="0">
                <a:latin typeface="Impact" pitchFamily="34" charset="0"/>
              </a:rPr>
              <a:t>960.4K</a:t>
            </a:r>
          </a:p>
          <a:p>
            <a:pPr algn="ctr"/>
            <a:r>
              <a:rPr lang="en-GB" sz="1200" dirty="0" smtClean="0">
                <a:latin typeface="Impact" pitchFamily="34" charset="0"/>
              </a:rPr>
              <a:t>-105K</a:t>
            </a:r>
            <a:endParaRPr lang="en-GB" sz="1200" dirty="0">
              <a:latin typeface="Impact" pitchFamily="34" charset="0"/>
            </a:endParaRPr>
          </a:p>
          <a:p>
            <a:endParaRPr lang="en-GB" sz="1200" dirty="0">
              <a:latin typeface="Impact" pitchFamily="34" charset="0"/>
            </a:endParaRPr>
          </a:p>
          <a:p>
            <a:r>
              <a:rPr lang="en-GB" sz="1200" dirty="0" smtClean="0">
                <a:latin typeface="Impact" pitchFamily="34" charset="0"/>
              </a:rPr>
              <a:t>Round to the nearest 100M</a:t>
            </a:r>
          </a:p>
          <a:p>
            <a:endParaRPr lang="en-GB" sz="1200" dirty="0" smtClean="0">
              <a:latin typeface="Impact" pitchFamily="34" charset="0"/>
            </a:endParaRPr>
          </a:p>
          <a:p>
            <a:pPr algn="ctr"/>
            <a:r>
              <a:rPr lang="en-GB" sz="1200" dirty="0" smtClean="0">
                <a:latin typeface="Impact" pitchFamily="34" charset="0"/>
              </a:rPr>
              <a:t>483M</a:t>
            </a:r>
          </a:p>
          <a:p>
            <a:pPr algn="ctr"/>
            <a:r>
              <a:rPr lang="en-GB" sz="1200" dirty="0" smtClean="0">
                <a:latin typeface="Impact" pitchFamily="34" charset="0"/>
              </a:rPr>
              <a:t>257M</a:t>
            </a:r>
          </a:p>
          <a:p>
            <a:pPr algn="ctr"/>
            <a:r>
              <a:rPr lang="en-GB" sz="1200" dirty="0" smtClean="0">
                <a:latin typeface="Impact" pitchFamily="34" charset="0"/>
              </a:rPr>
              <a:t>70.3M</a:t>
            </a:r>
          </a:p>
          <a:p>
            <a:pPr algn="ctr"/>
            <a:r>
              <a:rPr lang="en-GB" sz="1200" dirty="0" smtClean="0">
                <a:latin typeface="Impact" pitchFamily="34" charset="0"/>
              </a:rPr>
              <a:t>-888M</a:t>
            </a:r>
          </a:p>
        </p:txBody>
      </p:sp>
      <p:sp>
        <p:nvSpPr>
          <p:cNvPr id="16" name="Rectangle 15"/>
          <p:cNvSpPr/>
          <p:nvPr/>
        </p:nvSpPr>
        <p:spPr>
          <a:xfrm>
            <a:off x="4150246" y="1580058"/>
            <a:ext cx="2077938" cy="4893647"/>
          </a:xfrm>
          <a:prstGeom prst="rect">
            <a:avLst/>
          </a:prstGeom>
        </p:spPr>
        <p:txBody>
          <a:bodyPr wrap="square">
            <a:spAutoFit/>
          </a:bodyPr>
          <a:lstStyle/>
          <a:p>
            <a:r>
              <a:rPr lang="en-GB" sz="1200" dirty="0" smtClean="0">
                <a:latin typeface="Impact" pitchFamily="34" charset="0"/>
              </a:rPr>
              <a:t>Round to the nearest 1000</a:t>
            </a:r>
          </a:p>
          <a:p>
            <a:endParaRPr lang="en-GB" sz="1200" dirty="0" smtClean="0">
              <a:latin typeface="Impact" pitchFamily="34" charset="0"/>
            </a:endParaRPr>
          </a:p>
          <a:p>
            <a:pPr algn="ctr"/>
            <a:r>
              <a:rPr lang="en-GB" sz="1200" dirty="0" smtClean="0">
                <a:latin typeface="Impact" pitchFamily="34" charset="0"/>
              </a:rPr>
              <a:t>4,050</a:t>
            </a:r>
          </a:p>
          <a:p>
            <a:pPr algn="ctr"/>
            <a:r>
              <a:rPr lang="en-GB" sz="1200" dirty="0" smtClean="0">
                <a:latin typeface="Impact" pitchFamily="34" charset="0"/>
              </a:rPr>
              <a:t>5,506</a:t>
            </a:r>
          </a:p>
          <a:p>
            <a:pPr algn="ctr"/>
            <a:r>
              <a:rPr lang="en-GB" sz="1200" dirty="0" smtClean="0">
                <a:latin typeface="Impact" pitchFamily="34" charset="0"/>
              </a:rPr>
              <a:t>96,174</a:t>
            </a:r>
          </a:p>
          <a:p>
            <a:pPr algn="ctr"/>
            <a:r>
              <a:rPr lang="en-GB" sz="1200" dirty="0" smtClean="0">
                <a:latin typeface="Impact" pitchFamily="34" charset="0"/>
              </a:rPr>
              <a:t>-233,495</a:t>
            </a:r>
          </a:p>
          <a:p>
            <a:pPr algn="ctr"/>
            <a:r>
              <a:rPr lang="en-GB" sz="1200" dirty="0" smtClean="0">
                <a:latin typeface="Impact" pitchFamily="34" charset="0"/>
              </a:rPr>
              <a:t>88,955</a:t>
            </a:r>
          </a:p>
          <a:p>
            <a:pPr algn="ctr"/>
            <a:r>
              <a:rPr lang="en-GB" sz="1200" dirty="0" smtClean="0">
                <a:latin typeface="Impact" pitchFamily="34" charset="0"/>
              </a:rPr>
              <a:t>-14,507</a:t>
            </a:r>
          </a:p>
          <a:p>
            <a:pPr algn="ctr"/>
            <a:r>
              <a:rPr lang="en-GB" sz="1200" dirty="0" smtClean="0">
                <a:latin typeface="Impact" pitchFamily="34" charset="0"/>
              </a:rPr>
              <a:t>222,222</a:t>
            </a:r>
          </a:p>
          <a:p>
            <a:pPr algn="ctr"/>
            <a:r>
              <a:rPr lang="en-GB" sz="1200" dirty="0" smtClean="0">
                <a:latin typeface="Impact" pitchFamily="34" charset="0"/>
              </a:rPr>
              <a:t>0.485 K</a:t>
            </a:r>
            <a:endParaRPr lang="en-GB" sz="1200" dirty="0">
              <a:latin typeface="Impact" pitchFamily="34" charset="0"/>
            </a:endParaRPr>
          </a:p>
          <a:p>
            <a:endParaRPr lang="en-GB" sz="1200" dirty="0">
              <a:latin typeface="Impact" pitchFamily="34" charset="0"/>
            </a:endParaRPr>
          </a:p>
          <a:p>
            <a:r>
              <a:rPr lang="en-GB" sz="1200" dirty="0" smtClean="0">
                <a:latin typeface="Impact" pitchFamily="34" charset="0"/>
              </a:rPr>
              <a:t>Round to the nearest 10,000</a:t>
            </a:r>
          </a:p>
          <a:p>
            <a:endParaRPr lang="en-GB" sz="1200" dirty="0" smtClean="0">
              <a:latin typeface="Impact" pitchFamily="34" charset="0"/>
            </a:endParaRPr>
          </a:p>
          <a:p>
            <a:pPr algn="ctr"/>
            <a:r>
              <a:rPr lang="en-GB" sz="1200" dirty="0" smtClean="0">
                <a:latin typeface="Impact" pitchFamily="34" charset="0"/>
              </a:rPr>
              <a:t>43,152</a:t>
            </a:r>
          </a:p>
          <a:p>
            <a:pPr algn="ctr"/>
            <a:r>
              <a:rPr lang="en-GB" sz="1200" dirty="0" smtClean="0">
                <a:latin typeface="Impact" pitchFamily="34" charset="0"/>
              </a:rPr>
              <a:t>89,504</a:t>
            </a:r>
          </a:p>
          <a:p>
            <a:pPr algn="ctr"/>
            <a:r>
              <a:rPr lang="en-GB" sz="1200" dirty="0" smtClean="0">
                <a:latin typeface="Impact" pitchFamily="34" charset="0"/>
              </a:rPr>
              <a:t>-22,333</a:t>
            </a:r>
          </a:p>
          <a:p>
            <a:pPr algn="ctr"/>
            <a:r>
              <a:rPr lang="en-GB" sz="1200" dirty="0" smtClean="0">
                <a:latin typeface="Impact" pitchFamily="34" charset="0"/>
              </a:rPr>
              <a:t>-150,555</a:t>
            </a:r>
          </a:p>
          <a:p>
            <a:pPr algn="ctr"/>
            <a:r>
              <a:rPr lang="en-GB" sz="1200" dirty="0" smtClean="0">
                <a:latin typeface="Impact" pitchFamily="34" charset="0"/>
              </a:rPr>
              <a:t>9,000</a:t>
            </a:r>
          </a:p>
          <a:p>
            <a:pPr algn="ctr"/>
            <a:r>
              <a:rPr lang="en-GB" sz="1200" dirty="0" smtClean="0">
                <a:latin typeface="Impact" pitchFamily="34" charset="0"/>
              </a:rPr>
              <a:t>0.042M</a:t>
            </a:r>
            <a:endParaRPr lang="en-GB" sz="1200" dirty="0">
              <a:latin typeface="Impact" pitchFamily="34" charset="0"/>
            </a:endParaRPr>
          </a:p>
          <a:p>
            <a:endParaRPr lang="en-GB" sz="1200" dirty="0">
              <a:latin typeface="Impact" pitchFamily="34" charset="0"/>
            </a:endParaRPr>
          </a:p>
          <a:p>
            <a:r>
              <a:rPr lang="en-GB" sz="1200" dirty="0" smtClean="0">
                <a:latin typeface="Impact" pitchFamily="34" charset="0"/>
              </a:rPr>
              <a:t>Round to the nearest 100,000</a:t>
            </a:r>
          </a:p>
          <a:p>
            <a:endParaRPr lang="en-GB" sz="1200" dirty="0" smtClean="0">
              <a:latin typeface="Impact" pitchFamily="34" charset="0"/>
            </a:endParaRPr>
          </a:p>
          <a:p>
            <a:pPr algn="ctr"/>
            <a:r>
              <a:rPr lang="en-GB" sz="1200" dirty="0" smtClean="0">
                <a:latin typeface="Impact" pitchFamily="34" charset="0"/>
              </a:rPr>
              <a:t>464,379</a:t>
            </a:r>
          </a:p>
          <a:p>
            <a:pPr algn="ctr"/>
            <a:r>
              <a:rPr lang="en-GB" sz="1200" dirty="0" smtClean="0">
                <a:latin typeface="Impact" pitchFamily="34" charset="0"/>
              </a:rPr>
              <a:t>-816,540</a:t>
            </a:r>
          </a:p>
          <a:p>
            <a:pPr algn="ctr"/>
            <a:r>
              <a:rPr lang="en-GB" sz="1200" dirty="0" smtClean="0">
                <a:latin typeface="Impact" pitchFamily="34" charset="0"/>
              </a:rPr>
              <a:t>0.73M</a:t>
            </a:r>
          </a:p>
          <a:p>
            <a:pPr algn="ctr"/>
            <a:r>
              <a:rPr lang="en-GB" sz="1200" dirty="0" smtClean="0">
                <a:latin typeface="Impact" pitchFamily="34" charset="0"/>
              </a:rPr>
              <a:t>665K</a:t>
            </a:r>
          </a:p>
        </p:txBody>
      </p:sp>
      <p:sp>
        <p:nvSpPr>
          <p:cNvPr id="17" name="Rectangle 16"/>
          <p:cNvSpPr/>
          <p:nvPr/>
        </p:nvSpPr>
        <p:spPr>
          <a:xfrm>
            <a:off x="6516216" y="1599327"/>
            <a:ext cx="2160240" cy="2308324"/>
          </a:xfrm>
          <a:prstGeom prst="rect">
            <a:avLst/>
          </a:prstGeom>
        </p:spPr>
        <p:txBody>
          <a:bodyPr wrap="square">
            <a:spAutoFit/>
          </a:bodyPr>
          <a:lstStyle/>
          <a:p>
            <a:r>
              <a:rPr lang="en-GB" sz="1200" dirty="0" smtClean="0">
                <a:latin typeface="Impact" pitchFamily="34" charset="0"/>
              </a:rPr>
              <a:t>Round to the nearest 10 Billion</a:t>
            </a:r>
          </a:p>
          <a:p>
            <a:endParaRPr lang="en-GB" sz="1200" dirty="0">
              <a:latin typeface="Impact" pitchFamily="34" charset="0"/>
            </a:endParaRPr>
          </a:p>
          <a:p>
            <a:pPr algn="ctr"/>
            <a:r>
              <a:rPr lang="en-GB" sz="1200" dirty="0" smtClean="0">
                <a:latin typeface="Impact" pitchFamily="34" charset="0"/>
              </a:rPr>
              <a:t>14 B</a:t>
            </a:r>
          </a:p>
          <a:p>
            <a:pPr algn="ctr"/>
            <a:r>
              <a:rPr lang="en-GB" sz="1200" dirty="0" smtClean="0">
                <a:latin typeface="Impact" pitchFamily="34" charset="0"/>
              </a:rPr>
              <a:t>39 B</a:t>
            </a:r>
          </a:p>
          <a:p>
            <a:pPr algn="ctr"/>
            <a:r>
              <a:rPr lang="en-GB" sz="1200" dirty="0" smtClean="0">
                <a:latin typeface="Impact" pitchFamily="34" charset="0"/>
              </a:rPr>
              <a:t>55 B</a:t>
            </a:r>
          </a:p>
          <a:p>
            <a:pPr algn="ctr"/>
            <a:r>
              <a:rPr lang="en-GB" sz="1200" dirty="0" smtClean="0">
                <a:latin typeface="Impact" pitchFamily="34" charset="0"/>
              </a:rPr>
              <a:t>8.6 B</a:t>
            </a:r>
          </a:p>
          <a:p>
            <a:pPr algn="ctr"/>
            <a:r>
              <a:rPr lang="en-GB" sz="1200" dirty="0" smtClean="0">
                <a:latin typeface="Impact" pitchFamily="34" charset="0"/>
              </a:rPr>
              <a:t>-5 B</a:t>
            </a:r>
          </a:p>
          <a:p>
            <a:pPr algn="ctr"/>
            <a:r>
              <a:rPr lang="en-GB" sz="1200" dirty="0" smtClean="0">
                <a:latin typeface="Impact" pitchFamily="34" charset="0"/>
              </a:rPr>
              <a:t>231 B</a:t>
            </a:r>
          </a:p>
          <a:p>
            <a:pPr algn="ctr"/>
            <a:r>
              <a:rPr lang="en-GB" sz="1200" dirty="0" smtClean="0">
                <a:latin typeface="Impact" pitchFamily="34" charset="0"/>
              </a:rPr>
              <a:t>789 B</a:t>
            </a:r>
          </a:p>
          <a:p>
            <a:pPr algn="ctr"/>
            <a:r>
              <a:rPr lang="en-GB" sz="1200" dirty="0" smtClean="0">
                <a:latin typeface="Impact" pitchFamily="34" charset="0"/>
              </a:rPr>
              <a:t>-55 B</a:t>
            </a:r>
          </a:p>
          <a:p>
            <a:pPr marL="171450" indent="-171450" algn="ctr">
              <a:buFontTx/>
              <a:buChar char="-"/>
            </a:pPr>
            <a:endParaRPr lang="en-GB" sz="1200" dirty="0">
              <a:latin typeface="Impact" pitchFamily="34" charset="0"/>
            </a:endParaRPr>
          </a:p>
          <a:p>
            <a:pPr algn="ctr"/>
            <a:endParaRPr lang="en-GB" sz="1200" dirty="0" smtClean="0">
              <a:latin typeface="Impact" pitchFamily="34" charset="0"/>
            </a:endParaRPr>
          </a:p>
        </p:txBody>
      </p:sp>
      <p:pic>
        <p:nvPicPr>
          <p:cNvPr id="3076" name="Picture 4"/>
          <p:cNvPicPr>
            <a:picLocks noChangeAspect="1" noChangeArrowheads="1"/>
          </p:cNvPicPr>
          <p:nvPr/>
        </p:nvPicPr>
        <p:blipFill>
          <a:blip r:embed="rId12">
            <a:extLst>
              <a:ext uri="{BEBA8EAE-BF5A-486C-A8C5-ECC9F3942E4B}">
                <a14:imgProps xmlns:a14="http://schemas.microsoft.com/office/drawing/2010/main">
                  <a14:imgLayer r:embed="rId13">
                    <a14:imgEffect>
                      <a14:artisticFilmGrain/>
                    </a14:imgEffect>
                    <a14:imgEffect>
                      <a14:brightnessContrast bright="9000"/>
                    </a14:imgEffect>
                  </a14:imgLayer>
                </a14:imgProps>
              </a:ext>
              <a:ext uri="{28A0092B-C50C-407E-A947-70E740481C1C}">
                <a14:useLocalDpi xmlns:a14="http://schemas.microsoft.com/office/drawing/2010/main" val="0"/>
              </a:ext>
            </a:extLst>
          </a:blip>
          <a:srcRect/>
          <a:stretch>
            <a:fillRect/>
          </a:stretch>
        </p:blipFill>
        <p:spPr bwMode="auto">
          <a:xfrm>
            <a:off x="6067906" y="3687539"/>
            <a:ext cx="2880810" cy="2818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8068127" y="796453"/>
            <a:ext cx="893204" cy="923330"/>
            <a:chOff x="8143292" y="851570"/>
            <a:chExt cx="893204" cy="923330"/>
          </a:xfrm>
        </p:grpSpPr>
        <p:sp>
          <p:nvSpPr>
            <p:cNvPr id="24" name="Oval 23"/>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Rectangle 25"/>
            <p:cNvSpPr/>
            <p:nvPr/>
          </p:nvSpPr>
          <p:spPr>
            <a:xfrm>
              <a:off x="8144932" y="851570"/>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16</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05362046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42863" y="8939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09683" y="1179428"/>
            <a:ext cx="8854806" cy="5345916"/>
            <a:chOff x="3274536" y="1289754"/>
            <a:chExt cx="5506770" cy="4803631"/>
          </a:xfrm>
        </p:grpSpPr>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099" name="Picture 3"/>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artisticGlowDiffused/>
                    </a14:imgEffect>
                    <a14:imgEffect>
                      <a14:colorTemperature colorTemp="6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9605" y="2195227"/>
            <a:ext cx="7246771" cy="3591809"/>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artisticPlasticWrap/>
                    </a14:imgEffect>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4427984" y="2708920"/>
            <a:ext cx="2952328" cy="85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2351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Lesson: Practice – word problems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Rectangle 24"/>
          <p:cNvSpPr/>
          <p:nvPr/>
        </p:nvSpPr>
        <p:spPr>
          <a:xfrm>
            <a:off x="228365" y="1628800"/>
            <a:ext cx="7649516" cy="6309420"/>
          </a:xfrm>
          <a:prstGeom prst="rect">
            <a:avLst/>
          </a:prstGeom>
        </p:spPr>
        <p:txBody>
          <a:bodyPr wrap="square">
            <a:spAutoFit/>
          </a:bodyPr>
          <a:lstStyle/>
          <a:p>
            <a:pPr marL="228600" indent="-228600">
              <a:buAutoNum type="arabicParenR"/>
            </a:pPr>
            <a:r>
              <a:rPr lang="en-GB" sz="1400" dirty="0" smtClean="0">
                <a:latin typeface="Impact" pitchFamily="34" charset="0"/>
              </a:rPr>
              <a:t>Mike wants to get a quick estimate of  how much a loft conversion will cost him.  The prices are shown.  Find a quick estimate for the three values.   £10,852 building materials     £3,211 labour    £1,955  fixture and fittings.</a:t>
            </a:r>
          </a:p>
          <a:p>
            <a:pPr marL="228600" indent="-228600">
              <a:buAutoNum type="arabicParenR"/>
            </a:pPr>
            <a:endParaRPr lang="en-GB" sz="1400" dirty="0" smtClean="0">
              <a:latin typeface="Impact" pitchFamily="34" charset="0"/>
            </a:endParaRPr>
          </a:p>
          <a:p>
            <a:pPr marL="228600" indent="-228600">
              <a:buAutoNum type="arabicParenR" startAt="2"/>
            </a:pPr>
            <a:r>
              <a:rPr lang="en-GB" sz="1400" dirty="0" smtClean="0">
                <a:latin typeface="Impact" pitchFamily="34" charset="0"/>
              </a:rPr>
              <a:t>Which of the following house prices could be rounded to £140,000?   										£145,000</a:t>
            </a:r>
          </a:p>
          <a:p>
            <a:r>
              <a:rPr lang="en-GB" sz="1400" dirty="0" smtClean="0">
                <a:latin typeface="Impact" pitchFamily="34" charset="0"/>
              </a:rPr>
              <a:t>						£134,500</a:t>
            </a:r>
          </a:p>
          <a:p>
            <a:r>
              <a:rPr lang="en-GB" sz="1400" dirty="0">
                <a:latin typeface="Impact" pitchFamily="34" charset="0"/>
              </a:rPr>
              <a:t>	</a:t>
            </a:r>
            <a:r>
              <a:rPr lang="en-GB" sz="1400" dirty="0" smtClean="0">
                <a:latin typeface="Impact" pitchFamily="34" charset="0"/>
              </a:rPr>
              <a:t>				£137,400</a:t>
            </a:r>
            <a:endParaRPr lang="en-GB" sz="1400" dirty="0">
              <a:latin typeface="Impact" pitchFamily="34" charset="0"/>
            </a:endParaRPr>
          </a:p>
          <a:p>
            <a:endParaRPr lang="en-GB" sz="1400" dirty="0" smtClean="0">
              <a:latin typeface="Impact" pitchFamily="34" charset="0"/>
            </a:endParaRPr>
          </a:p>
          <a:p>
            <a:pPr marL="228600" indent="-228600">
              <a:buAutoNum type="arabicParenR" startAt="3"/>
            </a:pPr>
            <a:r>
              <a:rPr lang="en-GB" sz="1400" dirty="0" smtClean="0">
                <a:latin typeface="Impact" pitchFamily="34" charset="0"/>
              </a:rPr>
              <a:t>An average galaxy has approximately 100 B stars in it.  When rounded to the nearest 100 billion what would be the lowest number of stars in a galaxy?  clue….(what is the lowest number when rounded that rounds up to 100B) ?</a:t>
            </a:r>
          </a:p>
          <a:p>
            <a:pPr marL="228600" indent="-228600">
              <a:buAutoNum type="arabicParenR" startAt="3"/>
            </a:pPr>
            <a:endParaRPr lang="en-GB" sz="1400" dirty="0" smtClean="0">
              <a:latin typeface="Impact" pitchFamily="34" charset="0"/>
            </a:endParaRPr>
          </a:p>
          <a:p>
            <a:pPr marL="228600" indent="-228600">
              <a:buAutoNum type="arabicParenR" startAt="3"/>
            </a:pPr>
            <a:endParaRPr lang="en-GB" sz="1400" dirty="0">
              <a:latin typeface="Impact" pitchFamily="34" charset="0"/>
            </a:endParaRPr>
          </a:p>
          <a:p>
            <a:pPr marL="228600" indent="-228600">
              <a:buAutoNum type="arabicParenR" startAt="3"/>
            </a:pPr>
            <a:r>
              <a:rPr lang="en-GB" sz="1400" dirty="0" smtClean="0">
                <a:latin typeface="Impact" pitchFamily="34" charset="0"/>
              </a:rPr>
              <a:t>A new car is priced at £15,959.  To the nearest ten thousand pounds what is the approximate price of the car?</a:t>
            </a:r>
          </a:p>
          <a:p>
            <a:pPr marL="228600" indent="-228600">
              <a:buAutoNum type="arabicParenR" startAt="3"/>
            </a:pPr>
            <a:endParaRPr lang="en-GB" sz="1400" dirty="0">
              <a:latin typeface="Impact" pitchFamily="34" charset="0"/>
            </a:endParaRPr>
          </a:p>
          <a:p>
            <a:pPr marL="228600" indent="-228600">
              <a:buAutoNum type="arabicParenR" startAt="3"/>
            </a:pPr>
            <a:r>
              <a:rPr lang="en-GB" sz="1400" dirty="0" smtClean="0">
                <a:latin typeface="Impact" pitchFamily="34" charset="0"/>
              </a:rPr>
              <a:t>There are 1000ml in a one litre bottle of water.  I use 6,525 ml of water to mix some concrete.  To the nearest ‘whole’ bottle, how many bottles of water  were needed in the concrete mix?</a:t>
            </a:r>
          </a:p>
          <a:p>
            <a:pPr marL="228600" indent="-228600">
              <a:buAutoNum type="arabicParenR" startAt="3"/>
            </a:pPr>
            <a:endParaRPr lang="en-GB" sz="1400" dirty="0">
              <a:latin typeface="Impact" pitchFamily="34" charset="0"/>
            </a:endParaRPr>
          </a:p>
          <a:p>
            <a:pPr marL="228600" indent="-228600">
              <a:buAutoNum type="arabicParenR" startAt="3"/>
            </a:pPr>
            <a:r>
              <a:rPr lang="en-GB" sz="1400" dirty="0" smtClean="0">
                <a:latin typeface="Impact" pitchFamily="34" charset="0"/>
              </a:rPr>
              <a:t>A company paid out two payments   £1,365,000    and    £472,900 .  What is an estimated total of the two payments to the nearest hundred thousand pounds?</a:t>
            </a:r>
          </a:p>
          <a:p>
            <a:pPr marL="228600" indent="-228600">
              <a:buAutoNum type="arabicParenR" startAt="3"/>
            </a:pPr>
            <a:endParaRPr lang="en-GB" sz="1200" dirty="0">
              <a:latin typeface="Impact" pitchFamily="34" charset="0"/>
            </a:endParaRPr>
          </a:p>
          <a:p>
            <a:pPr marL="228600" indent="-228600">
              <a:buAutoNum type="arabicParenR" startAt="3"/>
            </a:pPr>
            <a:endParaRPr lang="en-GB" sz="1200" dirty="0" smtClean="0">
              <a:latin typeface="Impact" pitchFamily="34" charset="0"/>
            </a:endParaRPr>
          </a:p>
          <a:p>
            <a:pPr marL="228600" indent="-228600">
              <a:buAutoNum type="arabicParenR" startAt="3"/>
            </a:pPr>
            <a:endParaRPr lang="en-GB" sz="1200" dirty="0" smtClean="0">
              <a:latin typeface="Impact" pitchFamily="34" charset="0"/>
            </a:endParaRPr>
          </a:p>
          <a:p>
            <a:pPr marL="228600" indent="-228600">
              <a:buAutoNum type="arabicParenR" startAt="3"/>
            </a:pPr>
            <a:endParaRPr lang="en-GB" sz="1200" dirty="0">
              <a:latin typeface="Impact" pitchFamily="34" charset="0"/>
            </a:endParaRPr>
          </a:p>
          <a:p>
            <a:pPr marL="228600" indent="-228600">
              <a:buAutoNum type="arabicParenR" startAt="3"/>
            </a:pPr>
            <a:endParaRPr lang="en-GB" sz="1200" dirty="0" smtClean="0">
              <a:latin typeface="Impact" pitchFamily="34" charset="0"/>
            </a:endParaRPr>
          </a:p>
          <a:p>
            <a:pPr marL="228600" indent="-228600">
              <a:buAutoNum type="arabicParenR" startAt="3"/>
            </a:pPr>
            <a:endParaRPr lang="en-GB" sz="1200" dirty="0">
              <a:latin typeface="Impact" pitchFamily="34" charset="0"/>
            </a:endParaRPr>
          </a:p>
          <a:p>
            <a:pPr marL="228600" indent="-228600">
              <a:buAutoNum type="arabicParenR" startAt="3"/>
            </a:pPr>
            <a:endParaRPr lang="en-GB" sz="1200" dirty="0">
              <a:latin typeface="Impact" pitchFamily="34" charset="0"/>
            </a:endParaRPr>
          </a:p>
          <a:p>
            <a:endParaRPr lang="en-GB" sz="1200" dirty="0" smtClean="0">
              <a:latin typeface="Impact" pitchFamily="34" charset="0"/>
            </a:endParaRPr>
          </a:p>
        </p:txBody>
      </p:sp>
      <p:pic>
        <p:nvPicPr>
          <p:cNvPr id="14"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7664" y="631740"/>
            <a:ext cx="5143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111805" y="63618"/>
            <a:ext cx="715779" cy="1357394"/>
            <a:chOff x="349147" y="1300296"/>
            <a:chExt cx="2206628" cy="4532570"/>
          </a:xfrm>
        </p:grpSpPr>
        <p:pic>
          <p:nvPicPr>
            <p:cNvPr id="21" name="Picture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pic>
        <p:nvPicPr>
          <p:cNvPr id="15" name="Picture 3"/>
          <p:cNvPicPr>
            <a:picLocks noChangeAspect="1" noChangeArrowheads="1"/>
          </p:cNvPicPr>
          <p:nvPr/>
        </p:nvPicPr>
        <p:blipFill>
          <a:blip r:embed="rId14">
            <a:extLst>
              <a:ext uri="{BEBA8EAE-BF5A-486C-A8C5-ECC9F3942E4B}">
                <a14:imgProps xmlns:a14="http://schemas.microsoft.com/office/drawing/2010/main">
                  <a14:imgLayer r:embed="rId15">
                    <a14:imgEffect>
                      <a14:artisticPlasticWrap/>
                    </a14:imgEffect>
                    <a14:imgEffect>
                      <a14:brightnessContrast bright="46000"/>
                    </a14:imgEffect>
                  </a14:imgLayer>
                </a14:imgProps>
              </a:ext>
              <a:ext uri="{28A0092B-C50C-407E-A947-70E740481C1C}">
                <a14:useLocalDpi xmlns:a14="http://schemas.microsoft.com/office/drawing/2010/main" val="0"/>
              </a:ext>
            </a:extLst>
          </a:blip>
          <a:srcRect/>
          <a:stretch>
            <a:fillRect/>
          </a:stretch>
        </p:blipFill>
        <p:spPr bwMode="auto">
          <a:xfrm rot="5400000">
            <a:off x="6070861" y="3638978"/>
            <a:ext cx="5068425" cy="70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8068127" y="796453"/>
            <a:ext cx="893204" cy="923330"/>
            <a:chOff x="8143292" y="851570"/>
            <a:chExt cx="893204" cy="923330"/>
          </a:xfrm>
        </p:grpSpPr>
        <p:sp>
          <p:nvSpPr>
            <p:cNvPr id="23" name="Oval 22"/>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Rectangle 23"/>
            <p:cNvSpPr/>
            <p:nvPr/>
          </p:nvSpPr>
          <p:spPr>
            <a:xfrm>
              <a:off x="8144932" y="851570"/>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17</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63660260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91" y="1507922"/>
            <a:ext cx="9143489" cy="45214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00238"/>
            <a:ext cx="9157052" cy="870565"/>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360"/>
            <a:ext cx="9186863" cy="10438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2982" y="2104390"/>
            <a:ext cx="439933" cy="1552708"/>
          </a:xfrm>
          <a:prstGeom prst="rect">
            <a:avLst/>
          </a:prstGeom>
          <a:noFill/>
          <a:ln>
            <a:no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5189" y="2596081"/>
            <a:ext cx="483064" cy="508944"/>
          </a:xfrm>
          <a:prstGeom prst="rect">
            <a:avLst/>
          </a:prstGeom>
          <a:noFill/>
          <a:ln>
            <a:no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9334" y="2104390"/>
            <a:ext cx="439933" cy="1552708"/>
          </a:xfrm>
          <a:prstGeom prst="rect">
            <a:avLst/>
          </a:prstGeom>
          <a:noFill/>
          <a:ln>
            <a:no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7061" y="2104390"/>
            <a:ext cx="439933" cy="1552708"/>
          </a:xfrm>
          <a:prstGeom prst="rect">
            <a:avLst/>
          </a:prstGeom>
          <a:noFill/>
          <a:ln>
            <a:noFill/>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3031" y="2104390"/>
            <a:ext cx="439933" cy="1552708"/>
          </a:xfrm>
          <a:prstGeom prst="rect">
            <a:avLst/>
          </a:prstGeom>
          <a:noFill/>
          <a:ln>
            <a:noFill/>
          </a:ln>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8514" y="2113063"/>
            <a:ext cx="439933" cy="1552708"/>
          </a:xfrm>
          <a:prstGeom prst="rect">
            <a:avLst/>
          </a:prstGeom>
          <a:noFill/>
          <a:ln>
            <a:noFill/>
          </a:ln>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0173" y="2104390"/>
            <a:ext cx="439933" cy="1552708"/>
          </a:xfrm>
          <a:prstGeom prst="rect">
            <a:avLst/>
          </a:prstGeom>
          <a:noFill/>
          <a:ln>
            <a:noFill/>
          </a:ln>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7899" y="2104390"/>
            <a:ext cx="439933" cy="1552708"/>
          </a:xfrm>
          <a:prstGeom prst="rect">
            <a:avLst/>
          </a:prstGeom>
          <a:noFill/>
          <a:ln>
            <a:noFill/>
          </a:ln>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3870" y="2104390"/>
            <a:ext cx="439933" cy="1552708"/>
          </a:xfrm>
          <a:prstGeom prst="rect">
            <a:avLst/>
          </a:prstGeom>
          <a:noFill/>
          <a:ln>
            <a:noFill/>
          </a:ln>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7091" y="2104390"/>
            <a:ext cx="439933" cy="1552708"/>
          </a:xfrm>
          <a:prstGeom prst="rect">
            <a:avLst/>
          </a:prstGeom>
          <a:noFill/>
          <a:ln>
            <a:noFill/>
          </a:ln>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5256" y="4217799"/>
            <a:ext cx="439933" cy="1552709"/>
          </a:xfrm>
          <a:prstGeom prst="rect">
            <a:avLst/>
          </a:prstGeom>
          <a:noFill/>
          <a:ln>
            <a:noFill/>
          </a:ln>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2982" y="4226426"/>
            <a:ext cx="439933" cy="1552709"/>
          </a:xfrm>
          <a:prstGeom prst="rect">
            <a:avLst/>
          </a:prstGeom>
          <a:noFill/>
          <a:ln>
            <a:no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9334" y="4226426"/>
            <a:ext cx="439933" cy="1552709"/>
          </a:xfrm>
          <a:prstGeom prst="rect">
            <a:avLst/>
          </a:prstGeom>
          <a:noFill/>
          <a:ln>
            <a:noFill/>
          </a:ln>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7061" y="4226426"/>
            <a:ext cx="439933" cy="1552709"/>
          </a:xfrm>
          <a:prstGeom prst="rect">
            <a:avLst/>
          </a:prstGeom>
          <a:noFill/>
          <a:ln>
            <a:noFill/>
          </a:ln>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657" y="4226426"/>
            <a:ext cx="439933" cy="1552709"/>
          </a:xfrm>
          <a:prstGeom prst="rect">
            <a:avLst/>
          </a:prstGeom>
          <a:noFill/>
          <a:ln>
            <a:noFill/>
          </a:ln>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0757" y="4226426"/>
            <a:ext cx="439933" cy="1552709"/>
          </a:xfrm>
          <a:prstGeom prst="rect">
            <a:avLst/>
          </a:prstGeom>
          <a:noFill/>
          <a:ln>
            <a:noFill/>
          </a:ln>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7516" y="4226426"/>
            <a:ext cx="439933" cy="1552709"/>
          </a:xfrm>
          <a:prstGeom prst="rect">
            <a:avLst/>
          </a:prstGeom>
          <a:noFill/>
          <a:ln>
            <a:noFill/>
          </a:ln>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5243" y="4226426"/>
            <a:ext cx="439933" cy="1552709"/>
          </a:xfrm>
          <a:prstGeom prst="rect">
            <a:avLst/>
          </a:prstGeom>
          <a:noFill/>
          <a:ln>
            <a:noFill/>
          </a:ln>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52586" y="4226426"/>
            <a:ext cx="439933" cy="1552709"/>
          </a:xfrm>
          <a:prstGeom prst="rect">
            <a:avLst/>
          </a:prstGeom>
          <a:noFill/>
          <a:ln>
            <a:noFill/>
          </a:ln>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14289" y="2596081"/>
            <a:ext cx="508942" cy="508944"/>
          </a:xfrm>
          <a:prstGeom prst="rect">
            <a:avLst/>
          </a:prstGeom>
          <a:noFill/>
          <a:ln>
            <a:noFill/>
          </a:ln>
        </p:spPr>
      </p:pic>
      <p:pic>
        <p:nvPicPr>
          <p:cNvPr id="32" name="Picture 3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90642" y="2596081"/>
            <a:ext cx="465811" cy="483066"/>
          </a:xfrm>
          <a:prstGeom prst="rect">
            <a:avLst/>
          </a:prstGeom>
          <a:noFill/>
          <a:ln>
            <a:noFill/>
          </a:ln>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32490" y="2621960"/>
            <a:ext cx="457185" cy="457187"/>
          </a:xfrm>
          <a:prstGeom prst="rect">
            <a:avLst/>
          </a:prstGeom>
          <a:noFill/>
          <a:ln>
            <a:noFill/>
          </a:ln>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65711" y="2596082"/>
            <a:ext cx="500316" cy="483065"/>
          </a:xfrm>
          <a:prstGeom prst="rect">
            <a:avLst/>
          </a:prstGeom>
          <a:noFill/>
          <a:ln>
            <a:noFill/>
          </a:ln>
        </p:spPr>
      </p:pic>
      <p:pic>
        <p:nvPicPr>
          <p:cNvPr id="35"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25128" y="2587455"/>
            <a:ext cx="500316" cy="508943"/>
          </a:xfrm>
          <a:prstGeom prst="rect">
            <a:avLst/>
          </a:prstGeom>
          <a:noFill/>
          <a:ln>
            <a:noFill/>
          </a:ln>
        </p:spPr>
      </p:pic>
      <p:pic>
        <p:nvPicPr>
          <p:cNvPr id="36" name="Picture 3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41097" y="2578829"/>
            <a:ext cx="560699" cy="526196"/>
          </a:xfrm>
          <a:prstGeom prst="rect">
            <a:avLst/>
          </a:prstGeom>
          <a:noFill/>
          <a:ln>
            <a:noFill/>
          </a:ln>
        </p:spPr>
      </p:pic>
      <p:pic>
        <p:nvPicPr>
          <p:cNvPr id="37" name="Picture 3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69207" y="2587455"/>
            <a:ext cx="491690" cy="526196"/>
          </a:xfrm>
          <a:prstGeom prst="rect">
            <a:avLst/>
          </a:prstGeom>
          <a:noFill/>
          <a:ln>
            <a:noFill/>
          </a:ln>
        </p:spPr>
      </p:pic>
      <p:pic>
        <p:nvPicPr>
          <p:cNvPr id="38" name="Picture 3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42045" y="2596081"/>
            <a:ext cx="500316" cy="517570"/>
          </a:xfrm>
          <a:prstGeom prst="rect">
            <a:avLst/>
          </a:prstGeom>
          <a:noFill/>
          <a:ln>
            <a:noFill/>
          </a:ln>
        </p:spPr>
      </p:pic>
      <p:pic>
        <p:nvPicPr>
          <p:cNvPr id="39" name="Picture 3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44332" y="4761248"/>
            <a:ext cx="508943" cy="483065"/>
          </a:xfrm>
          <a:prstGeom prst="rect">
            <a:avLst/>
          </a:prstGeom>
          <a:noFill/>
          <a:ln>
            <a:noFill/>
          </a:ln>
        </p:spPr>
      </p:pic>
      <p:pic>
        <p:nvPicPr>
          <p:cNvPr id="40" name="Picture 3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37936" y="4735369"/>
            <a:ext cx="508943" cy="517570"/>
          </a:xfrm>
          <a:prstGeom prst="rect">
            <a:avLst/>
          </a:prstGeom>
          <a:noFill/>
          <a:ln>
            <a:noFill/>
          </a:ln>
        </p:spPr>
      </p:pic>
      <p:pic>
        <p:nvPicPr>
          <p:cNvPr id="41" name="Picture 40"/>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640168" y="4735369"/>
            <a:ext cx="474438" cy="465813"/>
          </a:xfrm>
          <a:prstGeom prst="rect">
            <a:avLst/>
          </a:prstGeom>
          <a:noFill/>
          <a:ln>
            <a:noFill/>
          </a:ln>
        </p:spPr>
      </p:pic>
      <p:pic>
        <p:nvPicPr>
          <p:cNvPr id="42" name="Picture 4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90642" y="4735369"/>
            <a:ext cx="500316" cy="500317"/>
          </a:xfrm>
          <a:prstGeom prst="rect">
            <a:avLst/>
          </a:prstGeom>
          <a:noFill/>
          <a:ln>
            <a:noFill/>
          </a:ln>
        </p:spPr>
      </p:pic>
      <p:pic>
        <p:nvPicPr>
          <p:cNvPr id="43" name="Picture 4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080732" y="4735369"/>
            <a:ext cx="517568" cy="517570"/>
          </a:xfrm>
          <a:prstGeom prst="rect">
            <a:avLst/>
          </a:prstGeom>
          <a:noFill/>
          <a:ln>
            <a:noFill/>
          </a:ln>
        </p:spPr>
      </p:pic>
      <p:pic>
        <p:nvPicPr>
          <p:cNvPr id="44" name="Picture 4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848459" y="4718117"/>
            <a:ext cx="517568" cy="517569"/>
          </a:xfrm>
          <a:prstGeom prst="rect">
            <a:avLst/>
          </a:prstGeom>
          <a:noFill/>
          <a:ln>
            <a:noFill/>
          </a:ln>
        </p:spPr>
      </p:pic>
      <p:pic>
        <p:nvPicPr>
          <p:cNvPr id="45" name="Picture 44"/>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832471" y="4718117"/>
            <a:ext cx="534820" cy="517569"/>
          </a:xfrm>
          <a:prstGeom prst="rect">
            <a:avLst/>
          </a:prstGeom>
          <a:noFill/>
          <a:ln>
            <a:noFill/>
          </a:ln>
        </p:spPr>
      </p:pic>
      <p:pic>
        <p:nvPicPr>
          <p:cNvPr id="46" name="Picture 45"/>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617449" y="4735369"/>
            <a:ext cx="500317" cy="500317"/>
          </a:xfrm>
          <a:prstGeom prst="rect">
            <a:avLst/>
          </a:prstGeom>
          <a:noFill/>
          <a:ln>
            <a:noFill/>
          </a:ln>
        </p:spPr>
      </p:pic>
      <p:pic>
        <p:nvPicPr>
          <p:cNvPr id="47" name="Picture 46"/>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8333419" y="4709490"/>
            <a:ext cx="534821" cy="526196"/>
          </a:xfrm>
          <a:prstGeom prst="rect">
            <a:avLst/>
          </a:prstGeom>
          <a:noFill/>
          <a:ln>
            <a:noFill/>
          </a:ln>
        </p:spPr>
      </p:pic>
      <p:grpSp>
        <p:nvGrpSpPr>
          <p:cNvPr id="2" name="Group 1"/>
          <p:cNvGrpSpPr/>
          <p:nvPr/>
        </p:nvGrpSpPr>
        <p:grpSpPr>
          <a:xfrm>
            <a:off x="1044332" y="2104390"/>
            <a:ext cx="810857" cy="1552708"/>
            <a:chOff x="1044332" y="2104390"/>
            <a:chExt cx="810857" cy="1552708"/>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11" name="Picture 10">
              <a:hlinkClick r:id="rId23" action="ppaction://hlinksldjump">
                <a:snd r:embed="rId24" name="laser.wav"/>
              </a:hlinkClick>
            </p:cNvPr>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48" name="Text Box 2"/>
            <p:cNvSpPr txBox="1">
              <a:spLocks noChangeArrowheads="1"/>
            </p:cNvSpPr>
            <p:nvPr/>
          </p:nvSpPr>
          <p:spPr bwMode="auto">
            <a:xfrm>
              <a:off x="1044332" y="3113650"/>
              <a:ext cx="690091" cy="465813"/>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1100" dirty="0">
                  <a:solidFill>
                    <a:srgbClr val="FFFFFF"/>
                  </a:solidFill>
                  <a:effectLst/>
                  <a:latin typeface="Line Printer (PC)"/>
                  <a:ea typeface="Calibri"/>
                  <a:cs typeface="Times New Roman"/>
                </a:rPr>
                <a:t>place</a:t>
              </a:r>
              <a:endParaRPr lang="en-GB" sz="1100" dirty="0">
                <a:effectLst/>
                <a:latin typeface="Calibri"/>
                <a:ea typeface="Calibri"/>
                <a:cs typeface="Times New Roman"/>
              </a:endParaRPr>
            </a:p>
            <a:p>
              <a:pPr algn="r">
                <a:lnSpc>
                  <a:spcPct val="115000"/>
                </a:lnSpc>
                <a:spcAft>
                  <a:spcPts val="0"/>
                </a:spcAft>
              </a:pPr>
              <a:r>
                <a:rPr lang="en-GB" sz="1100" dirty="0">
                  <a:solidFill>
                    <a:srgbClr val="FFFFFF"/>
                  </a:solidFill>
                  <a:effectLst/>
                  <a:latin typeface="Line Printer (PC)"/>
                  <a:ea typeface="Calibri"/>
                  <a:cs typeface="Times New Roman"/>
                </a:rPr>
                <a:t>value</a:t>
              </a:r>
              <a:endParaRPr lang="en-GB" sz="1100" dirty="0">
                <a:effectLst/>
                <a:latin typeface="Calibri"/>
                <a:ea typeface="Calibri"/>
                <a:cs typeface="Times New Roman"/>
              </a:endParaRPr>
            </a:p>
          </p:txBody>
        </p:sp>
      </p:grpSp>
      <p:sp>
        <p:nvSpPr>
          <p:cNvPr id="49" name="Text Box 2"/>
          <p:cNvSpPr txBox="1">
            <a:spLocks noChangeArrowheads="1"/>
          </p:cNvSpPr>
          <p:nvPr/>
        </p:nvSpPr>
        <p:spPr bwMode="auto">
          <a:xfrm>
            <a:off x="1674039" y="3113650"/>
            <a:ext cx="888493" cy="465813"/>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1100" dirty="0">
                <a:solidFill>
                  <a:srgbClr val="FFFFFF"/>
                </a:solidFill>
                <a:effectLst/>
                <a:latin typeface="Line Printer (PC)"/>
                <a:ea typeface="Calibri"/>
                <a:cs typeface="Times New Roman"/>
              </a:rPr>
              <a:t>negative</a:t>
            </a:r>
            <a:endParaRPr lang="en-GB" sz="1100" dirty="0">
              <a:effectLst/>
              <a:latin typeface="Calibri"/>
              <a:ea typeface="Calibri"/>
              <a:cs typeface="Times New Roman"/>
            </a:endParaRPr>
          </a:p>
          <a:p>
            <a:pPr algn="r">
              <a:lnSpc>
                <a:spcPct val="115000"/>
              </a:lnSpc>
              <a:spcAft>
                <a:spcPts val="0"/>
              </a:spcAft>
            </a:pPr>
            <a:r>
              <a:rPr lang="en-GB" sz="1100" dirty="0">
                <a:solidFill>
                  <a:srgbClr val="FFFFFF"/>
                </a:solidFill>
                <a:effectLst/>
                <a:latin typeface="Line Printer (PC)"/>
                <a:ea typeface="Calibri"/>
                <a:cs typeface="Times New Roman"/>
              </a:rPr>
              <a:t>numbers</a:t>
            </a:r>
            <a:endParaRPr lang="en-GB" sz="1100" dirty="0">
              <a:effectLst/>
              <a:latin typeface="Calibri"/>
              <a:ea typeface="Calibri"/>
              <a:cs typeface="Times New Roman"/>
            </a:endParaRPr>
          </a:p>
        </p:txBody>
      </p:sp>
      <p:sp>
        <p:nvSpPr>
          <p:cNvPr id="50" name="Text Box 2"/>
          <p:cNvSpPr txBox="1">
            <a:spLocks noChangeArrowheads="1"/>
          </p:cNvSpPr>
          <p:nvPr/>
        </p:nvSpPr>
        <p:spPr bwMode="auto">
          <a:xfrm>
            <a:off x="2433140" y="3113650"/>
            <a:ext cx="888493" cy="465813"/>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1100" dirty="0">
                <a:solidFill>
                  <a:srgbClr val="FFFFFF"/>
                </a:solidFill>
                <a:effectLst/>
                <a:latin typeface="Line Printer (PC)"/>
                <a:ea typeface="Calibri"/>
                <a:cs typeface="Times New Roman"/>
              </a:rPr>
              <a:t>add and</a:t>
            </a:r>
            <a:endParaRPr lang="en-GB" sz="1100" dirty="0">
              <a:effectLst/>
              <a:latin typeface="Calibri"/>
              <a:ea typeface="Calibri"/>
              <a:cs typeface="Times New Roman"/>
            </a:endParaRPr>
          </a:p>
          <a:p>
            <a:pPr algn="r">
              <a:lnSpc>
                <a:spcPct val="115000"/>
              </a:lnSpc>
              <a:spcAft>
                <a:spcPts val="0"/>
              </a:spcAft>
            </a:pPr>
            <a:r>
              <a:rPr lang="en-GB" sz="1100" dirty="0">
                <a:solidFill>
                  <a:srgbClr val="FFFFFF"/>
                </a:solidFill>
                <a:effectLst/>
                <a:latin typeface="Line Printer (PC)"/>
                <a:ea typeface="Calibri"/>
                <a:cs typeface="Times New Roman"/>
              </a:rPr>
              <a:t>subtract</a:t>
            </a:r>
            <a:endParaRPr lang="en-GB" sz="1100" dirty="0">
              <a:effectLst/>
              <a:latin typeface="Calibri"/>
              <a:ea typeface="Calibri"/>
              <a:cs typeface="Times New Roman"/>
            </a:endParaRPr>
          </a:p>
        </p:txBody>
      </p:sp>
      <p:sp>
        <p:nvSpPr>
          <p:cNvPr id="51" name="Text Box 2"/>
          <p:cNvSpPr txBox="1">
            <a:spLocks noChangeArrowheads="1"/>
          </p:cNvSpPr>
          <p:nvPr/>
        </p:nvSpPr>
        <p:spPr bwMode="auto">
          <a:xfrm>
            <a:off x="3252623" y="3139530"/>
            <a:ext cx="879867" cy="465812"/>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1100" dirty="0">
                <a:solidFill>
                  <a:srgbClr val="FFFFFF"/>
                </a:solidFill>
                <a:effectLst/>
                <a:latin typeface="Line Printer (PC)"/>
                <a:ea typeface="Calibri"/>
                <a:cs typeface="Times New Roman"/>
              </a:rPr>
              <a:t>multiply</a:t>
            </a:r>
            <a:endParaRPr lang="en-GB" sz="1100" dirty="0">
              <a:effectLst/>
              <a:latin typeface="Calibri"/>
              <a:ea typeface="Calibri"/>
              <a:cs typeface="Times New Roman"/>
            </a:endParaRPr>
          </a:p>
          <a:p>
            <a:pPr algn="r">
              <a:lnSpc>
                <a:spcPct val="115000"/>
              </a:lnSpc>
              <a:spcAft>
                <a:spcPts val="0"/>
              </a:spcAft>
            </a:pPr>
            <a:r>
              <a:rPr lang="en-GB" sz="1100" dirty="0">
                <a:solidFill>
                  <a:srgbClr val="FFFFFF"/>
                </a:solidFill>
                <a:effectLst/>
                <a:latin typeface="Line Printer (PC)"/>
                <a:ea typeface="Calibri"/>
                <a:cs typeface="Times New Roman"/>
              </a:rPr>
              <a:t>divide</a:t>
            </a:r>
            <a:endParaRPr lang="en-GB" sz="1100" dirty="0">
              <a:effectLst/>
              <a:latin typeface="Calibri"/>
              <a:ea typeface="Calibri"/>
              <a:cs typeface="Times New Roman"/>
            </a:endParaRPr>
          </a:p>
        </p:txBody>
      </p:sp>
      <p:sp>
        <p:nvSpPr>
          <p:cNvPr id="52" name="Text Box 2"/>
          <p:cNvSpPr txBox="1">
            <a:spLocks noChangeArrowheads="1"/>
          </p:cNvSpPr>
          <p:nvPr/>
        </p:nvSpPr>
        <p:spPr bwMode="auto">
          <a:xfrm>
            <a:off x="4011724" y="3113650"/>
            <a:ext cx="862613" cy="465813"/>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1100" dirty="0">
                <a:solidFill>
                  <a:srgbClr val="FFFFFF"/>
                </a:solidFill>
                <a:effectLst/>
                <a:latin typeface="Line Printer (PC)"/>
                <a:ea typeface="Calibri"/>
                <a:cs typeface="Times New Roman"/>
              </a:rPr>
              <a:t>round</a:t>
            </a:r>
            <a:endParaRPr lang="en-GB" sz="1100" dirty="0">
              <a:effectLst/>
              <a:latin typeface="Calibri"/>
              <a:ea typeface="Calibri"/>
              <a:cs typeface="Times New Roman"/>
            </a:endParaRPr>
          </a:p>
          <a:p>
            <a:pPr algn="r">
              <a:lnSpc>
                <a:spcPct val="115000"/>
              </a:lnSpc>
              <a:spcAft>
                <a:spcPts val="0"/>
              </a:spcAft>
            </a:pPr>
            <a:r>
              <a:rPr lang="en-GB" sz="1100" dirty="0">
                <a:solidFill>
                  <a:srgbClr val="FFFFFF"/>
                </a:solidFill>
                <a:effectLst/>
                <a:latin typeface="Line Printer (PC)"/>
                <a:ea typeface="Calibri"/>
                <a:cs typeface="Times New Roman"/>
              </a:rPr>
              <a:t>numbers</a:t>
            </a:r>
            <a:endParaRPr lang="en-GB" sz="1100" dirty="0">
              <a:effectLst/>
              <a:latin typeface="Calibri"/>
              <a:ea typeface="Calibri"/>
              <a:cs typeface="Times New Roman"/>
            </a:endParaRPr>
          </a:p>
        </p:txBody>
      </p:sp>
      <p:sp>
        <p:nvSpPr>
          <p:cNvPr id="53" name="Text Box 2"/>
          <p:cNvSpPr txBox="1">
            <a:spLocks noChangeArrowheads="1"/>
          </p:cNvSpPr>
          <p:nvPr/>
        </p:nvSpPr>
        <p:spPr bwMode="auto">
          <a:xfrm>
            <a:off x="4796228" y="3130903"/>
            <a:ext cx="690091" cy="46581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1100" dirty="0">
                <a:solidFill>
                  <a:srgbClr val="FFFFFF"/>
                </a:solidFill>
                <a:effectLst/>
                <a:latin typeface="Line Printer (PC)"/>
                <a:ea typeface="Calibri"/>
                <a:cs typeface="Times New Roman"/>
              </a:rPr>
              <a:t>ratio</a:t>
            </a:r>
            <a:endParaRPr lang="en-GB" sz="1100" dirty="0">
              <a:effectLst/>
              <a:latin typeface="Calibri"/>
              <a:ea typeface="Calibri"/>
              <a:cs typeface="Times New Roman"/>
            </a:endParaRPr>
          </a:p>
          <a:p>
            <a:pPr algn="ctr">
              <a:lnSpc>
                <a:spcPct val="115000"/>
              </a:lnSpc>
              <a:spcAft>
                <a:spcPts val="0"/>
              </a:spcAft>
            </a:pPr>
            <a:r>
              <a:rPr lang="en-GB" sz="1100" dirty="0">
                <a:solidFill>
                  <a:srgbClr val="FFFFFF"/>
                </a:solidFill>
                <a:effectLst/>
                <a:latin typeface="Line Printer (PC)"/>
                <a:ea typeface="Calibri"/>
                <a:cs typeface="Times New Roman"/>
              </a:rPr>
              <a:t>scale</a:t>
            </a:r>
            <a:endParaRPr lang="en-GB" sz="1100" dirty="0">
              <a:effectLst/>
              <a:latin typeface="Calibri"/>
              <a:ea typeface="Calibri"/>
              <a:cs typeface="Times New Roman"/>
            </a:endParaRPr>
          </a:p>
        </p:txBody>
      </p:sp>
      <p:sp>
        <p:nvSpPr>
          <p:cNvPr id="54" name="Text Box 2"/>
          <p:cNvSpPr txBox="1">
            <a:spLocks noChangeArrowheads="1"/>
          </p:cNvSpPr>
          <p:nvPr/>
        </p:nvSpPr>
        <p:spPr bwMode="auto">
          <a:xfrm>
            <a:off x="6737583" y="3130903"/>
            <a:ext cx="793605" cy="465813"/>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1100" dirty="0">
                <a:solidFill>
                  <a:srgbClr val="FFFFFF"/>
                </a:solidFill>
                <a:effectLst/>
                <a:latin typeface="Line Printer (PC)"/>
                <a:ea typeface="Calibri"/>
                <a:cs typeface="Times New Roman"/>
              </a:rPr>
              <a:t>decimal</a:t>
            </a:r>
            <a:endParaRPr lang="en-GB" sz="1100" dirty="0">
              <a:effectLst/>
              <a:latin typeface="Calibri"/>
              <a:ea typeface="Calibri"/>
              <a:cs typeface="Times New Roman"/>
            </a:endParaRPr>
          </a:p>
          <a:p>
            <a:pPr algn="r">
              <a:lnSpc>
                <a:spcPct val="115000"/>
              </a:lnSpc>
              <a:spcAft>
                <a:spcPts val="0"/>
              </a:spcAft>
            </a:pPr>
            <a:r>
              <a:rPr lang="en-GB" sz="1100" dirty="0">
                <a:solidFill>
                  <a:srgbClr val="FFFFFF"/>
                </a:solidFill>
                <a:effectLst/>
                <a:latin typeface="Line Printer (PC)"/>
                <a:ea typeface="Calibri"/>
                <a:cs typeface="Times New Roman"/>
              </a:rPr>
              <a:t>numbers</a:t>
            </a:r>
            <a:endParaRPr lang="en-GB" sz="1100" dirty="0">
              <a:effectLst/>
              <a:latin typeface="Calibri"/>
              <a:ea typeface="Calibri"/>
              <a:cs typeface="Times New Roman"/>
            </a:endParaRPr>
          </a:p>
        </p:txBody>
      </p:sp>
      <p:sp>
        <p:nvSpPr>
          <p:cNvPr id="55" name="Text Box 2"/>
          <p:cNvSpPr txBox="1">
            <a:spLocks noChangeArrowheads="1"/>
          </p:cNvSpPr>
          <p:nvPr/>
        </p:nvSpPr>
        <p:spPr bwMode="auto">
          <a:xfrm>
            <a:off x="7505310" y="3139530"/>
            <a:ext cx="802231" cy="28466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1100" dirty="0">
                <a:solidFill>
                  <a:srgbClr val="FFFFFF"/>
                </a:solidFill>
                <a:effectLst/>
                <a:latin typeface="Line Printer (PC)"/>
                <a:ea typeface="Calibri"/>
                <a:cs typeface="Times New Roman"/>
              </a:rPr>
              <a:t>percent</a:t>
            </a:r>
            <a:endParaRPr lang="en-GB" sz="1100" dirty="0">
              <a:effectLst/>
              <a:latin typeface="Calibri"/>
              <a:ea typeface="Calibri"/>
              <a:cs typeface="Times New Roman"/>
            </a:endParaRPr>
          </a:p>
        </p:txBody>
      </p:sp>
      <p:sp>
        <p:nvSpPr>
          <p:cNvPr id="56" name="Text Box 2"/>
          <p:cNvSpPr txBox="1">
            <a:spLocks noChangeArrowheads="1"/>
          </p:cNvSpPr>
          <p:nvPr/>
        </p:nvSpPr>
        <p:spPr bwMode="auto">
          <a:xfrm>
            <a:off x="8169523" y="3130903"/>
            <a:ext cx="879866" cy="646962"/>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1100" dirty="0">
                <a:solidFill>
                  <a:srgbClr val="FFFFFF"/>
                </a:solidFill>
                <a:effectLst/>
                <a:latin typeface="Line Printer (PC)"/>
                <a:ea typeface="Calibri"/>
                <a:cs typeface="Times New Roman"/>
              </a:rPr>
              <a:t>percent</a:t>
            </a:r>
            <a:endParaRPr lang="en-GB" sz="1100" dirty="0">
              <a:effectLst/>
              <a:latin typeface="Calibri"/>
              <a:ea typeface="Calibri"/>
              <a:cs typeface="Times New Roman"/>
            </a:endParaRPr>
          </a:p>
          <a:p>
            <a:pPr algn="r">
              <a:lnSpc>
                <a:spcPct val="115000"/>
              </a:lnSpc>
              <a:spcAft>
                <a:spcPts val="0"/>
              </a:spcAft>
            </a:pPr>
            <a:r>
              <a:rPr lang="en-GB" sz="1100" dirty="0">
                <a:solidFill>
                  <a:srgbClr val="FFFFFF"/>
                </a:solidFill>
                <a:effectLst/>
                <a:latin typeface="Line Printer (PC)"/>
                <a:ea typeface="Calibri"/>
                <a:cs typeface="Times New Roman"/>
              </a:rPr>
              <a:t>decimal</a:t>
            </a:r>
            <a:endParaRPr lang="en-GB" sz="1100" dirty="0">
              <a:effectLst/>
              <a:latin typeface="Calibri"/>
              <a:ea typeface="Calibri"/>
              <a:cs typeface="Times New Roman"/>
            </a:endParaRPr>
          </a:p>
          <a:p>
            <a:pPr algn="r">
              <a:lnSpc>
                <a:spcPct val="115000"/>
              </a:lnSpc>
              <a:spcAft>
                <a:spcPts val="0"/>
              </a:spcAft>
            </a:pPr>
            <a:r>
              <a:rPr lang="en-GB" sz="1100" dirty="0">
                <a:solidFill>
                  <a:srgbClr val="FFFFFF"/>
                </a:solidFill>
                <a:effectLst/>
                <a:latin typeface="Line Printer (PC)"/>
                <a:ea typeface="Calibri"/>
                <a:cs typeface="Times New Roman"/>
              </a:rPr>
              <a:t>fraction</a:t>
            </a:r>
            <a:endParaRPr lang="en-GB" sz="1100" dirty="0">
              <a:effectLst/>
              <a:latin typeface="Calibri"/>
              <a:ea typeface="Calibri"/>
              <a:cs typeface="Times New Roman"/>
            </a:endParaRPr>
          </a:p>
        </p:txBody>
      </p:sp>
      <p:sp>
        <p:nvSpPr>
          <p:cNvPr id="57" name="Text Box 2"/>
          <p:cNvSpPr txBox="1">
            <a:spLocks noChangeArrowheads="1"/>
          </p:cNvSpPr>
          <p:nvPr/>
        </p:nvSpPr>
        <p:spPr bwMode="auto">
          <a:xfrm>
            <a:off x="906314" y="5261565"/>
            <a:ext cx="819483" cy="465812"/>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1100" dirty="0">
                <a:solidFill>
                  <a:srgbClr val="FFFFFF"/>
                </a:solidFill>
                <a:effectLst/>
                <a:latin typeface="Line Printer (PC)"/>
                <a:ea typeface="Calibri"/>
                <a:cs typeface="Times New Roman"/>
              </a:rPr>
              <a:t>metric</a:t>
            </a:r>
            <a:endParaRPr lang="en-GB" sz="1100" dirty="0">
              <a:effectLst/>
              <a:latin typeface="Calibri"/>
              <a:ea typeface="Calibri"/>
              <a:cs typeface="Times New Roman"/>
            </a:endParaRPr>
          </a:p>
          <a:p>
            <a:pPr algn="r">
              <a:lnSpc>
                <a:spcPct val="115000"/>
              </a:lnSpc>
              <a:spcAft>
                <a:spcPts val="0"/>
              </a:spcAft>
            </a:pPr>
            <a:r>
              <a:rPr lang="en-GB" sz="1100" dirty="0">
                <a:solidFill>
                  <a:srgbClr val="FFFFFF"/>
                </a:solidFill>
                <a:effectLst/>
                <a:latin typeface="Line Printer (PC)"/>
                <a:ea typeface="Calibri"/>
                <a:cs typeface="Times New Roman"/>
              </a:rPr>
              <a:t>measure</a:t>
            </a:r>
            <a:endParaRPr lang="en-GB" sz="1100" dirty="0">
              <a:effectLst/>
              <a:latin typeface="Calibri"/>
              <a:ea typeface="Calibri"/>
              <a:cs typeface="Times New Roman"/>
            </a:endParaRPr>
          </a:p>
        </p:txBody>
      </p:sp>
      <p:sp>
        <p:nvSpPr>
          <p:cNvPr id="58" name="Text Box 2"/>
          <p:cNvSpPr txBox="1">
            <a:spLocks noChangeArrowheads="1"/>
          </p:cNvSpPr>
          <p:nvPr/>
        </p:nvSpPr>
        <p:spPr bwMode="auto">
          <a:xfrm>
            <a:off x="1674039" y="5252938"/>
            <a:ext cx="888493" cy="465813"/>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1100" dirty="0">
                <a:solidFill>
                  <a:srgbClr val="FFFFFF"/>
                </a:solidFill>
                <a:effectLst/>
                <a:latin typeface="Line Printer (PC)"/>
                <a:ea typeface="Calibri"/>
                <a:cs typeface="Times New Roman"/>
              </a:rPr>
              <a:t>imperial</a:t>
            </a:r>
            <a:endParaRPr lang="en-GB" sz="1100" dirty="0">
              <a:effectLst/>
              <a:latin typeface="Calibri"/>
              <a:ea typeface="Calibri"/>
              <a:cs typeface="Times New Roman"/>
            </a:endParaRPr>
          </a:p>
          <a:p>
            <a:pPr algn="r">
              <a:lnSpc>
                <a:spcPct val="115000"/>
              </a:lnSpc>
              <a:spcAft>
                <a:spcPts val="0"/>
              </a:spcAft>
            </a:pPr>
            <a:r>
              <a:rPr lang="en-GB" sz="1100" dirty="0">
                <a:solidFill>
                  <a:srgbClr val="FFFFFF"/>
                </a:solidFill>
                <a:effectLst/>
                <a:latin typeface="Line Printer (PC)"/>
                <a:ea typeface="Calibri"/>
                <a:cs typeface="Times New Roman"/>
              </a:rPr>
              <a:t>measure</a:t>
            </a:r>
            <a:endParaRPr lang="en-GB" sz="1100" dirty="0">
              <a:effectLst/>
              <a:latin typeface="Calibri"/>
              <a:ea typeface="Calibri"/>
              <a:cs typeface="Times New Roman"/>
            </a:endParaRPr>
          </a:p>
        </p:txBody>
      </p:sp>
      <p:sp>
        <p:nvSpPr>
          <p:cNvPr id="59" name="Text Box 2"/>
          <p:cNvSpPr txBox="1">
            <a:spLocks noChangeArrowheads="1"/>
          </p:cNvSpPr>
          <p:nvPr/>
        </p:nvSpPr>
        <p:spPr bwMode="auto">
          <a:xfrm>
            <a:off x="2433140" y="5261565"/>
            <a:ext cx="966127" cy="28466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0"/>
              </a:spcAft>
            </a:pPr>
            <a:r>
              <a:rPr lang="en-GB" sz="1100" dirty="0">
                <a:solidFill>
                  <a:srgbClr val="FFFFFF"/>
                </a:solidFill>
                <a:effectLst/>
                <a:latin typeface="Line Printer (PC)"/>
                <a:ea typeface="Calibri"/>
                <a:cs typeface="Times New Roman"/>
              </a:rPr>
              <a:t>perimeter</a:t>
            </a:r>
            <a:endParaRPr lang="en-GB" sz="1100" dirty="0">
              <a:effectLst/>
              <a:latin typeface="Calibri"/>
              <a:ea typeface="Calibri"/>
              <a:cs typeface="Times New Roman"/>
            </a:endParaRPr>
          </a:p>
        </p:txBody>
      </p:sp>
      <p:sp>
        <p:nvSpPr>
          <p:cNvPr id="60" name="Text Box 2"/>
          <p:cNvSpPr txBox="1">
            <a:spLocks noChangeArrowheads="1"/>
          </p:cNvSpPr>
          <p:nvPr/>
        </p:nvSpPr>
        <p:spPr bwMode="auto">
          <a:xfrm>
            <a:off x="3399267" y="5261565"/>
            <a:ext cx="690092" cy="284663"/>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1100" dirty="0">
                <a:solidFill>
                  <a:srgbClr val="FFFFFF"/>
                </a:solidFill>
                <a:effectLst/>
                <a:latin typeface="Line Printer (PC)"/>
                <a:ea typeface="Calibri"/>
                <a:cs typeface="Times New Roman"/>
              </a:rPr>
              <a:t>area</a:t>
            </a:r>
            <a:endParaRPr lang="en-GB" sz="1100" dirty="0">
              <a:effectLst/>
              <a:latin typeface="Calibri"/>
              <a:ea typeface="Calibri"/>
              <a:cs typeface="Times New Roman"/>
            </a:endParaRPr>
          </a:p>
        </p:txBody>
      </p:sp>
      <p:sp>
        <p:nvSpPr>
          <p:cNvPr id="61" name="Text Box 2"/>
          <p:cNvSpPr txBox="1">
            <a:spLocks noChangeArrowheads="1"/>
          </p:cNvSpPr>
          <p:nvPr/>
        </p:nvSpPr>
        <p:spPr bwMode="auto">
          <a:xfrm>
            <a:off x="4046229" y="5261565"/>
            <a:ext cx="715969" cy="284663"/>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1100" dirty="0">
                <a:solidFill>
                  <a:srgbClr val="FFFFFF"/>
                </a:solidFill>
                <a:effectLst/>
                <a:latin typeface="Line Printer (PC)"/>
                <a:ea typeface="Calibri"/>
                <a:cs typeface="Times New Roman"/>
              </a:rPr>
              <a:t>volume</a:t>
            </a:r>
            <a:endParaRPr lang="en-GB" sz="1100" dirty="0">
              <a:effectLst/>
              <a:latin typeface="Calibri"/>
              <a:ea typeface="Calibri"/>
              <a:cs typeface="Times New Roman"/>
            </a:endParaRPr>
          </a:p>
        </p:txBody>
      </p:sp>
      <p:sp>
        <p:nvSpPr>
          <p:cNvPr id="62" name="Text Box 2"/>
          <p:cNvSpPr txBox="1">
            <a:spLocks noChangeArrowheads="1"/>
          </p:cNvSpPr>
          <p:nvPr/>
        </p:nvSpPr>
        <p:spPr bwMode="auto">
          <a:xfrm>
            <a:off x="4710074" y="5269782"/>
            <a:ext cx="940404" cy="464805"/>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1100" dirty="0">
                <a:solidFill>
                  <a:srgbClr val="FFFFFF"/>
                </a:solidFill>
                <a:effectLst/>
                <a:latin typeface="Line Printer (PC)"/>
                <a:ea typeface="Calibri"/>
                <a:cs typeface="Times New Roman"/>
              </a:rPr>
              <a:t>formulae</a:t>
            </a:r>
            <a:endParaRPr lang="en-GB" sz="1100" dirty="0">
              <a:effectLst/>
              <a:latin typeface="Calibri"/>
              <a:ea typeface="Calibri"/>
              <a:cs typeface="Times New Roman"/>
            </a:endParaRPr>
          </a:p>
          <a:p>
            <a:pPr algn="r">
              <a:lnSpc>
                <a:spcPct val="115000"/>
              </a:lnSpc>
              <a:spcAft>
                <a:spcPts val="0"/>
              </a:spcAft>
            </a:pPr>
            <a:r>
              <a:rPr lang="en-GB" sz="1100" dirty="0" err="1">
                <a:solidFill>
                  <a:srgbClr val="FFFFFF"/>
                </a:solidFill>
                <a:effectLst/>
                <a:latin typeface="Line Printer (PC)"/>
                <a:ea typeface="Calibri"/>
                <a:cs typeface="Times New Roman"/>
              </a:rPr>
              <a:t>bodmas</a:t>
            </a:r>
            <a:endParaRPr lang="en-GB" sz="1100">
              <a:effectLst/>
              <a:latin typeface="Calibri"/>
              <a:ea typeface="Calibri"/>
              <a:cs typeface="Times New Roman"/>
            </a:endParaRPr>
          </a:p>
        </p:txBody>
      </p:sp>
      <p:sp>
        <p:nvSpPr>
          <p:cNvPr id="63" name="Text Box 2"/>
          <p:cNvSpPr txBox="1">
            <a:spLocks noChangeArrowheads="1"/>
          </p:cNvSpPr>
          <p:nvPr/>
        </p:nvSpPr>
        <p:spPr bwMode="auto">
          <a:xfrm>
            <a:off x="6694453" y="5278818"/>
            <a:ext cx="810857" cy="465812"/>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1100">
                <a:solidFill>
                  <a:srgbClr val="FFFFFF"/>
                </a:solidFill>
                <a:effectLst/>
                <a:latin typeface="Line Printer (PC)"/>
                <a:ea typeface="Calibri"/>
                <a:cs typeface="Times New Roman"/>
              </a:rPr>
              <a:t>charts</a:t>
            </a:r>
            <a:endParaRPr lang="en-GB" sz="1100">
              <a:effectLst/>
              <a:latin typeface="Calibri"/>
              <a:ea typeface="Calibri"/>
              <a:cs typeface="Times New Roman"/>
            </a:endParaRPr>
          </a:p>
          <a:p>
            <a:pPr algn="r">
              <a:lnSpc>
                <a:spcPct val="115000"/>
              </a:lnSpc>
              <a:spcAft>
                <a:spcPts val="0"/>
              </a:spcAft>
            </a:pPr>
            <a:r>
              <a:rPr lang="en-GB" sz="1100">
                <a:solidFill>
                  <a:srgbClr val="FFFFFF"/>
                </a:solidFill>
                <a:effectLst/>
                <a:latin typeface="Line Printer (PC)"/>
                <a:ea typeface="Calibri"/>
                <a:cs typeface="Times New Roman"/>
              </a:rPr>
              <a:t>data</a:t>
            </a:r>
            <a:endParaRPr lang="en-GB" sz="1100">
              <a:effectLst/>
              <a:latin typeface="Calibri"/>
              <a:ea typeface="Calibri"/>
              <a:cs typeface="Times New Roman"/>
            </a:endParaRPr>
          </a:p>
        </p:txBody>
      </p:sp>
      <p:sp>
        <p:nvSpPr>
          <p:cNvPr id="64" name="Text Box 2"/>
          <p:cNvSpPr txBox="1">
            <a:spLocks noChangeArrowheads="1"/>
          </p:cNvSpPr>
          <p:nvPr/>
        </p:nvSpPr>
        <p:spPr bwMode="auto">
          <a:xfrm>
            <a:off x="7444927" y="5252938"/>
            <a:ext cx="940249" cy="284664"/>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1100">
                <a:solidFill>
                  <a:srgbClr val="FFFFFF"/>
                </a:solidFill>
                <a:effectLst/>
                <a:latin typeface="Line Printer (PC)"/>
                <a:ea typeface="Calibri"/>
                <a:cs typeface="Times New Roman"/>
              </a:rPr>
              <a:t>averages</a:t>
            </a:r>
            <a:endParaRPr lang="en-GB" sz="1100">
              <a:effectLst/>
              <a:latin typeface="Calibri"/>
              <a:ea typeface="Calibri"/>
              <a:cs typeface="Times New Roman"/>
            </a:endParaRPr>
          </a:p>
        </p:txBody>
      </p:sp>
      <p:sp>
        <p:nvSpPr>
          <p:cNvPr id="65" name="Text Box 2"/>
          <p:cNvSpPr txBox="1">
            <a:spLocks noChangeArrowheads="1"/>
          </p:cNvSpPr>
          <p:nvPr/>
        </p:nvSpPr>
        <p:spPr bwMode="auto">
          <a:xfrm>
            <a:off x="8281662" y="5313322"/>
            <a:ext cx="819484" cy="46581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0"/>
              </a:spcAft>
            </a:pPr>
            <a:r>
              <a:rPr lang="en-GB" sz="1100">
                <a:solidFill>
                  <a:srgbClr val="FFFFFF"/>
                </a:solidFill>
                <a:effectLst/>
                <a:latin typeface="Line Printer (PC)"/>
                <a:ea typeface="Calibri"/>
                <a:cs typeface="Times New Roman"/>
              </a:rPr>
              <a:t>prob-</a:t>
            </a:r>
            <a:endParaRPr lang="en-GB" sz="1100">
              <a:effectLst/>
              <a:latin typeface="Calibri"/>
              <a:ea typeface="Calibri"/>
              <a:cs typeface="Times New Roman"/>
            </a:endParaRPr>
          </a:p>
          <a:p>
            <a:pPr>
              <a:lnSpc>
                <a:spcPct val="115000"/>
              </a:lnSpc>
              <a:spcAft>
                <a:spcPts val="0"/>
              </a:spcAft>
            </a:pPr>
            <a:r>
              <a:rPr lang="en-GB" sz="1100">
                <a:solidFill>
                  <a:srgbClr val="FFFFFF"/>
                </a:solidFill>
                <a:effectLst/>
                <a:latin typeface="Line Printer (PC)"/>
                <a:ea typeface="Calibri"/>
                <a:cs typeface="Times New Roman"/>
              </a:rPr>
              <a:t>ability</a:t>
            </a:r>
            <a:endParaRPr lang="en-GB" sz="1100">
              <a:effectLst/>
              <a:latin typeface="Calibri"/>
              <a:ea typeface="Calibri"/>
              <a:cs typeface="Times New Roman"/>
            </a:endParaRPr>
          </a:p>
        </p:txBody>
      </p:sp>
      <p:pic>
        <p:nvPicPr>
          <p:cNvPr id="2063" name="Picture 30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91" y="945923"/>
            <a:ext cx="9161243" cy="561999"/>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
        <p:nvSpPr>
          <p:cNvPr id="67" name="Text Box 2"/>
          <p:cNvSpPr txBox="1">
            <a:spLocks noChangeArrowheads="1"/>
          </p:cNvSpPr>
          <p:nvPr/>
        </p:nvSpPr>
        <p:spPr bwMode="auto">
          <a:xfrm rot="16200000">
            <a:off x="-793896" y="3714497"/>
            <a:ext cx="2752090"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M</a:t>
            </a:r>
            <a:r>
              <a:rPr lang="en-GB" sz="2000" b="1" dirty="0" smtClean="0">
                <a:solidFill>
                  <a:srgbClr val="FFFFFF"/>
                </a:solidFill>
                <a:effectLst/>
                <a:latin typeface="Line Printer (PC)"/>
                <a:ea typeface="Calibri"/>
                <a:cs typeface="Times New Roman"/>
              </a:rPr>
              <a:t>ATHS  E3  to </a:t>
            </a:r>
            <a:r>
              <a:rPr lang="en-GB" sz="2000" b="1" dirty="0">
                <a:solidFill>
                  <a:srgbClr val="FFFFFF"/>
                </a:solidFill>
                <a:effectLst/>
                <a:latin typeface="Line Printer (PC)"/>
                <a:ea typeface="Calibri"/>
                <a:cs typeface="Times New Roman"/>
              </a:rPr>
              <a:t>L2</a:t>
            </a:r>
            <a:endParaRPr lang="en-GB" sz="1100" dirty="0">
              <a:effectLst/>
              <a:latin typeface="Calibri"/>
              <a:ea typeface="Calibri"/>
              <a:cs typeface="Times New Roman"/>
            </a:endParaRPr>
          </a:p>
        </p:txBody>
      </p:sp>
      <p:pic>
        <p:nvPicPr>
          <p:cNvPr id="2061" name="Picture 3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25" y="2104390"/>
            <a:ext cx="157163" cy="5588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25" y="5195123"/>
            <a:ext cx="157162" cy="558800"/>
          </a:xfrm>
          <a:prstGeom prst="rect">
            <a:avLst/>
          </a:prstGeom>
          <a:noFill/>
          <a:extLst>
            <a:ext uri="{909E8E84-426E-40DD-AFC4-6F175D3DCCD1}">
              <a14:hiddenFill xmlns:a14="http://schemas.microsoft.com/office/drawing/2010/main">
                <a:solidFill>
                  <a:srgbClr val="FFFFFF"/>
                </a:solidFill>
              </a14:hiddenFill>
            </a:ext>
          </a:extLst>
        </p:spPr>
      </p:pic>
      <p:sp>
        <p:nvSpPr>
          <p:cNvPr id="70" name="Text Box 2"/>
          <p:cNvSpPr txBox="1">
            <a:spLocks noChangeArrowheads="1"/>
          </p:cNvSpPr>
          <p:nvPr/>
        </p:nvSpPr>
        <p:spPr bwMode="auto">
          <a:xfrm>
            <a:off x="5989489" y="3157855"/>
            <a:ext cx="885825" cy="282575"/>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1100">
                <a:solidFill>
                  <a:srgbClr val="FFFFFF"/>
                </a:solidFill>
                <a:effectLst/>
                <a:latin typeface="Line Printer (PC)"/>
                <a:ea typeface="Calibri"/>
                <a:cs typeface="Times New Roman"/>
              </a:rPr>
              <a:t>fraction</a:t>
            </a:r>
            <a:endParaRPr lang="en-GB" sz="1100">
              <a:effectLst/>
              <a:latin typeface="Calibri"/>
              <a:ea typeface="Calibri"/>
              <a:cs typeface="Times New Roman"/>
            </a:endParaRPr>
          </a:p>
        </p:txBody>
      </p:sp>
      <p:cxnSp>
        <p:nvCxnSpPr>
          <p:cNvPr id="71" name="Elbow Connector 70"/>
          <p:cNvCxnSpPr/>
          <p:nvPr/>
        </p:nvCxnSpPr>
        <p:spPr>
          <a:xfrm>
            <a:off x="1449874" y="1931670"/>
            <a:ext cx="3984625" cy="120650"/>
          </a:xfrm>
          <a:prstGeom prst="bentConnector3">
            <a:avLst>
              <a:gd name="adj1" fmla="val 40474"/>
            </a:avLst>
          </a:prstGeom>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a:off x="6263174" y="3656965"/>
            <a:ext cx="2767965" cy="128905"/>
          </a:xfrm>
          <a:prstGeom prst="bentConnector3">
            <a:avLst>
              <a:gd name="adj1" fmla="val 69322"/>
            </a:avLst>
          </a:prstGeom>
        </p:spPr>
        <p:style>
          <a:lnRef idx="1">
            <a:schemeClr val="accent1"/>
          </a:lnRef>
          <a:fillRef idx="0">
            <a:schemeClr val="accent1"/>
          </a:fillRef>
          <a:effectRef idx="0">
            <a:schemeClr val="accent1"/>
          </a:effectRef>
          <a:fontRef idx="minor">
            <a:schemeClr val="tx1"/>
          </a:fontRef>
        </p:style>
      </p:cxnSp>
      <p:cxnSp>
        <p:nvCxnSpPr>
          <p:cNvPr id="73" name="Elbow Connector 72"/>
          <p:cNvCxnSpPr/>
          <p:nvPr/>
        </p:nvCxnSpPr>
        <p:spPr>
          <a:xfrm>
            <a:off x="1078399" y="5839460"/>
            <a:ext cx="4459605" cy="12065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a:off x="7021999" y="5839460"/>
            <a:ext cx="2000885" cy="7747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75" name="Text Box 2"/>
          <p:cNvSpPr txBox="1">
            <a:spLocks noChangeArrowheads="1"/>
          </p:cNvSpPr>
          <p:nvPr/>
        </p:nvSpPr>
        <p:spPr bwMode="auto">
          <a:xfrm>
            <a:off x="3269615" y="1833245"/>
            <a:ext cx="2397760" cy="3175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en-GB" sz="1100" b="1" dirty="0">
                <a:solidFill>
                  <a:srgbClr val="FFFFFF"/>
                </a:solidFill>
                <a:effectLst/>
                <a:latin typeface="Line Printer (PC)"/>
                <a:ea typeface="Calibri"/>
                <a:cs typeface="Times New Roman"/>
              </a:rPr>
              <a:t>Whole Number and Functions</a:t>
            </a:r>
            <a:endParaRPr lang="en-GB" sz="1100" dirty="0">
              <a:effectLst/>
              <a:latin typeface="Calibri"/>
              <a:ea typeface="Calibri"/>
              <a:cs typeface="Times New Roman"/>
            </a:endParaRPr>
          </a:p>
        </p:txBody>
      </p:sp>
      <p:sp>
        <p:nvSpPr>
          <p:cNvPr id="76" name="Text Box 2"/>
          <p:cNvSpPr txBox="1">
            <a:spLocks noChangeArrowheads="1"/>
          </p:cNvSpPr>
          <p:nvPr/>
        </p:nvSpPr>
        <p:spPr bwMode="auto">
          <a:xfrm>
            <a:off x="1113324" y="5856605"/>
            <a:ext cx="2035175" cy="317500"/>
          </a:xfrm>
          <a:prstGeom prst="rect">
            <a:avLst/>
          </a:prstGeom>
          <a:noFill/>
          <a:ln w="9525">
            <a:noFill/>
            <a:miter lim="800000"/>
            <a:headEnd/>
            <a:tailEnd/>
          </a:ln>
        </p:spPr>
        <p:txBody>
          <a:bodyPr rot="0" vert="horz" wrap="square" lIns="91440" tIns="45720" rIns="91440" bIns="45720" anchor="t" anchorCtr="0">
            <a:noAutofit/>
          </a:bodyPr>
          <a:lstStyle/>
          <a:p>
            <a:pPr algn="r">
              <a:lnSpc>
                <a:spcPct val="115000"/>
              </a:lnSpc>
              <a:spcAft>
                <a:spcPts val="0"/>
              </a:spcAft>
            </a:pPr>
            <a:r>
              <a:rPr lang="en-GB" sz="1100" b="1">
                <a:solidFill>
                  <a:srgbClr val="FFFFFF"/>
                </a:solidFill>
                <a:effectLst/>
                <a:latin typeface="Line Printer (PC)"/>
                <a:ea typeface="Calibri"/>
                <a:cs typeface="Times New Roman"/>
              </a:rPr>
              <a:t>Measure and Shape</a:t>
            </a:r>
            <a:endParaRPr lang="en-GB" sz="1100">
              <a:effectLst/>
              <a:latin typeface="Calibri"/>
              <a:ea typeface="Calibri"/>
              <a:cs typeface="Times New Roman"/>
            </a:endParaRPr>
          </a:p>
        </p:txBody>
      </p:sp>
      <p:sp>
        <p:nvSpPr>
          <p:cNvPr id="77" name="Text Box 2"/>
          <p:cNvSpPr txBox="1">
            <a:spLocks noChangeArrowheads="1"/>
          </p:cNvSpPr>
          <p:nvPr/>
        </p:nvSpPr>
        <p:spPr bwMode="auto">
          <a:xfrm>
            <a:off x="6366679" y="3646170"/>
            <a:ext cx="1586865" cy="3175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en-GB" sz="1100" b="1">
                <a:solidFill>
                  <a:srgbClr val="FFFFFF"/>
                </a:solidFill>
                <a:effectLst/>
                <a:latin typeface="Line Printer (PC)"/>
                <a:ea typeface="Calibri"/>
                <a:cs typeface="Times New Roman"/>
              </a:rPr>
              <a:t>Parts of a whole</a:t>
            </a:r>
            <a:endParaRPr lang="en-GB" sz="1100">
              <a:effectLst/>
              <a:latin typeface="Calibri"/>
              <a:ea typeface="Calibri"/>
              <a:cs typeface="Times New Roman"/>
            </a:endParaRPr>
          </a:p>
        </p:txBody>
      </p:sp>
      <p:sp>
        <p:nvSpPr>
          <p:cNvPr id="78" name="Text Box 2"/>
          <p:cNvSpPr txBox="1">
            <a:spLocks noChangeArrowheads="1"/>
          </p:cNvSpPr>
          <p:nvPr/>
        </p:nvSpPr>
        <p:spPr bwMode="auto">
          <a:xfrm>
            <a:off x="6802289" y="5842635"/>
            <a:ext cx="1586865" cy="3175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en-GB" sz="1100" b="1">
                <a:solidFill>
                  <a:srgbClr val="FFFFFF"/>
                </a:solidFill>
                <a:effectLst/>
                <a:latin typeface="Line Printer (PC)"/>
                <a:ea typeface="Calibri"/>
                <a:cs typeface="Times New Roman"/>
              </a:rPr>
              <a:t>Handling Data</a:t>
            </a:r>
            <a:endParaRPr lang="en-GB" sz="1100">
              <a:effectLst/>
              <a:latin typeface="Calibri"/>
              <a:ea typeface="Calibri"/>
              <a:cs typeface="Times New Roman"/>
            </a:endParaRPr>
          </a:p>
        </p:txBody>
      </p:sp>
      <p:sp>
        <p:nvSpPr>
          <p:cNvPr id="79" name="Text Box 2"/>
          <p:cNvSpPr txBox="1">
            <a:spLocks noChangeArrowheads="1"/>
          </p:cNvSpPr>
          <p:nvPr/>
        </p:nvSpPr>
        <p:spPr bwMode="auto">
          <a:xfrm>
            <a:off x="1371108" y="755915"/>
            <a:ext cx="6306723"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a:solidFill>
                  <a:srgbClr val="FFFFFF"/>
                </a:solidFill>
                <a:effectLst/>
                <a:latin typeface="Line Printer (PC)"/>
                <a:ea typeface="Calibri"/>
                <a:cs typeface="Times New Roman"/>
              </a:rPr>
              <a:t>Course </a:t>
            </a:r>
            <a:r>
              <a:rPr lang="en-GB" sz="2000" b="1" dirty="0" smtClean="0">
                <a:solidFill>
                  <a:srgbClr val="FFFFFF"/>
                </a:solidFill>
                <a:effectLst/>
                <a:latin typeface="Line Printer (PC)"/>
                <a:ea typeface="Calibri"/>
                <a:cs typeface="Times New Roman"/>
              </a:rPr>
              <a:t>Content:  Choose your  topic …</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218"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613" y="1507923"/>
            <a:ext cx="324111" cy="492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326128" y="50862"/>
            <a:ext cx="2766391" cy="70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8983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randombar(horizontal)">
                                      <p:cBhvr>
                                        <p:cTn id="1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21432" y="903569"/>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11   Lesson: Practice – Making it Functional</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p:cNvSpPr/>
          <p:nvPr/>
        </p:nvSpPr>
        <p:spPr>
          <a:xfrm>
            <a:off x="724419" y="1556792"/>
            <a:ext cx="4063605" cy="369332"/>
          </a:xfrm>
          <a:prstGeom prst="rect">
            <a:avLst/>
          </a:prstGeom>
        </p:spPr>
        <p:txBody>
          <a:bodyPr wrap="square">
            <a:spAutoFit/>
          </a:bodyPr>
          <a:lstStyle/>
          <a:p>
            <a:r>
              <a:rPr lang="en-GB" dirty="0" smtClean="0">
                <a:latin typeface="Impact" pitchFamily="34" charset="0"/>
              </a:rPr>
              <a:t>Y</a:t>
            </a:r>
          </a:p>
        </p:txBody>
      </p:sp>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709" y="605798"/>
            <a:ext cx="5143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111805" y="63618"/>
            <a:ext cx="715779" cy="1357394"/>
            <a:chOff x="349147" y="1300296"/>
            <a:chExt cx="2206628" cy="4532570"/>
          </a:xfrm>
        </p:grpSpPr>
        <p:pic>
          <p:nvPicPr>
            <p:cNvPr id="21"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pic>
        <p:nvPicPr>
          <p:cNvPr id="51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2991" y="1542905"/>
            <a:ext cx="1963233" cy="102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0296" y="1528781"/>
            <a:ext cx="1577692" cy="118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54006" y="1534097"/>
            <a:ext cx="1380648" cy="117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68774" y="1542905"/>
            <a:ext cx="1839530" cy="125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0009" y="2708920"/>
            <a:ext cx="1629432" cy="116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38599" y="2846970"/>
            <a:ext cx="1534021" cy="114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17313" y="2949099"/>
            <a:ext cx="1588423" cy="133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68193" y="2961675"/>
            <a:ext cx="1805934" cy="154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0009" y="4077628"/>
            <a:ext cx="1896820" cy="109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000595" y="2842569"/>
            <a:ext cx="1511251" cy="135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54685" y="4258749"/>
            <a:ext cx="1466677" cy="118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12991" y="5339137"/>
            <a:ext cx="1585739" cy="111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4" name="Picture 1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411700" y="4365104"/>
            <a:ext cx="1542306" cy="12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5" name="Picture 1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68193" y="4941168"/>
            <a:ext cx="1744043" cy="152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6" name="Picture 1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489068" y="4941168"/>
            <a:ext cx="1388765" cy="115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29"/>
          <p:cNvGrpSpPr/>
          <p:nvPr/>
        </p:nvGrpSpPr>
        <p:grpSpPr>
          <a:xfrm>
            <a:off x="8068127" y="796453"/>
            <a:ext cx="893204" cy="923330"/>
            <a:chOff x="8143292" y="851570"/>
            <a:chExt cx="893204" cy="923330"/>
          </a:xfrm>
        </p:grpSpPr>
        <p:sp>
          <p:nvSpPr>
            <p:cNvPr id="31" name="Oval 30"/>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Rectangle 31"/>
            <p:cNvSpPr/>
            <p:nvPr/>
          </p:nvSpPr>
          <p:spPr>
            <a:xfrm>
              <a:off x="8144932" y="851570"/>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18</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30145886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21432" y="903569"/>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11   Lesson: Practice – Making it Functional</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p:cNvSpPr/>
          <p:nvPr/>
        </p:nvSpPr>
        <p:spPr>
          <a:xfrm>
            <a:off x="724419" y="1556792"/>
            <a:ext cx="4063605" cy="369332"/>
          </a:xfrm>
          <a:prstGeom prst="rect">
            <a:avLst/>
          </a:prstGeom>
        </p:spPr>
        <p:txBody>
          <a:bodyPr wrap="square">
            <a:spAutoFit/>
          </a:bodyPr>
          <a:lstStyle/>
          <a:p>
            <a:r>
              <a:rPr lang="en-GB" dirty="0" smtClean="0">
                <a:latin typeface="Impact" pitchFamily="34" charset="0"/>
              </a:rPr>
              <a:t>Y</a:t>
            </a:r>
          </a:p>
        </p:txBody>
      </p:sp>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709" y="605798"/>
            <a:ext cx="5143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111805" y="63618"/>
            <a:ext cx="715779" cy="1357394"/>
            <a:chOff x="349147" y="1300296"/>
            <a:chExt cx="2206628" cy="4532570"/>
          </a:xfrm>
        </p:grpSpPr>
        <p:pic>
          <p:nvPicPr>
            <p:cNvPr id="21"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pic>
        <p:nvPicPr>
          <p:cNvPr id="40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227" y="1556792"/>
            <a:ext cx="5997947" cy="417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6016" y="5501016"/>
            <a:ext cx="4107557" cy="102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2">
            <a:extLst>
              <a:ext uri="{BEBA8EAE-BF5A-486C-A8C5-ECC9F3942E4B}">
                <a14:imgProps xmlns:a14="http://schemas.microsoft.com/office/drawing/2010/main">
                  <a14:imgLayer r:embed="rId13">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6023327" y="1450034"/>
            <a:ext cx="2925387" cy="413599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14">
            <a:extLst>
              <a:ext uri="{BEBA8EAE-BF5A-486C-A8C5-ECC9F3942E4B}">
                <a14:imgProps xmlns:a14="http://schemas.microsoft.com/office/drawing/2010/main">
                  <a14:imgLayer r:embed="rId15">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293971" y="5693676"/>
            <a:ext cx="4422045" cy="791969"/>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384020" y="4452597"/>
            <a:ext cx="1664238"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L1 or L2</a:t>
            </a:r>
            <a:endParaRPr lang="en-US"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Curved Down Arrow 3"/>
          <p:cNvSpPr/>
          <p:nvPr/>
        </p:nvSpPr>
        <p:spPr>
          <a:xfrm rot="20307778" flipH="1">
            <a:off x="2415337" y="4775761"/>
            <a:ext cx="1080120" cy="237414"/>
          </a:xfrm>
          <a:prstGeom prst="curvedDownArrow">
            <a:avLst>
              <a:gd name="adj1" fmla="val 25000"/>
              <a:gd name="adj2" fmla="val 6712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Curved Down Arrow 22"/>
          <p:cNvSpPr/>
          <p:nvPr/>
        </p:nvSpPr>
        <p:spPr>
          <a:xfrm rot="1814584">
            <a:off x="5012425" y="4973136"/>
            <a:ext cx="1405130" cy="237414"/>
          </a:xfrm>
          <a:prstGeom prst="curvedDownArrow">
            <a:avLst>
              <a:gd name="adj1" fmla="val 25000"/>
              <a:gd name="adj2" fmla="val 6712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4" name="Group 23"/>
          <p:cNvGrpSpPr/>
          <p:nvPr/>
        </p:nvGrpSpPr>
        <p:grpSpPr>
          <a:xfrm>
            <a:off x="8068127" y="796453"/>
            <a:ext cx="893204" cy="923330"/>
            <a:chOff x="8143292" y="851570"/>
            <a:chExt cx="893204" cy="923330"/>
          </a:xfrm>
        </p:grpSpPr>
        <p:sp>
          <p:nvSpPr>
            <p:cNvPr id="26" name="Oval 25"/>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Rectangle 26"/>
            <p:cNvSpPr/>
            <p:nvPr/>
          </p:nvSpPr>
          <p:spPr>
            <a:xfrm>
              <a:off x="8144932" y="851570"/>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19</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05415530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21432" y="8939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13 – TOPIC ANSWERS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1" name="Group 10"/>
          <p:cNvGrpSpPr/>
          <p:nvPr/>
        </p:nvGrpSpPr>
        <p:grpSpPr>
          <a:xfrm>
            <a:off x="109683" y="1179428"/>
            <a:ext cx="8854806" cy="5345916"/>
            <a:chOff x="3274536" y="1289754"/>
            <a:chExt cx="5506770" cy="4803631"/>
          </a:xfrm>
        </p:grpSpPr>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7784" y="634752"/>
            <a:ext cx="531638" cy="4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111805" y="63618"/>
            <a:ext cx="715779" cy="1357394"/>
            <a:chOff x="349147" y="1300296"/>
            <a:chExt cx="2206628" cy="4532570"/>
          </a:xfrm>
        </p:grpSpPr>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sp>
        <p:nvSpPr>
          <p:cNvPr id="15" name="Rectangle 14"/>
          <p:cNvSpPr/>
          <p:nvPr/>
        </p:nvSpPr>
        <p:spPr>
          <a:xfrm>
            <a:off x="179514" y="1580059"/>
            <a:ext cx="1106380" cy="4708981"/>
          </a:xfrm>
          <a:prstGeom prst="rect">
            <a:avLst/>
          </a:prstGeom>
        </p:spPr>
        <p:txBody>
          <a:bodyPr wrap="square">
            <a:spAutoFit/>
          </a:bodyPr>
          <a:lstStyle/>
          <a:p>
            <a:r>
              <a:rPr lang="en-GB" sz="1000" dirty="0" smtClean="0">
                <a:latin typeface="Impact" pitchFamily="34" charset="0"/>
              </a:rPr>
              <a:t>Round to the nearest 10</a:t>
            </a:r>
          </a:p>
          <a:p>
            <a:endParaRPr lang="en-GB" sz="1000" dirty="0">
              <a:latin typeface="Impact" pitchFamily="34" charset="0"/>
            </a:endParaRPr>
          </a:p>
          <a:p>
            <a:r>
              <a:rPr lang="en-GB" sz="1000" dirty="0" smtClean="0">
                <a:latin typeface="Impact" pitchFamily="34" charset="0"/>
              </a:rPr>
              <a:t>10</a:t>
            </a:r>
          </a:p>
          <a:p>
            <a:r>
              <a:rPr lang="en-GB" sz="1000" dirty="0" smtClean="0">
                <a:latin typeface="Impact" pitchFamily="34" charset="0"/>
              </a:rPr>
              <a:t>20</a:t>
            </a:r>
          </a:p>
          <a:p>
            <a:r>
              <a:rPr lang="en-GB" sz="1000" dirty="0" smtClean="0">
                <a:latin typeface="Impact" pitchFamily="34" charset="0"/>
              </a:rPr>
              <a:t>50</a:t>
            </a:r>
          </a:p>
          <a:p>
            <a:r>
              <a:rPr lang="en-GB" sz="1000" dirty="0" smtClean="0">
                <a:latin typeface="Impact" pitchFamily="34" charset="0"/>
              </a:rPr>
              <a:t>100</a:t>
            </a:r>
          </a:p>
          <a:p>
            <a:r>
              <a:rPr lang="en-GB" sz="1000" dirty="0" smtClean="0">
                <a:latin typeface="Impact" pitchFamily="34" charset="0"/>
              </a:rPr>
              <a:t>160</a:t>
            </a:r>
          </a:p>
          <a:p>
            <a:r>
              <a:rPr lang="en-GB" sz="1000" dirty="0" smtClean="0">
                <a:latin typeface="Impact" pitchFamily="34" charset="0"/>
              </a:rPr>
              <a:t>500</a:t>
            </a:r>
          </a:p>
          <a:p>
            <a:r>
              <a:rPr lang="en-GB" sz="1000" dirty="0" smtClean="0">
                <a:latin typeface="Impact" pitchFamily="34" charset="0"/>
              </a:rPr>
              <a:t>1,550</a:t>
            </a:r>
          </a:p>
          <a:p>
            <a:r>
              <a:rPr lang="en-GB" sz="1000" dirty="0" smtClean="0">
                <a:latin typeface="Impact" pitchFamily="34" charset="0"/>
              </a:rPr>
              <a:t>18,240</a:t>
            </a:r>
          </a:p>
          <a:p>
            <a:endParaRPr lang="en-GB" sz="1000" dirty="0">
              <a:latin typeface="Impact" pitchFamily="34" charset="0"/>
            </a:endParaRPr>
          </a:p>
          <a:p>
            <a:r>
              <a:rPr lang="en-GB" sz="1000" dirty="0" smtClean="0">
                <a:latin typeface="Impact" pitchFamily="34" charset="0"/>
              </a:rPr>
              <a:t>Round to the nearest 10K</a:t>
            </a:r>
          </a:p>
          <a:p>
            <a:endParaRPr lang="en-GB" sz="1000" dirty="0">
              <a:latin typeface="Impact" pitchFamily="34" charset="0"/>
            </a:endParaRPr>
          </a:p>
          <a:p>
            <a:r>
              <a:rPr lang="en-GB" sz="1000" dirty="0" smtClean="0">
                <a:latin typeface="Impact" pitchFamily="34" charset="0"/>
              </a:rPr>
              <a:t>10K</a:t>
            </a:r>
          </a:p>
          <a:p>
            <a:r>
              <a:rPr lang="en-GB" sz="1000" dirty="0" smtClean="0">
                <a:latin typeface="Impact" pitchFamily="34" charset="0"/>
              </a:rPr>
              <a:t>30K</a:t>
            </a:r>
          </a:p>
          <a:p>
            <a:r>
              <a:rPr lang="en-GB" sz="1000" dirty="0" smtClean="0">
                <a:latin typeface="Impact" pitchFamily="34" charset="0"/>
              </a:rPr>
              <a:t>360K</a:t>
            </a:r>
          </a:p>
          <a:p>
            <a:r>
              <a:rPr lang="en-GB" sz="1000" dirty="0" smtClean="0">
                <a:latin typeface="Impact" pitchFamily="34" charset="0"/>
              </a:rPr>
              <a:t>960K</a:t>
            </a:r>
          </a:p>
          <a:p>
            <a:r>
              <a:rPr lang="en-GB" sz="1000" dirty="0" smtClean="0">
                <a:latin typeface="Impact" pitchFamily="34" charset="0"/>
              </a:rPr>
              <a:t>-20K</a:t>
            </a:r>
          </a:p>
          <a:p>
            <a:r>
              <a:rPr lang="en-GB" sz="1000" dirty="0" smtClean="0">
                <a:latin typeface="Impact" pitchFamily="34" charset="0"/>
              </a:rPr>
              <a:t>270K</a:t>
            </a:r>
          </a:p>
          <a:p>
            <a:endParaRPr lang="en-GB" sz="1000" dirty="0">
              <a:latin typeface="Impact" pitchFamily="34" charset="0"/>
            </a:endParaRPr>
          </a:p>
          <a:p>
            <a:r>
              <a:rPr lang="en-GB" sz="1000" dirty="0" smtClean="0">
                <a:latin typeface="Impact" pitchFamily="34" charset="0"/>
              </a:rPr>
              <a:t>Round to the nearest 10M</a:t>
            </a:r>
          </a:p>
          <a:p>
            <a:endParaRPr lang="en-GB" sz="1000" dirty="0">
              <a:latin typeface="Impact" pitchFamily="34" charset="0"/>
            </a:endParaRPr>
          </a:p>
          <a:p>
            <a:r>
              <a:rPr lang="en-GB" sz="1000" dirty="0" smtClean="0">
                <a:latin typeface="Impact" pitchFamily="34" charset="0"/>
              </a:rPr>
              <a:t>80M</a:t>
            </a:r>
          </a:p>
          <a:p>
            <a:r>
              <a:rPr lang="en-GB" sz="1000" dirty="0" smtClean="0">
                <a:latin typeface="Impact" pitchFamily="34" charset="0"/>
              </a:rPr>
              <a:t>130M</a:t>
            </a:r>
          </a:p>
          <a:p>
            <a:r>
              <a:rPr lang="en-GB" sz="1000" dirty="0" smtClean="0">
                <a:latin typeface="Impact" pitchFamily="34" charset="0"/>
              </a:rPr>
              <a:t>-660M</a:t>
            </a:r>
          </a:p>
          <a:p>
            <a:r>
              <a:rPr lang="en-GB" sz="1000" dirty="0" smtClean="0">
                <a:latin typeface="Impact" pitchFamily="34" charset="0"/>
              </a:rPr>
              <a:t>50M</a:t>
            </a:r>
            <a:endParaRPr lang="en-GB" sz="1000" dirty="0">
              <a:latin typeface="Impact" pitchFamily="34" charset="0"/>
            </a:endParaRPr>
          </a:p>
          <a:p>
            <a:endParaRPr lang="en-GB" sz="1000" dirty="0" smtClean="0">
              <a:latin typeface="Impact" pitchFamily="34" charset="0"/>
            </a:endParaRPr>
          </a:p>
        </p:txBody>
      </p:sp>
      <p:sp>
        <p:nvSpPr>
          <p:cNvPr id="16" name="Rectangle 15"/>
          <p:cNvSpPr/>
          <p:nvPr/>
        </p:nvSpPr>
        <p:spPr>
          <a:xfrm>
            <a:off x="1285894" y="1580059"/>
            <a:ext cx="1368152" cy="4555093"/>
          </a:xfrm>
          <a:prstGeom prst="rect">
            <a:avLst/>
          </a:prstGeom>
        </p:spPr>
        <p:txBody>
          <a:bodyPr wrap="square">
            <a:spAutoFit/>
          </a:bodyPr>
          <a:lstStyle/>
          <a:p>
            <a:r>
              <a:rPr lang="en-GB" sz="1000" dirty="0" smtClean="0">
                <a:latin typeface="Impact" pitchFamily="34" charset="0"/>
              </a:rPr>
              <a:t>Round to the nearest 100</a:t>
            </a:r>
          </a:p>
          <a:p>
            <a:endParaRPr lang="en-GB" sz="1000" dirty="0">
              <a:latin typeface="Impact" pitchFamily="34" charset="0"/>
            </a:endParaRPr>
          </a:p>
          <a:p>
            <a:r>
              <a:rPr lang="en-GB" sz="1000" dirty="0" smtClean="0">
                <a:latin typeface="Impact" pitchFamily="34" charset="0"/>
              </a:rPr>
              <a:t>100</a:t>
            </a:r>
          </a:p>
          <a:p>
            <a:r>
              <a:rPr lang="en-GB" sz="1000" dirty="0" smtClean="0">
                <a:latin typeface="Impact" pitchFamily="34" charset="0"/>
              </a:rPr>
              <a:t>700</a:t>
            </a:r>
          </a:p>
          <a:p>
            <a:r>
              <a:rPr lang="en-GB" sz="1000" dirty="0" smtClean="0">
                <a:latin typeface="Impact" pitchFamily="34" charset="0"/>
              </a:rPr>
              <a:t>200</a:t>
            </a:r>
          </a:p>
          <a:p>
            <a:r>
              <a:rPr lang="en-GB" sz="1000" dirty="0" smtClean="0">
                <a:latin typeface="Impact" pitchFamily="34" charset="0"/>
              </a:rPr>
              <a:t>600</a:t>
            </a:r>
          </a:p>
          <a:p>
            <a:r>
              <a:rPr lang="en-GB" sz="1000" dirty="0" smtClean="0">
                <a:latin typeface="Impact" pitchFamily="34" charset="0"/>
              </a:rPr>
              <a:t>-1,,700</a:t>
            </a:r>
          </a:p>
          <a:p>
            <a:r>
              <a:rPr lang="en-GB" sz="1000" dirty="0" smtClean="0">
                <a:latin typeface="Impact" pitchFamily="34" charset="0"/>
              </a:rPr>
              <a:t>189,300</a:t>
            </a:r>
          </a:p>
          <a:p>
            <a:r>
              <a:rPr lang="en-GB" sz="1000" dirty="0" smtClean="0">
                <a:latin typeface="Impact" pitchFamily="34" charset="0"/>
              </a:rPr>
              <a:t>454,500</a:t>
            </a:r>
          </a:p>
          <a:p>
            <a:r>
              <a:rPr lang="en-GB" sz="1000" dirty="0" smtClean="0">
                <a:latin typeface="Impact" pitchFamily="34" charset="0"/>
              </a:rPr>
              <a:t>-300</a:t>
            </a:r>
          </a:p>
          <a:p>
            <a:endParaRPr lang="en-GB" sz="1000" dirty="0">
              <a:latin typeface="Impact" pitchFamily="34" charset="0"/>
            </a:endParaRPr>
          </a:p>
          <a:p>
            <a:r>
              <a:rPr lang="en-GB" sz="1000" dirty="0" smtClean="0">
                <a:latin typeface="Impact" pitchFamily="34" charset="0"/>
              </a:rPr>
              <a:t>Round to the nearest 100K</a:t>
            </a:r>
          </a:p>
          <a:p>
            <a:endParaRPr lang="en-GB" sz="1000" dirty="0" smtClean="0">
              <a:latin typeface="Impact" pitchFamily="34" charset="0"/>
            </a:endParaRPr>
          </a:p>
          <a:p>
            <a:r>
              <a:rPr lang="en-GB" sz="1000" dirty="0" smtClean="0">
                <a:latin typeface="Impact" pitchFamily="34" charset="0"/>
              </a:rPr>
              <a:t>300K</a:t>
            </a:r>
          </a:p>
          <a:p>
            <a:r>
              <a:rPr lang="en-GB" sz="1000" dirty="0" smtClean="0">
                <a:latin typeface="Impact" pitchFamily="34" charset="0"/>
              </a:rPr>
              <a:t>900K</a:t>
            </a:r>
          </a:p>
          <a:p>
            <a:r>
              <a:rPr lang="en-GB" sz="1000" dirty="0" smtClean="0">
                <a:latin typeface="Impact" pitchFamily="34" charset="0"/>
              </a:rPr>
              <a:t>100K</a:t>
            </a:r>
          </a:p>
          <a:p>
            <a:r>
              <a:rPr lang="en-GB" sz="1000" dirty="0" smtClean="0">
                <a:latin typeface="Impact" pitchFamily="34" charset="0"/>
              </a:rPr>
              <a:t>-500K</a:t>
            </a:r>
          </a:p>
          <a:p>
            <a:r>
              <a:rPr lang="en-GB" sz="1000" dirty="0" smtClean="0">
                <a:latin typeface="Impact" pitchFamily="34" charset="0"/>
              </a:rPr>
              <a:t>1000K or 1M</a:t>
            </a:r>
          </a:p>
          <a:p>
            <a:r>
              <a:rPr lang="en-GB" sz="1000" dirty="0" smtClean="0">
                <a:latin typeface="Impact" pitchFamily="34" charset="0"/>
              </a:rPr>
              <a:t>-100K</a:t>
            </a:r>
            <a:endParaRPr lang="en-GB" sz="1000" dirty="0">
              <a:latin typeface="Impact" pitchFamily="34" charset="0"/>
            </a:endParaRPr>
          </a:p>
          <a:p>
            <a:endParaRPr lang="en-GB" sz="1000" dirty="0">
              <a:latin typeface="Impact" pitchFamily="34" charset="0"/>
            </a:endParaRPr>
          </a:p>
          <a:p>
            <a:r>
              <a:rPr lang="en-GB" sz="1000" dirty="0" smtClean="0">
                <a:latin typeface="Impact" pitchFamily="34" charset="0"/>
              </a:rPr>
              <a:t>Round to the nearest 100M</a:t>
            </a:r>
          </a:p>
          <a:p>
            <a:endParaRPr lang="en-GB" sz="1000" dirty="0" smtClean="0">
              <a:latin typeface="Impact" pitchFamily="34" charset="0"/>
            </a:endParaRPr>
          </a:p>
          <a:p>
            <a:r>
              <a:rPr lang="en-GB" sz="1000" dirty="0" smtClean="0">
                <a:latin typeface="Impact" pitchFamily="34" charset="0"/>
              </a:rPr>
              <a:t>500M</a:t>
            </a:r>
          </a:p>
          <a:p>
            <a:r>
              <a:rPr lang="en-GB" sz="1000" dirty="0" smtClean="0">
                <a:latin typeface="Impact" pitchFamily="34" charset="0"/>
              </a:rPr>
              <a:t>300M</a:t>
            </a:r>
          </a:p>
          <a:p>
            <a:r>
              <a:rPr lang="en-GB" sz="1000" dirty="0" smtClean="0">
                <a:latin typeface="Impact" pitchFamily="34" charset="0"/>
              </a:rPr>
              <a:t>100M</a:t>
            </a:r>
          </a:p>
          <a:p>
            <a:r>
              <a:rPr lang="en-GB" sz="1000" dirty="0" smtClean="0">
                <a:latin typeface="Impact" pitchFamily="34" charset="0"/>
              </a:rPr>
              <a:t>-900M</a:t>
            </a:r>
          </a:p>
        </p:txBody>
      </p:sp>
      <p:sp>
        <p:nvSpPr>
          <p:cNvPr id="17" name="Rectangle 16"/>
          <p:cNvSpPr/>
          <p:nvPr/>
        </p:nvSpPr>
        <p:spPr>
          <a:xfrm>
            <a:off x="2654046" y="1572200"/>
            <a:ext cx="1485906" cy="4555093"/>
          </a:xfrm>
          <a:prstGeom prst="rect">
            <a:avLst/>
          </a:prstGeom>
        </p:spPr>
        <p:txBody>
          <a:bodyPr wrap="square">
            <a:spAutoFit/>
          </a:bodyPr>
          <a:lstStyle/>
          <a:p>
            <a:r>
              <a:rPr lang="en-GB" sz="1000" dirty="0" smtClean="0">
                <a:latin typeface="Impact" pitchFamily="34" charset="0"/>
              </a:rPr>
              <a:t>Round to the nearest 1000</a:t>
            </a:r>
          </a:p>
          <a:p>
            <a:endParaRPr lang="en-GB" sz="1000" dirty="0" smtClean="0">
              <a:latin typeface="Impact" pitchFamily="34" charset="0"/>
            </a:endParaRPr>
          </a:p>
          <a:p>
            <a:r>
              <a:rPr lang="en-GB" sz="1000" dirty="0" smtClean="0">
                <a:latin typeface="Impact" pitchFamily="34" charset="0"/>
              </a:rPr>
              <a:t>4,000</a:t>
            </a:r>
          </a:p>
          <a:p>
            <a:r>
              <a:rPr lang="en-GB" sz="1000" dirty="0" smtClean="0">
                <a:latin typeface="Impact" pitchFamily="34" charset="0"/>
              </a:rPr>
              <a:t>6,000</a:t>
            </a:r>
          </a:p>
          <a:p>
            <a:r>
              <a:rPr lang="en-GB" sz="1000" dirty="0" smtClean="0">
                <a:latin typeface="Impact" pitchFamily="34" charset="0"/>
              </a:rPr>
              <a:t>96,000</a:t>
            </a:r>
          </a:p>
          <a:p>
            <a:r>
              <a:rPr lang="en-GB" sz="1000" dirty="0" smtClean="0">
                <a:latin typeface="Impact" pitchFamily="34" charset="0"/>
              </a:rPr>
              <a:t>-233,000</a:t>
            </a:r>
          </a:p>
          <a:p>
            <a:r>
              <a:rPr lang="en-GB" sz="1000" dirty="0" smtClean="0">
                <a:latin typeface="Impact" pitchFamily="34" charset="0"/>
              </a:rPr>
              <a:t>89,000</a:t>
            </a:r>
          </a:p>
          <a:p>
            <a:r>
              <a:rPr lang="en-GB" sz="1000" dirty="0" smtClean="0">
                <a:latin typeface="Impact" pitchFamily="34" charset="0"/>
              </a:rPr>
              <a:t>-15,000</a:t>
            </a:r>
          </a:p>
          <a:p>
            <a:r>
              <a:rPr lang="en-GB" sz="1000" dirty="0" smtClean="0">
                <a:latin typeface="Impact" pitchFamily="34" charset="0"/>
              </a:rPr>
              <a:t>222,000</a:t>
            </a:r>
          </a:p>
          <a:p>
            <a:r>
              <a:rPr lang="en-GB" sz="1000" dirty="0" smtClean="0">
                <a:latin typeface="Impact" pitchFamily="34" charset="0"/>
              </a:rPr>
              <a:t>0</a:t>
            </a:r>
            <a:endParaRPr lang="en-GB" sz="1000" dirty="0">
              <a:latin typeface="Impact" pitchFamily="34" charset="0"/>
            </a:endParaRPr>
          </a:p>
          <a:p>
            <a:endParaRPr lang="en-GB" sz="1000" dirty="0">
              <a:latin typeface="Impact" pitchFamily="34" charset="0"/>
            </a:endParaRPr>
          </a:p>
          <a:p>
            <a:r>
              <a:rPr lang="en-GB" sz="1000" dirty="0" smtClean="0">
                <a:latin typeface="Impact" pitchFamily="34" charset="0"/>
              </a:rPr>
              <a:t>Round to the nearest 10,000</a:t>
            </a:r>
          </a:p>
          <a:p>
            <a:endParaRPr lang="en-GB" sz="1000" dirty="0" smtClean="0">
              <a:latin typeface="Impact" pitchFamily="34" charset="0"/>
            </a:endParaRPr>
          </a:p>
          <a:p>
            <a:r>
              <a:rPr lang="en-GB" sz="1000" dirty="0" smtClean="0">
                <a:latin typeface="Impact" pitchFamily="34" charset="0"/>
              </a:rPr>
              <a:t>40,000</a:t>
            </a:r>
          </a:p>
          <a:p>
            <a:r>
              <a:rPr lang="en-GB" sz="1000" dirty="0" smtClean="0">
                <a:latin typeface="Impact" pitchFamily="34" charset="0"/>
              </a:rPr>
              <a:t>90,000</a:t>
            </a:r>
          </a:p>
          <a:p>
            <a:r>
              <a:rPr lang="en-GB" sz="1000" dirty="0" smtClean="0">
                <a:latin typeface="Impact" pitchFamily="34" charset="0"/>
              </a:rPr>
              <a:t>-20,000</a:t>
            </a:r>
          </a:p>
          <a:p>
            <a:r>
              <a:rPr lang="en-GB" sz="1000" dirty="0" smtClean="0">
                <a:latin typeface="Impact" pitchFamily="34" charset="0"/>
              </a:rPr>
              <a:t>-150,000</a:t>
            </a:r>
          </a:p>
          <a:p>
            <a:r>
              <a:rPr lang="en-GB" sz="1000" dirty="0" smtClean="0">
                <a:latin typeface="Impact" pitchFamily="34" charset="0"/>
              </a:rPr>
              <a:t>10,000</a:t>
            </a:r>
          </a:p>
          <a:p>
            <a:r>
              <a:rPr lang="en-GB" sz="1000" dirty="0" smtClean="0">
                <a:latin typeface="Impact" pitchFamily="34" charset="0"/>
              </a:rPr>
              <a:t>0.04M or 40,000</a:t>
            </a:r>
            <a:endParaRPr lang="en-GB" sz="1000" dirty="0">
              <a:latin typeface="Impact" pitchFamily="34" charset="0"/>
            </a:endParaRPr>
          </a:p>
          <a:p>
            <a:endParaRPr lang="en-GB" sz="1000" dirty="0">
              <a:latin typeface="Impact" pitchFamily="34" charset="0"/>
            </a:endParaRPr>
          </a:p>
          <a:p>
            <a:r>
              <a:rPr lang="en-GB" sz="1000" dirty="0" smtClean="0">
                <a:latin typeface="Impact" pitchFamily="34" charset="0"/>
              </a:rPr>
              <a:t>Round to the nearest 100,000</a:t>
            </a:r>
          </a:p>
          <a:p>
            <a:endParaRPr lang="en-GB" sz="1000" dirty="0" smtClean="0">
              <a:latin typeface="Impact" pitchFamily="34" charset="0"/>
            </a:endParaRPr>
          </a:p>
          <a:p>
            <a:r>
              <a:rPr lang="en-GB" sz="1000" dirty="0" smtClean="0">
                <a:latin typeface="Impact" pitchFamily="34" charset="0"/>
              </a:rPr>
              <a:t>500,000</a:t>
            </a:r>
          </a:p>
          <a:p>
            <a:r>
              <a:rPr lang="en-GB" sz="1000" dirty="0" smtClean="0">
                <a:latin typeface="Impact" pitchFamily="34" charset="0"/>
              </a:rPr>
              <a:t>-800,000</a:t>
            </a:r>
          </a:p>
          <a:p>
            <a:r>
              <a:rPr lang="en-GB" sz="1000" dirty="0" smtClean="0">
                <a:latin typeface="Impact" pitchFamily="34" charset="0"/>
              </a:rPr>
              <a:t>0.7M or 700,000</a:t>
            </a:r>
          </a:p>
          <a:p>
            <a:r>
              <a:rPr lang="en-GB" sz="1000" dirty="0" smtClean="0">
                <a:latin typeface="Impact" pitchFamily="34" charset="0"/>
              </a:rPr>
              <a:t>700K</a:t>
            </a:r>
          </a:p>
        </p:txBody>
      </p:sp>
      <p:sp>
        <p:nvSpPr>
          <p:cNvPr id="22" name="Rectangle 21"/>
          <p:cNvSpPr/>
          <p:nvPr/>
        </p:nvSpPr>
        <p:spPr>
          <a:xfrm>
            <a:off x="3995936" y="1572200"/>
            <a:ext cx="1656184" cy="1785104"/>
          </a:xfrm>
          <a:prstGeom prst="rect">
            <a:avLst/>
          </a:prstGeom>
        </p:spPr>
        <p:txBody>
          <a:bodyPr wrap="square">
            <a:spAutoFit/>
          </a:bodyPr>
          <a:lstStyle/>
          <a:p>
            <a:r>
              <a:rPr lang="en-GB" sz="1000" dirty="0" smtClean="0">
                <a:latin typeface="Impact" pitchFamily="34" charset="0"/>
              </a:rPr>
              <a:t>Round to the nearest 10 Billion</a:t>
            </a:r>
          </a:p>
          <a:p>
            <a:endParaRPr lang="en-GB" sz="1000" dirty="0">
              <a:latin typeface="Impact" pitchFamily="34" charset="0"/>
            </a:endParaRPr>
          </a:p>
          <a:p>
            <a:r>
              <a:rPr lang="en-GB" sz="1000" dirty="0" smtClean="0">
                <a:latin typeface="Impact" pitchFamily="34" charset="0"/>
              </a:rPr>
              <a:t>14 B</a:t>
            </a:r>
          </a:p>
          <a:p>
            <a:r>
              <a:rPr lang="en-GB" sz="1000" dirty="0" smtClean="0">
                <a:latin typeface="Impact" pitchFamily="34" charset="0"/>
              </a:rPr>
              <a:t>39 B</a:t>
            </a:r>
          </a:p>
          <a:p>
            <a:r>
              <a:rPr lang="en-GB" sz="1000" dirty="0" smtClean="0">
                <a:latin typeface="Impact" pitchFamily="34" charset="0"/>
              </a:rPr>
              <a:t>55 B</a:t>
            </a:r>
          </a:p>
          <a:p>
            <a:r>
              <a:rPr lang="en-GB" sz="1000" dirty="0" smtClean="0">
                <a:latin typeface="Impact" pitchFamily="34" charset="0"/>
              </a:rPr>
              <a:t>8.6 B</a:t>
            </a:r>
          </a:p>
          <a:p>
            <a:r>
              <a:rPr lang="en-GB" sz="1000" dirty="0" smtClean="0">
                <a:latin typeface="Impact" pitchFamily="34" charset="0"/>
              </a:rPr>
              <a:t>-5 B</a:t>
            </a:r>
          </a:p>
          <a:p>
            <a:r>
              <a:rPr lang="en-GB" sz="1000" dirty="0" smtClean="0">
                <a:latin typeface="Impact" pitchFamily="34" charset="0"/>
              </a:rPr>
              <a:t>231 B</a:t>
            </a:r>
          </a:p>
          <a:p>
            <a:r>
              <a:rPr lang="en-GB" sz="1000" dirty="0" smtClean="0">
                <a:latin typeface="Impact" pitchFamily="34" charset="0"/>
              </a:rPr>
              <a:t>789 B</a:t>
            </a:r>
          </a:p>
          <a:p>
            <a:r>
              <a:rPr lang="en-GB" sz="1000" dirty="0" smtClean="0">
                <a:latin typeface="Impact" pitchFamily="34" charset="0"/>
              </a:rPr>
              <a:t>-55 B</a:t>
            </a:r>
          </a:p>
        </p:txBody>
      </p:sp>
      <p:sp>
        <p:nvSpPr>
          <p:cNvPr id="2" name="Rectangle 1"/>
          <p:cNvSpPr/>
          <p:nvPr/>
        </p:nvSpPr>
        <p:spPr>
          <a:xfrm>
            <a:off x="4044335" y="3433395"/>
            <a:ext cx="4572000" cy="1785104"/>
          </a:xfrm>
          <a:prstGeom prst="rect">
            <a:avLst/>
          </a:prstGeom>
        </p:spPr>
        <p:txBody>
          <a:bodyPr>
            <a:spAutoFit/>
          </a:bodyPr>
          <a:lstStyle/>
          <a:p>
            <a:r>
              <a:rPr lang="en-GB" sz="1000" dirty="0" smtClean="0">
                <a:latin typeface="Impact" pitchFamily="34" charset="0"/>
              </a:rPr>
              <a:t>Word Problems</a:t>
            </a:r>
          </a:p>
          <a:p>
            <a:endParaRPr lang="en-GB" sz="1000" dirty="0">
              <a:latin typeface="Impact" pitchFamily="34" charset="0"/>
            </a:endParaRPr>
          </a:p>
          <a:p>
            <a:pPr marL="228600" indent="-228600">
              <a:buAutoNum type="arabicParenR"/>
            </a:pPr>
            <a:r>
              <a:rPr lang="en-GB" sz="1000" dirty="0" smtClean="0">
                <a:latin typeface="Impact" pitchFamily="34" charset="0"/>
              </a:rPr>
              <a:t>£10k or £11k </a:t>
            </a:r>
            <a:r>
              <a:rPr lang="en-GB" sz="1000" dirty="0">
                <a:latin typeface="Impact" pitchFamily="34" charset="0"/>
              </a:rPr>
              <a:t>building materials     £</a:t>
            </a:r>
            <a:r>
              <a:rPr lang="en-GB" sz="1000" dirty="0" smtClean="0">
                <a:latin typeface="Impact" pitchFamily="34" charset="0"/>
              </a:rPr>
              <a:t>3k or £3100  </a:t>
            </a:r>
            <a:r>
              <a:rPr lang="en-GB" sz="1000" dirty="0">
                <a:latin typeface="Impact" pitchFamily="34" charset="0"/>
              </a:rPr>
              <a:t>labour    </a:t>
            </a:r>
            <a:r>
              <a:rPr lang="en-GB" sz="1000" dirty="0" smtClean="0">
                <a:latin typeface="Impact" pitchFamily="34" charset="0"/>
              </a:rPr>
              <a:t>£2k  </a:t>
            </a:r>
            <a:r>
              <a:rPr lang="en-GB" sz="1000" dirty="0">
                <a:latin typeface="Impact" pitchFamily="34" charset="0"/>
              </a:rPr>
              <a:t>fixture and fittings</a:t>
            </a:r>
            <a:r>
              <a:rPr lang="en-GB" sz="1000" dirty="0" smtClean="0">
                <a:latin typeface="Impact" pitchFamily="34" charset="0"/>
              </a:rPr>
              <a:t>.</a:t>
            </a:r>
          </a:p>
          <a:p>
            <a:r>
              <a:rPr lang="en-GB" sz="1000" dirty="0" smtClean="0">
                <a:latin typeface="Impact" pitchFamily="34" charset="0"/>
              </a:rPr>
              <a:t>Total could be 10k +3k +2k= 15k  or  reasonable combination or above values</a:t>
            </a:r>
          </a:p>
          <a:p>
            <a:pPr marL="228600" indent="-228600">
              <a:buAutoNum type="arabicParenR" startAt="2"/>
            </a:pPr>
            <a:r>
              <a:rPr lang="en-GB" sz="1000" dirty="0" smtClean="0">
                <a:latin typeface="Impact" pitchFamily="34" charset="0"/>
              </a:rPr>
              <a:t>£137,400</a:t>
            </a:r>
          </a:p>
          <a:p>
            <a:pPr marL="228600" indent="-228600">
              <a:buAutoNum type="arabicParenR" startAt="2"/>
            </a:pPr>
            <a:r>
              <a:rPr lang="en-GB" sz="1000" dirty="0" smtClean="0">
                <a:latin typeface="Impact" pitchFamily="34" charset="0"/>
              </a:rPr>
              <a:t>50B stars would round up to 100B (note 49,999,999,999  would round down to 0B to the nearest 100B !)</a:t>
            </a:r>
          </a:p>
          <a:p>
            <a:pPr marL="228600" indent="-228600">
              <a:buAutoNum type="arabicParenR" startAt="2"/>
            </a:pPr>
            <a:r>
              <a:rPr lang="en-GB" sz="1000" dirty="0" smtClean="0">
                <a:latin typeface="Impact" pitchFamily="34" charset="0"/>
              </a:rPr>
              <a:t>£20,000</a:t>
            </a:r>
          </a:p>
          <a:p>
            <a:pPr marL="228600" indent="-228600">
              <a:buAutoNum type="arabicParenR" startAt="2"/>
            </a:pPr>
            <a:r>
              <a:rPr lang="en-GB" sz="1000" dirty="0" smtClean="0">
                <a:latin typeface="Impact" pitchFamily="34" charset="0"/>
              </a:rPr>
              <a:t>7 bottles are required to the nearest  whole bottle</a:t>
            </a:r>
          </a:p>
          <a:p>
            <a:pPr marL="228600" indent="-228600">
              <a:buAutoNum type="arabicParenR" startAt="2"/>
            </a:pPr>
            <a:r>
              <a:rPr lang="en-GB" sz="1000" dirty="0" smtClean="0">
                <a:latin typeface="Impact" pitchFamily="34" charset="0"/>
              </a:rPr>
              <a:t>£1,400,000 + £500,000 = £1.9 M  or £1,900,000</a:t>
            </a:r>
          </a:p>
          <a:p>
            <a:pPr marL="228600" indent="-228600">
              <a:buAutoNum type="arabicParenR" startAt="2"/>
            </a:pPr>
            <a:endParaRPr lang="en-GB" sz="1000" dirty="0">
              <a:latin typeface="Impact" pitchFamily="34" charset="0"/>
            </a:endParaRPr>
          </a:p>
        </p:txBody>
      </p:sp>
      <p:pic>
        <p:nvPicPr>
          <p:cNvPr id="2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5835697" y="3522753"/>
            <a:ext cx="1217021" cy="4608512"/>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 name="Group 23"/>
          <p:cNvGrpSpPr/>
          <p:nvPr/>
        </p:nvGrpSpPr>
        <p:grpSpPr>
          <a:xfrm>
            <a:off x="8068127" y="796453"/>
            <a:ext cx="893204" cy="923330"/>
            <a:chOff x="8143292" y="851570"/>
            <a:chExt cx="893204" cy="923330"/>
          </a:xfrm>
        </p:grpSpPr>
        <p:sp>
          <p:nvSpPr>
            <p:cNvPr id="25" name="Oval 24"/>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Rectangle 25"/>
            <p:cNvSpPr/>
            <p:nvPr/>
          </p:nvSpPr>
          <p:spPr>
            <a:xfrm>
              <a:off x="8144932" y="851570"/>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13717750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0" y="932752"/>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Progress Checker 1</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935" y="602364"/>
            <a:ext cx="503304" cy="53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111805" y="1179428"/>
            <a:ext cx="8852683" cy="5129891"/>
            <a:chOff x="3275856" y="1289754"/>
            <a:chExt cx="5505450" cy="4803631"/>
          </a:xfrm>
        </p:grpSpPr>
        <p:pic>
          <p:nvPicPr>
            <p:cNvPr id="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Snip Single Corner Rectangle 39"/>
            <p:cNvSpPr/>
            <p:nvPr/>
          </p:nvSpPr>
          <p:spPr>
            <a:xfrm>
              <a:off x="3636372" y="1706480"/>
              <a:ext cx="5144934" cy="438690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724419" y="2364617"/>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724418" y="3652575"/>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Snip Diagonal Corner Rectangle 44"/>
          <p:cNvSpPr/>
          <p:nvPr/>
        </p:nvSpPr>
        <p:spPr>
          <a:xfrm>
            <a:off x="4472464" y="30367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6" name="Snip Diagonal Corner Rectangle 45"/>
          <p:cNvSpPr/>
          <p:nvPr/>
        </p:nvSpPr>
        <p:spPr>
          <a:xfrm>
            <a:off x="4898645" y="31891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7" name="Snip Diagonal Corner Rectangle 46"/>
          <p:cNvSpPr/>
          <p:nvPr/>
        </p:nvSpPr>
        <p:spPr>
          <a:xfrm>
            <a:off x="5347324" y="33415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739592" y="4982551"/>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8647" y="4760315"/>
            <a:ext cx="1175841" cy="152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11805" y="63618"/>
            <a:ext cx="715779" cy="1357394"/>
            <a:chOff x="349147" y="1300296"/>
            <a:chExt cx="2206628" cy="4532570"/>
          </a:xfrm>
        </p:grpSpPr>
        <p:pic>
          <p:nvPicPr>
            <p:cNvPr id="24"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3608" y="5345517"/>
            <a:ext cx="1022499" cy="866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1763" y="5333994"/>
            <a:ext cx="1303385" cy="889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48015" y="5204561"/>
            <a:ext cx="1886719" cy="1018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44208" y="5249278"/>
            <a:ext cx="1239004" cy="87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783762" y="1643652"/>
            <a:ext cx="3167855" cy="307777"/>
          </a:xfrm>
          <a:prstGeom prst="rect">
            <a:avLst/>
          </a:prstGeom>
          <a:noFill/>
        </p:spPr>
        <p:txBody>
          <a:bodyPr wrap="none" rtlCol="0">
            <a:spAutoFit/>
          </a:bodyPr>
          <a:lstStyle/>
          <a:p>
            <a:r>
              <a:rPr lang="en-GB" sz="1400" dirty="0" smtClean="0">
                <a:latin typeface="Impact" pitchFamily="34" charset="0"/>
              </a:rPr>
              <a:t>What do you now know about Rounding ?</a:t>
            </a:r>
            <a:endParaRPr lang="en-GB" sz="1400" dirty="0"/>
          </a:p>
        </p:txBody>
      </p:sp>
      <p:sp>
        <p:nvSpPr>
          <p:cNvPr id="30" name="TextBox 29"/>
          <p:cNvSpPr txBox="1"/>
          <p:nvPr/>
        </p:nvSpPr>
        <p:spPr>
          <a:xfrm>
            <a:off x="732871" y="2561479"/>
            <a:ext cx="4450257" cy="1169551"/>
          </a:xfrm>
          <a:prstGeom prst="rect">
            <a:avLst/>
          </a:prstGeom>
          <a:noFill/>
        </p:spPr>
        <p:txBody>
          <a:bodyPr wrap="none" rtlCol="0">
            <a:spAutoFit/>
          </a:bodyPr>
          <a:lstStyle/>
          <a:p>
            <a:r>
              <a:rPr lang="en-GB" sz="1400" dirty="0" smtClean="0">
                <a:latin typeface="Impact" pitchFamily="34" charset="0"/>
              </a:rPr>
              <a:t> How would you now rate your skills in Rounding Numbers?</a:t>
            </a:r>
          </a:p>
          <a:p>
            <a:endParaRPr lang="en-GB" sz="1400" dirty="0">
              <a:latin typeface="Impact" pitchFamily="34" charset="0"/>
            </a:endParaRPr>
          </a:p>
          <a:p>
            <a:pPr marL="342900" indent="-342900">
              <a:buAutoNum type="arabicParenR"/>
            </a:pPr>
            <a:r>
              <a:rPr lang="en-GB" sz="1400" dirty="0" smtClean="0">
                <a:latin typeface="Impact" pitchFamily="34" charset="0"/>
              </a:rPr>
              <a:t>Excellent ability</a:t>
            </a:r>
          </a:p>
          <a:p>
            <a:pPr marL="342900" indent="-342900">
              <a:buAutoNum type="arabicParenR"/>
            </a:pPr>
            <a:r>
              <a:rPr lang="en-GB" sz="1400" dirty="0" smtClean="0">
                <a:latin typeface="Impact" pitchFamily="34" charset="0"/>
              </a:rPr>
              <a:t>Good ability, but still working to improve</a:t>
            </a:r>
          </a:p>
          <a:p>
            <a:pPr marL="342900" indent="-342900">
              <a:buAutoNum type="arabicParenR"/>
            </a:pPr>
            <a:r>
              <a:rPr lang="en-GB" sz="1400" dirty="0" smtClean="0">
                <a:latin typeface="Impact" pitchFamily="34" charset="0"/>
              </a:rPr>
              <a:t>Ok, made a start but I know I have lots to still learn</a:t>
            </a:r>
            <a:endParaRPr lang="en-GB" sz="1400" dirty="0"/>
          </a:p>
        </p:txBody>
      </p:sp>
      <p:sp>
        <p:nvSpPr>
          <p:cNvPr id="31" name="TextBox 30"/>
          <p:cNvSpPr txBox="1"/>
          <p:nvPr/>
        </p:nvSpPr>
        <p:spPr>
          <a:xfrm>
            <a:off x="832575" y="3904959"/>
            <a:ext cx="6915676" cy="1169551"/>
          </a:xfrm>
          <a:prstGeom prst="rect">
            <a:avLst/>
          </a:prstGeom>
          <a:noFill/>
        </p:spPr>
        <p:txBody>
          <a:bodyPr wrap="none" rtlCol="0">
            <a:spAutoFit/>
          </a:bodyPr>
          <a:lstStyle/>
          <a:p>
            <a:r>
              <a:rPr lang="en-GB" sz="1400" dirty="0" smtClean="0">
                <a:latin typeface="Impact" pitchFamily="34" charset="0"/>
              </a:rPr>
              <a:t>My aims for today                                            were…</a:t>
            </a:r>
          </a:p>
          <a:p>
            <a:endParaRPr lang="en-GB" sz="1400" dirty="0">
              <a:latin typeface="Impact" pitchFamily="34" charset="0"/>
            </a:endParaRPr>
          </a:p>
          <a:p>
            <a:r>
              <a:rPr lang="en-GB" sz="1400" dirty="0" smtClean="0">
                <a:latin typeface="Impact" pitchFamily="34" charset="0"/>
              </a:rPr>
              <a:t>A    Correctly round numbers to a given or chosen place value including large numbers</a:t>
            </a:r>
          </a:p>
          <a:p>
            <a:r>
              <a:rPr lang="en-GB" sz="1400" dirty="0">
                <a:latin typeface="Impact" pitchFamily="34" charset="0"/>
              </a:rPr>
              <a:t>	</a:t>
            </a:r>
            <a:r>
              <a:rPr lang="en-GB" sz="1400" dirty="0" smtClean="0">
                <a:latin typeface="Impact" pitchFamily="34" charset="0"/>
              </a:rPr>
              <a:t>B    Use rounded numbers in calculations to produce estimations</a:t>
            </a:r>
          </a:p>
          <a:p>
            <a:r>
              <a:rPr lang="en-GB" sz="1400" dirty="0">
                <a:latin typeface="Impact" pitchFamily="34" charset="0"/>
              </a:rPr>
              <a:t>	</a:t>
            </a:r>
            <a:r>
              <a:rPr lang="en-GB" sz="1400" dirty="0" smtClean="0">
                <a:latin typeface="Impact" pitchFamily="34" charset="0"/>
              </a:rPr>
              <a:t>	C    Recognise terms such as round, approximate, estimate, actual…</a:t>
            </a:r>
            <a:endParaRPr lang="en-GB" sz="1400" dirty="0"/>
          </a:p>
        </p:txBody>
      </p:sp>
      <p:sp>
        <p:nvSpPr>
          <p:cNvPr id="33" name="Snip Diagonal Corner Rectangle 32"/>
          <p:cNvSpPr/>
          <p:nvPr/>
        </p:nvSpPr>
        <p:spPr>
          <a:xfrm>
            <a:off x="2239332" y="3978148"/>
            <a:ext cx="1324555"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Rectangle 1"/>
          <p:cNvSpPr/>
          <p:nvPr/>
        </p:nvSpPr>
        <p:spPr>
          <a:xfrm>
            <a:off x="4290413" y="6124480"/>
            <a:ext cx="1944321" cy="87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8068127" y="796453"/>
            <a:ext cx="893204" cy="923330"/>
            <a:chOff x="8143292" y="851570"/>
            <a:chExt cx="893204" cy="923330"/>
          </a:xfrm>
        </p:grpSpPr>
        <p:sp>
          <p:nvSpPr>
            <p:cNvPr id="35" name="Oval 34"/>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Rectangle 35"/>
            <p:cNvSpPr/>
            <p:nvPr/>
          </p:nvSpPr>
          <p:spPr>
            <a:xfrm>
              <a:off x="8144932" y="851570"/>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21</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95810125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0" y="932752"/>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53161"/>
            <a:ext cx="9157052" cy="217642"/>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15   Continuing to Study and Learn</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2" name="Group 1"/>
          <p:cNvGrpSpPr/>
          <p:nvPr/>
        </p:nvGrpSpPr>
        <p:grpSpPr>
          <a:xfrm>
            <a:off x="64975" y="0"/>
            <a:ext cx="1050641" cy="1753103"/>
            <a:chOff x="1044332" y="2104390"/>
            <a:chExt cx="810857" cy="1552708"/>
          </a:xfrm>
        </p:grpSpPr>
        <p:pic>
          <p:nvPicPr>
            <p:cNvPr id="8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5256" y="2104390"/>
              <a:ext cx="439933" cy="1552708"/>
            </a:xfrm>
            <a:prstGeom prst="rect">
              <a:avLst/>
            </a:prstGeom>
            <a:noFill/>
            <a:ln>
              <a:noFill/>
            </a:ln>
          </p:spPr>
        </p:pic>
        <p:pic>
          <p:nvPicPr>
            <p:cNvPr id="81" name="Picture 8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8836" y="2621960"/>
              <a:ext cx="474438" cy="483065"/>
            </a:xfrm>
            <a:prstGeom prst="rect">
              <a:avLst/>
            </a:prstGeom>
            <a:noFill/>
            <a:ln>
              <a:noFill/>
            </a:ln>
          </p:spPr>
        </p:pic>
        <p:sp>
          <p:nvSpPr>
            <p:cNvPr id="82" name="Text Box 2"/>
            <p:cNvSpPr txBox="1">
              <a:spLocks noChangeArrowheads="1"/>
            </p:cNvSpPr>
            <p:nvPr/>
          </p:nvSpPr>
          <p:spPr bwMode="auto">
            <a:xfrm>
              <a:off x="1044332" y="3113650"/>
              <a:ext cx="690091" cy="27449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endParaRPr lang="en-GB" sz="1100" dirty="0">
                <a:effectLst/>
                <a:latin typeface="Calibri"/>
                <a:ea typeface="Calibri"/>
                <a:cs typeface="Times New Roman"/>
              </a:endParaRPr>
            </a:p>
          </p:txBody>
        </p:sp>
      </p:grpSp>
      <p:grpSp>
        <p:nvGrpSpPr>
          <p:cNvPr id="3" name="Group 2"/>
          <p:cNvGrpSpPr/>
          <p:nvPr/>
        </p:nvGrpSpPr>
        <p:grpSpPr>
          <a:xfrm>
            <a:off x="109683" y="1179428"/>
            <a:ext cx="8854806" cy="5345916"/>
            <a:chOff x="3274536" y="1289754"/>
            <a:chExt cx="5506770" cy="4803631"/>
          </a:xfrm>
        </p:grpSpPr>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89754"/>
              <a:ext cx="5505450" cy="24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274536" y="1532379"/>
              <a:ext cx="5496960" cy="4561006"/>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 name="Picture 2"/>
          <p:cNvPicPr>
            <a:picLocks noChangeAspect="1" noChangeArrowheads="1"/>
          </p:cNvPicPr>
          <p:nvPr/>
        </p:nvPicPr>
        <p:blipFill>
          <a:blip r:embed="rId10">
            <a:lum bright="70000" contrast="-70000"/>
            <a:extLst>
              <a:ext uri="{BEBA8EAE-BF5A-486C-A8C5-ECC9F3942E4B}">
                <a14:imgProps xmlns:a14="http://schemas.microsoft.com/office/drawing/2010/main">
                  <a14:imgLayer r:embed="rId11">
                    <a14:imgEffect>
                      <a14:artisticPlasticWrap/>
                    </a14:imgEffect>
                    <a14:imgEffect>
                      <a14:sharpenSoften amount="38000"/>
                    </a14:imgEffect>
                    <a14:imgEffect>
                      <a14:saturation sat="131000"/>
                    </a14:imgEffect>
                    <a14:imgEffect>
                      <a14:brightnessContrast bright="64000" contrast="-33000"/>
                    </a14:imgEffect>
                  </a14:imgLayer>
                </a14:imgProps>
              </a:ext>
              <a:ext uri="{28A0092B-C50C-407E-A947-70E740481C1C}">
                <a14:useLocalDpi xmlns:a14="http://schemas.microsoft.com/office/drawing/2010/main" val="0"/>
              </a:ext>
            </a:extLst>
          </a:blip>
          <a:srcRect/>
          <a:stretch>
            <a:fillRect/>
          </a:stretch>
        </p:blipFill>
        <p:spPr bwMode="auto">
          <a:xfrm>
            <a:off x="256923" y="1753103"/>
            <a:ext cx="8544552" cy="462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2">
            <a:extLst>
              <a:ext uri="{BEBA8EAE-BF5A-486C-A8C5-ECC9F3942E4B}">
                <a14:imgProps xmlns:a14="http://schemas.microsoft.com/office/drawing/2010/main">
                  <a14:imgLayer r:embed="rId13">
                    <a14:imgEffect>
                      <a14:artisticPlasticWrap/>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01554" y="2420888"/>
            <a:ext cx="643474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2">
            <a:extLst>
              <a:ext uri="{BEBA8EAE-BF5A-486C-A8C5-ECC9F3942E4B}">
                <a14:imgProps xmlns:a14="http://schemas.microsoft.com/office/drawing/2010/main">
                  <a14:imgLayer r:embed="rId13">
                    <a14:imgEffect>
                      <a14:artisticPlasticWrap/>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01554" y="2996952"/>
            <a:ext cx="643474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12">
            <a:extLst>
              <a:ext uri="{BEBA8EAE-BF5A-486C-A8C5-ECC9F3942E4B}">
                <a14:imgProps xmlns:a14="http://schemas.microsoft.com/office/drawing/2010/main">
                  <a14:imgLayer r:embed="rId13">
                    <a14:imgEffect>
                      <a14:artisticPlasticWrap/>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02447" y="3530917"/>
            <a:ext cx="643474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12">
            <a:extLst>
              <a:ext uri="{BEBA8EAE-BF5A-486C-A8C5-ECC9F3942E4B}">
                <a14:imgProps xmlns:a14="http://schemas.microsoft.com/office/drawing/2010/main">
                  <a14:imgLayer r:embed="rId13">
                    <a14:imgEffect>
                      <a14:artisticPlasticWrap/>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01553" y="4067215"/>
            <a:ext cx="643474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12">
            <a:extLst>
              <a:ext uri="{BEBA8EAE-BF5A-486C-A8C5-ECC9F3942E4B}">
                <a14:imgProps xmlns:a14="http://schemas.microsoft.com/office/drawing/2010/main">
                  <a14:imgLayer r:embed="rId13">
                    <a14:imgEffect>
                      <a14:artisticPlasticWrap/>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02447" y="4581128"/>
            <a:ext cx="643474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24419" y="1556792"/>
            <a:ext cx="7736013" cy="4801314"/>
          </a:xfrm>
          <a:prstGeom prst="rect">
            <a:avLst/>
          </a:prstGeom>
        </p:spPr>
        <p:txBody>
          <a:bodyPr wrap="square">
            <a:spAutoFit/>
          </a:bodyPr>
          <a:lstStyle/>
          <a:p>
            <a:r>
              <a:rPr lang="en-GB" dirty="0" smtClean="0">
                <a:latin typeface="Impact" pitchFamily="34" charset="0"/>
              </a:rPr>
              <a:t>What else can you do to help yourself to learn and practice?  Here are ten suggestions, record which you do each week and also record your progress.</a:t>
            </a:r>
            <a:endParaRPr lang="en-GB" dirty="0">
              <a:latin typeface="Impact" pitchFamily="34" charset="0"/>
            </a:endParaRPr>
          </a:p>
          <a:p>
            <a:endParaRPr lang="en-GB" dirty="0" smtClean="0">
              <a:latin typeface="Impact" pitchFamily="34" charset="0"/>
            </a:endParaRPr>
          </a:p>
          <a:p>
            <a:r>
              <a:rPr lang="en-GB" dirty="0" smtClean="0">
                <a:latin typeface="Impact" pitchFamily="34" charset="0"/>
              </a:rPr>
              <a:t>Internet websites</a:t>
            </a:r>
          </a:p>
          <a:p>
            <a:r>
              <a:rPr lang="en-GB" dirty="0" smtClean="0">
                <a:latin typeface="Impact" pitchFamily="34" charset="0"/>
              </a:rPr>
              <a:t>   </a:t>
            </a:r>
            <a:r>
              <a:rPr lang="en-GB" dirty="0">
                <a:latin typeface="Impact" pitchFamily="34" charset="0"/>
              </a:rPr>
              <a:t>Repeat the lesson, make notes, organise a folder, </a:t>
            </a:r>
            <a:r>
              <a:rPr lang="en-GB" dirty="0" smtClean="0">
                <a:latin typeface="Impact" pitchFamily="34" charset="0"/>
              </a:rPr>
              <a:t>revise</a:t>
            </a:r>
          </a:p>
          <a:p>
            <a:r>
              <a:rPr lang="en-GB" dirty="0" smtClean="0">
                <a:latin typeface="Impact" pitchFamily="34" charset="0"/>
              </a:rPr>
              <a:t>Own maths workbook</a:t>
            </a:r>
          </a:p>
          <a:p>
            <a:r>
              <a:rPr lang="en-GB" dirty="0" smtClean="0">
                <a:latin typeface="Impact" pitchFamily="34" charset="0"/>
              </a:rPr>
              <a:t>   Study together with a friend or family member</a:t>
            </a:r>
          </a:p>
          <a:p>
            <a:r>
              <a:rPr lang="en-GB" dirty="0" smtClean="0">
                <a:latin typeface="Impact" pitchFamily="34" charset="0"/>
              </a:rPr>
              <a:t>Finish activities in this book</a:t>
            </a:r>
          </a:p>
          <a:p>
            <a:r>
              <a:rPr lang="en-GB" dirty="0" smtClean="0">
                <a:latin typeface="Impact" pitchFamily="34" charset="0"/>
              </a:rPr>
              <a:t>   Complete class handouts or tasks</a:t>
            </a:r>
          </a:p>
          <a:p>
            <a:r>
              <a:rPr lang="en-GB" dirty="0" smtClean="0">
                <a:latin typeface="Impact" pitchFamily="34" charset="0"/>
              </a:rPr>
              <a:t>Practice exams / past papers</a:t>
            </a:r>
          </a:p>
          <a:p>
            <a:r>
              <a:rPr lang="en-GB" dirty="0" smtClean="0">
                <a:latin typeface="Impact" pitchFamily="34" charset="0"/>
              </a:rPr>
              <a:t>   Use maths skills learnt at home or at work in real situations</a:t>
            </a:r>
          </a:p>
          <a:p>
            <a:r>
              <a:rPr lang="en-GB" dirty="0" smtClean="0">
                <a:latin typeface="Impact" pitchFamily="34" charset="0"/>
              </a:rPr>
              <a:t>Play games</a:t>
            </a:r>
          </a:p>
          <a:p>
            <a:r>
              <a:rPr lang="en-GB" dirty="0" smtClean="0">
                <a:latin typeface="Impact" pitchFamily="34" charset="0"/>
              </a:rPr>
              <a:t>  Experiment yourself, try new things ask yourself questions</a:t>
            </a:r>
          </a:p>
          <a:p>
            <a:endParaRPr lang="en-GB" dirty="0">
              <a:latin typeface="Impact" pitchFamily="34" charset="0"/>
            </a:endParaRPr>
          </a:p>
          <a:p>
            <a:r>
              <a:rPr lang="en-GB" dirty="0" smtClean="0">
                <a:latin typeface="Impact" pitchFamily="34" charset="0"/>
              </a:rPr>
              <a:t>Try making a graph of number of practice methods you use against your progress score in each topic.  Are you showing more practice gives better results?</a:t>
            </a:r>
          </a:p>
        </p:txBody>
      </p:sp>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03229" y="2389621"/>
            <a:ext cx="1645486" cy="3133725"/>
          </a:xfrm>
          <a:prstGeom prst="rect">
            <a:avLst/>
          </a:prstGeom>
          <a:noFill/>
          <a:ln>
            <a:noFill/>
          </a:ln>
          <a:effectLst>
            <a:glow rad="228600">
              <a:schemeClr val="accent1">
                <a:lumMod val="60000"/>
                <a:lumOff val="40000"/>
                <a:alpha val="40000"/>
              </a:schemeClr>
            </a:glow>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79712" y="590622"/>
            <a:ext cx="489777" cy="48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Snip Single Corner Rectangle 23"/>
          <p:cNvSpPr/>
          <p:nvPr/>
        </p:nvSpPr>
        <p:spPr>
          <a:xfrm flipV="1">
            <a:off x="419712" y="1408419"/>
            <a:ext cx="7947404" cy="868452"/>
          </a:xfrm>
          <a:prstGeom prst="snip1Rect">
            <a:avLst>
              <a:gd name="adj" fmla="val 37668"/>
            </a:avLst>
          </a:prstGeom>
          <a:solidFill>
            <a:srgbClr val="FFFF00">
              <a:alpha val="15000"/>
            </a:srgb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Snip Single Corner Rectangle 25"/>
          <p:cNvSpPr/>
          <p:nvPr/>
        </p:nvSpPr>
        <p:spPr>
          <a:xfrm flipV="1">
            <a:off x="417050" y="5373216"/>
            <a:ext cx="7947404" cy="868452"/>
          </a:xfrm>
          <a:prstGeom prst="snip1Rect">
            <a:avLst>
              <a:gd name="adj" fmla="val 37668"/>
            </a:avLst>
          </a:prstGeom>
          <a:solidFill>
            <a:srgbClr val="FFFF00">
              <a:alpha val="15000"/>
            </a:srgb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flood" dir="t">
              <a:rot lat="0" lon="0" rev="4800000"/>
            </a:lightRig>
          </a:scene3d>
          <a:sp3d prstMaterial="softEdge">
            <a:bevelT w="190500" h="381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Snip Diagonal Corner Rectangle 5"/>
          <p:cNvSpPr/>
          <p:nvPr/>
        </p:nvSpPr>
        <p:spPr>
          <a:xfrm>
            <a:off x="6552220" y="2420888"/>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Snip Diagonal Corner Rectangle 27"/>
          <p:cNvSpPr/>
          <p:nvPr/>
        </p:nvSpPr>
        <p:spPr>
          <a:xfrm>
            <a:off x="6561105" y="2721124"/>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Snip Diagonal Corner Rectangle 28"/>
          <p:cNvSpPr/>
          <p:nvPr/>
        </p:nvSpPr>
        <p:spPr>
          <a:xfrm>
            <a:off x="6552220" y="2996952"/>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Snip Diagonal Corner Rectangle 29"/>
          <p:cNvSpPr/>
          <p:nvPr/>
        </p:nvSpPr>
        <p:spPr>
          <a:xfrm>
            <a:off x="6552220" y="3284984"/>
            <a:ext cx="612068" cy="245933"/>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Snip Diagonal Corner Rectangle 30"/>
          <p:cNvSpPr/>
          <p:nvPr/>
        </p:nvSpPr>
        <p:spPr>
          <a:xfrm>
            <a:off x="6561105" y="3530917"/>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Snip Diagonal Corner Rectangle 31"/>
          <p:cNvSpPr/>
          <p:nvPr/>
        </p:nvSpPr>
        <p:spPr>
          <a:xfrm>
            <a:off x="6583866" y="3818949"/>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Snip Diagonal Corner Rectangle 32"/>
          <p:cNvSpPr/>
          <p:nvPr/>
        </p:nvSpPr>
        <p:spPr>
          <a:xfrm>
            <a:off x="6561105" y="4106981"/>
            <a:ext cx="612068" cy="248266"/>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Snip Diagonal Corner Rectangle 33"/>
          <p:cNvSpPr/>
          <p:nvPr/>
        </p:nvSpPr>
        <p:spPr>
          <a:xfrm>
            <a:off x="6561105" y="4355247"/>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Snip Diagonal Corner Rectangle 34"/>
          <p:cNvSpPr/>
          <p:nvPr/>
        </p:nvSpPr>
        <p:spPr>
          <a:xfrm>
            <a:off x="6583866" y="4597539"/>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Snip Diagonal Corner Rectangle 35"/>
          <p:cNvSpPr/>
          <p:nvPr/>
        </p:nvSpPr>
        <p:spPr>
          <a:xfrm>
            <a:off x="6584714" y="4869160"/>
            <a:ext cx="612068" cy="288032"/>
          </a:xfrm>
          <a:prstGeom prst="snip2DiagRect">
            <a:avLst>
              <a:gd name="adj1" fmla="val 0"/>
              <a:gd name="adj2" fmla="val 5000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38" name="Group 37"/>
          <p:cNvGrpSpPr/>
          <p:nvPr/>
        </p:nvGrpSpPr>
        <p:grpSpPr>
          <a:xfrm>
            <a:off x="8068127" y="796453"/>
            <a:ext cx="893204" cy="923330"/>
            <a:chOff x="8143292" y="851570"/>
            <a:chExt cx="893204" cy="923330"/>
          </a:xfrm>
        </p:grpSpPr>
        <p:sp>
          <p:nvSpPr>
            <p:cNvPr id="39" name="Oval 38"/>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0" name="Rectangle 39"/>
            <p:cNvSpPr/>
            <p:nvPr/>
          </p:nvSpPr>
          <p:spPr>
            <a:xfrm>
              <a:off x="8144932" y="851570"/>
              <a:ext cx="886781"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smtClean="0">
                  <a:ln w="18415" cmpd="sng">
                    <a:solidFill>
                      <a:srgbClr val="FFFFFF"/>
                    </a:solidFill>
                    <a:prstDash val="solid"/>
                  </a:ln>
                  <a:solidFill>
                    <a:srgbClr val="FFFFFF"/>
                  </a:solidFill>
                  <a:effectLst>
                    <a:outerShdw blurRad="63500" dir="3600000" algn="tl" rotWithShape="0">
                      <a:srgbClr val="000000">
                        <a:alpha val="70000"/>
                      </a:srgbClr>
                    </a:outerShdw>
                  </a:effectLst>
                </a:rPr>
                <a:t>22</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380710393"/>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91" y="1033462"/>
            <a:ext cx="9143489" cy="49958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00238"/>
            <a:ext cx="9157052" cy="870565"/>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360"/>
            <a:ext cx="9186863" cy="1043822"/>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929462" y="979053"/>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Topic Introduction  : Round and Estimate </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289754"/>
            <a:ext cx="6081514"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05459" y="3700814"/>
            <a:ext cx="4386904" cy="39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nip Single Corner Rectangle 2"/>
          <p:cNvSpPr/>
          <p:nvPr/>
        </p:nvSpPr>
        <p:spPr>
          <a:xfrm>
            <a:off x="3098031" y="1706480"/>
            <a:ext cx="5683275" cy="4530832"/>
          </a:xfrm>
          <a:prstGeom prst="snip1Rect">
            <a:avLst/>
          </a:prstGeom>
          <a:blipFill dpi="0" rotWithShape="1">
            <a:blip r:embed="rId5">
              <a:grayscl/>
              <a:extLst>
                <a:ext uri="{BEBA8EAE-BF5A-486C-A8C5-ECC9F3942E4B}">
                  <a14:imgProps xmlns:a14="http://schemas.microsoft.com/office/drawing/2010/main">
                    <a14:imgLayer r:embed="rId6">
                      <a14:imgEffect>
                        <a14:artisticGlowDiffused trans="74000" intensity="2"/>
                      </a14:imgEffect>
                      <a14:imgEffect>
                        <a14:colorTemperature colorTemp="8250"/>
                      </a14:imgEffect>
                      <a14:imgEffect>
                        <a14:saturation sat="227000"/>
                      </a14:imgEffect>
                      <a14:imgEffect>
                        <a14:brightnessContrast bright="40000"/>
                      </a14:imgEffect>
                    </a14:imgLayer>
                  </a14:imgProps>
                </a:ext>
              </a:extLst>
            </a:blip>
            <a:srcRect/>
            <a:stretch>
              <a:fillRect/>
            </a:stretch>
          </a:blipFill>
          <a:effectLst>
            <a:glow rad="63500">
              <a:schemeClr val="accent1">
                <a:satMod val="175000"/>
                <a:alpha val="40000"/>
              </a:schemeClr>
            </a:glow>
          </a:effectLst>
          <a:scene3d>
            <a:camera prst="orthographicFront"/>
            <a:lightRig rig="flood" dir="t"/>
          </a:scene3d>
          <a:sp3d extrusionH="76200" prstMaterial="powder">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b="1" dirty="0" smtClean="0">
                <a:solidFill>
                  <a:schemeClr val="tx1"/>
                </a:solidFill>
                <a:latin typeface="Candara" pitchFamily="34" charset="0"/>
              </a:rPr>
              <a:t>The maths process of rounding a number changes it so less place values are used.  This means the number is no longer the real value it should be, but that’s ok in lots of real life situations.  With less place values in a number it is easier to say, write and use in calculations.  Rounding is not guessing however and there is a clear rule you will need to follow when rounding numbers.</a:t>
            </a:r>
          </a:p>
          <a:p>
            <a:pPr algn="just"/>
            <a:endParaRPr lang="en-GB" sz="1600" b="1" dirty="0">
              <a:solidFill>
                <a:schemeClr val="tx1"/>
              </a:solidFill>
              <a:latin typeface="Candara" pitchFamily="34" charset="0"/>
            </a:endParaRPr>
          </a:p>
          <a:p>
            <a:pPr algn="just"/>
            <a:r>
              <a:rPr lang="en-GB" sz="1600" b="1" dirty="0" smtClean="0">
                <a:solidFill>
                  <a:schemeClr val="tx1"/>
                </a:solidFill>
                <a:latin typeface="Candara" pitchFamily="34" charset="0"/>
              </a:rPr>
              <a:t>After rounding a value the new number is called an ‘approximate’ value to its original.  If you now use these new approximate values in a sum you will only get ‘estimates’.  Getting this terminology correct, especially in exam questions, is very important.</a:t>
            </a:r>
          </a:p>
          <a:p>
            <a:pPr algn="just"/>
            <a:endParaRPr lang="en-GB" sz="1600" b="1" dirty="0">
              <a:solidFill>
                <a:schemeClr val="tx1"/>
              </a:solidFill>
              <a:latin typeface="Candara" pitchFamily="34" charset="0"/>
            </a:endParaRPr>
          </a:p>
          <a:p>
            <a:pPr algn="just"/>
            <a:r>
              <a:rPr lang="en-GB" sz="1600" b="1" dirty="0" smtClean="0">
                <a:solidFill>
                  <a:schemeClr val="tx1"/>
                </a:solidFill>
                <a:latin typeface="Candara" pitchFamily="34" charset="0"/>
              </a:rPr>
              <a:t>Choose an icon to select where to start</a:t>
            </a:r>
          </a:p>
          <a:p>
            <a:pPr algn="just"/>
            <a:endParaRPr lang="en-GB" sz="1600" b="1" dirty="0">
              <a:solidFill>
                <a:schemeClr val="accent3">
                  <a:lumMod val="50000"/>
                </a:schemeClr>
              </a:solidFill>
              <a:latin typeface="Candara" pitchFamily="34" charset="0"/>
            </a:endParaRPr>
          </a:p>
          <a:p>
            <a:endParaRPr lang="en-GB" sz="1600" dirty="0" smtClean="0">
              <a:solidFill>
                <a:schemeClr val="accent3">
                  <a:lumMod val="50000"/>
                </a:schemeClr>
              </a:solidFill>
            </a:endParaRPr>
          </a:p>
        </p:txBody>
      </p:sp>
      <p:sp>
        <p:nvSpPr>
          <p:cNvPr id="7" name="TextBox 6"/>
          <p:cNvSpPr txBox="1"/>
          <p:nvPr/>
        </p:nvSpPr>
        <p:spPr>
          <a:xfrm>
            <a:off x="51128" y="605193"/>
            <a:ext cx="8841352" cy="230832"/>
          </a:xfrm>
          <a:prstGeom prst="rect">
            <a:avLst/>
          </a:prstGeom>
          <a:solidFill>
            <a:schemeClr val="bg1"/>
          </a:solidFill>
        </p:spPr>
        <p:txBody>
          <a:bodyPr wrap="square" rtlCol="0">
            <a:spAutoFit/>
          </a:bodyPr>
          <a:lstStyle/>
          <a:p>
            <a:r>
              <a:rPr lang="en-GB" sz="900" b="1" dirty="0" smtClean="0"/>
              <a:t> Home                     Revision          Progress Check 1     Video/Discuss        Vocab / jobs           Lesson                   Activities            Quizzes      Topic Answers   Progress Check </a:t>
            </a:r>
            <a:r>
              <a:rPr lang="en-GB" sz="900" b="1" dirty="0"/>
              <a:t>2 </a:t>
            </a:r>
            <a:r>
              <a:rPr lang="en-GB" sz="900" b="1" dirty="0" smtClean="0"/>
              <a:t>     Cont</a:t>
            </a:r>
            <a:r>
              <a:rPr lang="en-GB" sz="900" b="1" dirty="0"/>
              <a:t>. Learning </a:t>
            </a:r>
          </a:p>
        </p:txBody>
      </p:sp>
      <p:sp>
        <p:nvSpPr>
          <p:cNvPr id="4" name="Rectangle 3"/>
          <p:cNvSpPr/>
          <p:nvPr/>
        </p:nvSpPr>
        <p:spPr>
          <a:xfrm>
            <a:off x="2560334" y="87823"/>
            <a:ext cx="636039" cy="51737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2049"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08780" y="104273"/>
            <a:ext cx="503651" cy="42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7265" y="47571"/>
            <a:ext cx="618810" cy="59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6096" y="37527"/>
            <a:ext cx="606976" cy="57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934" y="36452"/>
            <a:ext cx="641901" cy="61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9221" y="33998"/>
            <a:ext cx="5143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1888" y="49893"/>
            <a:ext cx="503304" cy="53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82949" y="22516"/>
            <a:ext cx="541590" cy="53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00" y="78993"/>
            <a:ext cx="489777" cy="48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614" y="47571"/>
            <a:ext cx="531638" cy="4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28059" y="37527"/>
            <a:ext cx="503304" cy="53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hlinkClick r:id="rId16" action="ppaction://hlinksldjump"/>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128" y="115843"/>
            <a:ext cx="719214" cy="49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sp>
        <p:nvSpPr>
          <p:cNvPr id="39" name="Text Box 2"/>
          <p:cNvSpPr txBox="1">
            <a:spLocks noChangeArrowheads="1"/>
          </p:cNvSpPr>
          <p:nvPr/>
        </p:nvSpPr>
        <p:spPr bwMode="auto">
          <a:xfrm>
            <a:off x="-35440" y="4078428"/>
            <a:ext cx="1964902" cy="800219"/>
          </a:xfrm>
          <a:prstGeom prst="rect">
            <a:avLst/>
          </a:prstGeom>
          <a:noFill/>
          <a:ln w="9525">
            <a:noFill/>
            <a:miter lim="800000"/>
            <a:headEnd/>
            <a:tailEnd/>
          </a:ln>
        </p:spPr>
        <p:txBody>
          <a:bodyPr rot="0" vert="horz" wrap="square" lIns="91440" tIns="45720" rIns="91440" bIns="45720" anchor="t" anchorCtr="0">
            <a:spAutoFit/>
          </a:bodyPr>
          <a:lstStyle/>
          <a:p>
            <a:pPr algn="r">
              <a:lnSpc>
                <a:spcPct val="115000"/>
              </a:lnSpc>
              <a:spcAft>
                <a:spcPts val="0"/>
              </a:spcAft>
            </a:pPr>
            <a:r>
              <a:rPr lang="en-GB" sz="2000" dirty="0" smtClean="0">
                <a:solidFill>
                  <a:srgbClr val="FFFFFF"/>
                </a:solidFill>
                <a:latin typeface="Line Printer (PC)"/>
                <a:ea typeface="Calibri"/>
                <a:cs typeface="Times New Roman"/>
              </a:rPr>
              <a:t>Round and Estimate</a:t>
            </a:r>
            <a:endParaRPr lang="en-GB" sz="2000" dirty="0">
              <a:effectLst/>
              <a:latin typeface="Calibri"/>
              <a:ea typeface="Calibri"/>
              <a:cs typeface="Times New Roman"/>
            </a:endParaRPr>
          </a:p>
        </p:txBody>
      </p:sp>
      <p:pic>
        <p:nvPicPr>
          <p:cNvPr id="40" name="Picture 3"/>
          <p:cNvPicPr>
            <a:picLocks noChangeAspect="1" noChangeArrowheads="1"/>
          </p:cNvPicPr>
          <p:nvPr/>
        </p:nvPicPr>
        <p:blipFill>
          <a:blip r:embed="rId19">
            <a:extLst>
              <a:ext uri="{BEBA8EAE-BF5A-486C-A8C5-ECC9F3942E4B}">
                <a14:imgProps xmlns:a14="http://schemas.microsoft.com/office/drawing/2010/main">
                  <a14:imgLayer r:embed="rId20">
                    <a14:imgEffect>
                      <a14:brightnessContrast bright="51000" contrast="20000"/>
                    </a14:imgEffect>
                  </a14:imgLayer>
                </a14:imgProps>
              </a:ext>
              <a:ext uri="{28A0092B-C50C-407E-A947-70E740481C1C}">
                <a14:useLocalDpi xmlns:a14="http://schemas.microsoft.com/office/drawing/2010/main" val="0"/>
              </a:ext>
            </a:extLst>
          </a:blip>
          <a:srcRect/>
          <a:stretch>
            <a:fillRect/>
          </a:stretch>
        </p:blipFill>
        <p:spPr bwMode="auto">
          <a:xfrm>
            <a:off x="2269133" y="1515972"/>
            <a:ext cx="286642"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770342" y="605193"/>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2" name="Straight Connector 41"/>
          <p:cNvCxnSpPr/>
          <p:nvPr/>
        </p:nvCxnSpPr>
        <p:spPr>
          <a:xfrm>
            <a:off x="1619672" y="605193"/>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3" name="Straight Connector 42"/>
          <p:cNvCxnSpPr/>
          <p:nvPr/>
        </p:nvCxnSpPr>
        <p:spPr>
          <a:xfrm>
            <a:off x="2483768" y="595607"/>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4" name="Straight Connector 43"/>
          <p:cNvCxnSpPr/>
          <p:nvPr/>
        </p:nvCxnSpPr>
        <p:spPr>
          <a:xfrm>
            <a:off x="3347864" y="595607"/>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5" name="Straight Connector 44"/>
          <p:cNvCxnSpPr/>
          <p:nvPr/>
        </p:nvCxnSpPr>
        <p:spPr>
          <a:xfrm>
            <a:off x="4139952" y="581686"/>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6" name="Straight Connector 45"/>
          <p:cNvCxnSpPr/>
          <p:nvPr/>
        </p:nvCxnSpPr>
        <p:spPr>
          <a:xfrm>
            <a:off x="4932040" y="586021"/>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7" name="Straight Connector 46"/>
          <p:cNvCxnSpPr/>
          <p:nvPr/>
        </p:nvCxnSpPr>
        <p:spPr>
          <a:xfrm>
            <a:off x="5652120" y="581686"/>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8" name="Straight Connector 47"/>
          <p:cNvCxnSpPr/>
          <p:nvPr/>
        </p:nvCxnSpPr>
        <p:spPr>
          <a:xfrm>
            <a:off x="6324539" y="605193"/>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49" name="Straight Connector 48"/>
          <p:cNvCxnSpPr/>
          <p:nvPr/>
        </p:nvCxnSpPr>
        <p:spPr>
          <a:xfrm>
            <a:off x="7092280" y="610238"/>
            <a:ext cx="0" cy="230832"/>
          </a:xfrm>
          <a:prstGeom prst="line">
            <a:avLst/>
          </a:prstGeom>
        </p:spPr>
        <p:style>
          <a:lnRef idx="2">
            <a:schemeClr val="accent5"/>
          </a:lnRef>
          <a:fillRef idx="0">
            <a:schemeClr val="accent5"/>
          </a:fillRef>
          <a:effectRef idx="1">
            <a:schemeClr val="accent5"/>
          </a:effectRef>
          <a:fontRef idx="minor">
            <a:schemeClr val="tx1"/>
          </a:fontRef>
        </p:style>
      </p:cxnSp>
      <p:cxnSp>
        <p:nvCxnSpPr>
          <p:cNvPr id="50" name="Straight Connector 49"/>
          <p:cNvCxnSpPr/>
          <p:nvPr/>
        </p:nvCxnSpPr>
        <p:spPr>
          <a:xfrm>
            <a:off x="8028384" y="610238"/>
            <a:ext cx="0" cy="230832"/>
          </a:xfrm>
          <a:prstGeom prst="line">
            <a:avLst/>
          </a:prstGeom>
        </p:spPr>
        <p:style>
          <a:lnRef idx="2">
            <a:schemeClr val="accent5"/>
          </a:lnRef>
          <a:fillRef idx="0">
            <a:schemeClr val="accent5"/>
          </a:fillRef>
          <a:effectRef idx="1">
            <a:schemeClr val="accent5"/>
          </a:effectRef>
          <a:fontRef idx="minor">
            <a:schemeClr val="tx1"/>
          </a:fontRef>
        </p:style>
      </p:cxnSp>
      <p:pic>
        <p:nvPicPr>
          <p:cNvPr id="37" name="Picture 36"/>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nvGrpSpPr>
          <p:cNvPr id="41" name="Group 40"/>
          <p:cNvGrpSpPr/>
          <p:nvPr/>
        </p:nvGrpSpPr>
        <p:grpSpPr>
          <a:xfrm>
            <a:off x="8068127" y="796453"/>
            <a:ext cx="893204" cy="923330"/>
            <a:chOff x="8143292" y="851570"/>
            <a:chExt cx="893204" cy="923330"/>
          </a:xfrm>
        </p:grpSpPr>
        <p:sp>
          <p:nvSpPr>
            <p:cNvPr id="51" name="Oval 50"/>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2" name="Rectangle 51"/>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2306714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2351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Revision Exercises 1 </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11805" y="1179428"/>
            <a:ext cx="8852683" cy="5129891"/>
            <a:chOff x="3275856" y="1289754"/>
            <a:chExt cx="5505450" cy="4803631"/>
          </a:xfrm>
        </p:grpSpPr>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636372" y="1706480"/>
              <a:ext cx="5144934" cy="438690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6119" y="1644532"/>
            <a:ext cx="436633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998832" y="5875374"/>
            <a:ext cx="436633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3920" y="1690065"/>
            <a:ext cx="1769517" cy="12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195736" y="5991338"/>
            <a:ext cx="1769517" cy="12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672074" y="6027774"/>
            <a:ext cx="7638326" cy="369332"/>
          </a:xfrm>
          <a:prstGeom prst="rect">
            <a:avLst/>
          </a:prstGeom>
        </p:spPr>
        <p:txBody>
          <a:bodyPr wrap="square">
            <a:spAutoFit/>
          </a:bodyPr>
          <a:lstStyle/>
          <a:p>
            <a:r>
              <a:rPr lang="en-GB" dirty="0" smtClean="0">
                <a:latin typeface="Impact" pitchFamily="34" charset="0"/>
              </a:rPr>
              <a:t>Lets start today by revising !  Complete the above sums and multiplication grid</a:t>
            </a:r>
            <a:endParaRPr lang="en-GB" dirty="0">
              <a:latin typeface="Impact" pitchFamily="34" charset="0"/>
            </a:endParaRPr>
          </a:p>
        </p:txBody>
      </p:sp>
      <p:pic>
        <p:nvPicPr>
          <p:cNvPr id="2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519037"/>
            <a:ext cx="641901" cy="61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11805" y="63617"/>
            <a:ext cx="922448" cy="1778909"/>
            <a:chOff x="349147" y="1300296"/>
            <a:chExt cx="2206628" cy="4532570"/>
          </a:xfrm>
        </p:grpSpPr>
        <p:pic>
          <p:nvPicPr>
            <p:cNvPr id="21"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2433" y="1884500"/>
            <a:ext cx="1376246" cy="4230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3725698721"/>
              </p:ext>
            </p:extLst>
          </p:nvPr>
        </p:nvGraphicFramePr>
        <p:xfrm>
          <a:off x="1285893" y="1904855"/>
          <a:ext cx="2095500" cy="4076700"/>
        </p:xfrm>
        <a:graphic>
          <a:graphicData uri="http://schemas.openxmlformats.org/presentationml/2006/ole">
            <mc:AlternateContent xmlns:mc="http://schemas.openxmlformats.org/markup-compatibility/2006">
              <mc:Choice xmlns:v="urn:schemas-microsoft-com:vml" Requires="v">
                <p:oleObj spid="_x0000_s1138" name="Worksheet" r:id="rId13" imgW="2095567" imgH="4076789" progId="Excel.Sheet.12">
                  <p:embed/>
                </p:oleObj>
              </mc:Choice>
              <mc:Fallback>
                <p:oleObj name="Worksheet" r:id="rId13" imgW="2095567" imgH="4076789" progId="Excel.Sheet.12">
                  <p:embed/>
                  <p:pic>
                    <p:nvPicPr>
                      <p:cNvPr id="0" name=""/>
                      <p:cNvPicPr/>
                      <p:nvPr/>
                    </p:nvPicPr>
                    <p:blipFill>
                      <a:blip r:embed="rId14"/>
                      <a:stretch>
                        <a:fillRect/>
                      </a:stretch>
                    </p:blipFill>
                    <p:spPr>
                      <a:xfrm>
                        <a:off x="1285893" y="1904855"/>
                        <a:ext cx="2095500" cy="40767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26160433"/>
              </p:ext>
            </p:extLst>
          </p:nvPr>
        </p:nvGraphicFramePr>
        <p:xfrm>
          <a:off x="3491880" y="2002644"/>
          <a:ext cx="4883774" cy="3872730"/>
        </p:xfrm>
        <a:graphic>
          <a:graphicData uri="http://schemas.openxmlformats.org/presentationml/2006/ole">
            <mc:AlternateContent xmlns:mc="http://schemas.openxmlformats.org/markup-compatibility/2006">
              <mc:Choice xmlns:v="urn:schemas-microsoft-com:vml" Requires="v">
                <p:oleObj spid="_x0000_s1139" name="Worksheet" r:id="rId15" imgW="6105441" imgH="4076789" progId="Excel.Sheet.12">
                  <p:embed/>
                </p:oleObj>
              </mc:Choice>
              <mc:Fallback>
                <p:oleObj name="Worksheet" r:id="rId15" imgW="6105441" imgH="4076789" progId="Excel.Sheet.12">
                  <p:embed/>
                  <p:pic>
                    <p:nvPicPr>
                      <p:cNvPr id="0" name=""/>
                      <p:cNvPicPr/>
                      <p:nvPr/>
                    </p:nvPicPr>
                    <p:blipFill>
                      <a:blip r:embed="rId16"/>
                      <a:stretch>
                        <a:fillRect/>
                      </a:stretch>
                    </p:blipFill>
                    <p:spPr>
                      <a:xfrm>
                        <a:off x="3491880" y="2002644"/>
                        <a:ext cx="4883774" cy="3872730"/>
                      </a:xfrm>
                      <a:prstGeom prst="rect">
                        <a:avLst/>
                      </a:prstGeom>
                    </p:spPr>
                  </p:pic>
                </p:oleObj>
              </mc:Fallback>
            </mc:AlternateContent>
          </a:graphicData>
        </a:graphic>
      </p:graphicFrame>
      <p:grpSp>
        <p:nvGrpSpPr>
          <p:cNvPr id="29" name="Group 28"/>
          <p:cNvGrpSpPr/>
          <p:nvPr/>
        </p:nvGrpSpPr>
        <p:grpSpPr>
          <a:xfrm>
            <a:off x="8068127" y="796453"/>
            <a:ext cx="893204" cy="923330"/>
            <a:chOff x="8143292" y="851570"/>
            <a:chExt cx="893204" cy="923330"/>
          </a:xfrm>
        </p:grpSpPr>
        <p:sp>
          <p:nvSpPr>
            <p:cNvPr id="30" name="Oval 29"/>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Rectangle 30"/>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94098000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11805" y="1179428"/>
            <a:ext cx="8852683" cy="5129891"/>
            <a:chOff x="3275856" y="1289754"/>
            <a:chExt cx="5505450" cy="4803631"/>
          </a:xfrm>
        </p:grpSpPr>
        <p:sp>
          <p:nvSpPr>
            <p:cNvPr id="13" name="Snip Single Corner Rectangle 12"/>
            <p:cNvSpPr/>
            <p:nvPr/>
          </p:nvSpPr>
          <p:spPr>
            <a:xfrm>
              <a:off x="3636372" y="1706480"/>
              <a:ext cx="5144934" cy="4386905"/>
            </a:xfrm>
            <a:prstGeom prst="snip1Rect">
              <a:avLst>
                <a:gd name="adj" fmla="val 46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2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Revision Exercises 2 </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9119" y="1712345"/>
            <a:ext cx="5291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1729118" y="5999468"/>
            <a:ext cx="5291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519037"/>
            <a:ext cx="641901" cy="61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111805" y="63617"/>
            <a:ext cx="922448" cy="1778909"/>
            <a:chOff x="349147" y="1300296"/>
            <a:chExt cx="2206628" cy="453257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pic>
        <p:nvPicPr>
          <p:cNvPr id="2050" name="Picture 2"/>
          <p:cNvPicPr>
            <a:picLocks noChangeAspect="1" noChangeArrowheads="1"/>
          </p:cNvPicPr>
          <p:nvPr/>
        </p:nvPicPr>
        <p:blipFill>
          <a:blip r:embed="rId12">
            <a:extLst>
              <a:ext uri="{BEBA8EAE-BF5A-486C-A8C5-ECC9F3942E4B}">
                <a14:imgProps xmlns:a14="http://schemas.microsoft.com/office/drawing/2010/main">
                  <a14:imgLayer r:embed="rId13">
                    <a14:imgEffect>
                      <a14:artisticFilmGrain/>
                    </a14:imgEffect>
                    <a14:imgEffect>
                      <a14:brightnessContrast bright="32000"/>
                    </a14:imgEffect>
                  </a14:imgLayer>
                </a14:imgProps>
              </a:ext>
              <a:ext uri="{28A0092B-C50C-407E-A947-70E740481C1C}">
                <a14:useLocalDpi xmlns:a14="http://schemas.microsoft.com/office/drawing/2010/main" val="0"/>
              </a:ext>
            </a:extLst>
          </a:blip>
          <a:srcRect/>
          <a:stretch>
            <a:fillRect/>
          </a:stretch>
        </p:blipFill>
        <p:spPr bwMode="auto">
          <a:xfrm>
            <a:off x="700419" y="1864745"/>
            <a:ext cx="1028700" cy="4439524"/>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4">
            <a:extLst>
              <a:ext uri="{BEBA8EAE-BF5A-486C-A8C5-ECC9F3942E4B}">
                <a14:imgProps xmlns:a14="http://schemas.microsoft.com/office/drawing/2010/main">
                  <a14:imgLayer r:embed="rId15">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7020606" y="1712344"/>
            <a:ext cx="1799866" cy="4531131"/>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1303144182"/>
              </p:ext>
            </p:extLst>
          </p:nvPr>
        </p:nvGraphicFramePr>
        <p:xfrm>
          <a:off x="1797843" y="1692365"/>
          <a:ext cx="5505450" cy="4514850"/>
        </p:xfrm>
        <a:graphic>
          <a:graphicData uri="http://schemas.openxmlformats.org/presentationml/2006/ole">
            <mc:AlternateContent xmlns:mc="http://schemas.openxmlformats.org/markup-compatibility/2006">
              <mc:Choice xmlns:v="urn:schemas-microsoft-com:vml" Requires="v">
                <p:oleObj spid="_x0000_s2106" name="Worksheet" r:id="rId16" imgW="5505551" imgH="4514755" progId="Excel.Sheet.12">
                  <p:embed/>
                </p:oleObj>
              </mc:Choice>
              <mc:Fallback>
                <p:oleObj name="Worksheet" r:id="rId16" imgW="5505551" imgH="4514755" progId="Excel.Sheet.12">
                  <p:embed/>
                  <p:pic>
                    <p:nvPicPr>
                      <p:cNvPr id="0" name=""/>
                      <p:cNvPicPr/>
                      <p:nvPr/>
                    </p:nvPicPr>
                    <p:blipFill>
                      <a:blip r:embed="rId17"/>
                      <a:stretch>
                        <a:fillRect/>
                      </a:stretch>
                    </p:blipFill>
                    <p:spPr>
                      <a:xfrm>
                        <a:off x="1797843" y="1692365"/>
                        <a:ext cx="5505450" cy="4514850"/>
                      </a:xfrm>
                      <a:prstGeom prst="rect">
                        <a:avLst/>
                      </a:prstGeom>
                    </p:spPr>
                  </p:pic>
                </p:oleObj>
              </mc:Fallback>
            </mc:AlternateContent>
          </a:graphicData>
        </a:graphic>
      </p:graphicFrame>
      <p:grpSp>
        <p:nvGrpSpPr>
          <p:cNvPr id="22" name="Group 21"/>
          <p:cNvGrpSpPr/>
          <p:nvPr/>
        </p:nvGrpSpPr>
        <p:grpSpPr>
          <a:xfrm>
            <a:off x="8068127" y="796453"/>
            <a:ext cx="893204" cy="923330"/>
            <a:chOff x="8143292" y="851570"/>
            <a:chExt cx="893204" cy="923330"/>
          </a:xfrm>
        </p:grpSpPr>
        <p:sp>
          <p:nvSpPr>
            <p:cNvPr id="23" name="Oval 22"/>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Rectangle 23"/>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45280403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22573" y="8939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Revision Exercises 3 </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11805" y="1179428"/>
            <a:ext cx="8852683" cy="5129891"/>
            <a:chOff x="3275856" y="1289754"/>
            <a:chExt cx="550545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636372" y="1706480"/>
              <a:ext cx="5144934" cy="4386905"/>
            </a:xfrm>
            <a:prstGeom prst="snip1Rect">
              <a:avLst>
                <a:gd name="adj" fmla="val 30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519037"/>
            <a:ext cx="641901" cy="61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11805" y="63617"/>
            <a:ext cx="922448" cy="1778909"/>
            <a:chOff x="349147" y="1300296"/>
            <a:chExt cx="2206628" cy="4532570"/>
          </a:xfrm>
        </p:grpSpPr>
        <p:pic>
          <p:nvPicPr>
            <p:cNvPr id="24" name="Pictur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2157" y="1662594"/>
            <a:ext cx="1557953" cy="457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2720" y="1692227"/>
            <a:ext cx="6814139" cy="45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8068127" y="796453"/>
            <a:ext cx="893204" cy="923330"/>
            <a:chOff x="8143292" y="851570"/>
            <a:chExt cx="893204" cy="923330"/>
          </a:xfrm>
        </p:grpSpPr>
        <p:sp>
          <p:nvSpPr>
            <p:cNvPr id="19" name="Oval 18"/>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ectangle 19"/>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68575596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0" y="932752"/>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46276"/>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Progress Checker 1</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935" y="602364"/>
            <a:ext cx="503304" cy="53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111805" y="1179428"/>
            <a:ext cx="8852683" cy="5129891"/>
            <a:chOff x="3275856" y="1289754"/>
            <a:chExt cx="5505450" cy="4803631"/>
          </a:xfrm>
        </p:grpSpPr>
        <p:pic>
          <p:nvPicPr>
            <p:cNvPr id="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Snip Single Corner Rectangle 39"/>
            <p:cNvSpPr/>
            <p:nvPr/>
          </p:nvSpPr>
          <p:spPr>
            <a:xfrm>
              <a:off x="3636372" y="1706480"/>
              <a:ext cx="5144934" cy="438690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724419" y="2364617"/>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724418" y="3652575"/>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Snip Diagonal Corner Rectangle 44"/>
          <p:cNvSpPr/>
          <p:nvPr/>
        </p:nvSpPr>
        <p:spPr>
          <a:xfrm>
            <a:off x="4472464" y="30367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6" name="Snip Diagonal Corner Rectangle 45"/>
          <p:cNvSpPr/>
          <p:nvPr/>
        </p:nvSpPr>
        <p:spPr>
          <a:xfrm>
            <a:off x="4898645" y="31891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7" name="Snip Diagonal Corner Rectangle 46"/>
          <p:cNvSpPr/>
          <p:nvPr/>
        </p:nvSpPr>
        <p:spPr>
          <a:xfrm>
            <a:off x="5347324" y="3341531"/>
            <a:ext cx="824122"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739592" y="4982551"/>
            <a:ext cx="8049473" cy="2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8647" y="4760315"/>
            <a:ext cx="1175841" cy="152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11805" y="63618"/>
            <a:ext cx="715779" cy="1357394"/>
            <a:chOff x="349147" y="1300296"/>
            <a:chExt cx="2206628" cy="4532570"/>
          </a:xfrm>
        </p:grpSpPr>
        <p:pic>
          <p:nvPicPr>
            <p:cNvPr id="24"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3608" y="5345517"/>
            <a:ext cx="1022499" cy="866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1763" y="5333994"/>
            <a:ext cx="1303385" cy="889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48015" y="5204561"/>
            <a:ext cx="1886719" cy="1018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44208" y="5249278"/>
            <a:ext cx="1239004" cy="87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783762" y="1643652"/>
            <a:ext cx="3419526" cy="307777"/>
          </a:xfrm>
          <a:prstGeom prst="rect">
            <a:avLst/>
          </a:prstGeom>
          <a:noFill/>
        </p:spPr>
        <p:txBody>
          <a:bodyPr wrap="none" rtlCol="0">
            <a:spAutoFit/>
          </a:bodyPr>
          <a:lstStyle/>
          <a:p>
            <a:r>
              <a:rPr lang="en-GB" sz="1400" dirty="0" smtClean="0">
                <a:latin typeface="Impact" pitchFamily="34" charset="0"/>
              </a:rPr>
              <a:t>What do you already know about Rounding ?</a:t>
            </a:r>
            <a:endParaRPr lang="en-GB" sz="1400" dirty="0"/>
          </a:p>
        </p:txBody>
      </p:sp>
      <p:sp>
        <p:nvSpPr>
          <p:cNvPr id="30" name="TextBox 29"/>
          <p:cNvSpPr txBox="1"/>
          <p:nvPr/>
        </p:nvSpPr>
        <p:spPr>
          <a:xfrm>
            <a:off x="732871" y="2561479"/>
            <a:ext cx="4395755" cy="1169551"/>
          </a:xfrm>
          <a:prstGeom prst="rect">
            <a:avLst/>
          </a:prstGeom>
          <a:noFill/>
        </p:spPr>
        <p:txBody>
          <a:bodyPr wrap="none" rtlCol="0">
            <a:spAutoFit/>
          </a:bodyPr>
          <a:lstStyle/>
          <a:p>
            <a:r>
              <a:rPr lang="en-GB" sz="1400" dirty="0" smtClean="0">
                <a:latin typeface="Impact" pitchFamily="34" charset="0"/>
              </a:rPr>
              <a:t> How would you rate your skills in Rounding Numbers?</a:t>
            </a:r>
          </a:p>
          <a:p>
            <a:endParaRPr lang="en-GB" sz="1400" dirty="0">
              <a:latin typeface="Impact" pitchFamily="34" charset="0"/>
            </a:endParaRPr>
          </a:p>
          <a:p>
            <a:pPr marL="342900" indent="-342900">
              <a:buAutoNum type="arabicParenR"/>
            </a:pPr>
            <a:r>
              <a:rPr lang="en-GB" sz="1400" dirty="0" smtClean="0">
                <a:latin typeface="Impact" pitchFamily="34" charset="0"/>
              </a:rPr>
              <a:t>Excellent ability</a:t>
            </a:r>
          </a:p>
          <a:p>
            <a:pPr marL="342900" indent="-342900">
              <a:buAutoNum type="arabicParenR"/>
            </a:pPr>
            <a:r>
              <a:rPr lang="en-GB" sz="1400" dirty="0" smtClean="0">
                <a:latin typeface="Impact" pitchFamily="34" charset="0"/>
              </a:rPr>
              <a:t>Good ability, but working to improve</a:t>
            </a:r>
          </a:p>
          <a:p>
            <a:pPr marL="342900" indent="-342900">
              <a:buAutoNum type="arabicParenR"/>
            </a:pPr>
            <a:r>
              <a:rPr lang="en-GB" sz="1400" dirty="0" smtClean="0">
                <a:latin typeface="Impact" pitchFamily="34" charset="0"/>
              </a:rPr>
              <a:t>Ok, making a start but I know I have lots to still learn</a:t>
            </a:r>
            <a:endParaRPr lang="en-GB" sz="1400" dirty="0"/>
          </a:p>
        </p:txBody>
      </p:sp>
      <p:sp>
        <p:nvSpPr>
          <p:cNvPr id="31" name="TextBox 30"/>
          <p:cNvSpPr txBox="1"/>
          <p:nvPr/>
        </p:nvSpPr>
        <p:spPr>
          <a:xfrm>
            <a:off x="832575" y="3904959"/>
            <a:ext cx="6915676" cy="1169551"/>
          </a:xfrm>
          <a:prstGeom prst="rect">
            <a:avLst/>
          </a:prstGeom>
          <a:noFill/>
        </p:spPr>
        <p:txBody>
          <a:bodyPr wrap="none" rtlCol="0">
            <a:spAutoFit/>
          </a:bodyPr>
          <a:lstStyle/>
          <a:p>
            <a:r>
              <a:rPr lang="en-GB" sz="1400" dirty="0" smtClean="0">
                <a:latin typeface="Impact" pitchFamily="34" charset="0"/>
              </a:rPr>
              <a:t>My aims for today                                            are…</a:t>
            </a:r>
          </a:p>
          <a:p>
            <a:endParaRPr lang="en-GB" sz="1400" dirty="0">
              <a:latin typeface="Impact" pitchFamily="34" charset="0"/>
            </a:endParaRPr>
          </a:p>
          <a:p>
            <a:r>
              <a:rPr lang="en-GB" sz="1400" dirty="0" smtClean="0">
                <a:latin typeface="Impact" pitchFamily="34" charset="0"/>
              </a:rPr>
              <a:t>A    Correctly round numbers to a given or chosen place value including large numbers</a:t>
            </a:r>
          </a:p>
          <a:p>
            <a:r>
              <a:rPr lang="en-GB" sz="1400" dirty="0">
                <a:latin typeface="Impact" pitchFamily="34" charset="0"/>
              </a:rPr>
              <a:t>	</a:t>
            </a:r>
            <a:r>
              <a:rPr lang="en-GB" sz="1400" dirty="0" smtClean="0">
                <a:latin typeface="Impact" pitchFamily="34" charset="0"/>
              </a:rPr>
              <a:t>B    Use rounded numbers in calculations to produce estimations</a:t>
            </a:r>
          </a:p>
          <a:p>
            <a:r>
              <a:rPr lang="en-GB" sz="1400" dirty="0">
                <a:latin typeface="Impact" pitchFamily="34" charset="0"/>
              </a:rPr>
              <a:t>	</a:t>
            </a:r>
            <a:r>
              <a:rPr lang="en-GB" sz="1400" dirty="0" smtClean="0">
                <a:latin typeface="Impact" pitchFamily="34" charset="0"/>
              </a:rPr>
              <a:t>	C    Recognise terms such as round, approximate, estimate, actual…</a:t>
            </a:r>
            <a:endParaRPr lang="en-GB" sz="1400" dirty="0"/>
          </a:p>
        </p:txBody>
      </p:sp>
      <p:sp>
        <p:nvSpPr>
          <p:cNvPr id="33" name="Snip Diagonal Corner Rectangle 32"/>
          <p:cNvSpPr/>
          <p:nvPr/>
        </p:nvSpPr>
        <p:spPr>
          <a:xfrm>
            <a:off x="2239332" y="3978148"/>
            <a:ext cx="1324555" cy="216024"/>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Rectangle 1"/>
          <p:cNvSpPr/>
          <p:nvPr/>
        </p:nvSpPr>
        <p:spPr>
          <a:xfrm>
            <a:off x="4290413" y="6124480"/>
            <a:ext cx="1944321" cy="87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8068127" y="796453"/>
            <a:ext cx="893204" cy="923330"/>
            <a:chOff x="8143292" y="851570"/>
            <a:chExt cx="893204" cy="923330"/>
          </a:xfrm>
        </p:grpSpPr>
        <p:sp>
          <p:nvSpPr>
            <p:cNvPr id="35" name="Oval 34"/>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Rectangle 35"/>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5485149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0" y="879234"/>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0361"/>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2351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Introductory Video and Discussion</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11805" y="1179428"/>
            <a:ext cx="8852683" cy="5129891"/>
            <a:chOff x="3275856" y="1289754"/>
            <a:chExt cx="5505450" cy="4803631"/>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289754"/>
              <a:ext cx="5505450" cy="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626561" y="1706480"/>
              <a:ext cx="5144934" cy="4386905"/>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p:cNvSpPr/>
          <p:nvPr/>
        </p:nvSpPr>
        <p:spPr>
          <a:xfrm>
            <a:off x="7003898" y="1765873"/>
            <a:ext cx="878702"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KHTU.</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8" name="Picture 27" descr="http://www.facilitiesnet.com/graphics/products/-bom08/494.jpg"/>
          <p:cNvPicPr/>
          <p:nvPr/>
        </p:nvPicPr>
        <p:blipFill>
          <a:blip r:embed="rId7" cstate="print">
            <a:extLst>
              <a:ext uri="{BEBA8EAE-BF5A-486C-A8C5-ECC9F3942E4B}">
                <a14:imgProps xmlns:a14="http://schemas.microsoft.com/office/drawing/2010/main">
                  <a14:imgLayer r:embed="rId8">
                    <a14:imgEffect>
                      <a14:artisticPlasticWrap/>
                    </a14:imgEffect>
                    <a14:imgEffect>
                      <a14:colorTemperature colorTemp="4375"/>
                    </a14:imgEffect>
                    <a14:imgEffect>
                      <a14:saturation sat="0"/>
                    </a14:imgEffect>
                    <a14:imgEffect>
                      <a14:brightnessContrast bright="47000" contrast="14000"/>
                    </a14:imgEffect>
                  </a14:imgLayer>
                </a14:imgProps>
              </a:ext>
              <a:ext uri="{28A0092B-C50C-407E-A947-70E740481C1C}">
                <a14:useLocalDpi xmlns:a14="http://schemas.microsoft.com/office/drawing/2010/main" val="0"/>
              </a:ext>
            </a:extLst>
          </a:blip>
          <a:srcRect/>
          <a:stretch>
            <a:fillRect/>
          </a:stretch>
        </p:blipFill>
        <p:spPr bwMode="auto">
          <a:xfrm rot="5400000">
            <a:off x="2361042" y="353948"/>
            <a:ext cx="4392487" cy="7374241"/>
          </a:xfrm>
          <a:prstGeom prst="rect">
            <a:avLst/>
          </a:prstGeom>
          <a:noFill/>
          <a:ln>
            <a:noFill/>
          </a:ln>
        </p:spPr>
      </p:pic>
      <p:pic>
        <p:nvPicPr>
          <p:cNvPr id="32" name="Picture 31"/>
          <p:cNvPicPr/>
          <p:nvPr/>
        </p:nvPicPr>
        <p:blipFill>
          <a:blip r:embed="rId9">
            <a:extLst>
              <a:ext uri="{28A0092B-C50C-407E-A947-70E740481C1C}">
                <a14:useLocalDpi xmlns:a14="http://schemas.microsoft.com/office/drawing/2010/main" val="0"/>
              </a:ext>
            </a:extLst>
          </a:blip>
          <a:srcRect/>
          <a:stretch>
            <a:fillRect/>
          </a:stretch>
        </p:blipFill>
        <p:spPr bwMode="auto">
          <a:xfrm>
            <a:off x="697228" y="1696702"/>
            <a:ext cx="8051236" cy="2889168"/>
          </a:xfrm>
          <a:prstGeom prst="rect">
            <a:avLst/>
          </a:prstGeom>
          <a:noFill/>
          <a:ln>
            <a:noFill/>
          </a:ln>
        </p:spPr>
      </p:pic>
      <p:pic>
        <p:nvPicPr>
          <p:cNvPr id="33" name="Picture 32" descr="http://t0.gstatic.com/images?q=tbn:ANd9GcRulifBJQFeHf9uTB9zOgT7aVi0mWpqcuJvW4geQ0ysGX1leqaS">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830601" y="4598188"/>
            <a:ext cx="2924175" cy="1637030"/>
          </a:xfrm>
          <a:prstGeom prst="rect">
            <a:avLst/>
          </a:prstGeom>
          <a:noFill/>
          <a:ln>
            <a:noFill/>
          </a:ln>
        </p:spPr>
      </p:pic>
      <p:pic>
        <p:nvPicPr>
          <p:cNvPr id="35" name="Picture 34" descr="http://t0.gstatic.com/images?q=tbn:ANd9GcRls8nqN4T9mJrWtk3f8Z5wY4u2k5YpcusPz67NYs2OMCTM_Yrd"/>
          <p:cNvPicPr/>
          <p:nvPr/>
        </p:nvPicPr>
        <p:blipFill>
          <a:blip r:embed="rId12">
            <a:extLst>
              <a:ext uri="{BEBA8EAE-BF5A-486C-A8C5-ECC9F3942E4B}">
                <a14:imgProps xmlns:a14="http://schemas.microsoft.com/office/drawing/2010/main">
                  <a14:imgLayer r:embed="rId13">
                    <a14:imgEffect>
                      <a14:artisticFilmGrain/>
                    </a14:imgEffect>
                    <a14:imgEffect>
                      <a14:brightnessContrast bright="54000"/>
                    </a14:imgEffect>
                  </a14:imgLayer>
                </a14:imgProps>
              </a:ext>
              <a:ext uri="{28A0092B-C50C-407E-A947-70E740481C1C}">
                <a14:useLocalDpi xmlns:a14="http://schemas.microsoft.com/office/drawing/2010/main" val="0"/>
              </a:ext>
            </a:extLst>
          </a:blip>
          <a:srcRect/>
          <a:stretch>
            <a:fillRect/>
          </a:stretch>
        </p:blipFill>
        <p:spPr bwMode="auto">
          <a:xfrm>
            <a:off x="870165" y="1844825"/>
            <a:ext cx="7662276" cy="2548388"/>
          </a:xfrm>
          <a:prstGeom prst="rect">
            <a:avLst/>
          </a:prstGeom>
          <a:noFill/>
          <a:ln>
            <a:noFill/>
          </a:ln>
        </p:spPr>
      </p:pic>
      <p:sp>
        <p:nvSpPr>
          <p:cNvPr id="4" name="Rectangle 3"/>
          <p:cNvSpPr/>
          <p:nvPr/>
        </p:nvSpPr>
        <p:spPr>
          <a:xfrm>
            <a:off x="940900" y="1844825"/>
            <a:ext cx="7573304" cy="2585323"/>
          </a:xfrm>
          <a:prstGeom prst="rect">
            <a:avLst/>
          </a:prstGeom>
        </p:spPr>
        <p:txBody>
          <a:bodyPr wrap="square">
            <a:spAutoFit/>
          </a:bodyPr>
          <a:lstStyle/>
          <a:p>
            <a:r>
              <a:rPr lang="en-GB" dirty="0" smtClean="0">
                <a:latin typeface="Impact" pitchFamily="34" charset="0"/>
              </a:rPr>
              <a:t>What is the best method for rounding ?</a:t>
            </a:r>
          </a:p>
          <a:p>
            <a:r>
              <a:rPr lang="en-GB" dirty="0">
                <a:latin typeface="Impact" pitchFamily="34" charset="0"/>
              </a:rPr>
              <a:t>	</a:t>
            </a:r>
            <a:r>
              <a:rPr lang="en-GB" dirty="0" smtClean="0">
                <a:latin typeface="Impact" pitchFamily="34" charset="0"/>
              </a:rPr>
              <a:t>	After rounding a number can you figure out what the 			original number was ?</a:t>
            </a:r>
          </a:p>
          <a:p>
            <a:endParaRPr lang="en-GB" dirty="0" smtClean="0">
              <a:latin typeface="Impact" pitchFamily="34" charset="0"/>
            </a:endParaRPr>
          </a:p>
          <a:p>
            <a:r>
              <a:rPr lang="en-GB" dirty="0" smtClean="0">
                <a:latin typeface="Impact" pitchFamily="34" charset="0"/>
              </a:rPr>
              <a:t>When can we round numbers and when shouldn’t we ?</a:t>
            </a:r>
          </a:p>
          <a:p>
            <a:r>
              <a:rPr lang="en-GB" dirty="0">
                <a:latin typeface="Impact" pitchFamily="34" charset="0"/>
              </a:rPr>
              <a:t>	</a:t>
            </a:r>
            <a:r>
              <a:rPr lang="en-GB" dirty="0" smtClean="0">
                <a:latin typeface="Impact" pitchFamily="34" charset="0"/>
              </a:rPr>
              <a:t>	How does rounding make things easier ?</a:t>
            </a:r>
          </a:p>
          <a:p>
            <a:endParaRPr lang="en-GB" dirty="0" smtClean="0">
              <a:latin typeface="Impact" pitchFamily="34" charset="0"/>
            </a:endParaRPr>
          </a:p>
          <a:p>
            <a:r>
              <a:rPr lang="en-GB" dirty="0" smtClean="0">
                <a:latin typeface="Impact" pitchFamily="34" charset="0"/>
              </a:rPr>
              <a:t>Can you round fractions, decimals, percentages ?</a:t>
            </a:r>
          </a:p>
          <a:p>
            <a:r>
              <a:rPr lang="en-GB" dirty="0" smtClean="0">
                <a:latin typeface="Impact" pitchFamily="34" charset="0"/>
              </a:rPr>
              <a:t>		How do you know what place value to round to ?</a:t>
            </a:r>
            <a:endParaRPr lang="en-GB" dirty="0">
              <a:latin typeface="Impact" pitchFamily="34" charset="0"/>
            </a:endParaRPr>
          </a:p>
        </p:txBody>
      </p:sp>
      <p:sp>
        <p:nvSpPr>
          <p:cNvPr id="10" name="Rectangle 9"/>
          <p:cNvSpPr/>
          <p:nvPr/>
        </p:nvSpPr>
        <p:spPr>
          <a:xfrm>
            <a:off x="4148638" y="4639429"/>
            <a:ext cx="3871060" cy="2769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Watch the introductory video and then discuss the above </a:t>
            </a:r>
            <a:endParaRPr lang="en-US" sz="1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6" name="Snip Diagonal Corner Rectangle 35"/>
          <p:cNvSpPr/>
          <p:nvPr/>
        </p:nvSpPr>
        <p:spPr>
          <a:xfrm>
            <a:off x="3419872" y="4916428"/>
            <a:ext cx="5328592" cy="1176868"/>
          </a:xfrm>
          <a:prstGeom prst="snip2DiagRect">
            <a:avLst>
              <a:gd name="adj1" fmla="val 50000"/>
              <a:gd name="adj2"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7" name="Rectangle 36"/>
          <p:cNvSpPr/>
          <p:nvPr/>
        </p:nvSpPr>
        <p:spPr>
          <a:xfrm>
            <a:off x="3954166" y="4945434"/>
            <a:ext cx="2164322" cy="276999"/>
          </a:xfrm>
          <a:prstGeom prst="rect">
            <a:avLst/>
          </a:prstGeom>
        </p:spPr>
        <p:txBody>
          <a:bodyPr wrap="square">
            <a:spAutoFit/>
          </a:bodyPr>
          <a:lstStyle/>
          <a:p>
            <a:r>
              <a:rPr lang="en-GB" sz="1200" dirty="0" smtClean="0">
                <a:latin typeface="Impact" pitchFamily="34" charset="0"/>
              </a:rPr>
              <a:t>Your thoughts..</a:t>
            </a:r>
            <a:endParaRPr lang="en-GB" sz="1200" dirty="0">
              <a:latin typeface="Impact" pitchFamily="34" charset="0"/>
            </a:endParaRPr>
          </a:p>
        </p:txBody>
      </p:sp>
      <p:pic>
        <p:nvPicPr>
          <p:cNvPr id="23"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45069" y="656987"/>
            <a:ext cx="503651" cy="42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111805" y="63618"/>
            <a:ext cx="715779" cy="1357394"/>
            <a:chOff x="349147" y="1300296"/>
            <a:chExt cx="2206628" cy="4532570"/>
          </a:xfrm>
        </p:grpSpPr>
        <p:pic>
          <p:nvPicPr>
            <p:cNvPr id="38" name="Picture 3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39" name="Picture 3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grpSp>
        <p:nvGrpSpPr>
          <p:cNvPr id="24" name="Group 23"/>
          <p:cNvGrpSpPr/>
          <p:nvPr/>
        </p:nvGrpSpPr>
        <p:grpSpPr>
          <a:xfrm>
            <a:off x="8068127" y="796453"/>
            <a:ext cx="893204" cy="923330"/>
            <a:chOff x="8143292" y="851570"/>
            <a:chExt cx="893204" cy="923330"/>
          </a:xfrm>
        </p:grpSpPr>
        <p:sp>
          <p:nvSpPr>
            <p:cNvPr id="25" name="Oval 24"/>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Rectangle 25"/>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94418796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colorTemperature colorTemp="4700"/>
                    </a14:imgEffect>
                    <a14:imgEffect>
                      <a14:saturation sat="300000"/>
                    </a14:imgEffect>
                    <a14:imgEffect>
                      <a14:brightnessContrast bright="70000" contrast="7000"/>
                    </a14:imgEffect>
                  </a14:imgLayer>
                </a14:imgProps>
              </a:ext>
              <a:ext uri="{28A0092B-C50C-407E-A947-70E740481C1C}">
                <a14:useLocalDpi xmlns:a14="http://schemas.microsoft.com/office/drawing/2010/main" val="0"/>
              </a:ext>
            </a:extLst>
          </a:blip>
          <a:srcRect/>
          <a:stretch>
            <a:fillRect/>
          </a:stretch>
        </p:blipFill>
        <p:spPr bwMode="auto">
          <a:xfrm>
            <a:off x="0" y="741533"/>
            <a:ext cx="9144000" cy="59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5520"/>
            <a:ext cx="9157052" cy="435283"/>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2" y="0"/>
            <a:ext cx="9186863" cy="104382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Box 2"/>
          <p:cNvSpPr txBox="1">
            <a:spLocks noChangeArrowheads="1"/>
          </p:cNvSpPr>
          <p:nvPr/>
        </p:nvSpPr>
        <p:spPr bwMode="auto">
          <a:xfrm>
            <a:off x="1285893" y="656504"/>
            <a:ext cx="6585267" cy="423514"/>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smtClean="0">
                <a:solidFill>
                  <a:srgbClr val="FFFFFF"/>
                </a:solidFill>
                <a:latin typeface="Line Printer (PC)"/>
                <a:ea typeface="Calibri"/>
                <a:cs typeface="Times New Roman"/>
              </a:rPr>
              <a:t> Vocabulary and Jobs</a:t>
            </a:r>
            <a:endParaRPr lang="en-GB" sz="1100" dirty="0">
              <a:effectLst/>
              <a:latin typeface="Calibri"/>
              <a:ea typeface="Calibri"/>
              <a:cs typeface="Times New Roman"/>
            </a:endParaRPr>
          </a:p>
        </p:txBody>
      </p:sp>
      <p:sp>
        <p:nvSpPr>
          <p:cNvPr id="5" name="Rectangle 7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p:nvPr/>
        </p:nvGrpSpPr>
        <p:grpSpPr>
          <a:xfrm>
            <a:off x="111805" y="1080018"/>
            <a:ext cx="8836907" cy="5229301"/>
            <a:chOff x="3275856" y="1196666"/>
            <a:chExt cx="5495639" cy="4896719"/>
          </a:xfrm>
        </p:grpSpPr>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262662" y="3719675"/>
              <a:ext cx="4386904" cy="3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nip Single Corner Rectangle 12"/>
            <p:cNvSpPr/>
            <p:nvPr/>
          </p:nvSpPr>
          <p:spPr>
            <a:xfrm>
              <a:off x="3626561" y="1196666"/>
              <a:ext cx="5144934" cy="4896719"/>
            </a:xfrm>
            <a:prstGeom prst="snip1Rect">
              <a:avLst>
                <a:gd name="adj" fmla="val 55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p:cNvSpPr/>
          <p:nvPr/>
        </p:nvSpPr>
        <p:spPr>
          <a:xfrm>
            <a:off x="959137" y="1460147"/>
            <a:ext cx="7573304" cy="3693319"/>
          </a:xfrm>
          <a:prstGeom prst="rect">
            <a:avLst/>
          </a:prstGeom>
        </p:spPr>
        <p:txBody>
          <a:bodyPr wrap="square">
            <a:spAutoFit/>
          </a:bodyPr>
          <a:lstStyle/>
          <a:p>
            <a:r>
              <a:rPr lang="en-GB" dirty="0" smtClean="0">
                <a:latin typeface="Impact" pitchFamily="34" charset="0"/>
              </a:rPr>
              <a:t>Round</a:t>
            </a:r>
          </a:p>
          <a:p>
            <a:r>
              <a:rPr lang="en-GB" dirty="0" smtClean="0">
                <a:latin typeface="Impact" pitchFamily="34" charset="0"/>
              </a:rPr>
              <a:t>Approximate</a:t>
            </a:r>
          </a:p>
          <a:p>
            <a:r>
              <a:rPr lang="en-GB" dirty="0" smtClean="0">
                <a:latin typeface="Impact" pitchFamily="34" charset="0"/>
              </a:rPr>
              <a:t>Estimate</a:t>
            </a:r>
          </a:p>
          <a:p>
            <a:r>
              <a:rPr lang="en-GB" dirty="0" smtClean="0">
                <a:latin typeface="Impact" pitchFamily="34" charset="0"/>
              </a:rPr>
              <a:t>Place Value</a:t>
            </a:r>
          </a:p>
          <a:p>
            <a:r>
              <a:rPr lang="en-GB" dirty="0" smtClean="0">
                <a:latin typeface="Impact" pitchFamily="34" charset="0"/>
              </a:rPr>
              <a:t>Almost</a:t>
            </a:r>
          </a:p>
          <a:p>
            <a:r>
              <a:rPr lang="en-GB" dirty="0" smtClean="0">
                <a:latin typeface="Impact" pitchFamily="34" charset="0"/>
              </a:rPr>
              <a:t>Around</a:t>
            </a:r>
          </a:p>
          <a:p>
            <a:r>
              <a:rPr lang="en-GB" dirty="0" smtClean="0">
                <a:latin typeface="Impact" pitchFamily="34" charset="0"/>
              </a:rPr>
              <a:t>About</a:t>
            </a:r>
          </a:p>
          <a:p>
            <a:r>
              <a:rPr lang="en-GB" dirty="0" smtClean="0">
                <a:latin typeface="Impact" pitchFamily="34" charset="0"/>
              </a:rPr>
              <a:t>Nearly</a:t>
            </a:r>
          </a:p>
          <a:p>
            <a:r>
              <a:rPr lang="en-GB" dirty="0" smtClean="0">
                <a:latin typeface="Impact" pitchFamily="34" charset="0"/>
              </a:rPr>
              <a:t>Half/Halfway</a:t>
            </a:r>
          </a:p>
          <a:p>
            <a:r>
              <a:rPr lang="en-GB" dirty="0" smtClean="0">
                <a:latin typeface="Impact" pitchFamily="34" charset="0"/>
              </a:rPr>
              <a:t>Rounding up</a:t>
            </a:r>
          </a:p>
          <a:p>
            <a:r>
              <a:rPr lang="en-GB" dirty="0" smtClean="0">
                <a:latin typeface="Impact" pitchFamily="34" charset="0"/>
              </a:rPr>
              <a:t>Rounding down</a:t>
            </a:r>
          </a:p>
          <a:p>
            <a:endParaRPr lang="en-GB" dirty="0">
              <a:latin typeface="Impact" pitchFamily="34" charset="0"/>
            </a:endParaRPr>
          </a:p>
          <a:p>
            <a:r>
              <a:rPr lang="en-GB" sz="1200" dirty="0" smtClean="0">
                <a:latin typeface="Impact" pitchFamily="34" charset="0"/>
              </a:rPr>
              <a:t>These are the word s you will use in this topic</a:t>
            </a:r>
          </a:p>
        </p:txBody>
      </p:sp>
      <p:pic>
        <p:nvPicPr>
          <p:cNvPr id="24" name="Picture 23"/>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artisticPlasticWrap/>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0800000">
            <a:off x="-21216" y="1025776"/>
            <a:ext cx="578663" cy="6632247"/>
          </a:xfrm>
          <a:prstGeom prst="rect">
            <a:avLst/>
          </a:prstGeom>
          <a:noFill/>
          <a:ln>
            <a:noFill/>
          </a:ln>
        </p:spPr>
      </p:pic>
      <p:cxnSp>
        <p:nvCxnSpPr>
          <p:cNvPr id="7" name="Straight Connector 6"/>
          <p:cNvCxnSpPr/>
          <p:nvPr/>
        </p:nvCxnSpPr>
        <p:spPr>
          <a:xfrm>
            <a:off x="959137" y="1139517"/>
            <a:ext cx="0" cy="4468838"/>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H="1">
            <a:off x="724419" y="1412776"/>
            <a:ext cx="5040560" cy="0"/>
          </a:xfrm>
          <a:prstGeom prst="line">
            <a:avLst/>
          </a:prstGeom>
        </p:spPr>
        <p:style>
          <a:lnRef idx="3">
            <a:schemeClr val="dk1"/>
          </a:lnRef>
          <a:fillRef idx="0">
            <a:schemeClr val="dk1"/>
          </a:fillRef>
          <a:effectRef idx="2">
            <a:schemeClr val="dk1"/>
          </a:effectRef>
          <a:fontRef idx="minor">
            <a:schemeClr val="tx1"/>
          </a:fontRef>
        </p:style>
      </p:cxnSp>
      <p:pic>
        <p:nvPicPr>
          <p:cNvPr id="31" name="Picture 3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889622" y="867454"/>
            <a:ext cx="219966" cy="1552707"/>
          </a:xfrm>
          <a:prstGeom prst="rect">
            <a:avLst/>
          </a:prstGeom>
          <a:noFill/>
          <a:ln>
            <a:noFill/>
          </a:ln>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000739" y="1129836"/>
            <a:ext cx="219966" cy="1552707"/>
          </a:xfrm>
          <a:prstGeom prst="rect">
            <a:avLst/>
          </a:prstGeom>
          <a:noFill/>
          <a:ln>
            <a:noFill/>
          </a:ln>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792354" y="1405071"/>
            <a:ext cx="219966" cy="1552707"/>
          </a:xfrm>
          <a:prstGeom prst="rect">
            <a:avLst/>
          </a:prstGeom>
          <a:noFill/>
          <a:ln>
            <a:noFill/>
          </a:ln>
        </p:spPr>
      </p:pic>
      <p:pic>
        <p:nvPicPr>
          <p:cNvPr id="39" name="Picture 3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893776" y="1664236"/>
            <a:ext cx="219966" cy="1552707"/>
          </a:xfrm>
          <a:prstGeom prst="rect">
            <a:avLst/>
          </a:prstGeom>
          <a:noFill/>
          <a:ln>
            <a:noFill/>
          </a:ln>
        </p:spPr>
      </p:pic>
      <p:pic>
        <p:nvPicPr>
          <p:cNvPr id="40" name="Picture 3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484372" y="1970964"/>
            <a:ext cx="219966" cy="1552707"/>
          </a:xfrm>
          <a:prstGeom prst="rect">
            <a:avLst/>
          </a:prstGeom>
          <a:noFill/>
          <a:ln>
            <a:noFill/>
          </a:ln>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525532" y="2253453"/>
            <a:ext cx="219966" cy="1552707"/>
          </a:xfrm>
          <a:prstGeom prst="rect">
            <a:avLst/>
          </a:prstGeom>
          <a:noFill/>
          <a:ln>
            <a:noFill/>
          </a:ln>
        </p:spPr>
      </p:pic>
      <p:pic>
        <p:nvPicPr>
          <p:cNvPr id="42" name="Picture 4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358362" y="2529843"/>
            <a:ext cx="219966" cy="1552707"/>
          </a:xfrm>
          <a:prstGeom prst="rect">
            <a:avLst/>
          </a:prstGeom>
          <a:noFill/>
          <a:ln>
            <a:noFill/>
          </a:ln>
        </p:spPr>
      </p:pic>
      <p:pic>
        <p:nvPicPr>
          <p:cNvPr id="43" name="Picture 4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476307" y="2811011"/>
            <a:ext cx="219966" cy="1552707"/>
          </a:xfrm>
          <a:prstGeom prst="rect">
            <a:avLst/>
          </a:prstGeom>
          <a:noFill/>
          <a:ln>
            <a:noFill/>
          </a:ln>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090865" y="3067635"/>
            <a:ext cx="219966" cy="1552707"/>
          </a:xfrm>
          <a:prstGeom prst="rect">
            <a:avLst/>
          </a:prstGeom>
          <a:noFill/>
          <a:ln>
            <a:noFill/>
          </a:ln>
        </p:spPr>
      </p:pic>
      <p:pic>
        <p:nvPicPr>
          <p:cNvPr id="45" name="Picture 4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301885" y="3631193"/>
            <a:ext cx="219966" cy="1552707"/>
          </a:xfrm>
          <a:prstGeom prst="rect">
            <a:avLst/>
          </a:prstGeom>
          <a:noFill/>
          <a:ln>
            <a:noFill/>
          </a:ln>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987896" y="3355419"/>
            <a:ext cx="219966" cy="1552707"/>
          </a:xfrm>
          <a:prstGeom prst="rect">
            <a:avLst/>
          </a:prstGeom>
          <a:noFill/>
          <a:ln>
            <a:noFill/>
          </a:ln>
        </p:spPr>
      </p:pic>
      <p:pic>
        <p:nvPicPr>
          <p:cNvPr id="49" name="Picture 48" descr="http://t0.gstatic.com/images?q=tbn:ANd9GcSV_QSd104kzYgOGG_GTGRlMdWISs8qccdrkRmnfR0rUmN1KdhQqA"/>
          <p:cNvPicPr/>
          <p:nvPr/>
        </p:nvPicPr>
        <p:blipFill rotWithShape="1">
          <a:blip r:embed="rId10">
            <a:duotone>
              <a:prstClr val="black"/>
              <a:schemeClr val="accent2">
                <a:tint val="45000"/>
                <a:satMod val="400000"/>
              </a:schemeClr>
            </a:duotone>
            <a:extLst>
              <a:ext uri="{BEBA8EAE-BF5A-486C-A8C5-ECC9F3942E4B}">
                <a14:imgProps xmlns:a14="http://schemas.microsoft.com/office/drawing/2010/main">
                  <a14:imgLayer r:embed="rId11">
                    <a14:imgEffect>
                      <a14:artisticPencilGrayscale/>
                    </a14:imgEffect>
                  </a14:imgLayer>
                </a14:imgProps>
              </a:ext>
              <a:ext uri="{28A0092B-C50C-407E-A947-70E740481C1C}">
                <a14:useLocalDpi xmlns:a14="http://schemas.microsoft.com/office/drawing/2010/main" val="0"/>
              </a:ext>
            </a:extLst>
          </a:blip>
          <a:srcRect/>
          <a:stretch/>
        </p:blipFill>
        <p:spPr bwMode="auto">
          <a:xfrm>
            <a:off x="911299" y="5655482"/>
            <a:ext cx="7853591" cy="439155"/>
          </a:xfrm>
          <a:prstGeom prst="rect">
            <a:avLst/>
          </a:prstGeom>
          <a:noFill/>
          <a:ln>
            <a:noFill/>
          </a:ln>
          <a:effectLst>
            <a:glow rad="228600">
              <a:schemeClr val="accent1">
                <a:alpha val="40000"/>
              </a:schemeClr>
            </a:glow>
          </a:effectLst>
        </p:spPr>
      </p:pic>
      <p:sp>
        <p:nvSpPr>
          <p:cNvPr id="50" name="Snip Diagonal Corner Rectangle 49"/>
          <p:cNvSpPr/>
          <p:nvPr/>
        </p:nvSpPr>
        <p:spPr>
          <a:xfrm>
            <a:off x="4578527" y="1533824"/>
            <a:ext cx="4313953" cy="3911400"/>
          </a:xfrm>
          <a:prstGeom prst="snip2DiagRect">
            <a:avLst>
              <a:gd name="adj1" fmla="val 13169"/>
              <a:gd name="adj2" fmla="val 1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512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9139" y="1161398"/>
            <a:ext cx="4451120" cy="19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6200000">
            <a:off x="-1201116" y="3404817"/>
            <a:ext cx="4045445" cy="17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a:xfrm>
            <a:off x="5049683" y="1692522"/>
            <a:ext cx="3842797" cy="4247317"/>
          </a:xfrm>
          <a:prstGeom prst="rect">
            <a:avLst/>
          </a:prstGeom>
        </p:spPr>
        <p:txBody>
          <a:bodyPr wrap="square">
            <a:spAutoFit/>
          </a:bodyPr>
          <a:lstStyle/>
          <a:p>
            <a:r>
              <a:rPr lang="en-GB" dirty="0" smtClean="0">
                <a:latin typeface="Arial Unicode MS" pitchFamily="34" charset="-128"/>
                <a:ea typeface="Arial Unicode MS" pitchFamily="34" charset="-128"/>
                <a:cs typeface="Arial Unicode MS" pitchFamily="34" charset="-128"/>
              </a:rPr>
              <a:t>Accountant</a:t>
            </a:r>
          </a:p>
          <a:p>
            <a:r>
              <a:rPr lang="en-GB" dirty="0" smtClean="0">
                <a:latin typeface="Arial Unicode MS" pitchFamily="34" charset="-128"/>
                <a:ea typeface="Arial Unicode MS" pitchFamily="34" charset="-128"/>
                <a:cs typeface="Arial Unicode MS" pitchFamily="34" charset="-128"/>
              </a:rPr>
              <a:t>Government Stats</a:t>
            </a:r>
          </a:p>
          <a:p>
            <a:r>
              <a:rPr lang="en-GB" dirty="0" smtClean="0">
                <a:latin typeface="Arial Unicode MS" pitchFamily="34" charset="-128"/>
                <a:ea typeface="Arial Unicode MS" pitchFamily="34" charset="-128"/>
                <a:cs typeface="Arial Unicode MS" pitchFamily="34" charset="-128"/>
              </a:rPr>
              <a:t>Builder</a:t>
            </a:r>
          </a:p>
          <a:p>
            <a:r>
              <a:rPr lang="en-GB" dirty="0" smtClean="0">
                <a:latin typeface="Arial Unicode MS" pitchFamily="34" charset="-128"/>
                <a:ea typeface="Arial Unicode MS" pitchFamily="34" charset="-128"/>
                <a:cs typeface="Arial Unicode MS" pitchFamily="34" charset="-128"/>
              </a:rPr>
              <a:t>Newspaper</a:t>
            </a:r>
          </a:p>
          <a:p>
            <a:r>
              <a:rPr lang="en-GB" dirty="0" smtClean="0">
                <a:latin typeface="Arial Unicode MS" pitchFamily="34" charset="-128"/>
                <a:ea typeface="Arial Unicode MS" pitchFamily="34" charset="-128"/>
                <a:cs typeface="Arial Unicode MS" pitchFamily="34" charset="-128"/>
              </a:rPr>
              <a:t>Chef</a:t>
            </a:r>
          </a:p>
          <a:p>
            <a:r>
              <a:rPr lang="en-GB" dirty="0" smtClean="0">
                <a:latin typeface="Arial Unicode MS" pitchFamily="34" charset="-128"/>
                <a:ea typeface="Arial Unicode MS" pitchFamily="34" charset="-128"/>
                <a:cs typeface="Arial Unicode MS" pitchFamily="34" charset="-128"/>
              </a:rPr>
              <a:t>Manager</a:t>
            </a:r>
          </a:p>
          <a:p>
            <a:r>
              <a:rPr lang="en-GB" dirty="0" smtClean="0">
                <a:latin typeface="Arial Unicode MS" pitchFamily="34" charset="-128"/>
                <a:ea typeface="Arial Unicode MS" pitchFamily="34" charset="-128"/>
                <a:cs typeface="Arial Unicode MS" pitchFamily="34" charset="-128"/>
              </a:rPr>
              <a:t>Weather</a:t>
            </a:r>
          </a:p>
          <a:p>
            <a:r>
              <a:rPr lang="en-GB" dirty="0" smtClean="0">
                <a:latin typeface="Arial Unicode MS" pitchFamily="34" charset="-128"/>
                <a:ea typeface="Arial Unicode MS" pitchFamily="34" charset="-128"/>
                <a:cs typeface="Arial Unicode MS" pitchFamily="34" charset="-128"/>
              </a:rPr>
              <a:t>Fisherman</a:t>
            </a:r>
          </a:p>
          <a:p>
            <a:r>
              <a:rPr lang="en-GB" dirty="0" smtClean="0">
                <a:latin typeface="Arial Unicode MS" pitchFamily="34" charset="-128"/>
                <a:ea typeface="Arial Unicode MS" pitchFamily="34" charset="-128"/>
                <a:cs typeface="Arial Unicode MS" pitchFamily="34" charset="-128"/>
              </a:rPr>
              <a:t>…. Can you think of more?</a:t>
            </a:r>
          </a:p>
          <a:p>
            <a:r>
              <a:rPr lang="en-GB" dirty="0" smtClean="0">
                <a:latin typeface="Arial Unicode MS" pitchFamily="34" charset="-128"/>
                <a:ea typeface="Arial Unicode MS" pitchFamily="34" charset="-128"/>
                <a:cs typeface="Arial Unicode MS" pitchFamily="34" charset="-128"/>
              </a:rPr>
              <a:t>…………………………………</a:t>
            </a:r>
          </a:p>
          <a:p>
            <a:r>
              <a:rPr lang="en-GB" dirty="0" smtClean="0">
                <a:latin typeface="Arial Unicode MS" pitchFamily="34" charset="-128"/>
                <a:ea typeface="Arial Unicode MS" pitchFamily="34" charset="-128"/>
                <a:cs typeface="Arial Unicode MS" pitchFamily="34" charset="-128"/>
              </a:rPr>
              <a:t>…………………………………</a:t>
            </a:r>
          </a:p>
          <a:p>
            <a:endParaRPr lang="en-GB" dirty="0" smtClean="0">
              <a:latin typeface="Arial Unicode MS" pitchFamily="34" charset="-128"/>
              <a:ea typeface="Arial Unicode MS" pitchFamily="34" charset="-128"/>
              <a:cs typeface="Arial Unicode MS" pitchFamily="34" charset="-128"/>
            </a:endParaRPr>
          </a:p>
          <a:p>
            <a:endParaRPr lang="en-GB" dirty="0" smtClean="0">
              <a:latin typeface="Impact" pitchFamily="34" charset="0"/>
            </a:endParaRPr>
          </a:p>
          <a:p>
            <a:endParaRPr lang="en-GB" dirty="0" smtClean="0">
              <a:latin typeface="Impact" pitchFamily="34" charset="0"/>
            </a:endParaRPr>
          </a:p>
          <a:p>
            <a:endParaRPr lang="en-GB" dirty="0">
              <a:latin typeface="Impact" pitchFamily="34" charset="0"/>
            </a:endParaRPr>
          </a:p>
        </p:txBody>
      </p:sp>
      <p:pic>
        <p:nvPicPr>
          <p:cNvPr id="3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25889" y="511550"/>
            <a:ext cx="618810" cy="59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6" name="Group 55"/>
          <p:cNvGrpSpPr/>
          <p:nvPr/>
        </p:nvGrpSpPr>
        <p:grpSpPr>
          <a:xfrm>
            <a:off x="111805" y="63618"/>
            <a:ext cx="715779" cy="1357394"/>
            <a:chOff x="349147" y="1300296"/>
            <a:chExt cx="2206628" cy="4532570"/>
          </a:xfrm>
        </p:grpSpPr>
        <p:pic>
          <p:nvPicPr>
            <p:cNvPr id="57" name="Picture 5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03150" y="1300296"/>
              <a:ext cx="1252625" cy="4532570"/>
            </a:xfrm>
            <a:prstGeom prst="rect">
              <a:avLst/>
            </a:prstGeom>
            <a:noFill/>
            <a:ln>
              <a:noFill/>
            </a:ln>
          </p:spPr>
        </p:pic>
        <p:pic>
          <p:nvPicPr>
            <p:cNvPr id="58" name="Picture 5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49147" y="2757323"/>
              <a:ext cx="1293947" cy="1293953"/>
            </a:xfrm>
            <a:prstGeom prst="rect">
              <a:avLst/>
            </a:prstGeom>
            <a:noFill/>
            <a:ln>
              <a:noFill/>
            </a:ln>
          </p:spPr>
        </p:pic>
      </p:grpSp>
      <p:pic>
        <p:nvPicPr>
          <p:cNvPr id="2" name="Picture 2" descr="http://upload.wikimedia.org/wikipedia/commons/4/4f/US_Navy_080823-N-1328S-001_Builder_2nd_Class_Gabriel_Kelley,_assigned_to_Navy_Mobile_Construction_Battalion_%28NMCB%29_133,_cuts_wood_planks_for_the_reconstruction_of_Mwan_Elementary_School_during_a_Pacific_Partnership_engineering_.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3374" y="5315034"/>
            <a:ext cx="1497359" cy="9942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nationalcareersservice.direct.gov.uk/SiteCollectionImages/Job%20Profile%20Photos/Job%20Profile%20Photos/Chef.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25889" y="5216353"/>
            <a:ext cx="1784282" cy="119164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0568" y="5146620"/>
            <a:ext cx="2284433" cy="126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76675" y="5074105"/>
            <a:ext cx="1667560" cy="127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Group 46"/>
          <p:cNvGrpSpPr/>
          <p:nvPr/>
        </p:nvGrpSpPr>
        <p:grpSpPr>
          <a:xfrm>
            <a:off x="8068127" y="796453"/>
            <a:ext cx="893204" cy="923330"/>
            <a:chOff x="8143292" y="851570"/>
            <a:chExt cx="893204" cy="923330"/>
          </a:xfrm>
        </p:grpSpPr>
        <p:sp>
          <p:nvSpPr>
            <p:cNvPr id="48" name="Oval 47"/>
            <p:cNvSpPr/>
            <p:nvPr/>
          </p:nvSpPr>
          <p:spPr>
            <a:xfrm>
              <a:off x="8143292" y="945794"/>
              <a:ext cx="893204" cy="796397"/>
            </a:xfrm>
            <a:prstGeom prst="ellipse">
              <a:avLst/>
            </a:prstGeom>
            <a:solidFill>
              <a:srgbClr val="CCECFF"/>
            </a:solidFill>
            <a:effectLst>
              <a:outerShdw blurRad="50800" dist="50800" dir="2700000" algn="tl" rotWithShape="0">
                <a:srgbClr val="FFFF00">
                  <a:alpha val="40000"/>
                </a:srgbClr>
              </a:outerShdw>
            </a:effectLst>
            <a:scene3d>
              <a:camera prst="orthographicFront"/>
              <a:lightRig rig="threePt" dir="t"/>
            </a:scene3d>
            <a:sp3d extrusionH="76200" prstMaterial="flat">
              <a:bevelT/>
              <a:extrusionClr>
                <a:schemeClr val="bg1">
                  <a:lumMod val="8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3" name="Rectangle 52"/>
            <p:cNvSpPr/>
            <p:nvPr/>
          </p:nvSpPr>
          <p:spPr>
            <a:xfrm>
              <a:off x="8320460" y="851570"/>
              <a:ext cx="535724"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47631051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2982</TotalTime>
  <Words>1357</Words>
  <Application>Microsoft Office PowerPoint</Application>
  <PresentationFormat>On-screen Show (4:3)</PresentationFormat>
  <Paragraphs>479</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dc:creator>
  <cp:lastModifiedBy>mr cooke</cp:lastModifiedBy>
  <cp:revision>203</cp:revision>
  <dcterms:created xsi:type="dcterms:W3CDTF">2013-05-06T08:56:40Z</dcterms:created>
  <dcterms:modified xsi:type="dcterms:W3CDTF">2013-10-06T11:54:05Z</dcterms:modified>
</cp:coreProperties>
</file>