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6" r:id="rId5"/>
    <p:sldId id="257" r:id="rId6"/>
    <p:sldId id="259" r:id="rId7"/>
    <p:sldId id="267" r:id="rId8"/>
    <p:sldId id="268" r:id="rId9"/>
    <p:sldId id="260" r:id="rId10"/>
    <p:sldId id="258" r:id="rId11"/>
    <p:sldId id="274" r:id="rId12"/>
    <p:sldId id="275" r:id="rId13"/>
    <p:sldId id="265" r:id="rId14"/>
    <p:sldId id="270" r:id="rId15"/>
    <p:sldId id="271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B71E0C-460E-A766-AD6A-D5E1B60D204C}" v="1" dt="2023-08-30T09:03:52.400"/>
    <p1510:client id="{A5711E79-5780-40DA-B285-FBCEB25E463A}" v="2" dt="2023-08-30T09:10:36.9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17" d="100"/>
          <a:sy n="17" d="100"/>
        </p:scale>
        <p:origin x="2920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B8C7DB-1A67-46C3-9880-63E7F5FD0757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CC5B3C-0986-4BC2-B63A-59DD34BF56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147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F324-141F-48CD-B3A2-FE00DBBCC5E4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11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F324-141F-48CD-B3A2-FE00DBBCC5E4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146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F324-141F-48CD-B3A2-FE00DBBCC5E4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523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F324-141F-48CD-B3A2-FE00DBBCC5E4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43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F324-141F-48CD-B3A2-FE00DBBCC5E4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267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F324-141F-48CD-B3A2-FE00DBBCC5E4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750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F324-141F-48CD-B3A2-FE00DBBCC5E4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789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F324-141F-48CD-B3A2-FE00DBBCC5E4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125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F324-141F-48CD-B3A2-FE00DBBCC5E4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430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F324-141F-48CD-B3A2-FE00DBBCC5E4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754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F324-141F-48CD-B3A2-FE00DBBCC5E4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865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7F324-141F-48CD-B3A2-FE00DBBCC5E4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236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965" y="287476"/>
            <a:ext cx="11857383" cy="885342"/>
          </a:xfrm>
        </p:spPr>
        <p:txBody>
          <a:bodyPr>
            <a:normAutofit fontScale="90000"/>
          </a:bodyPr>
          <a:lstStyle/>
          <a:p>
            <a:r>
              <a:rPr lang="en-GB" u="sng" dirty="0"/>
              <a:t>Scale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406" y="1519133"/>
            <a:ext cx="10984497" cy="187060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+mj-lt"/>
              </a:rPr>
              <a:t>Learning Objectives</a:t>
            </a:r>
          </a:p>
          <a:p>
            <a:pPr algn="l"/>
            <a:r>
              <a:rPr lang="en-US" dirty="0">
                <a:latin typeface="+mj-lt"/>
              </a:rPr>
              <a:t>- To calculate actual dimensions from scale drawings and create a scale diagram given actual measurements</a:t>
            </a:r>
            <a:endParaRPr lang="en-GB" dirty="0"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5764" y="1380591"/>
            <a:ext cx="11323782" cy="211075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35764" y="3694545"/>
            <a:ext cx="11323782" cy="2964873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5" idx="0"/>
            <a:endCxn id="5" idx="2"/>
          </p:cNvCxnSpPr>
          <p:nvPr/>
        </p:nvCxnSpPr>
        <p:spPr>
          <a:xfrm>
            <a:off x="6097655" y="3694545"/>
            <a:ext cx="0" cy="29648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605406" y="3629886"/>
            <a:ext cx="1508986" cy="41599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rgbClr val="002060"/>
                </a:solidFill>
              </a:rPr>
              <a:t>Recap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2644" y="4302493"/>
            <a:ext cx="51976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400" dirty="0">
                <a:latin typeface="+mj-lt"/>
              </a:rPr>
              <a:t>Calculate 25% of £360</a:t>
            </a:r>
          </a:p>
          <a:p>
            <a:pPr marL="342900" indent="-342900">
              <a:buAutoNum type="arabicParenR"/>
            </a:pPr>
            <a:endParaRPr lang="en-GB" sz="2400" dirty="0">
              <a:latin typeface="+mj-lt"/>
            </a:endParaRPr>
          </a:p>
          <a:p>
            <a:pPr marL="342900" indent="-342900">
              <a:buAutoNum type="arabicParenR"/>
            </a:pPr>
            <a:r>
              <a:rPr lang="en-GB" sz="2400" dirty="0">
                <a:latin typeface="+mj-lt"/>
              </a:rPr>
              <a:t>Calculate 5% of 420kg</a:t>
            </a:r>
          </a:p>
          <a:p>
            <a:pPr marL="342900" indent="-342900">
              <a:buAutoNum type="arabicParenR"/>
            </a:pPr>
            <a:endParaRPr lang="en-GB" sz="2400" dirty="0">
              <a:latin typeface="+mj-lt"/>
            </a:endParaRPr>
          </a:p>
          <a:p>
            <a:pPr marL="342900" indent="-342900">
              <a:buAutoNum type="arabicParenR"/>
            </a:pPr>
            <a:r>
              <a:rPr lang="en-GB" sz="2400" dirty="0">
                <a:latin typeface="+mj-lt"/>
              </a:rPr>
              <a:t>Calculate 20% of £955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95025" y="4302493"/>
            <a:ext cx="51976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400" dirty="0">
                <a:latin typeface="+mj-lt"/>
              </a:rPr>
              <a:t>Calculate 47% of £360</a:t>
            </a:r>
          </a:p>
          <a:p>
            <a:pPr marL="342900" indent="-342900">
              <a:buAutoNum type="arabicParenR"/>
            </a:pPr>
            <a:endParaRPr lang="en-GB" sz="2400" dirty="0">
              <a:latin typeface="+mj-lt"/>
            </a:endParaRPr>
          </a:p>
          <a:p>
            <a:pPr marL="342900" indent="-342900">
              <a:buAutoNum type="arabicParenR"/>
            </a:pPr>
            <a:r>
              <a:rPr lang="en-GB" sz="2400" dirty="0">
                <a:latin typeface="+mj-lt"/>
              </a:rPr>
              <a:t>Calculate 27% of 420kg</a:t>
            </a:r>
          </a:p>
          <a:p>
            <a:pPr marL="342900" indent="-342900">
              <a:buAutoNum type="arabicParenR"/>
            </a:pPr>
            <a:endParaRPr lang="en-GB" sz="2400" dirty="0">
              <a:latin typeface="+mj-lt"/>
            </a:endParaRPr>
          </a:p>
          <a:p>
            <a:pPr marL="342900" indent="-342900">
              <a:buAutoNum type="arabicParenR"/>
            </a:pPr>
            <a:r>
              <a:rPr lang="en-GB" sz="2400" dirty="0">
                <a:latin typeface="+mj-lt"/>
              </a:rPr>
              <a:t>Calculate 99% of £955</a:t>
            </a:r>
          </a:p>
        </p:txBody>
      </p:sp>
    </p:spTree>
    <p:extLst>
      <p:ext uri="{BB962C8B-B14F-4D97-AF65-F5344CB8AC3E}">
        <p14:creationId xmlns:p14="http://schemas.microsoft.com/office/powerpoint/2010/main" val="122787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65545" y="216391"/>
            <a:ext cx="4352637" cy="791013"/>
          </a:xfrm>
        </p:spPr>
        <p:txBody>
          <a:bodyPr>
            <a:normAutofit/>
          </a:bodyPr>
          <a:lstStyle/>
          <a:p>
            <a:r>
              <a:rPr lang="en-GB" sz="2400" dirty="0"/>
              <a:t>Exam questions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5545" y="1007404"/>
            <a:ext cx="11140392" cy="5557025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596"/>
          <a:stretch/>
        </p:blipFill>
        <p:spPr>
          <a:xfrm>
            <a:off x="347870" y="1092475"/>
            <a:ext cx="6947451" cy="364064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70" y="4740774"/>
            <a:ext cx="5983356" cy="127247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5741" y="6013252"/>
            <a:ext cx="266700" cy="3619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77646" y="3279490"/>
            <a:ext cx="3844903" cy="30957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229599" y="2633159"/>
            <a:ext cx="25046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7030A0"/>
                </a:solidFill>
              </a:rPr>
              <a:t>Use squared paper to draw the below table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7870" y="6252091"/>
            <a:ext cx="25543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FSM02/01, July 2016</a:t>
            </a:r>
          </a:p>
        </p:txBody>
      </p:sp>
    </p:spTree>
    <p:extLst>
      <p:ext uri="{BB962C8B-B14F-4D97-AF65-F5344CB8AC3E}">
        <p14:creationId xmlns:p14="http://schemas.microsoft.com/office/powerpoint/2010/main" val="1357638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65545" y="216391"/>
            <a:ext cx="4352637" cy="791013"/>
          </a:xfrm>
        </p:spPr>
        <p:txBody>
          <a:bodyPr>
            <a:normAutofit/>
          </a:bodyPr>
          <a:lstStyle/>
          <a:p>
            <a:r>
              <a:rPr lang="en-GB" sz="2400" dirty="0"/>
              <a:t>Exam questions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5545" y="1007404"/>
            <a:ext cx="11140392" cy="55570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11" y="1119287"/>
            <a:ext cx="6819900" cy="28098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4111" y="3929162"/>
            <a:ext cx="342900" cy="39052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00514" y="4720175"/>
            <a:ext cx="61312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*Use squared paper with 1 square equal to 50cm by 50cm on the patch of land.</a:t>
            </a:r>
            <a:endParaRPr lang="en-GB" dirty="0">
              <a:solidFill>
                <a:srgbClr val="7030A0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39225" y="3586015"/>
            <a:ext cx="3048000" cy="291465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47870" y="6252091"/>
            <a:ext cx="25543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FSM02/01, Feb 2017</a:t>
            </a:r>
          </a:p>
        </p:txBody>
      </p:sp>
    </p:spTree>
    <p:extLst>
      <p:ext uri="{BB962C8B-B14F-4D97-AF65-F5344CB8AC3E}">
        <p14:creationId xmlns:p14="http://schemas.microsoft.com/office/powerpoint/2010/main" val="1128089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65545" y="216391"/>
            <a:ext cx="4352637" cy="791013"/>
          </a:xfrm>
        </p:spPr>
        <p:txBody>
          <a:bodyPr>
            <a:normAutofit/>
          </a:bodyPr>
          <a:lstStyle/>
          <a:p>
            <a:r>
              <a:rPr lang="en-GB" sz="2400" dirty="0"/>
              <a:t>Exam questions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5545" y="1007404"/>
            <a:ext cx="11140392" cy="5557025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881" y="1109190"/>
            <a:ext cx="5940947" cy="242328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700" y="3753050"/>
            <a:ext cx="4124325" cy="2590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0983" y="1314951"/>
            <a:ext cx="4673030" cy="51339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4403" y="6046069"/>
            <a:ext cx="352425" cy="4191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47870" y="6252091"/>
            <a:ext cx="25543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FSM02/01, Jan 2016</a:t>
            </a:r>
          </a:p>
        </p:txBody>
      </p:sp>
    </p:spTree>
    <p:extLst>
      <p:ext uri="{BB962C8B-B14F-4D97-AF65-F5344CB8AC3E}">
        <p14:creationId xmlns:p14="http://schemas.microsoft.com/office/powerpoint/2010/main" val="3162950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65545" y="216391"/>
            <a:ext cx="4352637" cy="791013"/>
          </a:xfrm>
        </p:spPr>
        <p:txBody>
          <a:bodyPr>
            <a:normAutofit/>
          </a:bodyPr>
          <a:lstStyle/>
          <a:p>
            <a:r>
              <a:rPr lang="en-GB" sz="2400" dirty="0"/>
              <a:t>Plenary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5545" y="1007404"/>
            <a:ext cx="11140392" cy="55570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347870" y="6252091"/>
            <a:ext cx="25543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FSM02/01, June 2016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870" y="1112354"/>
            <a:ext cx="5983887" cy="328074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0282" y="4240695"/>
            <a:ext cx="371475" cy="304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2045" y="1044372"/>
            <a:ext cx="4149564" cy="5483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143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86683" y="1729222"/>
            <a:ext cx="10467117" cy="116727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latin typeface="+mj-lt"/>
              </a:rPr>
              <a:t>A scale drawing is a way of accurately drawing very big or very small objects on paper. All the dimensions are reduced or increased in the same way using the scale.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9493"/>
          </a:xfrm>
        </p:spPr>
        <p:txBody>
          <a:bodyPr/>
          <a:lstStyle/>
          <a:p>
            <a:pPr algn="ctr"/>
            <a:r>
              <a:rPr lang="en-GB" u="sng" dirty="0"/>
              <a:t>Scales – What are they?</a:t>
            </a:r>
          </a:p>
        </p:txBody>
      </p:sp>
      <p:sp>
        <p:nvSpPr>
          <p:cNvPr id="7" name="Rectangle 6"/>
          <p:cNvSpPr/>
          <p:nvPr/>
        </p:nvSpPr>
        <p:spPr>
          <a:xfrm>
            <a:off x="886683" y="3672014"/>
            <a:ext cx="10467117" cy="17855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1004235" y="4210826"/>
            <a:ext cx="101835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+mj-lt"/>
              </a:rPr>
              <a:t>The scale is a ratio that tells you what dimension in the drawing means in real life. For example, the scale 1:10 means that 1cm in a drawing is equal to 10cm in real life.</a:t>
            </a:r>
          </a:p>
        </p:txBody>
      </p:sp>
    </p:spTree>
    <p:extLst>
      <p:ext uri="{BB962C8B-B14F-4D97-AF65-F5344CB8AC3E}">
        <p14:creationId xmlns:p14="http://schemas.microsoft.com/office/powerpoint/2010/main" val="2678628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1013"/>
          </a:xfrm>
        </p:spPr>
        <p:txBody>
          <a:bodyPr/>
          <a:lstStyle/>
          <a:p>
            <a:pPr algn="ctr"/>
            <a:r>
              <a:rPr lang="en-GB" u="sng" dirty="0"/>
              <a:t>Discussion 1</a:t>
            </a:r>
          </a:p>
        </p:txBody>
      </p:sp>
      <p:sp>
        <p:nvSpPr>
          <p:cNvPr id="6" name="Rectangle 5"/>
          <p:cNvSpPr/>
          <p:nvPr/>
        </p:nvSpPr>
        <p:spPr>
          <a:xfrm>
            <a:off x="1135117" y="1299411"/>
            <a:ext cx="9828058" cy="5284269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290320" y="1544320"/>
            <a:ext cx="637275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The map on the right is a scale drawing. </a:t>
            </a:r>
          </a:p>
          <a:p>
            <a:endParaRPr lang="en-GB" sz="2000" dirty="0">
              <a:latin typeface="+mj-lt"/>
            </a:endParaRPr>
          </a:p>
          <a:p>
            <a:r>
              <a:rPr lang="en-GB" sz="2000" dirty="0">
                <a:latin typeface="+mj-lt"/>
              </a:rPr>
              <a:t>What is the real life distance between </a:t>
            </a:r>
            <a:r>
              <a:rPr lang="en-GB" sz="2000" dirty="0" err="1">
                <a:latin typeface="+mj-lt"/>
              </a:rPr>
              <a:t>Fleetley</a:t>
            </a:r>
            <a:r>
              <a:rPr lang="en-GB" sz="2000" dirty="0">
                <a:latin typeface="+mj-lt"/>
              </a:rPr>
              <a:t> and </a:t>
            </a:r>
            <a:r>
              <a:rPr lang="en-GB" sz="2000" dirty="0" err="1">
                <a:latin typeface="+mj-lt"/>
              </a:rPr>
              <a:t>Coneston</a:t>
            </a:r>
            <a:r>
              <a:rPr lang="en-GB" sz="2000" dirty="0">
                <a:latin typeface="+mj-lt"/>
              </a:rPr>
              <a:t> in km? </a:t>
            </a:r>
          </a:p>
          <a:p>
            <a:endParaRPr lang="en-GB" sz="2000" dirty="0">
              <a:latin typeface="+mj-lt"/>
            </a:endParaRPr>
          </a:p>
          <a:p>
            <a:pPr marL="342900" indent="-342900">
              <a:buAutoNum type="arabicParenR"/>
            </a:pPr>
            <a:r>
              <a:rPr lang="en-GB" sz="2000" dirty="0">
                <a:latin typeface="+mj-lt"/>
              </a:rPr>
              <a:t>The scale shows the distance on the map that is equal to 5km in real life. Use a ruler to measure the line. It’s 1cm long. This means that 1cm on the map is equal to 5km in real life. </a:t>
            </a:r>
          </a:p>
          <a:p>
            <a:pPr marL="342900" indent="-342900">
              <a:buAutoNum type="arabicParenR"/>
            </a:pPr>
            <a:endParaRPr lang="en-GB" sz="2000" dirty="0">
              <a:latin typeface="+mj-lt"/>
            </a:endParaRPr>
          </a:p>
          <a:p>
            <a:pPr marL="342900" indent="-342900">
              <a:buAutoNum type="arabicParenR"/>
            </a:pPr>
            <a:r>
              <a:rPr lang="en-GB" sz="2000" dirty="0">
                <a:latin typeface="+mj-lt"/>
              </a:rPr>
              <a:t>Now measure the distance between </a:t>
            </a:r>
            <a:r>
              <a:rPr lang="en-GB" sz="2000" dirty="0" err="1">
                <a:latin typeface="+mj-lt"/>
              </a:rPr>
              <a:t>Fleetley</a:t>
            </a:r>
            <a:r>
              <a:rPr lang="en-GB" sz="2000" dirty="0">
                <a:latin typeface="+mj-lt"/>
              </a:rPr>
              <a:t> and </a:t>
            </a:r>
            <a:r>
              <a:rPr lang="en-GB" sz="2000" dirty="0" err="1">
                <a:latin typeface="+mj-lt"/>
              </a:rPr>
              <a:t>Coneston</a:t>
            </a:r>
            <a:r>
              <a:rPr lang="en-GB" sz="2000" dirty="0">
                <a:latin typeface="+mj-lt"/>
              </a:rPr>
              <a:t> on the map. It’s 2cm. </a:t>
            </a:r>
          </a:p>
          <a:p>
            <a:pPr marL="342900" indent="-342900">
              <a:buAutoNum type="arabicParenR"/>
            </a:pPr>
            <a:endParaRPr lang="en-GB" sz="2000" dirty="0">
              <a:latin typeface="+mj-lt"/>
            </a:endParaRPr>
          </a:p>
          <a:p>
            <a:pPr marL="342900" indent="-342900">
              <a:buAutoNum type="arabicParenR"/>
            </a:pPr>
            <a:r>
              <a:rPr lang="en-GB" sz="2000" dirty="0">
                <a:latin typeface="+mj-lt"/>
              </a:rPr>
              <a:t>Use the scale to convert the distance on the map to the distance in real life. </a:t>
            </a:r>
          </a:p>
          <a:p>
            <a:r>
              <a:rPr lang="en-GB" sz="2000" dirty="0">
                <a:latin typeface="+mj-lt"/>
              </a:rPr>
              <a:t>1cm = 5km, so 2cm = 2 x 5km = </a:t>
            </a:r>
            <a:r>
              <a:rPr lang="en-GB" sz="2000" b="1" dirty="0">
                <a:latin typeface="+mj-lt"/>
              </a:rPr>
              <a:t>10km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372" t="1" b="1321"/>
          <a:stretch/>
        </p:blipFill>
        <p:spPr>
          <a:xfrm>
            <a:off x="8080515" y="1521827"/>
            <a:ext cx="2566142" cy="227201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9202" b="4341"/>
          <a:stretch/>
        </p:blipFill>
        <p:spPr>
          <a:xfrm>
            <a:off x="8080514" y="4152765"/>
            <a:ext cx="2566144" cy="2229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767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1013"/>
          </a:xfrm>
        </p:spPr>
        <p:txBody>
          <a:bodyPr/>
          <a:lstStyle/>
          <a:p>
            <a:pPr algn="ctr"/>
            <a:r>
              <a:rPr lang="en-GB" u="sng" dirty="0"/>
              <a:t>Discussion 2</a:t>
            </a:r>
          </a:p>
        </p:txBody>
      </p:sp>
      <p:sp>
        <p:nvSpPr>
          <p:cNvPr id="6" name="Rectangle 5"/>
          <p:cNvSpPr/>
          <p:nvPr/>
        </p:nvSpPr>
        <p:spPr>
          <a:xfrm>
            <a:off x="1135117" y="1299411"/>
            <a:ext cx="9828058" cy="5284269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280160" y="1299411"/>
            <a:ext cx="680745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>
                <a:latin typeface="+mj-lt"/>
              </a:rPr>
              <a:t>You may need to measure a distance in one unit and then convert it to a more sensible unit after using the scale. </a:t>
            </a:r>
          </a:p>
          <a:p>
            <a:endParaRPr lang="en-GB" sz="2000" dirty="0">
              <a:latin typeface="+mj-lt"/>
            </a:endParaRPr>
          </a:p>
          <a:p>
            <a:r>
              <a:rPr lang="en-GB" sz="2000" dirty="0">
                <a:latin typeface="+mj-lt"/>
              </a:rPr>
              <a:t>Trevor is buying a new flat. The diagram shows the layout of the rooms. It has a scale 1:150.</a:t>
            </a:r>
          </a:p>
          <a:p>
            <a:endParaRPr lang="en-GB" sz="2000" dirty="0">
              <a:latin typeface="+mj-lt"/>
            </a:endParaRPr>
          </a:p>
          <a:p>
            <a:r>
              <a:rPr lang="en-GB" sz="2000" dirty="0">
                <a:latin typeface="+mj-lt"/>
              </a:rPr>
              <a:t>What is the width of the living room in metres? </a:t>
            </a:r>
          </a:p>
          <a:p>
            <a:endParaRPr lang="en-GB" sz="2000" dirty="0">
              <a:latin typeface="+mj-lt"/>
            </a:endParaRPr>
          </a:p>
          <a:p>
            <a:pPr marL="342900" indent="-342900">
              <a:buAutoNum type="arabicParenR"/>
            </a:pPr>
            <a:r>
              <a:rPr lang="en-GB" sz="2000" dirty="0">
                <a:latin typeface="+mj-lt"/>
              </a:rPr>
              <a:t>Use a ruler to measure the width of the living room on the diagram – it’s 3.4cm.</a:t>
            </a:r>
          </a:p>
          <a:p>
            <a:pPr marL="342900" indent="-342900">
              <a:buAutoNum type="arabicParenR"/>
            </a:pPr>
            <a:endParaRPr lang="en-GB" sz="2000" dirty="0">
              <a:latin typeface="+mj-lt"/>
            </a:endParaRPr>
          </a:p>
          <a:p>
            <a:pPr marL="342900" indent="-342900">
              <a:buAutoNum type="arabicParenR"/>
            </a:pPr>
            <a:r>
              <a:rPr lang="en-GB" sz="2000" dirty="0">
                <a:latin typeface="+mj-lt"/>
              </a:rPr>
              <a:t>Use the scale to find the real life width. </a:t>
            </a:r>
          </a:p>
          <a:p>
            <a:r>
              <a:rPr lang="en-GB" sz="2000" dirty="0">
                <a:latin typeface="+mj-lt"/>
              </a:rPr>
              <a:t>The scale is 1:150, so 1cm on the diagram is 150cm in real life, and 3.4cm on the diagram is 150 x 3.4cm = 510cm in real life. </a:t>
            </a:r>
          </a:p>
          <a:p>
            <a:endParaRPr lang="en-GB" sz="2000" dirty="0">
              <a:latin typeface="+mj-lt"/>
            </a:endParaRPr>
          </a:p>
          <a:p>
            <a:r>
              <a:rPr lang="en-GB" sz="2000" dirty="0">
                <a:latin typeface="+mj-lt"/>
              </a:rPr>
              <a:t>3) Finally, convert you answer from centimetres to metres. </a:t>
            </a:r>
          </a:p>
          <a:p>
            <a:r>
              <a:rPr lang="en-GB" sz="2000" dirty="0">
                <a:latin typeface="+mj-lt"/>
              </a:rPr>
              <a:t>The Living room has a width of 510 ÷ 100 = </a:t>
            </a:r>
            <a:r>
              <a:rPr lang="en-GB" sz="2000" b="1" dirty="0">
                <a:latin typeface="+mj-lt"/>
              </a:rPr>
              <a:t>5.1m</a:t>
            </a:r>
            <a:r>
              <a:rPr lang="en-GB" sz="2000" dirty="0">
                <a:latin typeface="+mj-lt"/>
              </a:rPr>
              <a:t>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873"/>
          <a:stretch/>
        </p:blipFill>
        <p:spPr>
          <a:xfrm>
            <a:off x="7732643" y="2506057"/>
            <a:ext cx="3170063" cy="3397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49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1013"/>
          </a:xfrm>
        </p:spPr>
        <p:txBody>
          <a:bodyPr/>
          <a:lstStyle/>
          <a:p>
            <a:pPr algn="ctr"/>
            <a:r>
              <a:rPr lang="en-GB" u="sng" dirty="0"/>
              <a:t>Discussion 3</a:t>
            </a:r>
          </a:p>
        </p:txBody>
      </p:sp>
      <p:sp>
        <p:nvSpPr>
          <p:cNvPr id="6" name="Rectangle 5"/>
          <p:cNvSpPr/>
          <p:nvPr/>
        </p:nvSpPr>
        <p:spPr>
          <a:xfrm>
            <a:off x="1135117" y="1299411"/>
            <a:ext cx="9828058" cy="5284269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259839" y="1473200"/>
            <a:ext cx="632153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The map on the right is a scale drawing. The real life distance between </a:t>
            </a:r>
            <a:r>
              <a:rPr lang="en-GB" sz="2000" dirty="0" err="1">
                <a:latin typeface="+mj-lt"/>
              </a:rPr>
              <a:t>Fleetley</a:t>
            </a:r>
            <a:r>
              <a:rPr lang="en-GB" sz="2000" dirty="0">
                <a:latin typeface="+mj-lt"/>
              </a:rPr>
              <a:t> and </a:t>
            </a:r>
            <a:r>
              <a:rPr lang="en-GB" sz="2000" dirty="0" err="1">
                <a:latin typeface="+mj-lt"/>
              </a:rPr>
              <a:t>Coneston</a:t>
            </a:r>
            <a:r>
              <a:rPr lang="en-GB" sz="2000" dirty="0">
                <a:latin typeface="+mj-lt"/>
              </a:rPr>
              <a:t> is 10km.</a:t>
            </a:r>
          </a:p>
          <a:p>
            <a:endParaRPr lang="en-GB" sz="2000" dirty="0">
              <a:latin typeface="+mj-lt"/>
            </a:endParaRPr>
          </a:p>
          <a:p>
            <a:r>
              <a:rPr lang="en-GB" sz="2000" dirty="0">
                <a:latin typeface="+mj-lt"/>
              </a:rPr>
              <a:t>What is the scale used to draw this map? </a:t>
            </a:r>
          </a:p>
          <a:p>
            <a:r>
              <a:rPr lang="en-GB" sz="2000" dirty="0">
                <a:latin typeface="+mj-lt"/>
              </a:rPr>
              <a:t>Give your answer as a ratio.</a:t>
            </a:r>
          </a:p>
          <a:p>
            <a:endParaRPr lang="en-GB" sz="2000" dirty="0">
              <a:latin typeface="+mj-lt"/>
            </a:endParaRPr>
          </a:p>
          <a:p>
            <a:pPr marL="342900" indent="-342900">
              <a:buAutoNum type="arabicParenR"/>
            </a:pPr>
            <a:r>
              <a:rPr lang="en-GB" sz="2000" dirty="0">
                <a:latin typeface="+mj-lt"/>
              </a:rPr>
              <a:t>You’re told the real life distance, so you need to measure the same distance on the map. This is 2cm. </a:t>
            </a:r>
          </a:p>
          <a:p>
            <a:pPr marL="342900" indent="-342900">
              <a:buAutoNum type="arabicParenR"/>
            </a:pPr>
            <a:endParaRPr lang="en-GB" sz="2000" dirty="0">
              <a:latin typeface="+mj-lt"/>
            </a:endParaRPr>
          </a:p>
          <a:p>
            <a:pPr marL="342900" indent="-342900">
              <a:buAutoNum type="arabicParenR"/>
            </a:pPr>
            <a:r>
              <a:rPr lang="en-GB" sz="2000" dirty="0">
                <a:latin typeface="+mj-lt"/>
              </a:rPr>
              <a:t>Both measurements must be the same units, so convert the real life distance to cm:</a:t>
            </a:r>
          </a:p>
          <a:p>
            <a:r>
              <a:rPr lang="en-GB" sz="2000" dirty="0">
                <a:latin typeface="+mj-lt"/>
              </a:rPr>
              <a:t>Real life distance = 10km = 10 000m = 1 000 000cm</a:t>
            </a:r>
          </a:p>
          <a:p>
            <a:endParaRPr lang="en-GB" sz="2000" dirty="0">
              <a:latin typeface="+mj-lt"/>
            </a:endParaRPr>
          </a:p>
          <a:p>
            <a:r>
              <a:rPr lang="en-GB" sz="2000" dirty="0">
                <a:latin typeface="+mj-lt"/>
              </a:rPr>
              <a:t>3) Write the scale as a ratio and simplify</a:t>
            </a:r>
          </a:p>
          <a:p>
            <a:r>
              <a:rPr lang="en-GB" sz="2000" dirty="0">
                <a:latin typeface="+mj-lt"/>
              </a:rPr>
              <a:t>Map distance : real life distance = 2 : 1 000 000</a:t>
            </a:r>
          </a:p>
          <a:p>
            <a:r>
              <a:rPr lang="en-GB" sz="2000" dirty="0">
                <a:latin typeface="+mj-lt"/>
              </a:rPr>
              <a:t>			</a:t>
            </a:r>
            <a:r>
              <a:rPr lang="en-GB" sz="2000" b="1" dirty="0">
                <a:latin typeface="+mj-lt"/>
              </a:rPr>
              <a:t>         = 1 : 500 000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4543" y="1473200"/>
            <a:ext cx="3077893" cy="145372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13579" t="-1" b="2056"/>
          <a:stretch/>
        </p:blipFill>
        <p:spPr>
          <a:xfrm>
            <a:off x="7804543" y="3263554"/>
            <a:ext cx="3083104" cy="2342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155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1045"/>
            <a:ext cx="10515600" cy="791013"/>
          </a:xfrm>
        </p:spPr>
        <p:txBody>
          <a:bodyPr>
            <a:normAutofit/>
          </a:bodyPr>
          <a:lstStyle/>
          <a:p>
            <a:pPr algn="ctr"/>
            <a:r>
              <a:rPr lang="en-GB" u="sng" dirty="0"/>
              <a:t>Practice questions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7886762" y="3003459"/>
            <a:ext cx="4036845" cy="3634304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38908" y="1100301"/>
            <a:ext cx="7923829" cy="18003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738908" y="4388414"/>
            <a:ext cx="6037278" cy="131156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7886762" y="3157308"/>
            <a:ext cx="4036845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GB" altLang="en-US" sz="2200" dirty="0">
                <a:latin typeface="+mj-lt"/>
              </a:rPr>
              <a:t>3) A model is to be made of a new college building which is 120m in length. The suggested scale is 1:250. How long will the model be?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8200" y="1203158"/>
            <a:ext cx="805554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latin typeface="+mj-lt"/>
              </a:rPr>
              <a:t>1) Kai is walking in the countryside.</a:t>
            </a:r>
          </a:p>
          <a:p>
            <a:r>
              <a:rPr lang="en-GB" sz="2200" dirty="0">
                <a:latin typeface="+mj-lt"/>
              </a:rPr>
              <a:t>He uses a map to find the distance to the nearest village. </a:t>
            </a:r>
          </a:p>
          <a:p>
            <a:r>
              <a:rPr lang="en-GB" sz="2200" dirty="0">
                <a:latin typeface="+mj-lt"/>
              </a:rPr>
              <a:t>The distance on the map is 3.4cm. The map has the scale 1:100 000.</a:t>
            </a:r>
          </a:p>
          <a:p>
            <a:endParaRPr lang="en-GB" sz="2200" dirty="0">
              <a:latin typeface="+mj-lt"/>
            </a:endParaRPr>
          </a:p>
          <a:p>
            <a:r>
              <a:rPr lang="en-GB" sz="2200" dirty="0">
                <a:latin typeface="+mj-lt"/>
              </a:rPr>
              <a:t>What is the actual distance to the village in kilometres?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8908" y="4388414"/>
            <a:ext cx="6096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altLang="en-US" sz="2200" dirty="0">
                <a:latin typeface="+mj-lt"/>
              </a:rPr>
              <a:t>2) A house was drawn using a scale of 1:100. The main bedroom is 4cm long on the scale plan. How long is the main bedroom? </a:t>
            </a:r>
            <a:endParaRPr lang="en-GB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11692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-1140618" y="150337"/>
            <a:ext cx="5933999" cy="1159004"/>
          </a:xfrm>
        </p:spPr>
        <p:txBody>
          <a:bodyPr>
            <a:normAutofit fontScale="90000"/>
          </a:bodyPr>
          <a:lstStyle/>
          <a:p>
            <a:pPr algn="ctr"/>
            <a:r>
              <a:rPr lang="en-GB" u="sng" dirty="0"/>
              <a:t>Creating a scale </a:t>
            </a:r>
            <a:br>
              <a:rPr lang="en-GB" u="sng" dirty="0"/>
            </a:br>
            <a:endParaRPr lang="en-GB" u="sng" dirty="0"/>
          </a:p>
        </p:txBody>
      </p:sp>
      <p:sp>
        <p:nvSpPr>
          <p:cNvPr id="7" name="Rectangle 6"/>
          <p:cNvSpPr/>
          <p:nvPr/>
        </p:nvSpPr>
        <p:spPr>
          <a:xfrm>
            <a:off x="335280" y="849545"/>
            <a:ext cx="11612880" cy="5907390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314958" y="849545"/>
            <a:ext cx="6268720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A rectangle has a height of 1.5m and a width of 0.75m. Draw the rectangle on the grid using the scale 1:25. Each grid square is 1cm</a:t>
            </a:r>
            <a:r>
              <a:rPr lang="en-GB" sz="2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².</a:t>
            </a:r>
          </a:p>
          <a:p>
            <a:endParaRPr lang="en-GB" sz="20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AutoNum type="arabicParenR"/>
            </a:pPr>
            <a:r>
              <a:rPr lang="en-GB" sz="19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The grid is in cm, so first convert the dimensions of the rectangle to cm:</a:t>
            </a:r>
          </a:p>
          <a:p>
            <a:pPr marL="342900" indent="-342900">
              <a:buAutoNum type="arabicParenR"/>
            </a:pPr>
            <a:endParaRPr lang="en-GB" sz="19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9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	real life height = 1.5 x 100 = 150cm</a:t>
            </a:r>
          </a:p>
          <a:p>
            <a:r>
              <a:rPr lang="en-GB" sz="19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	real life width = 0.75 x 100 = 75cm</a:t>
            </a:r>
          </a:p>
          <a:p>
            <a:endParaRPr lang="en-GB" sz="19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9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2) The scale 1:25 means that 1cm on the grid should represent 25 cm in real life. </a:t>
            </a:r>
          </a:p>
          <a:p>
            <a:endParaRPr lang="en-GB" sz="19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9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The drawing will be smaller than the real thing, so you need to divide by 25 to get the drawings dimensions. </a:t>
            </a:r>
          </a:p>
          <a:p>
            <a:endParaRPr lang="en-GB" sz="19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9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Drawing height = 150 ÷ 25 = 6cm</a:t>
            </a:r>
          </a:p>
          <a:p>
            <a:r>
              <a:rPr lang="en-GB" sz="19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Drawing width = 75 ÷ 25 = 3cm</a:t>
            </a:r>
          </a:p>
          <a:p>
            <a:r>
              <a:rPr lang="en-GB" sz="19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Your scale drawing should look like this: </a:t>
            </a:r>
            <a:endParaRPr lang="en-GB" sz="1900" dirty="0">
              <a:latin typeface="+mj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017793"/>
              </p:ext>
            </p:extLst>
          </p:nvPr>
        </p:nvGraphicFramePr>
        <p:xfrm>
          <a:off x="7254238" y="1309343"/>
          <a:ext cx="4216404" cy="49593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2734">
                  <a:extLst>
                    <a:ext uri="{9D8B030D-6E8A-4147-A177-3AD203B41FA5}">
                      <a16:colId xmlns:a16="http://schemas.microsoft.com/office/drawing/2014/main" val="3471714303"/>
                    </a:ext>
                  </a:extLst>
                </a:gridCol>
                <a:gridCol w="702734">
                  <a:extLst>
                    <a:ext uri="{9D8B030D-6E8A-4147-A177-3AD203B41FA5}">
                      <a16:colId xmlns:a16="http://schemas.microsoft.com/office/drawing/2014/main" val="2024484240"/>
                    </a:ext>
                  </a:extLst>
                </a:gridCol>
                <a:gridCol w="702734">
                  <a:extLst>
                    <a:ext uri="{9D8B030D-6E8A-4147-A177-3AD203B41FA5}">
                      <a16:colId xmlns:a16="http://schemas.microsoft.com/office/drawing/2014/main" val="1939757845"/>
                    </a:ext>
                  </a:extLst>
                </a:gridCol>
                <a:gridCol w="702734">
                  <a:extLst>
                    <a:ext uri="{9D8B030D-6E8A-4147-A177-3AD203B41FA5}">
                      <a16:colId xmlns:a16="http://schemas.microsoft.com/office/drawing/2014/main" val="1737947941"/>
                    </a:ext>
                  </a:extLst>
                </a:gridCol>
                <a:gridCol w="702734">
                  <a:extLst>
                    <a:ext uri="{9D8B030D-6E8A-4147-A177-3AD203B41FA5}">
                      <a16:colId xmlns:a16="http://schemas.microsoft.com/office/drawing/2014/main" val="371059430"/>
                    </a:ext>
                  </a:extLst>
                </a:gridCol>
                <a:gridCol w="702734">
                  <a:extLst>
                    <a:ext uri="{9D8B030D-6E8A-4147-A177-3AD203B41FA5}">
                      <a16:colId xmlns:a16="http://schemas.microsoft.com/office/drawing/2014/main" val="1152161175"/>
                    </a:ext>
                  </a:extLst>
                </a:gridCol>
              </a:tblGrid>
              <a:tr h="61992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4568605"/>
                  </a:ext>
                </a:extLst>
              </a:tr>
              <a:tr h="61992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963304"/>
                  </a:ext>
                </a:extLst>
              </a:tr>
              <a:tr h="61992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090105"/>
                  </a:ext>
                </a:extLst>
              </a:tr>
              <a:tr h="61992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606097"/>
                  </a:ext>
                </a:extLst>
              </a:tr>
              <a:tr h="61992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4987834"/>
                  </a:ext>
                </a:extLst>
              </a:tr>
              <a:tr h="61992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6852357"/>
                  </a:ext>
                </a:extLst>
              </a:tr>
              <a:tr h="61992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069228"/>
                  </a:ext>
                </a:extLst>
              </a:tr>
              <a:tr h="61992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0094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399518" y="1464826"/>
            <a:ext cx="721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1cm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35640" y="1013160"/>
            <a:ext cx="721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1cm</a:t>
            </a:r>
          </a:p>
        </p:txBody>
      </p:sp>
      <p:sp>
        <p:nvSpPr>
          <p:cNvPr id="6" name="Rectangle 5"/>
          <p:cNvSpPr/>
          <p:nvPr/>
        </p:nvSpPr>
        <p:spPr>
          <a:xfrm>
            <a:off x="7955280" y="1930400"/>
            <a:ext cx="2103120" cy="3708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4409440" y="5455921"/>
            <a:ext cx="2570480" cy="89407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7250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65545" y="216391"/>
            <a:ext cx="4352637" cy="791013"/>
          </a:xfrm>
        </p:spPr>
        <p:txBody>
          <a:bodyPr>
            <a:normAutofit/>
          </a:bodyPr>
          <a:lstStyle/>
          <a:p>
            <a:r>
              <a:rPr lang="en-GB" sz="2400" dirty="0"/>
              <a:t>Exam questions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5544" y="873760"/>
            <a:ext cx="11824855" cy="5690669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0620183" y="6318208"/>
            <a:ext cx="25543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FSM02/01, June 2018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869" y="1090294"/>
            <a:ext cx="4793613" cy="297370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/>
          <a:srcRect r="2122"/>
          <a:stretch/>
        </p:blipFill>
        <p:spPr>
          <a:xfrm>
            <a:off x="5358125" y="1007404"/>
            <a:ext cx="6539236" cy="494474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70" y="5811496"/>
            <a:ext cx="6229350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581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65545" y="216391"/>
            <a:ext cx="4352637" cy="791013"/>
          </a:xfrm>
        </p:spPr>
        <p:txBody>
          <a:bodyPr>
            <a:normAutofit/>
          </a:bodyPr>
          <a:lstStyle/>
          <a:p>
            <a:r>
              <a:rPr lang="en-GB" sz="2400" dirty="0"/>
              <a:t>Exam questions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5544" y="873760"/>
            <a:ext cx="11824855" cy="5690669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0620183" y="6318208"/>
            <a:ext cx="25543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FSM02/01, May 2018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095" y="975976"/>
            <a:ext cx="5532531" cy="330441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7499" y="1007404"/>
            <a:ext cx="5887026" cy="521688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095" y="5594261"/>
            <a:ext cx="626745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30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5" ma:contentTypeDescription="Create a new document." ma:contentTypeScope="" ma:versionID="e87f61f65a00283ebdf97d04ba055837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853668554907096303159e8899f52b8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819378CF-DFE7-465F-B105-FB89C7E295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155845F-FF8B-4D7C-B0E0-C6BB1772C0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E67797-1278-4933-A9F6-B21B22AA17F7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0b85cf77-0517-4353-8c2c-d5a7ff1dc0fd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7cfa3b0c-f36c-40e0-9657-5c471274b969"/>
    <ds:schemaRef ds:uri="http://www.w3.org/XML/1998/namespace"/>
    <ds:schemaRef ds:uri="a675e989-819c-4ef8-a9e7-308823201b2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1266</TotalTime>
  <Words>823</Words>
  <Application>Microsoft Office PowerPoint</Application>
  <PresentationFormat>Widescreen</PresentationFormat>
  <Paragraphs>95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Theme</vt:lpstr>
      <vt:lpstr>Scale</vt:lpstr>
      <vt:lpstr>Scales – What are they?</vt:lpstr>
      <vt:lpstr>Discussion 1</vt:lpstr>
      <vt:lpstr>Discussion 2</vt:lpstr>
      <vt:lpstr>Discussion 3</vt:lpstr>
      <vt:lpstr>Practice questions</vt:lpstr>
      <vt:lpstr>Creating a scale  </vt:lpstr>
      <vt:lpstr>Exam questions</vt:lpstr>
      <vt:lpstr>Exam questions</vt:lpstr>
      <vt:lpstr>Exam questions</vt:lpstr>
      <vt:lpstr>Exam questions</vt:lpstr>
      <vt:lpstr>Exam questions</vt:lpstr>
      <vt:lpstr>Plenary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Equations and Inequalities</dc:title>
  <dc:creator>Jenisha Ananthan</dc:creator>
  <cp:lastModifiedBy>Malcolm Cooke</cp:lastModifiedBy>
  <cp:revision>58</cp:revision>
  <dcterms:created xsi:type="dcterms:W3CDTF">2020-06-22T08:08:11Z</dcterms:created>
  <dcterms:modified xsi:type="dcterms:W3CDTF">2023-12-03T18:15:40Z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