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63" r:id="rId5"/>
    <p:sldId id="257" r:id="rId6"/>
    <p:sldId id="258" r:id="rId7"/>
    <p:sldId id="286" r:id="rId8"/>
    <p:sldId id="287" r:id="rId9"/>
    <p:sldId id="259" r:id="rId10"/>
    <p:sldId id="288" r:id="rId11"/>
    <p:sldId id="281" r:id="rId12"/>
    <p:sldId id="289" r:id="rId13"/>
    <p:sldId id="290" r:id="rId14"/>
    <p:sldId id="260" r:id="rId15"/>
    <p:sldId id="291" r:id="rId16"/>
    <p:sldId id="292" r:id="rId17"/>
    <p:sldId id="293" r:id="rId18"/>
    <p:sldId id="294" r:id="rId19"/>
    <p:sldId id="29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C369DD-72C4-4077-8AF5-FFFF378EAB9E}" v="201" dt="2020-07-09T07:22:54.165"/>
    <p1510:client id="{3CDAE3B5-62A6-3A96-CFB8-8C237DC6C6F1}" v="42" dt="2020-07-08T14:25:43.074"/>
    <p1510:client id="{DB122351-3661-12D5-1C27-1075C5239936}" v="19" dt="2020-07-09T07:11:34.1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D9130C-16F9-4D13-A855-36039E37F63B}" type="datetimeFigureOut">
              <a:rPr lang="en-GB" smtClean="0"/>
              <a:t>29/09/2020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1C56AF-873C-4650-9352-C59A677288F3}" type="slidenum">
              <a:rPr lang="en-GB" smtClean="0"/>
              <a:t>‹#›</a:t>
            </a:fld>
            <a:endParaRPr lang="en-GB"/>
          </a:p>
        </p:txBody>
      </p:sp>
    </p:spTree>
    <p:extLst>
      <p:ext uri="{BB962C8B-B14F-4D97-AF65-F5344CB8AC3E}">
        <p14:creationId xmlns:p14="http://schemas.microsoft.com/office/powerpoint/2010/main" val="1833586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36751-A4E2-4846-B45D-B50EF2C18F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7B64E4A-EE28-437E-86F8-24AA6EA074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C378D6D-85EA-4E72-9D5C-D43DBD8A6F4A}"/>
              </a:ext>
            </a:extLst>
          </p:cNvPr>
          <p:cNvSpPr>
            <a:spLocks noGrp="1"/>
          </p:cNvSpPr>
          <p:nvPr>
            <p:ph type="dt" sz="half" idx="10"/>
          </p:nvPr>
        </p:nvSpPr>
        <p:spPr/>
        <p:txBody>
          <a:bodyPr/>
          <a:lstStyle/>
          <a:p>
            <a:fld id="{955C4FC3-18A9-4B3B-9E38-3FA12BAE3358}" type="datetimeFigureOut">
              <a:rPr lang="en-GB" smtClean="0"/>
              <a:t>29/09/2020</a:t>
            </a:fld>
            <a:endParaRPr lang="en-GB"/>
          </a:p>
        </p:txBody>
      </p:sp>
      <p:sp>
        <p:nvSpPr>
          <p:cNvPr id="5" name="Footer Placeholder 4">
            <a:extLst>
              <a:ext uri="{FF2B5EF4-FFF2-40B4-BE49-F238E27FC236}">
                <a16:creationId xmlns:a16="http://schemas.microsoft.com/office/drawing/2014/main" id="{EFCA5FD2-8973-419D-856A-E4C3611DF2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43C37F-396F-4B60-BD86-84B175FB0CB5}"/>
              </a:ext>
            </a:extLst>
          </p:cNvPr>
          <p:cNvSpPr>
            <a:spLocks noGrp="1"/>
          </p:cNvSpPr>
          <p:nvPr>
            <p:ph type="sldNum" sz="quarter" idx="12"/>
          </p:nvPr>
        </p:nvSpPr>
        <p:spPr/>
        <p:txBody>
          <a:bodyPr/>
          <a:lstStyle/>
          <a:p>
            <a:fld id="{0CEE4B9C-DBF3-4817-955B-DFB387F4BC3D}" type="slidenum">
              <a:rPr lang="en-GB" smtClean="0"/>
              <a:t>‹#›</a:t>
            </a:fld>
            <a:endParaRPr lang="en-GB"/>
          </a:p>
        </p:txBody>
      </p:sp>
    </p:spTree>
    <p:extLst>
      <p:ext uri="{BB962C8B-B14F-4D97-AF65-F5344CB8AC3E}">
        <p14:creationId xmlns:p14="http://schemas.microsoft.com/office/powerpoint/2010/main" val="1502142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A3EFE-9971-494E-8055-86332E8A6DA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8C6800-3416-4497-853B-564F275B26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0A7500-F948-40DD-B2F6-B9282E299D82}"/>
              </a:ext>
            </a:extLst>
          </p:cNvPr>
          <p:cNvSpPr>
            <a:spLocks noGrp="1"/>
          </p:cNvSpPr>
          <p:nvPr>
            <p:ph type="dt" sz="half" idx="10"/>
          </p:nvPr>
        </p:nvSpPr>
        <p:spPr/>
        <p:txBody>
          <a:bodyPr/>
          <a:lstStyle/>
          <a:p>
            <a:fld id="{955C4FC3-18A9-4B3B-9E38-3FA12BAE3358}" type="datetimeFigureOut">
              <a:rPr lang="en-GB" smtClean="0"/>
              <a:t>29/09/2020</a:t>
            </a:fld>
            <a:endParaRPr lang="en-GB"/>
          </a:p>
        </p:txBody>
      </p:sp>
      <p:sp>
        <p:nvSpPr>
          <p:cNvPr id="5" name="Footer Placeholder 4">
            <a:extLst>
              <a:ext uri="{FF2B5EF4-FFF2-40B4-BE49-F238E27FC236}">
                <a16:creationId xmlns:a16="http://schemas.microsoft.com/office/drawing/2014/main" id="{1D148645-133B-44C3-9D01-736B2BC771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2337C2-88D5-41D5-AF4C-A8FC83A7D8AB}"/>
              </a:ext>
            </a:extLst>
          </p:cNvPr>
          <p:cNvSpPr>
            <a:spLocks noGrp="1"/>
          </p:cNvSpPr>
          <p:nvPr>
            <p:ph type="sldNum" sz="quarter" idx="12"/>
          </p:nvPr>
        </p:nvSpPr>
        <p:spPr/>
        <p:txBody>
          <a:bodyPr/>
          <a:lstStyle/>
          <a:p>
            <a:fld id="{0CEE4B9C-DBF3-4817-955B-DFB387F4BC3D}" type="slidenum">
              <a:rPr lang="en-GB" smtClean="0"/>
              <a:t>‹#›</a:t>
            </a:fld>
            <a:endParaRPr lang="en-GB"/>
          </a:p>
        </p:txBody>
      </p:sp>
    </p:spTree>
    <p:extLst>
      <p:ext uri="{BB962C8B-B14F-4D97-AF65-F5344CB8AC3E}">
        <p14:creationId xmlns:p14="http://schemas.microsoft.com/office/powerpoint/2010/main" val="449426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FA74E8-102D-411F-8ADE-D5367FEBEC0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752756-8AE1-48AC-87EF-B40D9630102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01BE81-30DB-461A-841A-190053C1110E}"/>
              </a:ext>
            </a:extLst>
          </p:cNvPr>
          <p:cNvSpPr>
            <a:spLocks noGrp="1"/>
          </p:cNvSpPr>
          <p:nvPr>
            <p:ph type="dt" sz="half" idx="10"/>
          </p:nvPr>
        </p:nvSpPr>
        <p:spPr/>
        <p:txBody>
          <a:bodyPr/>
          <a:lstStyle/>
          <a:p>
            <a:fld id="{955C4FC3-18A9-4B3B-9E38-3FA12BAE3358}" type="datetimeFigureOut">
              <a:rPr lang="en-GB" smtClean="0"/>
              <a:t>29/09/2020</a:t>
            </a:fld>
            <a:endParaRPr lang="en-GB"/>
          </a:p>
        </p:txBody>
      </p:sp>
      <p:sp>
        <p:nvSpPr>
          <p:cNvPr id="5" name="Footer Placeholder 4">
            <a:extLst>
              <a:ext uri="{FF2B5EF4-FFF2-40B4-BE49-F238E27FC236}">
                <a16:creationId xmlns:a16="http://schemas.microsoft.com/office/drawing/2014/main" id="{032095D7-59B8-480A-BD98-EAD58B2CDB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E4606B-E815-4F2B-B8FB-40A2BB704DE0}"/>
              </a:ext>
            </a:extLst>
          </p:cNvPr>
          <p:cNvSpPr>
            <a:spLocks noGrp="1"/>
          </p:cNvSpPr>
          <p:nvPr>
            <p:ph type="sldNum" sz="quarter" idx="12"/>
          </p:nvPr>
        </p:nvSpPr>
        <p:spPr/>
        <p:txBody>
          <a:bodyPr/>
          <a:lstStyle/>
          <a:p>
            <a:fld id="{0CEE4B9C-DBF3-4817-955B-DFB387F4BC3D}" type="slidenum">
              <a:rPr lang="en-GB" smtClean="0"/>
              <a:t>‹#›</a:t>
            </a:fld>
            <a:endParaRPr lang="en-GB"/>
          </a:p>
        </p:txBody>
      </p:sp>
    </p:spTree>
    <p:extLst>
      <p:ext uri="{BB962C8B-B14F-4D97-AF65-F5344CB8AC3E}">
        <p14:creationId xmlns:p14="http://schemas.microsoft.com/office/powerpoint/2010/main" val="375555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660A1-51DA-421E-A51F-5391C3EA20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1E4524-8756-4C98-804B-FA1E7B852A5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B1667F-6F55-4724-B0F9-48E8256882DA}"/>
              </a:ext>
            </a:extLst>
          </p:cNvPr>
          <p:cNvSpPr>
            <a:spLocks noGrp="1"/>
          </p:cNvSpPr>
          <p:nvPr>
            <p:ph type="dt" sz="half" idx="10"/>
          </p:nvPr>
        </p:nvSpPr>
        <p:spPr/>
        <p:txBody>
          <a:bodyPr/>
          <a:lstStyle/>
          <a:p>
            <a:fld id="{955C4FC3-18A9-4B3B-9E38-3FA12BAE3358}" type="datetimeFigureOut">
              <a:rPr lang="en-GB" smtClean="0"/>
              <a:t>29/09/2020</a:t>
            </a:fld>
            <a:endParaRPr lang="en-GB"/>
          </a:p>
        </p:txBody>
      </p:sp>
      <p:sp>
        <p:nvSpPr>
          <p:cNvPr id="5" name="Footer Placeholder 4">
            <a:extLst>
              <a:ext uri="{FF2B5EF4-FFF2-40B4-BE49-F238E27FC236}">
                <a16:creationId xmlns:a16="http://schemas.microsoft.com/office/drawing/2014/main" id="{DDF6D4DE-3387-40CF-BDBC-6BD9E49ACB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3156D3-BEB9-4AFD-9C25-7DA06663369D}"/>
              </a:ext>
            </a:extLst>
          </p:cNvPr>
          <p:cNvSpPr>
            <a:spLocks noGrp="1"/>
          </p:cNvSpPr>
          <p:nvPr>
            <p:ph type="sldNum" sz="quarter" idx="12"/>
          </p:nvPr>
        </p:nvSpPr>
        <p:spPr/>
        <p:txBody>
          <a:bodyPr/>
          <a:lstStyle/>
          <a:p>
            <a:fld id="{0CEE4B9C-DBF3-4817-955B-DFB387F4BC3D}" type="slidenum">
              <a:rPr lang="en-GB" smtClean="0"/>
              <a:t>‹#›</a:t>
            </a:fld>
            <a:endParaRPr lang="en-GB"/>
          </a:p>
        </p:txBody>
      </p:sp>
    </p:spTree>
    <p:extLst>
      <p:ext uri="{BB962C8B-B14F-4D97-AF65-F5344CB8AC3E}">
        <p14:creationId xmlns:p14="http://schemas.microsoft.com/office/powerpoint/2010/main" val="2437356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18D19-D1E0-42DC-8B3B-465BE2EB10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3540592-836A-4AA7-BC13-DA0F04646F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5A9A210-E380-488D-885E-FA97531DC5F1}"/>
              </a:ext>
            </a:extLst>
          </p:cNvPr>
          <p:cNvSpPr>
            <a:spLocks noGrp="1"/>
          </p:cNvSpPr>
          <p:nvPr>
            <p:ph type="dt" sz="half" idx="10"/>
          </p:nvPr>
        </p:nvSpPr>
        <p:spPr/>
        <p:txBody>
          <a:bodyPr/>
          <a:lstStyle/>
          <a:p>
            <a:fld id="{955C4FC3-18A9-4B3B-9E38-3FA12BAE3358}" type="datetimeFigureOut">
              <a:rPr lang="en-GB" smtClean="0"/>
              <a:t>29/09/2020</a:t>
            </a:fld>
            <a:endParaRPr lang="en-GB"/>
          </a:p>
        </p:txBody>
      </p:sp>
      <p:sp>
        <p:nvSpPr>
          <p:cNvPr id="5" name="Footer Placeholder 4">
            <a:extLst>
              <a:ext uri="{FF2B5EF4-FFF2-40B4-BE49-F238E27FC236}">
                <a16:creationId xmlns:a16="http://schemas.microsoft.com/office/drawing/2014/main" id="{53CE7976-0AEF-462B-BE20-9C70900BF9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0528BF-2AF1-4B9E-85E9-D79A9904A57E}"/>
              </a:ext>
            </a:extLst>
          </p:cNvPr>
          <p:cNvSpPr>
            <a:spLocks noGrp="1"/>
          </p:cNvSpPr>
          <p:nvPr>
            <p:ph type="sldNum" sz="quarter" idx="12"/>
          </p:nvPr>
        </p:nvSpPr>
        <p:spPr/>
        <p:txBody>
          <a:bodyPr/>
          <a:lstStyle/>
          <a:p>
            <a:fld id="{0CEE4B9C-DBF3-4817-955B-DFB387F4BC3D}" type="slidenum">
              <a:rPr lang="en-GB" smtClean="0"/>
              <a:t>‹#›</a:t>
            </a:fld>
            <a:endParaRPr lang="en-GB"/>
          </a:p>
        </p:txBody>
      </p:sp>
    </p:spTree>
    <p:extLst>
      <p:ext uri="{BB962C8B-B14F-4D97-AF65-F5344CB8AC3E}">
        <p14:creationId xmlns:p14="http://schemas.microsoft.com/office/powerpoint/2010/main" val="982770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97AF0-8FB7-4DBA-A0DF-192D5683577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3ACD33-9511-41DF-ACCE-5E111A8F145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965F9CD-454D-4ED9-878F-FA4CB259D62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528332A-0326-4FE1-A67F-23341B45B927}"/>
              </a:ext>
            </a:extLst>
          </p:cNvPr>
          <p:cNvSpPr>
            <a:spLocks noGrp="1"/>
          </p:cNvSpPr>
          <p:nvPr>
            <p:ph type="dt" sz="half" idx="10"/>
          </p:nvPr>
        </p:nvSpPr>
        <p:spPr/>
        <p:txBody>
          <a:bodyPr/>
          <a:lstStyle/>
          <a:p>
            <a:fld id="{955C4FC3-18A9-4B3B-9E38-3FA12BAE3358}" type="datetimeFigureOut">
              <a:rPr lang="en-GB" smtClean="0"/>
              <a:t>29/09/2020</a:t>
            </a:fld>
            <a:endParaRPr lang="en-GB"/>
          </a:p>
        </p:txBody>
      </p:sp>
      <p:sp>
        <p:nvSpPr>
          <p:cNvPr id="6" name="Footer Placeholder 5">
            <a:extLst>
              <a:ext uri="{FF2B5EF4-FFF2-40B4-BE49-F238E27FC236}">
                <a16:creationId xmlns:a16="http://schemas.microsoft.com/office/drawing/2014/main" id="{C1BB8209-BA12-4BEC-BAB0-B08399CD5F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1BEEEF-4700-4943-A356-42CC4EA61F01}"/>
              </a:ext>
            </a:extLst>
          </p:cNvPr>
          <p:cNvSpPr>
            <a:spLocks noGrp="1"/>
          </p:cNvSpPr>
          <p:nvPr>
            <p:ph type="sldNum" sz="quarter" idx="12"/>
          </p:nvPr>
        </p:nvSpPr>
        <p:spPr/>
        <p:txBody>
          <a:bodyPr/>
          <a:lstStyle/>
          <a:p>
            <a:fld id="{0CEE4B9C-DBF3-4817-955B-DFB387F4BC3D}" type="slidenum">
              <a:rPr lang="en-GB" smtClean="0"/>
              <a:t>‹#›</a:t>
            </a:fld>
            <a:endParaRPr lang="en-GB"/>
          </a:p>
        </p:txBody>
      </p:sp>
    </p:spTree>
    <p:extLst>
      <p:ext uri="{BB962C8B-B14F-4D97-AF65-F5344CB8AC3E}">
        <p14:creationId xmlns:p14="http://schemas.microsoft.com/office/powerpoint/2010/main" val="2317493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8B41A-7188-48E4-A468-A56283546EA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DE398E-F7E8-4E4B-9FCD-14EB0FF7AF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B3C5698-EE02-4100-B3AF-3E5189CAFB0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BE512EA-563B-477F-A00F-26C2EC4112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23B8D19-A6F1-4E40-BB78-C63A33EEA6C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30C3895-9F55-44AB-A820-AE0A48248B07}"/>
              </a:ext>
            </a:extLst>
          </p:cNvPr>
          <p:cNvSpPr>
            <a:spLocks noGrp="1"/>
          </p:cNvSpPr>
          <p:nvPr>
            <p:ph type="dt" sz="half" idx="10"/>
          </p:nvPr>
        </p:nvSpPr>
        <p:spPr/>
        <p:txBody>
          <a:bodyPr/>
          <a:lstStyle/>
          <a:p>
            <a:fld id="{955C4FC3-18A9-4B3B-9E38-3FA12BAE3358}" type="datetimeFigureOut">
              <a:rPr lang="en-GB" smtClean="0"/>
              <a:t>29/09/2020</a:t>
            </a:fld>
            <a:endParaRPr lang="en-GB"/>
          </a:p>
        </p:txBody>
      </p:sp>
      <p:sp>
        <p:nvSpPr>
          <p:cNvPr id="8" name="Footer Placeholder 7">
            <a:extLst>
              <a:ext uri="{FF2B5EF4-FFF2-40B4-BE49-F238E27FC236}">
                <a16:creationId xmlns:a16="http://schemas.microsoft.com/office/drawing/2014/main" id="{CCB5CD1C-4117-4A0E-AD5B-5D4F278A78B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F0C9109-797F-43D7-8AE7-044E0F6BB463}"/>
              </a:ext>
            </a:extLst>
          </p:cNvPr>
          <p:cNvSpPr>
            <a:spLocks noGrp="1"/>
          </p:cNvSpPr>
          <p:nvPr>
            <p:ph type="sldNum" sz="quarter" idx="12"/>
          </p:nvPr>
        </p:nvSpPr>
        <p:spPr/>
        <p:txBody>
          <a:bodyPr/>
          <a:lstStyle/>
          <a:p>
            <a:fld id="{0CEE4B9C-DBF3-4817-955B-DFB387F4BC3D}" type="slidenum">
              <a:rPr lang="en-GB" smtClean="0"/>
              <a:t>‹#›</a:t>
            </a:fld>
            <a:endParaRPr lang="en-GB"/>
          </a:p>
        </p:txBody>
      </p:sp>
    </p:spTree>
    <p:extLst>
      <p:ext uri="{BB962C8B-B14F-4D97-AF65-F5344CB8AC3E}">
        <p14:creationId xmlns:p14="http://schemas.microsoft.com/office/powerpoint/2010/main" val="262565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F919-D14B-4EEC-AA0F-11F8794EB5C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0169B30-AD35-48E2-9B21-78FDFC7D1F5A}"/>
              </a:ext>
            </a:extLst>
          </p:cNvPr>
          <p:cNvSpPr>
            <a:spLocks noGrp="1"/>
          </p:cNvSpPr>
          <p:nvPr>
            <p:ph type="dt" sz="half" idx="10"/>
          </p:nvPr>
        </p:nvSpPr>
        <p:spPr/>
        <p:txBody>
          <a:bodyPr/>
          <a:lstStyle/>
          <a:p>
            <a:fld id="{955C4FC3-18A9-4B3B-9E38-3FA12BAE3358}" type="datetimeFigureOut">
              <a:rPr lang="en-GB" smtClean="0"/>
              <a:t>29/09/2020</a:t>
            </a:fld>
            <a:endParaRPr lang="en-GB"/>
          </a:p>
        </p:txBody>
      </p:sp>
      <p:sp>
        <p:nvSpPr>
          <p:cNvPr id="4" name="Footer Placeholder 3">
            <a:extLst>
              <a:ext uri="{FF2B5EF4-FFF2-40B4-BE49-F238E27FC236}">
                <a16:creationId xmlns:a16="http://schemas.microsoft.com/office/drawing/2014/main" id="{23B6A294-8D3F-4A55-837E-94C8FEC398D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916E856-CFA5-4CA5-9CFF-3006F043B1C3}"/>
              </a:ext>
            </a:extLst>
          </p:cNvPr>
          <p:cNvSpPr>
            <a:spLocks noGrp="1"/>
          </p:cNvSpPr>
          <p:nvPr>
            <p:ph type="sldNum" sz="quarter" idx="12"/>
          </p:nvPr>
        </p:nvSpPr>
        <p:spPr/>
        <p:txBody>
          <a:bodyPr/>
          <a:lstStyle/>
          <a:p>
            <a:fld id="{0CEE4B9C-DBF3-4817-955B-DFB387F4BC3D}" type="slidenum">
              <a:rPr lang="en-GB" smtClean="0"/>
              <a:t>‹#›</a:t>
            </a:fld>
            <a:endParaRPr lang="en-GB"/>
          </a:p>
        </p:txBody>
      </p:sp>
    </p:spTree>
    <p:extLst>
      <p:ext uri="{BB962C8B-B14F-4D97-AF65-F5344CB8AC3E}">
        <p14:creationId xmlns:p14="http://schemas.microsoft.com/office/powerpoint/2010/main" val="200805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4CAA7E-4F54-4583-BD17-BF5C973BD718}"/>
              </a:ext>
            </a:extLst>
          </p:cNvPr>
          <p:cNvSpPr>
            <a:spLocks noGrp="1"/>
          </p:cNvSpPr>
          <p:nvPr>
            <p:ph type="dt" sz="half" idx="10"/>
          </p:nvPr>
        </p:nvSpPr>
        <p:spPr/>
        <p:txBody>
          <a:bodyPr/>
          <a:lstStyle/>
          <a:p>
            <a:fld id="{955C4FC3-18A9-4B3B-9E38-3FA12BAE3358}" type="datetimeFigureOut">
              <a:rPr lang="en-GB" smtClean="0"/>
              <a:t>29/09/2020</a:t>
            </a:fld>
            <a:endParaRPr lang="en-GB"/>
          </a:p>
        </p:txBody>
      </p:sp>
      <p:sp>
        <p:nvSpPr>
          <p:cNvPr id="3" name="Footer Placeholder 2">
            <a:extLst>
              <a:ext uri="{FF2B5EF4-FFF2-40B4-BE49-F238E27FC236}">
                <a16:creationId xmlns:a16="http://schemas.microsoft.com/office/drawing/2014/main" id="{C31F7673-F945-4F0C-9A98-70D79CB5B43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13A6E8E-929C-49DA-9910-B6AFA0B7C5BF}"/>
              </a:ext>
            </a:extLst>
          </p:cNvPr>
          <p:cNvSpPr>
            <a:spLocks noGrp="1"/>
          </p:cNvSpPr>
          <p:nvPr>
            <p:ph type="sldNum" sz="quarter" idx="12"/>
          </p:nvPr>
        </p:nvSpPr>
        <p:spPr/>
        <p:txBody>
          <a:bodyPr/>
          <a:lstStyle/>
          <a:p>
            <a:fld id="{0CEE4B9C-DBF3-4817-955B-DFB387F4BC3D}" type="slidenum">
              <a:rPr lang="en-GB" smtClean="0"/>
              <a:t>‹#›</a:t>
            </a:fld>
            <a:endParaRPr lang="en-GB"/>
          </a:p>
        </p:txBody>
      </p:sp>
    </p:spTree>
    <p:extLst>
      <p:ext uri="{BB962C8B-B14F-4D97-AF65-F5344CB8AC3E}">
        <p14:creationId xmlns:p14="http://schemas.microsoft.com/office/powerpoint/2010/main" val="3906951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424A0-CFCB-4DC8-AF57-F82C08E923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4FCF656-52B4-4724-8B19-CEF95533E9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A2AF10A-411D-4822-BC2E-908190022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BC252E-3284-4BAC-AC7D-8D95E86B0F61}"/>
              </a:ext>
            </a:extLst>
          </p:cNvPr>
          <p:cNvSpPr>
            <a:spLocks noGrp="1"/>
          </p:cNvSpPr>
          <p:nvPr>
            <p:ph type="dt" sz="half" idx="10"/>
          </p:nvPr>
        </p:nvSpPr>
        <p:spPr/>
        <p:txBody>
          <a:bodyPr/>
          <a:lstStyle/>
          <a:p>
            <a:fld id="{955C4FC3-18A9-4B3B-9E38-3FA12BAE3358}" type="datetimeFigureOut">
              <a:rPr lang="en-GB" smtClean="0"/>
              <a:t>29/09/2020</a:t>
            </a:fld>
            <a:endParaRPr lang="en-GB"/>
          </a:p>
        </p:txBody>
      </p:sp>
      <p:sp>
        <p:nvSpPr>
          <p:cNvPr id="6" name="Footer Placeholder 5">
            <a:extLst>
              <a:ext uri="{FF2B5EF4-FFF2-40B4-BE49-F238E27FC236}">
                <a16:creationId xmlns:a16="http://schemas.microsoft.com/office/drawing/2014/main" id="{8E4A5388-D5A4-4A08-92F1-72C301E2F4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8D0D9F-86E4-486C-A541-0F0D26EA221E}"/>
              </a:ext>
            </a:extLst>
          </p:cNvPr>
          <p:cNvSpPr>
            <a:spLocks noGrp="1"/>
          </p:cNvSpPr>
          <p:nvPr>
            <p:ph type="sldNum" sz="quarter" idx="12"/>
          </p:nvPr>
        </p:nvSpPr>
        <p:spPr/>
        <p:txBody>
          <a:bodyPr/>
          <a:lstStyle/>
          <a:p>
            <a:fld id="{0CEE4B9C-DBF3-4817-955B-DFB387F4BC3D}" type="slidenum">
              <a:rPr lang="en-GB" smtClean="0"/>
              <a:t>‹#›</a:t>
            </a:fld>
            <a:endParaRPr lang="en-GB"/>
          </a:p>
        </p:txBody>
      </p:sp>
    </p:spTree>
    <p:extLst>
      <p:ext uri="{BB962C8B-B14F-4D97-AF65-F5344CB8AC3E}">
        <p14:creationId xmlns:p14="http://schemas.microsoft.com/office/powerpoint/2010/main" val="1224466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159E9-5218-473D-9E9B-B6A576130F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D9CA991-4F01-4401-98C9-91C62FA2B3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88E11A-A4B2-4F42-9D72-50BEAADE45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FD2A09-3864-4F16-95E7-9F0105A860F7}"/>
              </a:ext>
            </a:extLst>
          </p:cNvPr>
          <p:cNvSpPr>
            <a:spLocks noGrp="1"/>
          </p:cNvSpPr>
          <p:nvPr>
            <p:ph type="dt" sz="half" idx="10"/>
          </p:nvPr>
        </p:nvSpPr>
        <p:spPr/>
        <p:txBody>
          <a:bodyPr/>
          <a:lstStyle/>
          <a:p>
            <a:fld id="{955C4FC3-18A9-4B3B-9E38-3FA12BAE3358}" type="datetimeFigureOut">
              <a:rPr lang="en-GB" smtClean="0"/>
              <a:t>29/09/2020</a:t>
            </a:fld>
            <a:endParaRPr lang="en-GB"/>
          </a:p>
        </p:txBody>
      </p:sp>
      <p:sp>
        <p:nvSpPr>
          <p:cNvPr id="6" name="Footer Placeholder 5">
            <a:extLst>
              <a:ext uri="{FF2B5EF4-FFF2-40B4-BE49-F238E27FC236}">
                <a16:creationId xmlns:a16="http://schemas.microsoft.com/office/drawing/2014/main" id="{80E8BF6B-EB65-4E08-93C9-B06783BB36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06B1FF-9089-4615-92F4-D41B53976AE5}"/>
              </a:ext>
            </a:extLst>
          </p:cNvPr>
          <p:cNvSpPr>
            <a:spLocks noGrp="1"/>
          </p:cNvSpPr>
          <p:nvPr>
            <p:ph type="sldNum" sz="quarter" idx="12"/>
          </p:nvPr>
        </p:nvSpPr>
        <p:spPr/>
        <p:txBody>
          <a:bodyPr/>
          <a:lstStyle/>
          <a:p>
            <a:fld id="{0CEE4B9C-DBF3-4817-955B-DFB387F4BC3D}" type="slidenum">
              <a:rPr lang="en-GB" smtClean="0"/>
              <a:t>‹#›</a:t>
            </a:fld>
            <a:endParaRPr lang="en-GB"/>
          </a:p>
        </p:txBody>
      </p:sp>
    </p:spTree>
    <p:extLst>
      <p:ext uri="{BB962C8B-B14F-4D97-AF65-F5344CB8AC3E}">
        <p14:creationId xmlns:p14="http://schemas.microsoft.com/office/powerpoint/2010/main" val="2794859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D74D55-536E-49D8-90FE-ACAD56BE07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73E141-B287-4BB2-A352-9F037B0B4E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D08700-08DB-48A0-93B4-65103A2932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C4FC3-18A9-4B3B-9E38-3FA12BAE3358}" type="datetimeFigureOut">
              <a:rPr lang="en-GB" smtClean="0"/>
              <a:t>29/09/2020</a:t>
            </a:fld>
            <a:endParaRPr lang="en-GB"/>
          </a:p>
        </p:txBody>
      </p:sp>
      <p:sp>
        <p:nvSpPr>
          <p:cNvPr id="5" name="Footer Placeholder 4">
            <a:extLst>
              <a:ext uri="{FF2B5EF4-FFF2-40B4-BE49-F238E27FC236}">
                <a16:creationId xmlns:a16="http://schemas.microsoft.com/office/drawing/2014/main" id="{4AD9C833-A6E7-470D-A466-3EB05E3D65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B4608F4-D8F8-42EE-A6F9-DDBADC19FD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EE4B9C-DBF3-4817-955B-DFB387F4BC3D}" type="slidenum">
              <a:rPr lang="en-GB" smtClean="0"/>
              <a:t>‹#›</a:t>
            </a:fld>
            <a:endParaRPr lang="en-GB"/>
          </a:p>
        </p:txBody>
      </p:sp>
    </p:spTree>
    <p:extLst>
      <p:ext uri="{BB962C8B-B14F-4D97-AF65-F5344CB8AC3E}">
        <p14:creationId xmlns:p14="http://schemas.microsoft.com/office/powerpoint/2010/main" val="2929489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2" name="Rectangle 7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820FD3-DF5D-4B95-B318-C3C052BAB383}"/>
              </a:ext>
            </a:extLst>
          </p:cNvPr>
          <p:cNvSpPr>
            <a:spLocks noGrp="1"/>
          </p:cNvSpPr>
          <p:nvPr>
            <p:ph type="title"/>
          </p:nvPr>
        </p:nvSpPr>
        <p:spPr>
          <a:xfrm>
            <a:off x="8829040" y="618681"/>
            <a:ext cx="2878328" cy="5724144"/>
          </a:xfrm>
        </p:spPr>
        <p:txBody>
          <a:bodyPr vert="horz" lIns="91440" tIns="45720" rIns="91440" bIns="45720" rtlCol="0" anchor="ctr">
            <a:normAutofit fontScale="90000"/>
          </a:bodyPr>
          <a:lstStyle/>
          <a:p>
            <a:r>
              <a:rPr lang="en-US" sz="3200">
                <a:solidFill>
                  <a:srgbClr val="FFFFFF"/>
                </a:solidFill>
              </a:rPr>
              <a:t>Starter</a:t>
            </a:r>
            <a:br>
              <a:rPr lang="en-US" sz="3200">
                <a:solidFill>
                  <a:srgbClr val="FFFFFF"/>
                </a:solidFill>
              </a:rPr>
            </a:br>
            <a:br>
              <a:rPr lang="en-US" sz="3200">
                <a:solidFill>
                  <a:srgbClr val="FFFFFF"/>
                </a:solidFill>
              </a:rPr>
            </a:br>
            <a:r>
              <a:rPr lang="en-US" sz="3200">
                <a:solidFill>
                  <a:srgbClr val="FFFFFF"/>
                </a:solidFill>
              </a:rPr>
              <a:t>Can you write the next column names to the right and left?</a:t>
            </a:r>
            <a:br>
              <a:rPr lang="en-US" sz="3200">
                <a:solidFill>
                  <a:srgbClr val="FFFFFF"/>
                </a:solidFill>
              </a:rPr>
            </a:br>
            <a:br>
              <a:rPr lang="en-US" sz="3200">
                <a:solidFill>
                  <a:srgbClr val="FFFFFF"/>
                </a:solidFill>
              </a:rPr>
            </a:br>
            <a:r>
              <a:rPr lang="en-US" sz="3200">
                <a:solidFill>
                  <a:srgbClr val="FFFFFF"/>
                </a:solidFill>
              </a:rPr>
              <a:t>Can you write the value fourteen thousand, nine hundred and seven point five onto the table in the correct place?</a:t>
            </a:r>
            <a:br>
              <a:rPr lang="en-US" sz="3200">
                <a:solidFill>
                  <a:srgbClr val="FFFFFF"/>
                </a:solidFill>
              </a:rPr>
            </a:br>
            <a:br>
              <a:rPr lang="en-US" sz="3600">
                <a:solidFill>
                  <a:srgbClr val="FFFFFF"/>
                </a:solidFill>
              </a:rPr>
            </a:br>
            <a:endParaRPr lang="en-US" sz="3600">
              <a:solidFill>
                <a:srgbClr val="FFFFFF"/>
              </a:solidFill>
            </a:endParaRPr>
          </a:p>
        </p:txBody>
      </p:sp>
      <p:sp>
        <p:nvSpPr>
          <p:cNvPr id="205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746E081-5B99-420A-BBD1-CD56BAD63810}"/>
              </a:ext>
            </a:extLst>
          </p:cNvPr>
          <p:cNvPicPr>
            <a:picLocks noChangeAspect="1"/>
          </p:cNvPicPr>
          <p:nvPr/>
        </p:nvPicPr>
        <p:blipFill>
          <a:blip r:embed="rId2"/>
          <a:stretch>
            <a:fillRect/>
          </a:stretch>
        </p:blipFill>
        <p:spPr>
          <a:xfrm>
            <a:off x="578208" y="1528762"/>
            <a:ext cx="7672624" cy="3398838"/>
          </a:xfrm>
          <a:prstGeom prst="rect">
            <a:avLst/>
          </a:prstGeom>
        </p:spPr>
      </p:pic>
    </p:spTree>
    <p:extLst>
      <p:ext uri="{BB962C8B-B14F-4D97-AF65-F5344CB8AC3E}">
        <p14:creationId xmlns:p14="http://schemas.microsoft.com/office/powerpoint/2010/main" val="2758469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73523E1-6F92-4FEB-A8A4-869A6AF0FBDC}"/>
              </a:ext>
            </a:extLst>
          </p:cNvPr>
          <p:cNvSpPr>
            <a:spLocks noGrp="1"/>
          </p:cNvSpPr>
          <p:nvPr>
            <p:ph type="title"/>
          </p:nvPr>
        </p:nvSpPr>
        <p:spPr>
          <a:xfrm>
            <a:off x="7164633" y="133462"/>
            <a:ext cx="4805996" cy="1297115"/>
          </a:xfrm>
        </p:spPr>
        <p:txBody>
          <a:bodyPr vert="horz" lIns="91440" tIns="45720" rIns="91440" bIns="45720" rtlCol="0" anchor="t">
            <a:normAutofit/>
          </a:bodyPr>
          <a:lstStyle/>
          <a:p>
            <a:r>
              <a:rPr lang="en-US" sz="4100" kern="1200">
                <a:solidFill>
                  <a:srgbClr val="000000"/>
                </a:solidFill>
                <a:latin typeface="+mj-lt"/>
                <a:ea typeface="+mj-ea"/>
                <a:cs typeface="+mj-cs"/>
              </a:rPr>
              <a:t>Writing multiplication and division sums</a:t>
            </a:r>
          </a:p>
        </p:txBody>
      </p:sp>
      <p:sp>
        <p:nvSpPr>
          <p:cNvPr id="7" name="TextBox 6">
            <a:extLst>
              <a:ext uri="{FF2B5EF4-FFF2-40B4-BE49-F238E27FC236}">
                <a16:creationId xmlns:a16="http://schemas.microsoft.com/office/drawing/2014/main" id="{DCB390AB-746A-4A33-837D-84EF1E9D787C}"/>
              </a:ext>
            </a:extLst>
          </p:cNvPr>
          <p:cNvSpPr txBox="1"/>
          <p:nvPr/>
        </p:nvSpPr>
        <p:spPr>
          <a:xfrm>
            <a:off x="6207791" y="1081147"/>
            <a:ext cx="1400175" cy="6126284"/>
          </a:xfrm>
          <a:prstGeom prst="rect">
            <a:avLst/>
          </a:prstGeom>
        </p:spPr>
        <p:txBody>
          <a:bodyPr vert="horz" lIns="91440" tIns="45720" rIns="91440" bIns="45720" rtlCol="0" anchor="b">
            <a:normAutofit/>
          </a:bodyPr>
          <a:lstStyle/>
          <a:p>
            <a:pPr>
              <a:lnSpc>
                <a:spcPct val="90000"/>
              </a:lnSpc>
              <a:spcBef>
                <a:spcPts val="1000"/>
              </a:spcBef>
            </a:pPr>
            <a:r>
              <a:rPr lang="en-US">
                <a:solidFill>
                  <a:srgbClr val="000000"/>
                </a:solidFill>
              </a:rPr>
              <a:t>6 x 3  =  18</a:t>
            </a:r>
          </a:p>
          <a:p>
            <a:pPr>
              <a:lnSpc>
                <a:spcPct val="90000"/>
              </a:lnSpc>
              <a:spcBef>
                <a:spcPts val="1000"/>
              </a:spcBef>
            </a:pPr>
            <a:r>
              <a:rPr lang="en-US" kern="1200">
                <a:solidFill>
                  <a:srgbClr val="000000"/>
                </a:solidFill>
                <a:latin typeface="+mn-lt"/>
                <a:ea typeface="+mn-ea"/>
                <a:cs typeface="+mn-cs"/>
              </a:rPr>
              <a:t>18 ÷ 3 = 6</a:t>
            </a:r>
          </a:p>
          <a:p>
            <a:pPr>
              <a:lnSpc>
                <a:spcPct val="90000"/>
              </a:lnSpc>
              <a:spcBef>
                <a:spcPts val="1000"/>
              </a:spcBef>
            </a:pPr>
            <a:r>
              <a:rPr lang="en-US">
                <a:solidFill>
                  <a:srgbClr val="000000"/>
                </a:solidFill>
              </a:rPr>
              <a:t>18 </a:t>
            </a:r>
            <a:r>
              <a:rPr lang="en-US" kern="1200">
                <a:solidFill>
                  <a:srgbClr val="000000"/>
                </a:solidFill>
                <a:latin typeface="+mn-lt"/>
                <a:ea typeface="+mn-ea"/>
                <a:cs typeface="+mn-cs"/>
              </a:rPr>
              <a:t>÷ 6 = 3</a:t>
            </a:r>
          </a:p>
          <a:p>
            <a:pPr>
              <a:lnSpc>
                <a:spcPct val="90000"/>
              </a:lnSpc>
              <a:spcBef>
                <a:spcPts val="1000"/>
              </a:spcBef>
            </a:pPr>
            <a:endParaRPr lang="en-US">
              <a:solidFill>
                <a:srgbClr val="000000"/>
              </a:solidFill>
            </a:endParaRPr>
          </a:p>
          <a:p>
            <a:pPr>
              <a:lnSpc>
                <a:spcPct val="90000"/>
              </a:lnSpc>
              <a:spcBef>
                <a:spcPts val="1000"/>
              </a:spcBef>
            </a:pPr>
            <a:r>
              <a:rPr lang="en-US">
                <a:solidFill>
                  <a:srgbClr val="000000"/>
                </a:solidFill>
              </a:rPr>
              <a:t>6 x 5 = 30</a:t>
            </a:r>
          </a:p>
          <a:p>
            <a:pPr>
              <a:lnSpc>
                <a:spcPct val="90000"/>
              </a:lnSpc>
              <a:spcBef>
                <a:spcPts val="1000"/>
              </a:spcBef>
            </a:pPr>
            <a:r>
              <a:rPr lang="en-US" kern="1200">
                <a:solidFill>
                  <a:srgbClr val="000000"/>
                </a:solidFill>
                <a:latin typeface="+mn-lt"/>
                <a:ea typeface="+mn-ea"/>
                <a:cs typeface="+mn-cs"/>
              </a:rPr>
              <a:t>30 ÷ 6 = 5</a:t>
            </a:r>
          </a:p>
          <a:p>
            <a:pPr>
              <a:lnSpc>
                <a:spcPct val="90000"/>
              </a:lnSpc>
              <a:spcBef>
                <a:spcPts val="1000"/>
              </a:spcBef>
            </a:pPr>
            <a:r>
              <a:rPr lang="en-US">
                <a:solidFill>
                  <a:srgbClr val="000000"/>
                </a:solidFill>
              </a:rPr>
              <a:t>30 </a:t>
            </a:r>
            <a:r>
              <a:rPr lang="en-US" kern="1200">
                <a:solidFill>
                  <a:srgbClr val="000000"/>
                </a:solidFill>
                <a:latin typeface="+mn-lt"/>
                <a:ea typeface="+mn-ea"/>
                <a:cs typeface="+mn-cs"/>
              </a:rPr>
              <a:t>÷</a:t>
            </a:r>
            <a:r>
              <a:rPr lang="en-US">
                <a:solidFill>
                  <a:srgbClr val="000000"/>
                </a:solidFill>
              </a:rPr>
              <a:t> 5 = 6</a:t>
            </a:r>
          </a:p>
          <a:p>
            <a:pPr>
              <a:lnSpc>
                <a:spcPct val="90000"/>
              </a:lnSpc>
              <a:spcBef>
                <a:spcPts val="1000"/>
              </a:spcBef>
            </a:pPr>
            <a:endParaRPr lang="en-US" kern="1200">
              <a:solidFill>
                <a:srgbClr val="000000"/>
              </a:solidFill>
              <a:latin typeface="+mn-lt"/>
              <a:ea typeface="+mn-ea"/>
              <a:cs typeface="+mn-cs"/>
            </a:endParaRPr>
          </a:p>
          <a:p>
            <a:pPr>
              <a:lnSpc>
                <a:spcPct val="90000"/>
              </a:lnSpc>
              <a:spcBef>
                <a:spcPts val="1000"/>
              </a:spcBef>
            </a:pPr>
            <a:r>
              <a:rPr lang="en-US" kern="1200">
                <a:solidFill>
                  <a:srgbClr val="000000"/>
                </a:solidFill>
                <a:latin typeface="+mn-lt"/>
                <a:ea typeface="+mn-ea"/>
                <a:cs typeface="+mn-cs"/>
              </a:rPr>
              <a:t>6 x 4 = 24</a:t>
            </a:r>
          </a:p>
          <a:p>
            <a:pPr>
              <a:lnSpc>
                <a:spcPct val="90000"/>
              </a:lnSpc>
              <a:spcBef>
                <a:spcPts val="1000"/>
              </a:spcBef>
            </a:pPr>
            <a:r>
              <a:rPr lang="en-US">
                <a:solidFill>
                  <a:srgbClr val="000000"/>
                </a:solidFill>
              </a:rPr>
              <a:t>24</a:t>
            </a:r>
            <a:r>
              <a:rPr lang="en-US" kern="1200">
                <a:solidFill>
                  <a:srgbClr val="000000"/>
                </a:solidFill>
                <a:latin typeface="+mn-lt"/>
                <a:ea typeface="+mn-ea"/>
                <a:cs typeface="+mn-cs"/>
              </a:rPr>
              <a:t> ÷ 6 = 4</a:t>
            </a:r>
          </a:p>
          <a:p>
            <a:pPr>
              <a:lnSpc>
                <a:spcPct val="90000"/>
              </a:lnSpc>
              <a:spcBef>
                <a:spcPts val="1000"/>
              </a:spcBef>
            </a:pPr>
            <a:r>
              <a:rPr lang="en-US">
                <a:solidFill>
                  <a:srgbClr val="000000"/>
                </a:solidFill>
              </a:rPr>
              <a:t>24 </a:t>
            </a:r>
            <a:r>
              <a:rPr lang="en-US" kern="1200">
                <a:solidFill>
                  <a:srgbClr val="000000"/>
                </a:solidFill>
                <a:latin typeface="+mn-lt"/>
                <a:ea typeface="+mn-ea"/>
                <a:cs typeface="+mn-cs"/>
              </a:rPr>
              <a:t>÷ 4 = 6</a:t>
            </a:r>
          </a:p>
          <a:p>
            <a:pPr>
              <a:lnSpc>
                <a:spcPct val="90000"/>
              </a:lnSpc>
              <a:spcBef>
                <a:spcPts val="1000"/>
              </a:spcBef>
            </a:pPr>
            <a:endParaRPr lang="en-US">
              <a:solidFill>
                <a:srgbClr val="000000"/>
              </a:solidFill>
            </a:endParaRPr>
          </a:p>
          <a:p>
            <a:pPr>
              <a:lnSpc>
                <a:spcPct val="90000"/>
              </a:lnSpc>
              <a:spcBef>
                <a:spcPts val="1000"/>
              </a:spcBef>
            </a:pPr>
            <a:r>
              <a:rPr lang="en-US" kern="1200">
                <a:solidFill>
                  <a:srgbClr val="000000"/>
                </a:solidFill>
                <a:latin typeface="+mn-lt"/>
                <a:ea typeface="+mn-ea"/>
                <a:cs typeface="+mn-cs"/>
              </a:rPr>
              <a:t>6 x 6 = 36</a:t>
            </a:r>
          </a:p>
          <a:p>
            <a:pPr>
              <a:lnSpc>
                <a:spcPct val="90000"/>
              </a:lnSpc>
              <a:spcBef>
                <a:spcPts val="1000"/>
              </a:spcBef>
            </a:pPr>
            <a:r>
              <a:rPr lang="en-US">
                <a:solidFill>
                  <a:srgbClr val="000000"/>
                </a:solidFill>
              </a:rPr>
              <a:t>36 </a:t>
            </a:r>
            <a:r>
              <a:rPr lang="en-US" kern="1200">
                <a:solidFill>
                  <a:srgbClr val="000000"/>
                </a:solidFill>
                <a:latin typeface="+mn-lt"/>
                <a:ea typeface="+mn-ea"/>
                <a:cs typeface="+mn-cs"/>
              </a:rPr>
              <a:t>÷ 6 = 6</a:t>
            </a:r>
          </a:p>
          <a:p>
            <a:pPr>
              <a:lnSpc>
                <a:spcPct val="90000"/>
              </a:lnSpc>
              <a:spcBef>
                <a:spcPts val="1000"/>
              </a:spcBef>
            </a:pPr>
            <a:endParaRPr lang="en-US">
              <a:solidFill>
                <a:srgbClr val="000000"/>
              </a:solidFill>
            </a:endParaRPr>
          </a:p>
          <a:p>
            <a:pPr>
              <a:lnSpc>
                <a:spcPct val="90000"/>
              </a:lnSpc>
              <a:spcBef>
                <a:spcPts val="1000"/>
              </a:spcBef>
            </a:pPr>
            <a:endParaRPr lang="en-US" kern="1200">
              <a:solidFill>
                <a:srgbClr val="000000"/>
              </a:solidFill>
              <a:latin typeface="+mn-lt"/>
              <a:ea typeface="+mn-ea"/>
              <a:cs typeface="+mn-cs"/>
            </a:endParaRPr>
          </a:p>
        </p:txBody>
      </p:sp>
      <p:sp>
        <p:nvSpPr>
          <p:cNvPr id="89"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C49440AF-349F-4D02-817B-D681F0B2076C}"/>
              </a:ext>
            </a:extLst>
          </p:cNvPr>
          <p:cNvPicPr>
            <a:picLocks noChangeAspect="1"/>
          </p:cNvPicPr>
          <p:nvPr/>
        </p:nvPicPr>
        <p:blipFill>
          <a:blip r:embed="rId3"/>
          <a:stretch>
            <a:fillRect/>
          </a:stretch>
        </p:blipFill>
        <p:spPr>
          <a:xfrm>
            <a:off x="547975" y="1697277"/>
            <a:ext cx="3726749" cy="4377846"/>
          </a:xfrm>
          <a:custGeom>
            <a:avLst/>
            <a:gdLst/>
            <a:ahLst/>
            <a:cxnLst/>
            <a:rect l="l" t="t" r="r" b="b"/>
            <a:pathLst>
              <a:path w="4141760" h="4377846">
                <a:moveTo>
                  <a:pt x="0" y="0"/>
                </a:moveTo>
                <a:lnTo>
                  <a:pt x="4141760" y="0"/>
                </a:lnTo>
                <a:lnTo>
                  <a:pt x="4141760" y="4377846"/>
                </a:lnTo>
                <a:lnTo>
                  <a:pt x="0" y="4377846"/>
                </a:lnTo>
                <a:close/>
              </a:path>
            </a:pathLst>
          </a:custGeom>
        </p:spPr>
      </p:pic>
      <p:pic>
        <p:nvPicPr>
          <p:cNvPr id="8" name="Picture 7">
            <a:extLst>
              <a:ext uri="{FF2B5EF4-FFF2-40B4-BE49-F238E27FC236}">
                <a16:creationId xmlns:a16="http://schemas.microsoft.com/office/drawing/2014/main" id="{01A61D2A-FFA9-4C4B-A425-3E4797F22AB0}"/>
              </a:ext>
            </a:extLst>
          </p:cNvPr>
          <p:cNvPicPr>
            <a:picLocks noChangeAspect="1"/>
          </p:cNvPicPr>
          <p:nvPr/>
        </p:nvPicPr>
        <p:blipFill>
          <a:blip r:embed="rId4"/>
          <a:stretch>
            <a:fillRect/>
          </a:stretch>
        </p:blipFill>
        <p:spPr>
          <a:xfrm rot="4903789">
            <a:off x="8041077" y="2485699"/>
            <a:ext cx="1123950" cy="1476375"/>
          </a:xfrm>
          <a:prstGeom prst="rect">
            <a:avLst/>
          </a:prstGeom>
        </p:spPr>
      </p:pic>
      <p:pic>
        <p:nvPicPr>
          <p:cNvPr id="9" name="Picture 8">
            <a:extLst>
              <a:ext uri="{FF2B5EF4-FFF2-40B4-BE49-F238E27FC236}">
                <a16:creationId xmlns:a16="http://schemas.microsoft.com/office/drawing/2014/main" id="{0DFE38EA-9D84-48B4-8D3F-3E7E39E0DCFD}"/>
              </a:ext>
            </a:extLst>
          </p:cNvPr>
          <p:cNvPicPr>
            <a:picLocks noChangeAspect="1"/>
          </p:cNvPicPr>
          <p:nvPr/>
        </p:nvPicPr>
        <p:blipFill>
          <a:blip r:embed="rId5"/>
          <a:stretch>
            <a:fillRect/>
          </a:stretch>
        </p:blipFill>
        <p:spPr>
          <a:xfrm rot="187294">
            <a:off x="7561344" y="1284588"/>
            <a:ext cx="2226313" cy="1200394"/>
          </a:xfrm>
          <a:prstGeom prst="rect">
            <a:avLst/>
          </a:prstGeom>
        </p:spPr>
      </p:pic>
      <p:pic>
        <p:nvPicPr>
          <p:cNvPr id="10" name="Picture 9">
            <a:extLst>
              <a:ext uri="{FF2B5EF4-FFF2-40B4-BE49-F238E27FC236}">
                <a16:creationId xmlns:a16="http://schemas.microsoft.com/office/drawing/2014/main" id="{557968DE-F17C-4FB9-B99F-FB33A72FC1AA}"/>
              </a:ext>
            </a:extLst>
          </p:cNvPr>
          <p:cNvPicPr>
            <a:picLocks noChangeAspect="1"/>
          </p:cNvPicPr>
          <p:nvPr/>
        </p:nvPicPr>
        <p:blipFill>
          <a:blip r:embed="rId6"/>
          <a:stretch>
            <a:fillRect/>
          </a:stretch>
        </p:blipFill>
        <p:spPr>
          <a:xfrm rot="176625">
            <a:off x="8219628" y="4163192"/>
            <a:ext cx="1543050" cy="1076325"/>
          </a:xfrm>
          <a:prstGeom prst="rect">
            <a:avLst/>
          </a:prstGeom>
        </p:spPr>
      </p:pic>
      <p:pic>
        <p:nvPicPr>
          <p:cNvPr id="11" name="Picture 10">
            <a:extLst>
              <a:ext uri="{FF2B5EF4-FFF2-40B4-BE49-F238E27FC236}">
                <a16:creationId xmlns:a16="http://schemas.microsoft.com/office/drawing/2014/main" id="{66DA547C-5CD9-4B97-942A-2F9E780FC173}"/>
              </a:ext>
            </a:extLst>
          </p:cNvPr>
          <p:cNvPicPr>
            <a:picLocks noChangeAspect="1"/>
          </p:cNvPicPr>
          <p:nvPr/>
        </p:nvPicPr>
        <p:blipFill>
          <a:blip r:embed="rId7"/>
          <a:stretch>
            <a:fillRect/>
          </a:stretch>
        </p:blipFill>
        <p:spPr>
          <a:xfrm rot="21168520">
            <a:off x="9870455" y="5173084"/>
            <a:ext cx="1403271" cy="1384807"/>
          </a:xfrm>
          <a:prstGeom prst="rect">
            <a:avLst/>
          </a:prstGeom>
        </p:spPr>
      </p:pic>
    </p:spTree>
    <p:extLst>
      <p:ext uri="{BB962C8B-B14F-4D97-AF65-F5344CB8AC3E}">
        <p14:creationId xmlns:p14="http://schemas.microsoft.com/office/powerpoint/2010/main" val="170701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DFC506-1EB0-4119-8422-317E579128E7}"/>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a:solidFill>
                  <a:srgbClr val="FFFFFF"/>
                </a:solidFill>
                <a:latin typeface="+mj-lt"/>
                <a:ea typeface="+mj-ea"/>
                <a:cs typeface="+mj-cs"/>
              </a:rPr>
              <a:t>Section C) Practice – writing mult/div sums</a:t>
            </a:r>
          </a:p>
        </p:txBody>
      </p:sp>
      <p:pic>
        <p:nvPicPr>
          <p:cNvPr id="5" name="Picture 4" descr="A close up of text on a white background&#10;&#10;Description automatically generated">
            <a:extLst>
              <a:ext uri="{FF2B5EF4-FFF2-40B4-BE49-F238E27FC236}">
                <a16:creationId xmlns:a16="http://schemas.microsoft.com/office/drawing/2014/main" id="{DE68DC9D-EB05-4762-8531-CFB027455877}"/>
              </a:ext>
            </a:extLst>
          </p:cNvPr>
          <p:cNvPicPr>
            <a:picLocks noChangeAspect="1"/>
          </p:cNvPicPr>
          <p:nvPr/>
        </p:nvPicPr>
        <p:blipFill>
          <a:blip r:embed="rId2"/>
          <a:stretch>
            <a:fillRect/>
          </a:stretch>
        </p:blipFill>
        <p:spPr>
          <a:xfrm>
            <a:off x="5953309" y="492573"/>
            <a:ext cx="4954570" cy="5880796"/>
          </a:xfrm>
          <a:prstGeom prst="rect">
            <a:avLst/>
          </a:prstGeom>
        </p:spPr>
      </p:pic>
    </p:spTree>
    <p:extLst>
      <p:ext uri="{BB962C8B-B14F-4D97-AF65-F5344CB8AC3E}">
        <p14:creationId xmlns:p14="http://schemas.microsoft.com/office/powerpoint/2010/main" val="2021050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20B7DA-54E2-4F1A-B52B-8EF90B55D69D}"/>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Square numbers and roots of squares</a:t>
            </a:r>
          </a:p>
        </p:txBody>
      </p:sp>
      <p:pic>
        <p:nvPicPr>
          <p:cNvPr id="7170" name="Picture 2" descr="Square numbers - MNM for Students">
            <a:extLst>
              <a:ext uri="{FF2B5EF4-FFF2-40B4-BE49-F238E27FC236}">
                <a16:creationId xmlns:a16="http://schemas.microsoft.com/office/drawing/2014/main" id="{57F56E62-DCEB-4766-A553-3B94B69E170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2302" b="2966"/>
          <a:stretch/>
        </p:blipFill>
        <p:spPr bwMode="auto">
          <a:xfrm>
            <a:off x="684213" y="1755775"/>
            <a:ext cx="6662738" cy="4233863"/>
          </a:xfrm>
          <a:prstGeom prst="rect">
            <a:avLst/>
          </a:prstGeom>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10D6A11-303E-4ADC-958C-F67E2E080A0D}"/>
              </a:ext>
            </a:extLst>
          </p:cNvPr>
          <p:cNvPicPr>
            <a:picLocks noChangeAspect="1"/>
          </p:cNvPicPr>
          <p:nvPr/>
        </p:nvPicPr>
        <p:blipFill>
          <a:blip r:embed="rId3"/>
          <a:stretch>
            <a:fillRect/>
          </a:stretch>
        </p:blipFill>
        <p:spPr>
          <a:xfrm>
            <a:off x="7429500" y="1755775"/>
            <a:ext cx="4078288" cy="4233863"/>
          </a:xfrm>
          <a:prstGeom prst="rect">
            <a:avLst/>
          </a:prstGeom>
        </p:spPr>
      </p:pic>
    </p:spTree>
    <p:extLst>
      <p:ext uri="{BB962C8B-B14F-4D97-AF65-F5344CB8AC3E}">
        <p14:creationId xmlns:p14="http://schemas.microsoft.com/office/powerpoint/2010/main" val="1215945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8F9F8-B92A-4208-B158-E65631DDB806}"/>
              </a:ext>
            </a:extLst>
          </p:cNvPr>
          <p:cNvSpPr>
            <a:spLocks noGrp="1"/>
          </p:cNvSpPr>
          <p:nvPr>
            <p:ph type="title"/>
          </p:nvPr>
        </p:nvSpPr>
        <p:spPr/>
        <p:txBody>
          <a:bodyPr/>
          <a:lstStyle/>
          <a:p>
            <a:r>
              <a:rPr lang="en-GB"/>
              <a:t>Section D) Practice –Square numbers</a:t>
            </a:r>
          </a:p>
        </p:txBody>
      </p:sp>
      <p:sp>
        <p:nvSpPr>
          <p:cNvPr id="3" name="Content Placeholder 2">
            <a:extLst>
              <a:ext uri="{FF2B5EF4-FFF2-40B4-BE49-F238E27FC236}">
                <a16:creationId xmlns:a16="http://schemas.microsoft.com/office/drawing/2014/main" id="{D8165A14-D48D-40B6-B096-57E8C61342F4}"/>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6C428C88-5431-4987-B7E5-0EB5E376DFEE}"/>
              </a:ext>
            </a:extLst>
          </p:cNvPr>
          <p:cNvPicPr>
            <a:picLocks noChangeAspect="1"/>
          </p:cNvPicPr>
          <p:nvPr/>
        </p:nvPicPr>
        <p:blipFill>
          <a:blip r:embed="rId2"/>
          <a:stretch>
            <a:fillRect/>
          </a:stretch>
        </p:blipFill>
        <p:spPr>
          <a:xfrm>
            <a:off x="558799" y="1825625"/>
            <a:ext cx="6730365" cy="4683274"/>
          </a:xfrm>
          <a:prstGeom prst="rect">
            <a:avLst/>
          </a:prstGeom>
        </p:spPr>
      </p:pic>
      <p:pic>
        <p:nvPicPr>
          <p:cNvPr id="5" name="Picture 4">
            <a:extLst>
              <a:ext uri="{FF2B5EF4-FFF2-40B4-BE49-F238E27FC236}">
                <a16:creationId xmlns:a16="http://schemas.microsoft.com/office/drawing/2014/main" id="{0F4C6B91-4191-4A38-89E0-74E1F2E06EE3}"/>
              </a:ext>
            </a:extLst>
          </p:cNvPr>
          <p:cNvPicPr>
            <a:picLocks noChangeAspect="1"/>
          </p:cNvPicPr>
          <p:nvPr/>
        </p:nvPicPr>
        <p:blipFill>
          <a:blip r:embed="rId3"/>
          <a:stretch>
            <a:fillRect/>
          </a:stretch>
        </p:blipFill>
        <p:spPr>
          <a:xfrm>
            <a:off x="6309360" y="1891117"/>
            <a:ext cx="5744844" cy="2276145"/>
          </a:xfrm>
          <a:prstGeom prst="rect">
            <a:avLst/>
          </a:prstGeom>
        </p:spPr>
      </p:pic>
    </p:spTree>
    <p:extLst>
      <p:ext uri="{BB962C8B-B14F-4D97-AF65-F5344CB8AC3E}">
        <p14:creationId xmlns:p14="http://schemas.microsoft.com/office/powerpoint/2010/main" val="3608720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13373-2A59-44BC-8B8F-DE6FEE638EBA}"/>
              </a:ext>
            </a:extLst>
          </p:cNvPr>
          <p:cNvSpPr>
            <a:spLocks noGrp="1"/>
          </p:cNvSpPr>
          <p:nvPr>
            <p:ph type="title"/>
          </p:nvPr>
        </p:nvSpPr>
        <p:spPr/>
        <p:txBody>
          <a:bodyPr/>
          <a:lstStyle/>
          <a:p>
            <a:r>
              <a:rPr lang="en-GB"/>
              <a:t>Section E) Exam Style Questions</a:t>
            </a:r>
          </a:p>
        </p:txBody>
      </p:sp>
      <p:pic>
        <p:nvPicPr>
          <p:cNvPr id="4" name="Picture 3">
            <a:extLst>
              <a:ext uri="{FF2B5EF4-FFF2-40B4-BE49-F238E27FC236}">
                <a16:creationId xmlns:a16="http://schemas.microsoft.com/office/drawing/2014/main" id="{041F467F-081F-42BF-8AF9-BE5AE54E6736}"/>
              </a:ext>
            </a:extLst>
          </p:cNvPr>
          <p:cNvPicPr>
            <a:picLocks noChangeAspect="1"/>
          </p:cNvPicPr>
          <p:nvPr/>
        </p:nvPicPr>
        <p:blipFill rotWithShape="1">
          <a:blip r:embed="rId2"/>
          <a:srcRect b="28056"/>
          <a:stretch/>
        </p:blipFill>
        <p:spPr>
          <a:xfrm>
            <a:off x="838200" y="1690689"/>
            <a:ext cx="10383520" cy="3414712"/>
          </a:xfrm>
          <a:prstGeom prst="rect">
            <a:avLst/>
          </a:prstGeom>
        </p:spPr>
      </p:pic>
      <p:sp>
        <p:nvSpPr>
          <p:cNvPr id="5" name="Rectangle 4">
            <a:extLst>
              <a:ext uri="{FF2B5EF4-FFF2-40B4-BE49-F238E27FC236}">
                <a16:creationId xmlns:a16="http://schemas.microsoft.com/office/drawing/2014/main" id="{8E16E1EC-93BB-4F63-9B22-21E1DB21FA3D}"/>
              </a:ext>
            </a:extLst>
          </p:cNvPr>
          <p:cNvSpPr/>
          <p:nvPr/>
        </p:nvSpPr>
        <p:spPr>
          <a:xfrm>
            <a:off x="272988" y="1767185"/>
            <a:ext cx="433132" cy="461665"/>
          </a:xfrm>
          <a:prstGeom prst="rect">
            <a:avLst/>
          </a:prstGeom>
          <a:noFill/>
        </p:spPr>
        <p:txBody>
          <a:bodyPr wrap="none" lIns="91440" tIns="45720" rIns="91440" bIns="45720">
            <a:spAutoFit/>
          </a:bodyPr>
          <a:lstStyle/>
          <a:p>
            <a:pPr algn="ctr"/>
            <a:r>
              <a:rPr lang="en-US" sz="2400" b="0" cap="none" spc="0">
                <a:ln w="0"/>
                <a:solidFill>
                  <a:schemeClr val="tx1"/>
                </a:solidFill>
                <a:effectLst>
                  <a:outerShdw blurRad="38100" dist="19050" dir="2700000" algn="tl" rotWithShape="0">
                    <a:schemeClr val="dk1">
                      <a:alpha val="40000"/>
                    </a:schemeClr>
                  </a:outerShdw>
                </a:effectLst>
              </a:rPr>
              <a:t>1)</a:t>
            </a:r>
          </a:p>
        </p:txBody>
      </p:sp>
    </p:spTree>
    <p:extLst>
      <p:ext uri="{BB962C8B-B14F-4D97-AF65-F5344CB8AC3E}">
        <p14:creationId xmlns:p14="http://schemas.microsoft.com/office/powerpoint/2010/main" val="4141330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13373-2A59-44BC-8B8F-DE6FEE638EBA}"/>
              </a:ext>
            </a:extLst>
          </p:cNvPr>
          <p:cNvSpPr>
            <a:spLocks noGrp="1"/>
          </p:cNvSpPr>
          <p:nvPr>
            <p:ph type="title"/>
          </p:nvPr>
        </p:nvSpPr>
        <p:spPr/>
        <p:txBody>
          <a:bodyPr/>
          <a:lstStyle/>
          <a:p>
            <a:r>
              <a:rPr lang="en-GB"/>
              <a:t>Section E) Exam Style Questions</a:t>
            </a:r>
          </a:p>
        </p:txBody>
      </p:sp>
      <p:sp>
        <p:nvSpPr>
          <p:cNvPr id="5" name="Rectangle 4">
            <a:extLst>
              <a:ext uri="{FF2B5EF4-FFF2-40B4-BE49-F238E27FC236}">
                <a16:creationId xmlns:a16="http://schemas.microsoft.com/office/drawing/2014/main" id="{52A964CE-BAEC-49ED-8DE6-5BA30D0FAC64}"/>
              </a:ext>
            </a:extLst>
          </p:cNvPr>
          <p:cNvSpPr/>
          <p:nvPr/>
        </p:nvSpPr>
        <p:spPr>
          <a:xfrm>
            <a:off x="272988" y="1767185"/>
            <a:ext cx="433132" cy="461665"/>
          </a:xfrm>
          <a:prstGeom prst="rect">
            <a:avLst/>
          </a:prstGeom>
          <a:noFill/>
        </p:spPr>
        <p:txBody>
          <a:bodyPr wrap="none" lIns="91440" tIns="45720" rIns="91440" bIns="45720">
            <a:spAutoFit/>
          </a:bodyPr>
          <a:lstStyle/>
          <a:p>
            <a:pPr algn="ctr"/>
            <a:r>
              <a:rPr lang="en-US" sz="2400" b="0" cap="none" spc="0">
                <a:ln w="0"/>
                <a:solidFill>
                  <a:schemeClr val="tx1"/>
                </a:solidFill>
                <a:effectLst>
                  <a:outerShdw blurRad="38100" dist="19050" dir="2700000" algn="tl" rotWithShape="0">
                    <a:schemeClr val="dk1">
                      <a:alpha val="40000"/>
                    </a:schemeClr>
                  </a:outerShdw>
                </a:effectLst>
              </a:rPr>
              <a:t>2)</a:t>
            </a:r>
          </a:p>
        </p:txBody>
      </p:sp>
      <p:sp>
        <p:nvSpPr>
          <p:cNvPr id="3" name="Rectangle: Rounded Corners 2">
            <a:extLst>
              <a:ext uri="{FF2B5EF4-FFF2-40B4-BE49-F238E27FC236}">
                <a16:creationId xmlns:a16="http://schemas.microsoft.com/office/drawing/2014/main" id="{35995B6C-2CA6-43A6-9FF4-E8B1059AB662}"/>
              </a:ext>
            </a:extLst>
          </p:cNvPr>
          <p:cNvSpPr/>
          <p:nvPr/>
        </p:nvSpPr>
        <p:spPr>
          <a:xfrm>
            <a:off x="838200" y="1562100"/>
            <a:ext cx="10953750" cy="5076825"/>
          </a:xfrm>
          <a:prstGeom prst="roundRect">
            <a:avLst>
              <a:gd name="adj" fmla="val 784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AF7B2720-3195-4AF5-B690-03AC7EBEDCAF}"/>
              </a:ext>
            </a:extLst>
          </p:cNvPr>
          <p:cNvSpPr/>
          <p:nvPr/>
        </p:nvSpPr>
        <p:spPr>
          <a:xfrm>
            <a:off x="6448424" y="5629275"/>
            <a:ext cx="4333875" cy="704850"/>
          </a:xfrm>
          <a:prstGeom prst="roundRect">
            <a:avLst>
              <a:gd name="adj"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7" name="TextBox 6">
            <a:extLst>
              <a:ext uri="{FF2B5EF4-FFF2-40B4-BE49-F238E27FC236}">
                <a16:creationId xmlns:a16="http://schemas.microsoft.com/office/drawing/2014/main" id="{5AD723F8-3B7E-429F-B544-2BACB855D1B5}"/>
              </a:ext>
            </a:extLst>
          </p:cNvPr>
          <p:cNvSpPr txBox="1"/>
          <p:nvPr/>
        </p:nvSpPr>
        <p:spPr>
          <a:xfrm>
            <a:off x="1152525" y="1998017"/>
            <a:ext cx="9877425" cy="461665"/>
          </a:xfrm>
          <a:prstGeom prst="rect">
            <a:avLst/>
          </a:prstGeom>
          <a:noFill/>
        </p:spPr>
        <p:txBody>
          <a:bodyPr wrap="square" rtlCol="0">
            <a:spAutoFit/>
          </a:bodyPr>
          <a:lstStyle/>
          <a:p>
            <a:r>
              <a:rPr lang="en-GB" sz="2400"/>
              <a:t>a) Calculate 13</a:t>
            </a:r>
            <a:r>
              <a:rPr lang="en-GB" sz="2400" baseline="30000"/>
              <a:t>2								</a:t>
            </a:r>
            <a:r>
              <a:rPr lang="en-GB" sz="2400"/>
              <a:t>(1)</a:t>
            </a:r>
          </a:p>
        </p:txBody>
      </p:sp>
    </p:spTree>
    <p:extLst>
      <p:ext uri="{BB962C8B-B14F-4D97-AF65-F5344CB8AC3E}">
        <p14:creationId xmlns:p14="http://schemas.microsoft.com/office/powerpoint/2010/main" val="3686196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13373-2A59-44BC-8B8F-DE6FEE638EBA}"/>
              </a:ext>
            </a:extLst>
          </p:cNvPr>
          <p:cNvSpPr>
            <a:spLocks noGrp="1"/>
          </p:cNvSpPr>
          <p:nvPr>
            <p:ph type="title"/>
          </p:nvPr>
        </p:nvSpPr>
        <p:spPr/>
        <p:txBody>
          <a:bodyPr/>
          <a:lstStyle/>
          <a:p>
            <a:r>
              <a:rPr lang="en-GB"/>
              <a:t>Section E) Exam Style Questions</a:t>
            </a:r>
          </a:p>
        </p:txBody>
      </p:sp>
      <p:sp>
        <p:nvSpPr>
          <p:cNvPr id="5" name="Rectangle 4">
            <a:extLst>
              <a:ext uri="{FF2B5EF4-FFF2-40B4-BE49-F238E27FC236}">
                <a16:creationId xmlns:a16="http://schemas.microsoft.com/office/drawing/2014/main" id="{52A964CE-BAEC-49ED-8DE6-5BA30D0FAC64}"/>
              </a:ext>
            </a:extLst>
          </p:cNvPr>
          <p:cNvSpPr/>
          <p:nvPr/>
        </p:nvSpPr>
        <p:spPr>
          <a:xfrm>
            <a:off x="272988" y="1767185"/>
            <a:ext cx="433132" cy="461665"/>
          </a:xfrm>
          <a:prstGeom prst="rect">
            <a:avLst/>
          </a:prstGeom>
          <a:noFill/>
        </p:spPr>
        <p:txBody>
          <a:bodyPr wrap="none" lIns="91440" tIns="45720" rIns="91440" bIns="45720">
            <a:spAutoFit/>
          </a:bodyPr>
          <a:lstStyle/>
          <a:p>
            <a:pPr algn="ctr"/>
            <a:r>
              <a:rPr lang="en-US" sz="2400">
                <a:ln w="0"/>
                <a:effectLst>
                  <a:outerShdw blurRad="38100" dist="19050" dir="2700000" algn="tl" rotWithShape="0">
                    <a:schemeClr val="dk1">
                      <a:alpha val="40000"/>
                    </a:schemeClr>
                  </a:outerShdw>
                </a:effectLst>
              </a:rPr>
              <a:t>3</a:t>
            </a:r>
            <a:r>
              <a:rPr lang="en-US" sz="2400" b="0" cap="none" spc="0">
                <a:ln w="0"/>
                <a:solidFill>
                  <a:schemeClr val="tx1"/>
                </a:solidFill>
                <a:effectLst>
                  <a:outerShdw blurRad="38100" dist="19050" dir="2700000" algn="tl" rotWithShape="0">
                    <a:schemeClr val="dk1">
                      <a:alpha val="40000"/>
                    </a:schemeClr>
                  </a:outerShdw>
                </a:effectLst>
              </a:rPr>
              <a:t>)</a:t>
            </a:r>
          </a:p>
        </p:txBody>
      </p:sp>
      <p:sp>
        <p:nvSpPr>
          <p:cNvPr id="3" name="Rectangle: Rounded Corners 2">
            <a:extLst>
              <a:ext uri="{FF2B5EF4-FFF2-40B4-BE49-F238E27FC236}">
                <a16:creationId xmlns:a16="http://schemas.microsoft.com/office/drawing/2014/main" id="{35995B6C-2CA6-43A6-9FF4-E8B1059AB662}"/>
              </a:ext>
            </a:extLst>
          </p:cNvPr>
          <p:cNvSpPr/>
          <p:nvPr/>
        </p:nvSpPr>
        <p:spPr>
          <a:xfrm>
            <a:off x="838200" y="1562100"/>
            <a:ext cx="10953750" cy="5076825"/>
          </a:xfrm>
          <a:prstGeom prst="roundRect">
            <a:avLst>
              <a:gd name="adj" fmla="val 784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AF7B2720-3195-4AF5-B690-03AC7EBEDCAF}"/>
              </a:ext>
            </a:extLst>
          </p:cNvPr>
          <p:cNvSpPr/>
          <p:nvPr/>
        </p:nvSpPr>
        <p:spPr>
          <a:xfrm>
            <a:off x="6448424" y="5629275"/>
            <a:ext cx="4333875" cy="704850"/>
          </a:xfrm>
          <a:prstGeom prst="roundRect">
            <a:avLst>
              <a:gd name="adj"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7" name="TextBox 6">
            <a:extLst>
              <a:ext uri="{FF2B5EF4-FFF2-40B4-BE49-F238E27FC236}">
                <a16:creationId xmlns:a16="http://schemas.microsoft.com/office/drawing/2014/main" id="{5AD723F8-3B7E-429F-B544-2BACB855D1B5}"/>
              </a:ext>
            </a:extLst>
          </p:cNvPr>
          <p:cNvSpPr txBox="1"/>
          <p:nvPr/>
        </p:nvSpPr>
        <p:spPr>
          <a:xfrm>
            <a:off x="1152525" y="1998017"/>
            <a:ext cx="9877425" cy="1569660"/>
          </a:xfrm>
          <a:prstGeom prst="rect">
            <a:avLst/>
          </a:prstGeom>
          <a:noFill/>
        </p:spPr>
        <p:txBody>
          <a:bodyPr wrap="square" rtlCol="0">
            <a:spAutoFit/>
          </a:bodyPr>
          <a:lstStyle/>
          <a:p>
            <a:r>
              <a:rPr lang="en-GB" sz="2400"/>
              <a:t>The table shows new investments received by a company. Each investment will be processed in order of its value, first is the lowest.</a:t>
            </a:r>
          </a:p>
          <a:p>
            <a:endParaRPr lang="en-GB" sz="2400"/>
          </a:p>
          <a:p>
            <a:r>
              <a:rPr lang="en-GB" sz="2400"/>
              <a:t>Sort the investments in order of size.</a:t>
            </a:r>
          </a:p>
        </p:txBody>
      </p:sp>
      <p:graphicFrame>
        <p:nvGraphicFramePr>
          <p:cNvPr id="9" name="Table 9">
            <a:extLst>
              <a:ext uri="{FF2B5EF4-FFF2-40B4-BE49-F238E27FC236}">
                <a16:creationId xmlns:a16="http://schemas.microsoft.com/office/drawing/2014/main" id="{CF68BE4F-985D-4BE6-9176-046318F19557}"/>
              </a:ext>
            </a:extLst>
          </p:cNvPr>
          <p:cNvGraphicFramePr>
            <a:graphicFrameLocks noGrp="1"/>
          </p:cNvGraphicFramePr>
          <p:nvPr>
            <p:extLst>
              <p:ext uri="{D42A27DB-BD31-4B8C-83A1-F6EECF244321}">
                <p14:modId xmlns:p14="http://schemas.microsoft.com/office/powerpoint/2010/main" val="2057272877"/>
              </p:ext>
            </p:extLst>
          </p:nvPr>
        </p:nvGraphicFramePr>
        <p:xfrm>
          <a:off x="1651000" y="3793966"/>
          <a:ext cx="8197850" cy="1125423"/>
        </p:xfrm>
        <a:graphic>
          <a:graphicData uri="http://schemas.openxmlformats.org/drawingml/2006/table">
            <a:tbl>
              <a:tblPr firstRow="1" bandRow="1">
                <a:tableStyleId>{5C22544A-7EE6-4342-B048-85BDC9FD1C3A}</a:tableStyleId>
              </a:tblPr>
              <a:tblGrid>
                <a:gridCol w="1639570">
                  <a:extLst>
                    <a:ext uri="{9D8B030D-6E8A-4147-A177-3AD203B41FA5}">
                      <a16:colId xmlns:a16="http://schemas.microsoft.com/office/drawing/2014/main" val="2948130062"/>
                    </a:ext>
                  </a:extLst>
                </a:gridCol>
                <a:gridCol w="1639570">
                  <a:extLst>
                    <a:ext uri="{9D8B030D-6E8A-4147-A177-3AD203B41FA5}">
                      <a16:colId xmlns:a16="http://schemas.microsoft.com/office/drawing/2014/main" val="2298428397"/>
                    </a:ext>
                  </a:extLst>
                </a:gridCol>
                <a:gridCol w="1639570">
                  <a:extLst>
                    <a:ext uri="{9D8B030D-6E8A-4147-A177-3AD203B41FA5}">
                      <a16:colId xmlns:a16="http://schemas.microsoft.com/office/drawing/2014/main" val="3506661190"/>
                    </a:ext>
                  </a:extLst>
                </a:gridCol>
                <a:gridCol w="1639570">
                  <a:extLst>
                    <a:ext uri="{9D8B030D-6E8A-4147-A177-3AD203B41FA5}">
                      <a16:colId xmlns:a16="http://schemas.microsoft.com/office/drawing/2014/main" val="1119031744"/>
                    </a:ext>
                  </a:extLst>
                </a:gridCol>
                <a:gridCol w="1639570">
                  <a:extLst>
                    <a:ext uri="{9D8B030D-6E8A-4147-A177-3AD203B41FA5}">
                      <a16:colId xmlns:a16="http://schemas.microsoft.com/office/drawing/2014/main" val="3181776683"/>
                    </a:ext>
                  </a:extLst>
                </a:gridCol>
              </a:tblGrid>
              <a:tr h="485343">
                <a:tc>
                  <a:txBody>
                    <a:bodyPr/>
                    <a:lstStyle/>
                    <a:p>
                      <a:r>
                        <a:rPr lang="en-GB"/>
                        <a:t>Investor A</a:t>
                      </a:r>
                    </a:p>
                  </a:txBody>
                  <a:tcPr/>
                </a:tc>
                <a:tc>
                  <a:txBody>
                    <a:bodyPr/>
                    <a:lstStyle/>
                    <a:p>
                      <a:r>
                        <a:rPr lang="en-GB"/>
                        <a:t>Investor B</a:t>
                      </a:r>
                    </a:p>
                  </a:txBody>
                  <a:tcPr/>
                </a:tc>
                <a:tc>
                  <a:txBody>
                    <a:bodyPr/>
                    <a:lstStyle/>
                    <a:p>
                      <a:r>
                        <a:rPr lang="en-GB"/>
                        <a:t>Investor C</a:t>
                      </a:r>
                    </a:p>
                  </a:txBody>
                  <a:tcPr/>
                </a:tc>
                <a:tc>
                  <a:txBody>
                    <a:bodyPr/>
                    <a:lstStyle/>
                    <a:p>
                      <a:r>
                        <a:rPr lang="en-GB"/>
                        <a:t>Investor D</a:t>
                      </a:r>
                    </a:p>
                  </a:txBody>
                  <a:tcPr/>
                </a:tc>
                <a:tc>
                  <a:txBody>
                    <a:bodyPr/>
                    <a:lstStyle/>
                    <a:p>
                      <a:r>
                        <a:rPr lang="en-GB"/>
                        <a:t>Investor E</a:t>
                      </a:r>
                    </a:p>
                  </a:txBody>
                  <a:tcPr/>
                </a:tc>
                <a:extLst>
                  <a:ext uri="{0D108BD9-81ED-4DB2-BD59-A6C34878D82A}">
                    <a16:rowId xmlns:a16="http://schemas.microsoft.com/office/drawing/2014/main" val="3415639873"/>
                  </a:ext>
                </a:extLst>
              </a:tr>
              <a:tr h="485343">
                <a:tc>
                  <a:txBody>
                    <a:bodyPr/>
                    <a:lstStyle/>
                    <a:p>
                      <a:r>
                        <a:rPr lang="en-GB"/>
                        <a:t>£18,056</a:t>
                      </a:r>
                    </a:p>
                  </a:txBody>
                  <a:tcPr/>
                </a:tc>
                <a:tc>
                  <a:txBody>
                    <a:bodyPr/>
                    <a:lstStyle/>
                    <a:p>
                      <a:r>
                        <a:rPr lang="en-GB"/>
                        <a:t>£0.023M</a:t>
                      </a:r>
                    </a:p>
                  </a:txBody>
                  <a:tcPr/>
                </a:tc>
                <a:tc>
                  <a:txBody>
                    <a:bodyPr/>
                    <a:lstStyle/>
                    <a:p>
                      <a:r>
                        <a:rPr lang="en-GB"/>
                        <a:t>10 payments of £7,500</a:t>
                      </a:r>
                    </a:p>
                  </a:txBody>
                  <a:tcPr/>
                </a:tc>
                <a:tc>
                  <a:txBody>
                    <a:bodyPr/>
                    <a:lstStyle/>
                    <a:p>
                      <a:r>
                        <a:rPr lang="en-GB" sz="1600"/>
                        <a:t>Three hundred thousand pounds</a:t>
                      </a:r>
                    </a:p>
                  </a:txBody>
                  <a:tcPr/>
                </a:tc>
                <a:tc>
                  <a:txBody>
                    <a:bodyPr/>
                    <a:lstStyle/>
                    <a:p>
                      <a:r>
                        <a:rPr lang="en-GB"/>
                        <a:t>£18.6K</a:t>
                      </a:r>
                    </a:p>
                  </a:txBody>
                  <a:tcPr/>
                </a:tc>
                <a:extLst>
                  <a:ext uri="{0D108BD9-81ED-4DB2-BD59-A6C34878D82A}">
                    <a16:rowId xmlns:a16="http://schemas.microsoft.com/office/drawing/2014/main" val="3240335948"/>
                  </a:ext>
                </a:extLst>
              </a:tr>
            </a:tbl>
          </a:graphicData>
        </a:graphic>
      </p:graphicFrame>
    </p:spTree>
    <p:extLst>
      <p:ext uri="{BB962C8B-B14F-4D97-AF65-F5344CB8AC3E}">
        <p14:creationId xmlns:p14="http://schemas.microsoft.com/office/powerpoint/2010/main" val="527325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F6C89-8BAA-49CE-857D-F3E8B48F92EC}"/>
              </a:ext>
            </a:extLst>
          </p:cNvPr>
          <p:cNvSpPr>
            <a:spLocks noGrp="1"/>
          </p:cNvSpPr>
          <p:nvPr>
            <p:ph type="title"/>
          </p:nvPr>
        </p:nvSpPr>
        <p:spPr/>
        <p:txBody>
          <a:bodyPr/>
          <a:lstStyle/>
          <a:p>
            <a:pPr algn="ctr"/>
            <a:r>
              <a:rPr lang="en-GB"/>
              <a:t>L1 Week 3 – Numbers and Multiples</a:t>
            </a:r>
          </a:p>
        </p:txBody>
      </p:sp>
      <p:sp>
        <p:nvSpPr>
          <p:cNvPr id="3" name="Content Placeholder 2">
            <a:extLst>
              <a:ext uri="{FF2B5EF4-FFF2-40B4-BE49-F238E27FC236}">
                <a16:creationId xmlns:a16="http://schemas.microsoft.com/office/drawing/2014/main" id="{DB8AABBE-F2DB-4912-867E-74841625388B}"/>
              </a:ext>
            </a:extLst>
          </p:cNvPr>
          <p:cNvSpPr>
            <a:spLocks noGrp="1"/>
          </p:cNvSpPr>
          <p:nvPr>
            <p:ph idx="1"/>
          </p:nvPr>
        </p:nvSpPr>
        <p:spPr/>
        <p:txBody>
          <a:bodyPr/>
          <a:lstStyle/>
          <a:p>
            <a:pPr marL="0" indent="0">
              <a:buNone/>
            </a:pPr>
            <a:r>
              <a:rPr lang="en-GB"/>
              <a:t>Learning Objectives:</a:t>
            </a:r>
          </a:p>
          <a:p>
            <a:r>
              <a:rPr lang="en-US"/>
              <a:t>Read, write, order and compare numbers to one million</a:t>
            </a:r>
          </a:p>
          <a:p>
            <a:r>
              <a:rPr lang="en-US"/>
              <a:t>Multiply numbers by 10, 100, 1000</a:t>
            </a:r>
          </a:p>
          <a:p>
            <a:r>
              <a:rPr lang="en-US"/>
              <a:t>Recognize multiplication facts, square numbers and division</a:t>
            </a:r>
          </a:p>
          <a:p>
            <a:endParaRPr lang="en-US"/>
          </a:p>
          <a:p>
            <a:pPr marL="0" indent="0">
              <a:buNone/>
            </a:pPr>
            <a:endParaRPr lang="en-US"/>
          </a:p>
          <a:p>
            <a:pPr marL="0" indent="0">
              <a:buNone/>
            </a:pPr>
            <a:r>
              <a:rPr lang="en-US"/>
              <a:t>None this week</a:t>
            </a:r>
          </a:p>
          <a:p>
            <a:pPr marL="0" indent="0">
              <a:buNone/>
            </a:pPr>
            <a:endParaRPr lang="en-US"/>
          </a:p>
        </p:txBody>
      </p:sp>
      <p:sp>
        <p:nvSpPr>
          <p:cNvPr id="4" name="Rectangle 3">
            <a:extLst>
              <a:ext uri="{FF2B5EF4-FFF2-40B4-BE49-F238E27FC236}">
                <a16:creationId xmlns:a16="http://schemas.microsoft.com/office/drawing/2014/main" id="{F26D9D73-1A20-4D9F-8E09-97E6905332A9}"/>
              </a:ext>
            </a:extLst>
          </p:cNvPr>
          <p:cNvSpPr/>
          <p:nvPr/>
        </p:nvSpPr>
        <p:spPr>
          <a:xfrm>
            <a:off x="688109" y="1623094"/>
            <a:ext cx="10815782" cy="2416169"/>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D18227CD-79C8-4E07-86F1-C53FDB5D013D}"/>
              </a:ext>
            </a:extLst>
          </p:cNvPr>
          <p:cNvSpPr/>
          <p:nvPr/>
        </p:nvSpPr>
        <p:spPr>
          <a:xfrm>
            <a:off x="700846" y="4372926"/>
            <a:ext cx="10815782" cy="2004435"/>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1F0F047C-1AB7-4A66-AEA9-6570A1294246}"/>
              </a:ext>
            </a:extLst>
          </p:cNvPr>
          <p:cNvSpPr txBox="1"/>
          <p:nvPr/>
        </p:nvSpPr>
        <p:spPr>
          <a:xfrm>
            <a:off x="1085241" y="4115510"/>
            <a:ext cx="1237673" cy="584775"/>
          </a:xfrm>
          <a:prstGeom prst="rect">
            <a:avLst/>
          </a:prstGeom>
          <a:solidFill>
            <a:srgbClr val="00B050"/>
          </a:solidFill>
          <a:ln>
            <a:solidFill>
              <a:srgbClr val="00B050"/>
            </a:solidFill>
          </a:ln>
        </p:spPr>
        <p:txBody>
          <a:bodyPr wrap="square" rtlCol="0">
            <a:spAutoFit/>
          </a:bodyPr>
          <a:lstStyle/>
          <a:p>
            <a:r>
              <a:rPr lang="en-GB" sz="3200"/>
              <a:t>Recap</a:t>
            </a:r>
          </a:p>
        </p:txBody>
      </p:sp>
    </p:spTree>
    <p:extLst>
      <p:ext uri="{BB962C8B-B14F-4D97-AF65-F5344CB8AC3E}">
        <p14:creationId xmlns:p14="http://schemas.microsoft.com/office/powerpoint/2010/main" val="3410942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DBCCC5-75F2-4D25-8A45-83AB0A939B5C}"/>
              </a:ext>
            </a:extLst>
          </p:cNvPr>
          <p:cNvSpPr>
            <a:spLocks noGrp="1"/>
          </p:cNvSpPr>
          <p:nvPr>
            <p:ph type="title"/>
          </p:nvPr>
        </p:nvSpPr>
        <p:spPr>
          <a:xfrm>
            <a:off x="499725" y="0"/>
            <a:ext cx="10996950" cy="1325563"/>
          </a:xfrm>
        </p:spPr>
        <p:txBody>
          <a:bodyPr/>
          <a:lstStyle/>
          <a:p>
            <a:r>
              <a:rPr lang="en-GB"/>
              <a:t>Place value grid recap – check your knowledge</a:t>
            </a:r>
          </a:p>
        </p:txBody>
      </p:sp>
      <p:pic>
        <p:nvPicPr>
          <p:cNvPr id="2" name="Picture 1">
            <a:extLst>
              <a:ext uri="{FF2B5EF4-FFF2-40B4-BE49-F238E27FC236}">
                <a16:creationId xmlns:a16="http://schemas.microsoft.com/office/drawing/2014/main" id="{61175C39-EA55-4374-910B-DD57DE6926E8}"/>
              </a:ext>
            </a:extLst>
          </p:cNvPr>
          <p:cNvPicPr>
            <a:picLocks noChangeAspect="1"/>
          </p:cNvPicPr>
          <p:nvPr/>
        </p:nvPicPr>
        <p:blipFill>
          <a:blip r:embed="rId2"/>
          <a:stretch>
            <a:fillRect/>
          </a:stretch>
        </p:blipFill>
        <p:spPr>
          <a:xfrm>
            <a:off x="304125" y="1213803"/>
            <a:ext cx="11192550" cy="5041542"/>
          </a:xfrm>
          <a:prstGeom prst="rect">
            <a:avLst/>
          </a:prstGeom>
        </p:spPr>
      </p:pic>
    </p:spTree>
    <p:extLst>
      <p:ext uri="{BB962C8B-B14F-4D97-AF65-F5344CB8AC3E}">
        <p14:creationId xmlns:p14="http://schemas.microsoft.com/office/powerpoint/2010/main" val="3497860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07086-75EF-4AB3-BBBF-926FD71E6857}"/>
              </a:ext>
            </a:extLst>
          </p:cNvPr>
          <p:cNvSpPr>
            <a:spLocks noGrp="1"/>
          </p:cNvSpPr>
          <p:nvPr>
            <p:ph type="title"/>
          </p:nvPr>
        </p:nvSpPr>
        <p:spPr>
          <a:xfrm>
            <a:off x="838200" y="184785"/>
            <a:ext cx="10515600" cy="1325563"/>
          </a:xfrm>
        </p:spPr>
        <p:txBody>
          <a:bodyPr/>
          <a:lstStyle/>
          <a:p>
            <a:r>
              <a:rPr lang="en-GB"/>
              <a:t>Reading and Writing Large Numbers</a:t>
            </a:r>
          </a:p>
        </p:txBody>
      </p:sp>
      <p:pic>
        <p:nvPicPr>
          <p:cNvPr id="4" name="Content Placeholder 3">
            <a:extLst>
              <a:ext uri="{FF2B5EF4-FFF2-40B4-BE49-F238E27FC236}">
                <a16:creationId xmlns:a16="http://schemas.microsoft.com/office/drawing/2014/main" id="{7076ECFF-AECB-4F76-A7F9-27DDB79E3489}"/>
              </a:ext>
            </a:extLst>
          </p:cNvPr>
          <p:cNvPicPr>
            <a:picLocks noGrp="1" noChangeAspect="1"/>
          </p:cNvPicPr>
          <p:nvPr>
            <p:ph idx="1"/>
          </p:nvPr>
        </p:nvPicPr>
        <p:blipFill>
          <a:blip r:embed="rId2"/>
          <a:stretch>
            <a:fillRect/>
          </a:stretch>
        </p:blipFill>
        <p:spPr>
          <a:xfrm>
            <a:off x="186373" y="1423194"/>
            <a:ext cx="7731466" cy="2468086"/>
          </a:xfrm>
          <a:prstGeom prst="rect">
            <a:avLst/>
          </a:prstGeom>
        </p:spPr>
      </p:pic>
      <p:pic>
        <p:nvPicPr>
          <p:cNvPr id="5" name="Picture 4">
            <a:extLst>
              <a:ext uri="{FF2B5EF4-FFF2-40B4-BE49-F238E27FC236}">
                <a16:creationId xmlns:a16="http://schemas.microsoft.com/office/drawing/2014/main" id="{0F068486-4F2B-4EAF-9845-80306E2D400F}"/>
              </a:ext>
            </a:extLst>
          </p:cNvPr>
          <p:cNvPicPr>
            <a:picLocks noChangeAspect="1"/>
          </p:cNvPicPr>
          <p:nvPr/>
        </p:nvPicPr>
        <p:blipFill>
          <a:blip r:embed="rId3"/>
          <a:stretch>
            <a:fillRect/>
          </a:stretch>
        </p:blipFill>
        <p:spPr>
          <a:xfrm>
            <a:off x="4667567" y="4053840"/>
            <a:ext cx="7286625" cy="2619375"/>
          </a:xfrm>
          <a:prstGeom prst="rect">
            <a:avLst/>
          </a:prstGeom>
        </p:spPr>
      </p:pic>
    </p:spTree>
    <p:extLst>
      <p:ext uri="{BB962C8B-B14F-4D97-AF65-F5344CB8AC3E}">
        <p14:creationId xmlns:p14="http://schemas.microsoft.com/office/powerpoint/2010/main" val="4153324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DCB6E-42A8-42B3-9C37-430E584440ED}"/>
              </a:ext>
            </a:extLst>
          </p:cNvPr>
          <p:cNvSpPr>
            <a:spLocks noGrp="1"/>
          </p:cNvSpPr>
          <p:nvPr>
            <p:ph type="title"/>
          </p:nvPr>
        </p:nvSpPr>
        <p:spPr/>
        <p:txBody>
          <a:bodyPr/>
          <a:lstStyle/>
          <a:p>
            <a:r>
              <a:rPr lang="en-GB"/>
              <a:t>Section A) Practice – writing numbers</a:t>
            </a:r>
          </a:p>
        </p:txBody>
      </p:sp>
      <p:sp>
        <p:nvSpPr>
          <p:cNvPr id="3" name="Content Placeholder 2">
            <a:extLst>
              <a:ext uri="{FF2B5EF4-FFF2-40B4-BE49-F238E27FC236}">
                <a16:creationId xmlns:a16="http://schemas.microsoft.com/office/drawing/2014/main" id="{32998A57-4841-424C-95BD-90642CD279AB}"/>
              </a:ext>
            </a:extLst>
          </p:cNvPr>
          <p:cNvSpPr>
            <a:spLocks noGrp="1"/>
          </p:cNvSpPr>
          <p:nvPr>
            <p:ph idx="1"/>
          </p:nvPr>
        </p:nvSpPr>
        <p:spPr/>
        <p:txBody>
          <a:bodyPr vert="horz" lIns="91440" tIns="45720" rIns="91440" bIns="45720" rtlCol="0" anchor="t">
            <a:normAutofit/>
          </a:bodyPr>
          <a:lstStyle/>
          <a:p>
            <a:r>
              <a:rPr lang="en-GB"/>
              <a:t>1) Write 458,029 in words</a:t>
            </a:r>
          </a:p>
          <a:p>
            <a:r>
              <a:rPr lang="en-GB"/>
              <a:t>2) Write ‘Eight million, and ninety-seven thousand' in digits</a:t>
            </a:r>
            <a:endParaRPr lang="en-GB">
              <a:cs typeface="Calibri"/>
            </a:endParaRPr>
          </a:p>
          <a:p>
            <a:r>
              <a:rPr lang="en-GB"/>
              <a:t>3) Place in order, highest value first</a:t>
            </a:r>
          </a:p>
          <a:p>
            <a:pPr marL="0" indent="0">
              <a:buNone/>
            </a:pPr>
            <a:r>
              <a:rPr lang="en-GB"/>
              <a:t>	283,911            0.284M            280K</a:t>
            </a:r>
            <a:endParaRPr lang="en-GB">
              <a:cs typeface="Calibri"/>
            </a:endParaRPr>
          </a:p>
          <a:p>
            <a:r>
              <a:rPr lang="en-GB"/>
              <a:t>4) Write 111,010 in words</a:t>
            </a:r>
          </a:p>
          <a:p>
            <a:r>
              <a:rPr lang="en-GB"/>
              <a:t>5) Write in full, zero point five five million using digits</a:t>
            </a:r>
            <a:endParaRPr lang="en-GB">
              <a:cs typeface="Calibri"/>
            </a:endParaRPr>
          </a:p>
          <a:p>
            <a:r>
              <a:rPr lang="en-GB"/>
              <a:t>6) Expand in full   a)  2.9M	b)  1.703K      c)  0.098M</a:t>
            </a:r>
          </a:p>
        </p:txBody>
      </p:sp>
    </p:spTree>
    <p:extLst>
      <p:ext uri="{BB962C8B-B14F-4D97-AF65-F5344CB8AC3E}">
        <p14:creationId xmlns:p14="http://schemas.microsoft.com/office/powerpoint/2010/main" val="3903933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EB64B9-F889-44EF-AF58-46E58133EC36}"/>
              </a:ext>
            </a:extLst>
          </p:cNvPr>
          <p:cNvPicPr>
            <a:picLocks noChangeAspect="1"/>
          </p:cNvPicPr>
          <p:nvPr/>
        </p:nvPicPr>
        <p:blipFill>
          <a:blip r:embed="rId2"/>
          <a:stretch>
            <a:fillRect/>
          </a:stretch>
        </p:blipFill>
        <p:spPr>
          <a:xfrm>
            <a:off x="643468" y="1431396"/>
            <a:ext cx="5291666" cy="3995206"/>
          </a:xfrm>
          <a:prstGeom prst="rect">
            <a:avLst/>
          </a:prstGeom>
          <a:ln>
            <a:noFill/>
          </a:ln>
          <a:effectLst>
            <a:outerShdw blurRad="292100" dist="139700" dir="2700000" algn="tl" rotWithShape="0">
              <a:srgbClr val="333333">
                <a:alpha val="65000"/>
              </a:srgbClr>
            </a:outerShdw>
          </a:effectLst>
        </p:spPr>
      </p:pic>
      <p:pic>
        <p:nvPicPr>
          <p:cNvPr id="2050" name="Picture 2" descr="A kinaesthetic resource for multiplying and dividing by 10, 100 ...">
            <a:extLst>
              <a:ext uri="{FF2B5EF4-FFF2-40B4-BE49-F238E27FC236}">
                <a16:creationId xmlns:a16="http://schemas.microsoft.com/office/drawing/2014/main" id="{974D0C46-7E8F-42A8-AAEC-754FEF95147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6865" y="1562419"/>
            <a:ext cx="5291667" cy="37331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787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9CFD-F8AD-4620-B13C-09B7209A306C}"/>
              </a:ext>
            </a:extLst>
          </p:cNvPr>
          <p:cNvSpPr>
            <a:spLocks noGrp="1"/>
          </p:cNvSpPr>
          <p:nvPr>
            <p:ph type="title"/>
          </p:nvPr>
        </p:nvSpPr>
        <p:spPr/>
        <p:txBody>
          <a:bodyPr/>
          <a:lstStyle/>
          <a:p>
            <a:r>
              <a:rPr lang="en-GB"/>
              <a:t>Section B) Practice – Multiply by 10, 100 or 1000</a:t>
            </a:r>
          </a:p>
        </p:txBody>
      </p:sp>
      <p:sp>
        <p:nvSpPr>
          <p:cNvPr id="3" name="Content Placeholder 2">
            <a:extLst>
              <a:ext uri="{FF2B5EF4-FFF2-40B4-BE49-F238E27FC236}">
                <a16:creationId xmlns:a16="http://schemas.microsoft.com/office/drawing/2014/main" id="{1DAA5246-942A-4215-8500-41A5E16EA996}"/>
              </a:ext>
            </a:extLst>
          </p:cNvPr>
          <p:cNvSpPr>
            <a:spLocks noGrp="1"/>
          </p:cNvSpPr>
          <p:nvPr>
            <p:ph idx="1"/>
          </p:nvPr>
        </p:nvSpPr>
        <p:spPr/>
        <p:txBody>
          <a:bodyPr/>
          <a:lstStyle/>
          <a:p>
            <a:endParaRPr lang="en-GB"/>
          </a:p>
        </p:txBody>
      </p:sp>
      <p:pic>
        <p:nvPicPr>
          <p:cNvPr id="3074" name="Picture 2" descr="Multiply and divide whole numbers and those involving decimals by ...">
            <a:extLst>
              <a:ext uri="{FF2B5EF4-FFF2-40B4-BE49-F238E27FC236}">
                <a16:creationId xmlns:a16="http://schemas.microsoft.com/office/drawing/2014/main" id="{23F5F565-039D-4422-8A85-5A1FD2539D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25" y="1825625"/>
            <a:ext cx="9810750" cy="452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745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7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502EC5-040B-436F-A981-EA0F18A84AF2}"/>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kern="1200">
                <a:solidFill>
                  <a:srgbClr val="FFFFFF"/>
                </a:solidFill>
                <a:latin typeface="+mj-lt"/>
                <a:ea typeface="+mj-ea"/>
                <a:cs typeface="+mj-cs"/>
              </a:rPr>
              <a:t>Multiplication facts – X table grid</a:t>
            </a:r>
          </a:p>
        </p:txBody>
      </p:sp>
      <p:pic>
        <p:nvPicPr>
          <p:cNvPr id="4098" name="Picture 2" descr="Math Help: How Do You Multiply Using the Grid Method? Partition ...">
            <a:extLst>
              <a:ext uri="{FF2B5EF4-FFF2-40B4-BE49-F238E27FC236}">
                <a16:creationId xmlns:a16="http://schemas.microsoft.com/office/drawing/2014/main" id="{E9F7895A-F832-4C56-8E85-D8AD13769C0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34510" y="492573"/>
            <a:ext cx="6392169" cy="5880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197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74C0D-F034-43E9-9B0D-63E5521A4FB0}"/>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t>Multiplication triangles – Connecting Division</a:t>
            </a:r>
          </a:p>
        </p:txBody>
      </p:sp>
      <p:pic>
        <p:nvPicPr>
          <p:cNvPr id="5122" name="Picture 2" descr="Multiplication Triangles 4, 7 and 8 Times Tables">
            <a:extLst>
              <a:ext uri="{FF2B5EF4-FFF2-40B4-BE49-F238E27FC236}">
                <a16:creationId xmlns:a16="http://schemas.microsoft.com/office/drawing/2014/main" id="{39F3C9C3-6A2E-4453-A4E7-D2581656B78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7692" t="2637" r="1" b="7680"/>
          <a:stretch/>
        </p:blipFill>
        <p:spPr bwMode="auto">
          <a:xfrm>
            <a:off x="657225" y="1562100"/>
            <a:ext cx="7610475" cy="47196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0E8DD0F-C629-477D-970F-E85A12C97A85}"/>
              </a:ext>
            </a:extLst>
          </p:cNvPr>
          <p:cNvSpPr txBox="1"/>
          <p:nvPr/>
        </p:nvSpPr>
        <p:spPr>
          <a:xfrm>
            <a:off x="8696325" y="1971674"/>
            <a:ext cx="2105025" cy="3693319"/>
          </a:xfrm>
          <a:prstGeom prst="rect">
            <a:avLst/>
          </a:prstGeom>
          <a:noFill/>
        </p:spPr>
        <p:txBody>
          <a:bodyPr wrap="square" rtlCol="0">
            <a:spAutoFit/>
          </a:bodyPr>
          <a:lstStyle/>
          <a:p>
            <a:r>
              <a:rPr lang="en-GB"/>
              <a:t>These triangles show how multiplication and division are connected.</a:t>
            </a:r>
          </a:p>
          <a:p>
            <a:endParaRPr lang="en-GB"/>
          </a:p>
          <a:p>
            <a:r>
              <a:rPr lang="en-GB"/>
              <a:t>7 x 2 is 14  but also   </a:t>
            </a:r>
          </a:p>
          <a:p>
            <a:r>
              <a:rPr lang="en-GB"/>
              <a:t>14 / 2 is 7</a:t>
            </a:r>
          </a:p>
          <a:p>
            <a:endParaRPr lang="en-GB"/>
          </a:p>
          <a:p>
            <a:r>
              <a:rPr lang="en-GB"/>
              <a:t>This layout can be useful in the topic of ‘Compound Measures’</a:t>
            </a:r>
          </a:p>
        </p:txBody>
      </p:sp>
    </p:spTree>
    <p:extLst>
      <p:ext uri="{BB962C8B-B14F-4D97-AF65-F5344CB8AC3E}">
        <p14:creationId xmlns:p14="http://schemas.microsoft.com/office/powerpoint/2010/main" val="31103896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0EDFF64637C074B9468D8400699BC31" ma:contentTypeVersion="13" ma:contentTypeDescription="Create a new document." ma:contentTypeScope="" ma:versionID="2f37b071e3941368b53ed96c7a3eca78">
  <xsd:schema xmlns:xsd="http://www.w3.org/2001/XMLSchema" xmlns:xs="http://www.w3.org/2001/XMLSchema" xmlns:p="http://schemas.microsoft.com/office/2006/metadata/properties" xmlns:ns2="a675e989-819c-4ef8-a9e7-308823201b25" xmlns:ns3="84be7d0a-34a6-4ef2-a332-62c3b98ca601" targetNamespace="http://schemas.microsoft.com/office/2006/metadata/properties" ma:root="true" ma:fieldsID="42cc854f72018f11b23df742d9bca964" ns2:_="" ns3:_="">
    <xsd:import namespace="a675e989-819c-4ef8-a9e7-308823201b25"/>
    <xsd:import namespace="84be7d0a-34a6-4ef2-a332-62c3b98ca60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Presentationanddiscussion"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75e989-819c-4ef8-a9e7-308823201b2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Presentationanddiscussion" ma:index="17" nillable="true" ma:displayName="Presentation and discussion" ma:description="Prince Gyamfi Presentation&#10;Ahmad, Eyob, Kirthikan discussion" ma:format="Dropdown" ma:internalName="Presentationanddiscussion">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be7d0a-34a6-4ef2-a332-62c3b98ca601"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resentationanddiscussion xmlns="a675e989-819c-4ef8-a9e7-308823201b25" xsi:nil="true"/>
  </documentManagement>
</p:properties>
</file>

<file path=customXml/itemProps1.xml><?xml version="1.0" encoding="utf-8"?>
<ds:datastoreItem xmlns:ds="http://schemas.openxmlformats.org/officeDocument/2006/customXml" ds:itemID="{DC77275F-718D-439B-A570-DC27930267F0}">
  <ds:schemaRefs>
    <ds:schemaRef ds:uri="http://schemas.microsoft.com/sharepoint/v3/contenttype/forms"/>
  </ds:schemaRefs>
</ds:datastoreItem>
</file>

<file path=customXml/itemProps2.xml><?xml version="1.0" encoding="utf-8"?>
<ds:datastoreItem xmlns:ds="http://schemas.openxmlformats.org/officeDocument/2006/customXml" ds:itemID="{95FC916C-2358-4E26-9EB3-40D19B879B27}">
  <ds:schemaRefs>
    <ds:schemaRef ds:uri="84be7d0a-34a6-4ef2-a332-62c3b98ca601"/>
    <ds:schemaRef ds:uri="a675e989-819c-4ef8-a9e7-308823201b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E1F5AF9-0088-4552-9346-ED4CDDC22B59}">
  <ds:schemaRefs>
    <ds:schemaRef ds:uri="84be7d0a-34a6-4ef2-a332-62c3b98ca601"/>
    <ds:schemaRef ds:uri="a675e989-819c-4ef8-a9e7-308823201b2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16</Slides>
  <Notes>0</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Starter  Can you write the next column names to the right and left?  Can you write the value fourteen thousand, nine hundred and seven point five onto the table in the correct place?  </vt:lpstr>
      <vt:lpstr>L1 Week 3 – Numbers and Multiples</vt:lpstr>
      <vt:lpstr>Place value grid recap – check your knowledge</vt:lpstr>
      <vt:lpstr>Reading and Writing Large Numbers</vt:lpstr>
      <vt:lpstr>Section A) Practice – writing numbers</vt:lpstr>
      <vt:lpstr>PowerPoint Presentation</vt:lpstr>
      <vt:lpstr>Section B) Practice – Multiply by 10, 100 or 1000</vt:lpstr>
      <vt:lpstr>Multiplication facts – X table grid</vt:lpstr>
      <vt:lpstr>Multiplication triangles – Connecting Division</vt:lpstr>
      <vt:lpstr>Writing multiplication and division sums</vt:lpstr>
      <vt:lpstr>Section C) Practice – writing mult/div sums</vt:lpstr>
      <vt:lpstr>Square numbers and roots of squares</vt:lpstr>
      <vt:lpstr>Section D) Practice –Square numbers</vt:lpstr>
      <vt:lpstr>Section E) Exam Style Questions</vt:lpstr>
      <vt:lpstr>Section E) Exam Style Questions</vt:lpstr>
      <vt:lpstr>Section E) Exam Style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Starter  Can you write the next column names to the right and left?  Can you write the value fourteen thousand, nine hundred and seven point five onto the table in the correct place?  </dc:title>
  <dc:creator>mr cooke</dc:creator>
  <cp:revision>2</cp:revision>
  <dcterms:created xsi:type="dcterms:W3CDTF">2020-07-06T09:46:36Z</dcterms:created>
  <dcterms:modified xsi:type="dcterms:W3CDTF">2020-09-29T13:20:41Z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0x01010020EDFF64637C074B9468D8400699BC31</vt:lpwstr>
  </property>
</Properties>
</file>