
<file path=[Content_Types].xml><?xml version="1.0" encoding="utf-8"?>
<Types xmlns="http://schemas.openxmlformats.org/package/2006/content-types">
  <Default Extension="png" ContentType="image/pn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322" r:id="rId2"/>
    <p:sldId id="324" r:id="rId3"/>
    <p:sldId id="256" r:id="rId4"/>
    <p:sldId id="257" r:id="rId5"/>
    <p:sldId id="346" r:id="rId6"/>
    <p:sldId id="347" r:id="rId7"/>
    <p:sldId id="348" r:id="rId8"/>
    <p:sldId id="337" r:id="rId9"/>
    <p:sldId id="300" r:id="rId10"/>
    <p:sldId id="302" r:id="rId11"/>
    <p:sldId id="301" r:id="rId12"/>
    <p:sldId id="350" r:id="rId13"/>
    <p:sldId id="351" r:id="rId14"/>
    <p:sldId id="352" r:id="rId15"/>
    <p:sldId id="340" r:id="rId16"/>
    <p:sldId id="341" r:id="rId17"/>
    <p:sldId id="303" r:id="rId18"/>
    <p:sldId id="339" r:id="rId19"/>
    <p:sldId id="342" r:id="rId20"/>
    <p:sldId id="343" r:id="rId21"/>
    <p:sldId id="349" r:id="rId22"/>
    <p:sldId id="304" r:id="rId23"/>
    <p:sldId id="305" r:id="rId24"/>
    <p:sldId id="306" r:id="rId25"/>
    <p:sldId id="307" r:id="rId26"/>
    <p:sldId id="311" r:id="rId27"/>
    <p:sldId id="325" r:id="rId28"/>
    <p:sldId id="354" r:id="rId29"/>
    <p:sldId id="330" r:id="rId30"/>
    <p:sldId id="313" r:id="rId31"/>
    <p:sldId id="314" r:id="rId32"/>
    <p:sldId id="335" r:id="rId33"/>
    <p:sldId id="336" r:id="rId34"/>
    <p:sldId id="345" r:id="rId35"/>
    <p:sldId id="319" r:id="rId36"/>
    <p:sldId id="320" r:id="rId37"/>
    <p:sldId id="326" r:id="rId38"/>
    <p:sldId id="321" r:id="rId39"/>
    <p:sldId id="344" r:id="rId40"/>
    <p:sldId id="353" r:id="rId41"/>
    <p:sldId id="318" r:id="rId4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E38"/>
    <a:srgbClr val="00FF00"/>
    <a:srgbClr val="F5862B"/>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94660"/>
  </p:normalViewPr>
  <p:slideViewPr>
    <p:cSldViewPr>
      <p:cViewPr varScale="1">
        <p:scale>
          <a:sx n="74" d="100"/>
          <a:sy n="74" d="100"/>
        </p:scale>
        <p:origin x="-52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2034" tIns="46017" rIns="92034" bIns="46017" rtlCol="0"/>
          <a:lstStyle>
            <a:lvl1pPr algn="r">
              <a:defRPr sz="1200"/>
            </a:lvl1pPr>
          </a:lstStyle>
          <a:p>
            <a:fld id="{CDF5428D-2F09-4533-BD73-DE07F2F86977}" type="datetimeFigureOut">
              <a:rPr lang="en-GB" smtClean="0"/>
              <a:t>03/02/2005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2034" tIns="46017" rIns="92034" bIns="46017"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2034" tIns="46017" rIns="92034" bIns="46017" rtlCol="0" anchor="b"/>
          <a:lstStyle>
            <a:lvl1pPr algn="r">
              <a:defRPr sz="1200"/>
            </a:lvl1pPr>
          </a:lstStyle>
          <a:p>
            <a:fld id="{8FC0D562-BCB6-438A-AB5B-E007083F3E6A}" type="slidenum">
              <a:rPr lang="en-GB" smtClean="0"/>
              <a:t>‹#›</a:t>
            </a:fld>
            <a:endParaRPr lang="en-GB"/>
          </a:p>
        </p:txBody>
      </p:sp>
    </p:spTree>
    <p:extLst>
      <p:ext uri="{BB962C8B-B14F-4D97-AF65-F5344CB8AC3E}">
        <p14:creationId xmlns:p14="http://schemas.microsoft.com/office/powerpoint/2010/main" val="12345197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2034" tIns="46017" rIns="92034" bIns="46017"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2034" tIns="46017" rIns="92034" bIns="46017" rtlCol="0"/>
          <a:lstStyle>
            <a:lvl1pPr algn="r">
              <a:defRPr sz="1200"/>
            </a:lvl1pPr>
          </a:lstStyle>
          <a:p>
            <a:fld id="{64F38E40-AD46-491D-B192-BC6BB3E43111}" type="datetimeFigureOut">
              <a:rPr lang="en-GB" smtClean="0"/>
              <a:t>03/02/2005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34" tIns="46017" rIns="92034" bIns="46017"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2034" tIns="46017" rIns="92034" bIns="4601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2034" tIns="46017" rIns="92034" bIns="46017"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2034" tIns="46017" rIns="92034" bIns="46017" rtlCol="0" anchor="b"/>
          <a:lstStyle>
            <a:lvl1pPr algn="r">
              <a:defRPr sz="1200"/>
            </a:lvl1pPr>
          </a:lstStyle>
          <a:p>
            <a:fld id="{B7172584-BB1C-4C8D-9AF9-D31218D2BD9D}" type="slidenum">
              <a:rPr lang="en-GB" smtClean="0"/>
              <a:t>‹#›</a:t>
            </a:fld>
            <a:endParaRPr lang="en-GB"/>
          </a:p>
        </p:txBody>
      </p:sp>
    </p:spTree>
    <p:extLst>
      <p:ext uri="{BB962C8B-B14F-4D97-AF65-F5344CB8AC3E}">
        <p14:creationId xmlns:p14="http://schemas.microsoft.com/office/powerpoint/2010/main" val="5511838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8</a:t>
            </a:fld>
            <a:endParaRPr lang="en-GB"/>
          </a:p>
        </p:txBody>
      </p:sp>
    </p:spTree>
    <p:extLst>
      <p:ext uri="{BB962C8B-B14F-4D97-AF65-F5344CB8AC3E}">
        <p14:creationId xmlns:p14="http://schemas.microsoft.com/office/powerpoint/2010/main" val="4165064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24</a:t>
            </a:fld>
            <a:endParaRPr lang="en-GB"/>
          </a:p>
        </p:txBody>
      </p:sp>
    </p:spTree>
    <p:extLst>
      <p:ext uri="{BB962C8B-B14F-4D97-AF65-F5344CB8AC3E}">
        <p14:creationId xmlns:p14="http://schemas.microsoft.com/office/powerpoint/2010/main" val="294005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28</a:t>
            </a:fld>
            <a:endParaRPr lang="en-GB"/>
          </a:p>
        </p:txBody>
      </p:sp>
    </p:spTree>
    <p:extLst>
      <p:ext uri="{BB962C8B-B14F-4D97-AF65-F5344CB8AC3E}">
        <p14:creationId xmlns:p14="http://schemas.microsoft.com/office/powerpoint/2010/main" val="7016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29</a:t>
            </a:fld>
            <a:endParaRPr lang="en-GB"/>
          </a:p>
        </p:txBody>
      </p:sp>
    </p:spTree>
    <p:extLst>
      <p:ext uri="{BB962C8B-B14F-4D97-AF65-F5344CB8AC3E}">
        <p14:creationId xmlns:p14="http://schemas.microsoft.com/office/powerpoint/2010/main" val="2553542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172584-BB1C-4C8D-9AF9-D31218D2BD9D}" type="slidenum">
              <a:rPr lang="en-GB" smtClean="0"/>
              <a:t>37</a:t>
            </a:fld>
            <a:endParaRPr lang="en-GB"/>
          </a:p>
        </p:txBody>
      </p:sp>
    </p:spTree>
    <p:extLst>
      <p:ext uri="{BB962C8B-B14F-4D97-AF65-F5344CB8AC3E}">
        <p14:creationId xmlns:p14="http://schemas.microsoft.com/office/powerpoint/2010/main" val="189904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172584-BB1C-4C8D-9AF9-D31218D2BD9D}" type="slidenum">
              <a:rPr lang="en-GB" smtClean="0"/>
              <a:t>40</a:t>
            </a:fld>
            <a:endParaRPr lang="en-GB"/>
          </a:p>
        </p:txBody>
      </p:sp>
    </p:spTree>
    <p:extLst>
      <p:ext uri="{BB962C8B-B14F-4D97-AF65-F5344CB8AC3E}">
        <p14:creationId xmlns:p14="http://schemas.microsoft.com/office/powerpoint/2010/main" val="130329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A3FFA6-CF87-474B-BD79-CB7961746CA1}" type="datetime1">
              <a:rPr lang="en-GB" smtClean="0"/>
              <a:t>03/02/2005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120483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110085-1368-45B7-B4AA-7FAEEB24641C}" type="datetime1">
              <a:rPr lang="en-GB" smtClean="0"/>
              <a:t>03/02/2005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413761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9F7F1E-002A-458D-A961-847D4B11F123}" type="datetime1">
              <a:rPr lang="en-GB" smtClean="0"/>
              <a:t>03/02/2005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5838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612099E-699F-493D-BFF3-0237ED4C5C7C}" type="datetime1">
              <a:rPr lang="en-GB" smtClean="0"/>
              <a:t>03/02/2005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4759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9BF200-19B6-4A1C-BB95-31DA05881547}" type="datetime1">
              <a:rPr lang="en-GB" smtClean="0"/>
              <a:t>03/02/2005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01769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0FB4DC6-763B-4447-93B5-4BE851F3DC63}" type="datetime1">
              <a:rPr lang="en-GB" smtClean="0"/>
              <a:t>03/02/2005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8975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4110D76-141D-4420-9B3F-662ADCED946B}" type="datetime1">
              <a:rPr lang="en-GB" smtClean="0"/>
              <a:t>03/02/2005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8295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41FC42A-FFE2-4932-A656-BA5D4056107F}" type="datetime1">
              <a:rPr lang="en-GB" smtClean="0"/>
              <a:t>03/02/2005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44489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B8C75-4D4A-4E07-B166-AB4B5CCE620F}" type="datetime1">
              <a:rPr lang="en-GB" smtClean="0"/>
              <a:t>03/02/2005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198038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49D2D4-7DC2-44AF-B784-4A13127F1250}" type="datetime1">
              <a:rPr lang="en-GB" smtClean="0"/>
              <a:t>03/02/2005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235454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89CC-AAB6-48E6-8DB6-22D8189482C6}" type="datetime1">
              <a:rPr lang="en-GB" smtClean="0"/>
              <a:t>03/02/2005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55F11-0F6B-4871-AF95-E9FBACA37828}" type="slidenum">
              <a:rPr lang="en-GB" smtClean="0"/>
              <a:t>‹#›</a:t>
            </a:fld>
            <a:endParaRPr lang="en-GB"/>
          </a:p>
        </p:txBody>
      </p:sp>
    </p:spTree>
    <p:extLst>
      <p:ext uri="{BB962C8B-B14F-4D97-AF65-F5344CB8AC3E}">
        <p14:creationId xmlns:p14="http://schemas.microsoft.com/office/powerpoint/2010/main" val="3782767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457F9-0D5D-41BB-888D-AD02823330F3}" type="datetime1">
              <a:rPr lang="en-GB" smtClean="0"/>
              <a:t>03/02/2005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55F11-0F6B-4871-AF95-E9FBACA37828}" type="slidenum">
              <a:rPr lang="en-GB" smtClean="0"/>
              <a:t>‹#›</a:t>
            </a:fld>
            <a:endParaRPr lang="en-GB"/>
          </a:p>
        </p:txBody>
      </p:sp>
    </p:spTree>
    <p:extLst>
      <p:ext uri="{BB962C8B-B14F-4D97-AF65-F5344CB8AC3E}">
        <p14:creationId xmlns:p14="http://schemas.microsoft.com/office/powerpoint/2010/main" val="2630853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1.png"/><Relationship Id="rId3" Type="http://schemas.microsoft.com/office/2007/relationships/hdphoto" Target="../media/hdphoto3.wdp"/><Relationship Id="rId7" Type="http://schemas.openxmlformats.org/officeDocument/2006/relationships/image" Target="../media/image11.png"/><Relationship Id="rId12" Type="http://schemas.openxmlformats.org/officeDocument/2006/relationships/image" Target="../media/image60.png"/><Relationship Id="rId2" Type="http://schemas.openxmlformats.org/officeDocument/2006/relationships/image" Target="../media/image46.pn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63.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59.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65.jp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9.png"/><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6.pn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4.png"/><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2.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9.png"/><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78.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77.png"/><Relationship Id="rId5" Type="http://schemas.openxmlformats.org/officeDocument/2006/relationships/image" Target="../media/image6.png"/><Relationship Id="rId10" Type="http://schemas.openxmlformats.org/officeDocument/2006/relationships/image" Target="../media/image76.pn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80.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png"/><Relationship Id="rId11" Type="http://schemas.openxmlformats.org/officeDocument/2006/relationships/package" Target="../embeddings/Microsoft_Excel_Worksheet3.xlsx"/><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83.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2.png"/><Relationship Id="rId5" Type="http://schemas.openxmlformats.org/officeDocument/2006/relationships/image" Target="../media/image6.png"/><Relationship Id="rId10" Type="http://schemas.openxmlformats.org/officeDocument/2006/relationships/image" Target="../media/image81.pn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6.png"/><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85.png"/><Relationship Id="rId4" Type="http://schemas.openxmlformats.org/officeDocument/2006/relationships/image" Target="../media/image5.png"/><Relationship Id="rId9" Type="http://schemas.microsoft.com/office/2007/relationships/hdphoto" Target="../media/hdphoto7.wdp"/><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88.png"/><Relationship Id="rId5" Type="http://schemas.openxmlformats.org/officeDocument/2006/relationships/image" Target="../media/image6.png"/><Relationship Id="rId10" Type="http://schemas.openxmlformats.org/officeDocument/2006/relationships/image" Target="../media/image87.pn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2.png"/><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image" Target="../media/image9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90.png"/><Relationship Id="rId5" Type="http://schemas.openxmlformats.org/officeDocument/2006/relationships/image" Target="../media/image6.png"/><Relationship Id="rId10" Type="http://schemas.openxmlformats.org/officeDocument/2006/relationships/image" Target="../media/image89.png"/><Relationship Id="rId4" Type="http://schemas.openxmlformats.org/officeDocument/2006/relationships/image" Target="../media/image5.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9.wdp"/><Relationship Id="rId5" Type="http://schemas.openxmlformats.org/officeDocument/2006/relationships/image" Target="../media/image6.png"/><Relationship Id="rId10"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www.purplemath.com/modules/metric.htm" TargetMode="External"/><Relationship Id="rId3" Type="http://schemas.microsoft.com/office/2007/relationships/hdphoto" Target="../media/hdphoto3.wdp"/><Relationship Id="rId7" Type="http://schemas.openxmlformats.org/officeDocument/2006/relationships/image" Target="../media/image35.png"/><Relationship Id="rId12" Type="http://schemas.openxmlformats.org/officeDocument/2006/relationships/hyperlink" Target="https://www.khanacademy.org/math/arithmetic/rates-and-ratios/metric-system-tutorial/v/conversion-between-metric-units" TargetMode="External"/><Relationship Id="rId2" Type="http://schemas.openxmlformats.org/officeDocument/2006/relationships/image" Target="../media/image46.png"/><Relationship Id="rId16" Type="http://schemas.openxmlformats.org/officeDocument/2006/relationships/hyperlink" Target="http://www.bbc.co.uk/schools/teachers/ks2_activities/maths/measures.shtml" TargetMode="Externa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hyperlink" Target="http://convert.french-property.co.uk/" TargetMode="External"/><Relationship Id="rId5" Type="http://schemas.openxmlformats.org/officeDocument/2006/relationships/image" Target="../media/image6.png"/><Relationship Id="rId15" Type="http://schemas.openxmlformats.org/officeDocument/2006/relationships/hyperlink" Target="http://www.youtube.com/watch?v=UyDMwnkeAwQ" TargetMode="External"/><Relationship Id="rId10" Type="http://schemas.openxmlformats.org/officeDocument/2006/relationships/hyperlink" Target="http://www.metric-conversions.org/" TargetMode="Externa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hyperlink" Target="http://www.sheppardsoftware.com/mathgames/measurement/MeasurementMeters.ht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96.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4.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1.png"/><Relationship Id="rId1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99.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98.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png"/><Relationship Id="rId11" Type="http://schemas.openxmlformats.org/officeDocument/2006/relationships/oleObject" Target="../embeddings/Microsoft_Excel_97-2003_Worksheet1.xls"/><Relationship Id="rId5" Type="http://schemas.openxmlformats.org/officeDocument/2006/relationships/image" Target="../media/image5.png"/><Relationship Id="rId15" Type="http://schemas.openxmlformats.org/officeDocument/2006/relationships/image" Target="../media/image100.png"/><Relationship Id="rId10" Type="http://schemas.openxmlformats.org/officeDocument/2006/relationships/image" Target="../media/image10.png"/><Relationship Id="rId4" Type="http://schemas.microsoft.com/office/2007/relationships/hdphoto" Target="../media/hdphoto3.wdp"/><Relationship Id="rId9" Type="http://schemas.openxmlformats.org/officeDocument/2006/relationships/image" Target="../media/image11.png"/><Relationship Id="rId14"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3.png"/><Relationship Id="rId3" Type="http://schemas.microsoft.com/office/2007/relationships/hdphoto" Target="../media/hdphoto3.wdp"/><Relationship Id="rId7" Type="http://schemas.openxmlformats.org/officeDocument/2006/relationships/image" Target="../media/image37.png"/><Relationship Id="rId12" Type="http://schemas.openxmlformats.org/officeDocument/2006/relationships/image" Target="../media/image102.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microsoft.com/office/2007/relationships/hdphoto" Target="../media/hdphoto11.wdp"/><Relationship Id="rId5" Type="http://schemas.openxmlformats.org/officeDocument/2006/relationships/image" Target="../media/image6.png"/><Relationship Id="rId10" Type="http://schemas.openxmlformats.org/officeDocument/2006/relationships/image" Target="../media/image10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06.png"/><Relationship Id="rId5" Type="http://schemas.openxmlformats.org/officeDocument/2006/relationships/image" Target="../media/image6.png"/><Relationship Id="rId10" Type="http://schemas.openxmlformats.org/officeDocument/2006/relationships/image" Target="../media/image105.png"/><Relationship Id="rId4" Type="http://schemas.openxmlformats.org/officeDocument/2006/relationships/image" Target="../media/image5.pn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09.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108.png"/><Relationship Id="rId2" Type="http://schemas.openxmlformats.org/officeDocument/2006/relationships/notesSlide" Target="../notesSlides/notesSlide3.xml"/><Relationship Id="rId16"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11.png"/><Relationship Id="rId10"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37.png"/><Relationship Id="rId14" Type="http://schemas.openxmlformats.org/officeDocument/2006/relationships/image" Target="../media/image110.png"/></Relationships>
</file>

<file path=ppt/slides/_rels/slide29.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13.jpeg"/><Relationship Id="rId4" Type="http://schemas.microsoft.com/office/2007/relationships/hdphoto" Target="../media/hdphoto3.wdp"/><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image" Target="../media/image6.png"/><Relationship Id="rId21" Type="http://schemas.openxmlformats.org/officeDocument/2006/relationships/image" Target="../media/image27.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image" Target="../media/image5.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audio" Target="../media/audio1.wav"/><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slide" Target="slide4.xml"/><Relationship Id="rId28" Type="http://schemas.openxmlformats.org/officeDocument/2006/relationships/image" Target="../media/image7.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10.png"/><Relationship Id="rId22" Type="http://schemas.openxmlformats.org/officeDocument/2006/relationships/image" Target="../media/image28.png"/><Relationship Id="rId27"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16.png"/><Relationship Id="rId5" Type="http://schemas.openxmlformats.org/officeDocument/2006/relationships/image" Target="../media/image32.png"/><Relationship Id="rId10" Type="http://schemas.openxmlformats.org/officeDocument/2006/relationships/image" Target="../media/image115.png"/><Relationship Id="rId4" Type="http://schemas.openxmlformats.org/officeDocument/2006/relationships/image" Target="../media/image6.png"/><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118.png"/><Relationship Id="rId5" Type="http://schemas.openxmlformats.org/officeDocument/2006/relationships/image" Target="../media/image32.png"/><Relationship Id="rId10" Type="http://schemas.openxmlformats.org/officeDocument/2006/relationships/image" Target="../media/image117.png"/><Relationship Id="rId4" Type="http://schemas.openxmlformats.org/officeDocument/2006/relationships/image" Target="../media/image6.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20.png"/><Relationship Id="rId5" Type="http://schemas.openxmlformats.org/officeDocument/2006/relationships/image" Target="../media/image6.png"/><Relationship Id="rId10" Type="http://schemas.openxmlformats.org/officeDocument/2006/relationships/image" Target="../media/image119.png"/><Relationship Id="rId4" Type="http://schemas.openxmlformats.org/officeDocument/2006/relationships/image" Target="../media/image5.pn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22.png"/><Relationship Id="rId5" Type="http://schemas.openxmlformats.org/officeDocument/2006/relationships/image" Target="../media/image6.png"/><Relationship Id="rId10" Type="http://schemas.openxmlformats.org/officeDocument/2006/relationships/image" Target="../media/image121.png"/><Relationship Id="rId4" Type="http://schemas.openxmlformats.org/officeDocument/2006/relationships/image" Target="../media/image5.pn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4.png"/><Relationship Id="rId3" Type="http://schemas.openxmlformats.org/officeDocument/2006/relationships/image" Target="../media/image46.png"/><Relationship Id="rId7" Type="http://schemas.microsoft.com/office/2007/relationships/hdphoto" Target="../media/hdphoto12.wdp"/><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3.jpeg"/><Relationship Id="rId11" Type="http://schemas.openxmlformats.org/officeDocument/2006/relationships/image" Target="../media/image11.png"/><Relationship Id="rId5" Type="http://schemas.openxmlformats.org/officeDocument/2006/relationships/image" Target="../media/image32.png"/><Relationship Id="rId10" Type="http://schemas.openxmlformats.org/officeDocument/2006/relationships/image" Target="../media/image41.png"/><Relationship Id="rId4" Type="http://schemas.microsoft.com/office/2007/relationships/hdphoto" Target="../media/hdphoto3.wdp"/><Relationship Id="rId9" Type="http://schemas.openxmlformats.org/officeDocument/2006/relationships/image" Target="../media/image6.png"/><Relationship Id="rId14" Type="http://schemas.microsoft.com/office/2007/relationships/hdphoto" Target="../media/hdphoto13.wdp"/></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6.png"/><Relationship Id="rId3" Type="http://schemas.microsoft.com/office/2007/relationships/hdphoto" Target="../media/hdphoto3.wdp"/><Relationship Id="rId7" Type="http://schemas.openxmlformats.org/officeDocument/2006/relationships/image" Target="../media/image5.png"/><Relationship Id="rId12" Type="http://schemas.openxmlformats.org/officeDocument/2006/relationships/image" Target="../media/image125.png"/><Relationship Id="rId2" Type="http://schemas.openxmlformats.org/officeDocument/2006/relationships/image" Target="../media/image46.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0.png"/><Relationship Id="rId5" Type="http://schemas.openxmlformats.org/officeDocument/2006/relationships/image" Target="../media/image123.jpeg"/><Relationship Id="rId15" Type="http://schemas.microsoft.com/office/2007/relationships/hdphoto" Target="../media/hdphoto13.wdp"/><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41.png"/><Relationship Id="rId1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3.wdp"/><Relationship Id="rId3" Type="http://schemas.microsoft.com/office/2007/relationships/hdphoto" Target="../media/hdphoto3.wdp"/><Relationship Id="rId7" Type="http://schemas.openxmlformats.org/officeDocument/2006/relationships/image" Target="../media/image5.png"/><Relationship Id="rId12" Type="http://schemas.openxmlformats.org/officeDocument/2006/relationships/image" Target="../media/image124.png"/><Relationship Id="rId2" Type="http://schemas.openxmlformats.org/officeDocument/2006/relationships/image" Target="../media/image46.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0.png"/><Relationship Id="rId5" Type="http://schemas.openxmlformats.org/officeDocument/2006/relationships/image" Target="../media/image123.jpeg"/><Relationship Id="rId10" Type="http://schemas.openxmlformats.org/officeDocument/2006/relationships/image" Target="../media/image11.png"/><Relationship Id="rId4" Type="http://schemas.openxmlformats.org/officeDocument/2006/relationships/image" Target="../media/image32.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36.png"/><Relationship Id="rId18" Type="http://schemas.openxmlformats.org/officeDocument/2006/relationships/slide" Target="slide35.xml"/><Relationship Id="rId26" Type="http://schemas.openxmlformats.org/officeDocument/2006/relationships/image" Target="../media/image10.png"/><Relationship Id="rId3" Type="http://schemas.openxmlformats.org/officeDocument/2006/relationships/image" Target="../media/image6.png"/><Relationship Id="rId21" Type="http://schemas.openxmlformats.org/officeDocument/2006/relationships/image" Target="../media/image40.png"/><Relationship Id="rId7" Type="http://schemas.openxmlformats.org/officeDocument/2006/relationships/image" Target="../media/image33.png"/><Relationship Id="rId12" Type="http://schemas.openxmlformats.org/officeDocument/2006/relationships/slide" Target="slide5.xml"/><Relationship Id="rId17" Type="http://schemas.openxmlformats.org/officeDocument/2006/relationships/image" Target="../media/image38.png"/><Relationship Id="rId25" Type="http://schemas.openxmlformats.org/officeDocument/2006/relationships/image" Target="../media/image42.png"/><Relationship Id="rId2" Type="http://schemas.openxmlformats.org/officeDocument/2006/relationships/image" Target="../media/image5.png"/><Relationship Id="rId16" Type="http://schemas.openxmlformats.org/officeDocument/2006/relationships/slide" Target="slide8.xml"/><Relationship Id="rId20" Type="http://schemas.openxmlformats.org/officeDocument/2006/relationships/slide" Target="slide41.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image" Target="../media/image35.png"/><Relationship Id="rId24" Type="http://schemas.openxmlformats.org/officeDocument/2006/relationships/slide" Target="slide3.xml"/><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image" Target="../media/image41.png"/><Relationship Id="rId10" Type="http://schemas.openxmlformats.org/officeDocument/2006/relationships/slide" Target="slide11.xml"/><Relationship Id="rId19"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slide" Target="slide24.xml"/><Relationship Id="rId22" Type="http://schemas.openxmlformats.org/officeDocument/2006/relationships/slide" Target="slide37.xml"/><Relationship Id="rId27" Type="http://schemas.openxmlformats.org/officeDocument/2006/relationships/image" Target="../media/image43.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49.png"/><Relationship Id="rId1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127.png"/><Relationship Id="rId12"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29.png"/><Relationship Id="rId5" Type="http://schemas.openxmlformats.org/officeDocument/2006/relationships/image" Target="../media/image6.png"/><Relationship Id="rId10" Type="http://schemas.microsoft.com/office/2007/relationships/hdphoto" Target="../media/hdphoto15.wdp"/><Relationship Id="rId4" Type="http://schemas.openxmlformats.org/officeDocument/2006/relationships/image" Target="../media/image5.png"/><Relationship Id="rId9" Type="http://schemas.openxmlformats.org/officeDocument/2006/relationships/image" Target="../media/image128.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4.emf"/><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package" Target="../embeddings/Microsoft_Excel_Worksheet1.xls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45.emf"/><Relationship Id="rId10"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36.png"/><Relationship Id="rId14" Type="http://schemas.openxmlformats.org/officeDocument/2006/relationships/package" Target="../embeddings/Microsoft_Excel_Worksheet2.xlsx"/></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3.wdp"/><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openxmlformats.org/officeDocument/2006/relationships/image" Target="../media/image36.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0.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38.png"/><Relationship Id="rId4" Type="http://schemas.microsoft.com/office/2007/relationships/hdphoto" Target="../media/hdphoto3.wdp"/><Relationship Id="rId9" Type="http://schemas.openxmlformats.org/officeDocument/2006/relationships/image" Target="../media/image49.pn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54.jpeg"/><Relationship Id="rId12" Type="http://schemas.openxmlformats.org/officeDocument/2006/relationships/image" Target="../media/image57.jpeg"/><Relationship Id="rId2" Type="http://schemas.openxmlformats.org/officeDocument/2006/relationships/image" Target="../media/image46.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56.jpe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hyperlink" Target="http://www.bbc.co.uk/skillswise/topic/imperial-and-metric" TargetMode="External"/><Relationship Id="rId4" Type="http://schemas.openxmlformats.org/officeDocument/2006/relationships/image" Target="../media/image5.png"/><Relationship Id="rId9" Type="http://schemas.openxmlformats.org/officeDocument/2006/relationships/image" Target="../media/image55.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295000"/>
                    </a14:imgEffect>
                  </a14:imgLayer>
                </a14:imgProps>
              </a:ext>
              <a:ext uri="{28A0092B-C50C-407E-A947-70E740481C1C}">
                <a14:useLocalDpi xmlns:a14="http://schemas.microsoft.com/office/drawing/2010/main" val="0"/>
              </a:ext>
            </a:extLst>
          </a:blip>
          <a:srcRect/>
          <a:stretch>
            <a:fillRect/>
          </a:stretch>
        </p:blipFill>
        <p:spPr bwMode="auto">
          <a:xfrm>
            <a:off x="-117783" y="620688"/>
            <a:ext cx="9265029" cy="4584757"/>
          </a:xfrm>
          <a:prstGeom prst="rect">
            <a:avLst/>
          </a:prstGeom>
          <a:noFill/>
          <a:ln>
            <a:noFill/>
          </a:ln>
          <a:effectLst>
            <a:glow rad="228600">
              <a:schemeClr val="bg1">
                <a:lumMod val="85000"/>
                <a:alpha val="40000"/>
              </a:schemeClr>
            </a:glow>
            <a:outerShdw dist="35921" dir="2700000" algn="ctr" rotWithShape="0">
              <a:schemeClr val="bg2"/>
            </a:outerShdw>
            <a:reflection stA="20000" endPos="88000" dir="5400000" sy="-100000" algn="bl" rotWithShape="0"/>
            <a:softEdge rad="317500"/>
          </a:effectLst>
          <a:scene3d>
            <a:camera prst="orthographicFront"/>
            <a:lightRig rig="threePt" dir="t"/>
          </a:scene3d>
          <a:sp3d prstMaterial="softEdg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603" y="4581128"/>
            <a:ext cx="6876256" cy="1615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7A55F11-0F6B-4871-AF95-E9FBACA37828}" type="slidenum">
              <a:rPr lang="en-GB" smtClean="0"/>
              <a:t>1</a:t>
            </a:fld>
            <a:endParaRPr lang="en-GB"/>
          </a:p>
        </p:txBody>
      </p:sp>
    </p:spTree>
    <p:extLst>
      <p:ext uri="{BB962C8B-B14F-4D97-AF65-F5344CB8AC3E}">
        <p14:creationId xmlns:p14="http://schemas.microsoft.com/office/powerpoint/2010/main" val="3443791987"/>
      </p:ext>
    </p:extLst>
  </p:cSld>
  <p:clrMapOvr>
    <a:masterClrMapping/>
  </p:clrMapOvr>
  <mc:AlternateContent xmlns:mc="http://schemas.openxmlformats.org/markup-compatibility/2006" xmlns:p14="http://schemas.microsoft.com/office/powerpoint/2010/main">
    <mc:Choice Requires="p14">
      <p:transition spd="slow" p14:dur="30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Vocabulary and Jobs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080018"/>
            <a:ext cx="8836907" cy="5229301"/>
            <a:chOff x="3275856" y="1196666"/>
            <a:chExt cx="5495639" cy="4896719"/>
          </a:xfrm>
        </p:grpSpPr>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196666"/>
              <a:ext cx="5144934" cy="4896719"/>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959137" y="1460147"/>
            <a:ext cx="7573304" cy="4339650"/>
          </a:xfrm>
          <a:prstGeom prst="rect">
            <a:avLst/>
          </a:prstGeom>
        </p:spPr>
        <p:txBody>
          <a:bodyPr wrap="square">
            <a:spAutoFit/>
          </a:bodyPr>
          <a:lstStyle/>
          <a:p>
            <a:r>
              <a:rPr lang="en-GB" dirty="0" smtClean="0">
                <a:latin typeface="Impact" pitchFamily="34" charset="0"/>
              </a:rPr>
              <a:t>Unit</a:t>
            </a:r>
          </a:p>
          <a:p>
            <a:r>
              <a:rPr lang="en-GB" dirty="0" err="1" smtClean="0">
                <a:latin typeface="Impact" pitchFamily="34" charset="0"/>
              </a:rPr>
              <a:t>Deca</a:t>
            </a:r>
            <a:endParaRPr lang="en-GB" dirty="0" smtClean="0">
              <a:latin typeface="Impact" pitchFamily="34" charset="0"/>
            </a:endParaRPr>
          </a:p>
          <a:p>
            <a:r>
              <a:rPr lang="en-GB" dirty="0" smtClean="0">
                <a:latin typeface="Impact" pitchFamily="34" charset="0"/>
              </a:rPr>
              <a:t>Kilo</a:t>
            </a:r>
          </a:p>
          <a:p>
            <a:r>
              <a:rPr lang="en-GB" dirty="0" err="1" smtClean="0">
                <a:latin typeface="Impact" pitchFamily="34" charset="0"/>
              </a:rPr>
              <a:t>Milli</a:t>
            </a:r>
            <a:endParaRPr lang="en-GB" dirty="0" smtClean="0">
              <a:latin typeface="Impact" pitchFamily="34" charset="0"/>
            </a:endParaRPr>
          </a:p>
          <a:p>
            <a:r>
              <a:rPr lang="en-GB" dirty="0" err="1" smtClean="0">
                <a:latin typeface="Impact" pitchFamily="34" charset="0"/>
              </a:rPr>
              <a:t>Centi</a:t>
            </a:r>
            <a:endParaRPr lang="en-GB" dirty="0" smtClean="0">
              <a:latin typeface="Impact" pitchFamily="34" charset="0"/>
            </a:endParaRPr>
          </a:p>
          <a:p>
            <a:r>
              <a:rPr lang="en-GB" dirty="0" err="1" smtClean="0">
                <a:latin typeface="Impact" pitchFamily="34" charset="0"/>
              </a:rPr>
              <a:t>Deci</a:t>
            </a:r>
            <a:endParaRPr lang="en-GB" dirty="0" smtClean="0">
              <a:latin typeface="Impact" pitchFamily="34" charset="0"/>
            </a:endParaRPr>
          </a:p>
          <a:p>
            <a:r>
              <a:rPr lang="en-GB" dirty="0" smtClean="0">
                <a:latin typeface="Impact" pitchFamily="34" charset="0"/>
              </a:rPr>
              <a:t>Litre</a:t>
            </a:r>
          </a:p>
          <a:p>
            <a:r>
              <a:rPr lang="en-GB" dirty="0" smtClean="0">
                <a:latin typeface="Impact" pitchFamily="34" charset="0"/>
              </a:rPr>
              <a:t>Metre</a:t>
            </a:r>
          </a:p>
          <a:p>
            <a:r>
              <a:rPr lang="en-GB" dirty="0" smtClean="0">
                <a:latin typeface="Impact" pitchFamily="34" charset="0"/>
              </a:rPr>
              <a:t>Gram</a:t>
            </a:r>
          </a:p>
          <a:p>
            <a:r>
              <a:rPr lang="en-GB" dirty="0" smtClean="0">
                <a:latin typeface="Impact" pitchFamily="34" charset="0"/>
              </a:rPr>
              <a:t>Convert</a:t>
            </a:r>
          </a:p>
          <a:p>
            <a:r>
              <a:rPr lang="en-GB" dirty="0" smtClean="0">
                <a:latin typeface="Impact" pitchFamily="34" charset="0"/>
              </a:rPr>
              <a:t>Ratio</a:t>
            </a:r>
          </a:p>
          <a:p>
            <a:r>
              <a:rPr lang="en-GB" dirty="0" smtClean="0">
                <a:latin typeface="Impact" pitchFamily="34" charset="0"/>
              </a:rPr>
              <a:t>Measure</a:t>
            </a:r>
          </a:p>
          <a:p>
            <a:r>
              <a:rPr lang="en-GB" dirty="0" smtClean="0">
                <a:latin typeface="Impact" pitchFamily="34" charset="0"/>
              </a:rPr>
              <a:t>Metric</a:t>
            </a:r>
          </a:p>
          <a:p>
            <a:endParaRPr lang="en-GB" sz="1200" dirty="0">
              <a:latin typeface="Impact" pitchFamily="34" charset="0"/>
            </a:endParaRPr>
          </a:p>
          <a:p>
            <a:r>
              <a:rPr lang="en-GB" sz="1200" dirty="0" smtClean="0">
                <a:latin typeface="Impact" pitchFamily="34" charset="0"/>
              </a:rPr>
              <a:t>These are the words you will be using in this topic</a:t>
            </a:r>
          </a:p>
          <a:p>
            <a:endParaRPr lang="en-GB" dirty="0">
              <a:latin typeface="Impact" pitchFamily="34" charset="0"/>
            </a:endParaRPr>
          </a:p>
        </p:txBody>
      </p:sp>
      <p:cxnSp>
        <p:nvCxnSpPr>
          <p:cNvPr id="7" name="Straight Connector 6"/>
          <p:cNvCxnSpPr/>
          <p:nvPr/>
        </p:nvCxnSpPr>
        <p:spPr>
          <a:xfrm>
            <a:off x="959137" y="1139517"/>
            <a:ext cx="0" cy="446883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H="1">
            <a:off x="724419" y="1412776"/>
            <a:ext cx="5040560" cy="0"/>
          </a:xfrm>
          <a:prstGeom prst="line">
            <a:avLst/>
          </a:prstGeom>
        </p:spPr>
        <p:style>
          <a:lnRef idx="3">
            <a:schemeClr val="dk1"/>
          </a:lnRef>
          <a:fillRef idx="0">
            <a:schemeClr val="dk1"/>
          </a:fillRef>
          <a:effectRef idx="2">
            <a:schemeClr val="dk1"/>
          </a:effectRef>
          <a:fontRef idx="minor">
            <a:schemeClr val="tx1"/>
          </a:fontRef>
        </p:style>
      </p:cxnSp>
      <p:pic>
        <p:nvPicPr>
          <p:cNvPr id="31" name="Picture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2648" y="867455"/>
            <a:ext cx="219966" cy="1552707"/>
          </a:xfrm>
          <a:prstGeom prst="rect">
            <a:avLst/>
          </a:prstGeom>
          <a:noFill/>
          <a:ln>
            <a:noFill/>
          </a:ln>
        </p:spPr>
      </p:pic>
      <p:pic>
        <p:nvPicPr>
          <p:cNvPr id="34" name="Picture 3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00121" y="1157392"/>
            <a:ext cx="219966" cy="1552707"/>
          </a:xfrm>
          <a:prstGeom prst="rect">
            <a:avLst/>
          </a:prstGeom>
          <a:noFill/>
          <a:ln>
            <a:noFill/>
          </a:ln>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18975" y="1424319"/>
            <a:ext cx="219966" cy="1552707"/>
          </a:xfrm>
          <a:prstGeom prst="rect">
            <a:avLst/>
          </a:prstGeom>
          <a:noFill/>
          <a:ln>
            <a:noFill/>
          </a:ln>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64224" y="1700689"/>
            <a:ext cx="219966" cy="1552707"/>
          </a:xfrm>
          <a:prstGeom prst="rect">
            <a:avLst/>
          </a:prstGeom>
          <a:noFill/>
          <a:ln>
            <a:noFill/>
          </a:ln>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01307" y="1983783"/>
            <a:ext cx="219966" cy="1552707"/>
          </a:xfrm>
          <a:prstGeom prst="rect">
            <a:avLst/>
          </a:prstGeom>
          <a:noFill/>
          <a:ln>
            <a:noFill/>
          </a:ln>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2648" y="2265168"/>
            <a:ext cx="219966" cy="1552707"/>
          </a:xfrm>
          <a:prstGeom prst="rect">
            <a:avLst/>
          </a:prstGeom>
          <a:noFill/>
          <a:ln>
            <a:noFill/>
          </a:ln>
        </p:spPr>
      </p:pic>
      <p:pic>
        <p:nvPicPr>
          <p:cNvPr id="42" name="Picture 4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2648" y="2522933"/>
            <a:ext cx="219966" cy="1552707"/>
          </a:xfrm>
          <a:prstGeom prst="rect">
            <a:avLst/>
          </a:prstGeom>
          <a:noFill/>
          <a:ln>
            <a:noFill/>
          </a:ln>
        </p:spPr>
      </p:pic>
      <p:pic>
        <p:nvPicPr>
          <p:cNvPr id="43" name="Picture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22051" y="2801275"/>
            <a:ext cx="219966" cy="1552707"/>
          </a:xfrm>
          <a:prstGeom prst="rect">
            <a:avLst/>
          </a:prstGeom>
          <a:noFill/>
          <a:ln>
            <a:noFill/>
          </a:ln>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13230" y="3070515"/>
            <a:ext cx="219966" cy="1552707"/>
          </a:xfrm>
          <a:prstGeom prst="rect">
            <a:avLst/>
          </a:prstGeom>
          <a:noFill/>
          <a:ln>
            <a:noFill/>
          </a:ln>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347843" y="4182513"/>
            <a:ext cx="219966" cy="1552707"/>
          </a:xfrm>
          <a:prstGeom prst="rect">
            <a:avLst/>
          </a:prstGeom>
          <a:noFill/>
          <a:ln>
            <a:noFill/>
          </a:ln>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568691" y="3353699"/>
            <a:ext cx="219966" cy="1552707"/>
          </a:xfrm>
          <a:prstGeom prst="rect">
            <a:avLst/>
          </a:prstGeom>
          <a:noFill/>
          <a:ln>
            <a:noFill/>
          </a:ln>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51251" y="3619775"/>
            <a:ext cx="219966" cy="1552707"/>
          </a:xfrm>
          <a:prstGeom prst="rect">
            <a:avLst/>
          </a:prstGeom>
          <a:noFill/>
          <a:ln>
            <a:noFill/>
          </a:ln>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568691" y="3897340"/>
            <a:ext cx="219966" cy="1552707"/>
          </a:xfrm>
          <a:prstGeom prst="rect">
            <a:avLst/>
          </a:prstGeom>
          <a:noFill/>
          <a:ln>
            <a:noFill/>
          </a:ln>
        </p:spPr>
      </p:pic>
      <p:pic>
        <p:nvPicPr>
          <p:cNvPr id="49" name="Picture 48" descr="http://t0.gstatic.com/images?q=tbn:ANd9GcSV_QSd104kzYgOGG_GTGRlMdWISs8qccdrkRmnfR0rUmN1KdhQqA"/>
          <p:cNvPicPr/>
          <p:nvPr/>
        </p:nvPicPr>
        <p:blipFill rotWithShape="1">
          <a:blip r:embed="rId8">
            <a:extLst>
              <a:ext uri="{28A0092B-C50C-407E-A947-70E740481C1C}">
                <a14:useLocalDpi xmlns:a14="http://schemas.microsoft.com/office/drawing/2010/main" val="0"/>
              </a:ext>
            </a:extLst>
          </a:blip>
          <a:srcRect/>
          <a:stretch/>
        </p:blipFill>
        <p:spPr bwMode="auto">
          <a:xfrm>
            <a:off x="911299" y="5655482"/>
            <a:ext cx="7853591" cy="439155"/>
          </a:xfrm>
          <a:prstGeom prst="rect">
            <a:avLst/>
          </a:prstGeom>
          <a:noFill/>
          <a:ln>
            <a:noFill/>
          </a:ln>
          <a:effectLst>
            <a:glow rad="228600">
              <a:schemeClr val="accent1">
                <a:alpha val="40000"/>
              </a:schemeClr>
            </a:glow>
          </a:effectLst>
        </p:spPr>
      </p:pic>
      <p:sp>
        <p:nvSpPr>
          <p:cNvPr id="50" name="Snip Diagonal Corner Rectangle 49"/>
          <p:cNvSpPr/>
          <p:nvPr/>
        </p:nvSpPr>
        <p:spPr>
          <a:xfrm>
            <a:off x="4578527" y="1533824"/>
            <a:ext cx="4313953" cy="3911400"/>
          </a:xfrm>
          <a:prstGeom prst="snip2DiagRect">
            <a:avLst>
              <a:gd name="adj1" fmla="val 13169"/>
              <a:gd name="adj2" fmla="val 12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139" y="1161398"/>
            <a:ext cx="4451120" cy="19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201116" y="3404817"/>
            <a:ext cx="4045445" cy="17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5049683" y="1692522"/>
            <a:ext cx="3842797" cy="4801314"/>
          </a:xfrm>
          <a:prstGeom prst="rect">
            <a:avLst/>
          </a:prstGeom>
        </p:spPr>
        <p:txBody>
          <a:bodyPr wrap="square">
            <a:spAutoFit/>
          </a:bodyPr>
          <a:lstStyle/>
          <a:p>
            <a:r>
              <a:rPr lang="en-GB" dirty="0" smtClean="0">
                <a:latin typeface="Arial Unicode MS" pitchFamily="34" charset="-128"/>
                <a:ea typeface="Arial Unicode MS" pitchFamily="34" charset="-128"/>
                <a:cs typeface="Arial Unicode MS" pitchFamily="34" charset="-128"/>
              </a:rPr>
              <a:t>Builder</a:t>
            </a:r>
          </a:p>
          <a:p>
            <a:r>
              <a:rPr lang="en-GB" dirty="0" smtClean="0">
                <a:latin typeface="Arial Unicode MS" pitchFamily="34" charset="-128"/>
                <a:ea typeface="Arial Unicode MS" pitchFamily="34" charset="-128"/>
                <a:cs typeface="Arial Unicode MS" pitchFamily="34" charset="-128"/>
              </a:rPr>
              <a:t>Architect</a:t>
            </a:r>
          </a:p>
          <a:p>
            <a:r>
              <a:rPr lang="en-GB" dirty="0" smtClean="0">
                <a:latin typeface="Arial Unicode MS" pitchFamily="34" charset="-128"/>
                <a:ea typeface="Arial Unicode MS" pitchFamily="34" charset="-128"/>
                <a:cs typeface="Arial Unicode MS" pitchFamily="34" charset="-128"/>
              </a:rPr>
              <a:t>Designer</a:t>
            </a:r>
          </a:p>
          <a:p>
            <a:r>
              <a:rPr lang="en-GB" dirty="0" smtClean="0">
                <a:latin typeface="Arial Unicode MS" pitchFamily="34" charset="-128"/>
                <a:ea typeface="Arial Unicode MS" pitchFamily="34" charset="-128"/>
                <a:cs typeface="Arial Unicode MS" pitchFamily="34" charset="-128"/>
              </a:rPr>
              <a:t>Plumber</a:t>
            </a:r>
          </a:p>
          <a:p>
            <a:r>
              <a:rPr lang="en-GB" dirty="0" smtClean="0">
                <a:latin typeface="Arial Unicode MS" pitchFamily="34" charset="-128"/>
                <a:ea typeface="Arial Unicode MS" pitchFamily="34" charset="-128"/>
                <a:cs typeface="Arial Unicode MS" pitchFamily="34" charset="-128"/>
              </a:rPr>
              <a:t>Electrician</a:t>
            </a:r>
          </a:p>
          <a:p>
            <a:r>
              <a:rPr lang="en-GB" dirty="0" smtClean="0">
                <a:latin typeface="Arial Unicode MS" pitchFamily="34" charset="-128"/>
                <a:ea typeface="Arial Unicode MS" pitchFamily="34" charset="-128"/>
                <a:cs typeface="Arial Unicode MS" pitchFamily="34" charset="-128"/>
              </a:rPr>
              <a:t>Sports</a:t>
            </a:r>
          </a:p>
          <a:p>
            <a:r>
              <a:rPr lang="en-GB" dirty="0" smtClean="0">
                <a:latin typeface="Arial Unicode MS" pitchFamily="34" charset="-128"/>
                <a:ea typeface="Arial Unicode MS" pitchFamily="34" charset="-128"/>
                <a:cs typeface="Arial Unicode MS" pitchFamily="34" charset="-128"/>
              </a:rPr>
              <a:t>Pilot</a:t>
            </a:r>
          </a:p>
          <a:p>
            <a:r>
              <a:rPr lang="en-GB" dirty="0" smtClean="0">
                <a:latin typeface="Arial Unicode MS" pitchFamily="34" charset="-128"/>
                <a:ea typeface="Arial Unicode MS" pitchFamily="34" charset="-128"/>
                <a:cs typeface="Arial Unicode MS" pitchFamily="34" charset="-128"/>
              </a:rPr>
              <a:t>Manufacturer</a:t>
            </a:r>
          </a:p>
          <a:p>
            <a:r>
              <a:rPr lang="en-GB" dirty="0" smtClean="0">
                <a:latin typeface="Arial Unicode MS" pitchFamily="34" charset="-128"/>
                <a:ea typeface="Arial Unicode MS" pitchFamily="34" charset="-128"/>
                <a:cs typeface="Arial Unicode MS" pitchFamily="34" charset="-128"/>
              </a:rPr>
              <a:t>Carpet fitter</a:t>
            </a:r>
          </a:p>
          <a:p>
            <a:endParaRPr lang="en-GB" dirty="0" smtClean="0">
              <a:latin typeface="Arial Unicode MS" pitchFamily="34" charset="-128"/>
              <a:ea typeface="Arial Unicode MS" pitchFamily="34" charset="-128"/>
              <a:cs typeface="Arial Unicode MS" pitchFamily="34" charset="-128"/>
            </a:endParaRPr>
          </a:p>
          <a:p>
            <a:r>
              <a:rPr lang="en-GB" dirty="0" smtClean="0">
                <a:latin typeface="Arial Unicode MS" pitchFamily="34" charset="-128"/>
                <a:ea typeface="Arial Unicode MS" pitchFamily="34" charset="-128"/>
                <a:cs typeface="Arial Unicode MS" pitchFamily="34" charset="-128"/>
              </a:rPr>
              <a:t>…. Can you think of more?</a:t>
            </a:r>
          </a:p>
          <a:p>
            <a:r>
              <a:rPr lang="en-GB" dirty="0" smtClean="0">
                <a:latin typeface="Arial Unicode MS" pitchFamily="34" charset="-128"/>
                <a:ea typeface="Arial Unicode MS" pitchFamily="34" charset="-128"/>
                <a:cs typeface="Arial Unicode MS" pitchFamily="34" charset="-128"/>
              </a:rPr>
              <a:t>…………………………………</a:t>
            </a:r>
          </a:p>
          <a:p>
            <a:r>
              <a:rPr lang="en-GB" dirty="0" smtClean="0">
                <a:latin typeface="Arial Unicode MS" pitchFamily="34" charset="-128"/>
                <a:ea typeface="Arial Unicode MS" pitchFamily="34" charset="-128"/>
                <a:cs typeface="Arial Unicode MS" pitchFamily="34" charset="-128"/>
              </a:rPr>
              <a:t>…………………………………</a:t>
            </a:r>
          </a:p>
          <a:p>
            <a:endParaRPr lang="en-GB" dirty="0" smtClean="0">
              <a:latin typeface="Arial Unicode MS" pitchFamily="34" charset="-128"/>
              <a:ea typeface="Arial Unicode MS" pitchFamily="34" charset="-128"/>
              <a:cs typeface="Arial Unicode MS" pitchFamily="34" charset="-128"/>
            </a:endParaRPr>
          </a:p>
          <a:p>
            <a:endParaRPr lang="en-GB" dirty="0" smtClean="0">
              <a:latin typeface="Impact" pitchFamily="34" charset="0"/>
            </a:endParaRPr>
          </a:p>
          <a:p>
            <a:endParaRPr lang="en-GB" dirty="0" smtClean="0">
              <a:latin typeface="Impact" pitchFamily="34" charset="0"/>
            </a:endParaRPr>
          </a:p>
          <a:p>
            <a:endParaRPr lang="en-GB" dirty="0">
              <a:latin typeface="Impact" pitchFamily="34" charset="0"/>
            </a:endParaRPr>
          </a:p>
        </p:txBody>
      </p:sp>
      <p:pic>
        <p:nvPicPr>
          <p:cNvPr id="5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9803" y="511550"/>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417821" y="200809"/>
            <a:ext cx="757483" cy="1220202"/>
            <a:chOff x="176648" y="1272694"/>
            <a:chExt cx="2379127" cy="4532570"/>
          </a:xfrm>
        </p:grpSpPr>
        <p:pic>
          <p:nvPicPr>
            <p:cNvPr id="56" name="Pictur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57" name="Picture 5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9137" y="5481458"/>
            <a:ext cx="1316107" cy="112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0877" y="5445223"/>
            <a:ext cx="1590950" cy="1188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48365" y="5325490"/>
            <a:ext cx="1979819" cy="137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44208" y="5325490"/>
            <a:ext cx="1888445" cy="137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1242" y="939501"/>
            <a:ext cx="2462758" cy="252234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706855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Concept Activity</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323528" y="1558468"/>
            <a:ext cx="8352928" cy="1754326"/>
          </a:xfrm>
          <a:prstGeom prst="rect">
            <a:avLst/>
          </a:prstGeom>
        </p:spPr>
        <p:txBody>
          <a:bodyPr wrap="square">
            <a:spAutoFit/>
          </a:bodyPr>
          <a:lstStyle/>
          <a:p>
            <a:r>
              <a:rPr lang="en-GB" dirty="0" smtClean="0">
                <a:latin typeface="Impact" pitchFamily="34" charset="0"/>
              </a:rPr>
              <a:t>Put seven items on the table in front of you.  Use a pen/pencil as your decimal point (position). Now move it in between the objects on the table.</a:t>
            </a:r>
          </a:p>
          <a:p>
            <a:endParaRPr lang="en-GB" dirty="0">
              <a:latin typeface="Impact" pitchFamily="34" charset="0"/>
            </a:endParaRPr>
          </a:p>
          <a:p>
            <a:r>
              <a:rPr lang="en-GB" dirty="0" smtClean="0">
                <a:latin typeface="Impact" pitchFamily="34" charset="0"/>
              </a:rPr>
              <a:t>1)     What is in front of you? (on your left)</a:t>
            </a:r>
          </a:p>
          <a:p>
            <a:r>
              <a:rPr lang="en-GB" dirty="0" smtClean="0">
                <a:latin typeface="Impact" pitchFamily="34" charset="0"/>
              </a:rPr>
              <a:t>2)    What is behind you? (on your right)</a:t>
            </a:r>
          </a:p>
          <a:p>
            <a:r>
              <a:rPr lang="en-GB" dirty="0" smtClean="0">
                <a:latin typeface="Impact" pitchFamily="34" charset="0"/>
              </a:rPr>
              <a:t>3)    Which item are you standing next two (the first item to the left of you)</a:t>
            </a:r>
          </a:p>
        </p:txBody>
      </p:sp>
      <p:pic>
        <p:nvPicPr>
          <p:cNvPr id="2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417821" y="200809"/>
            <a:ext cx="757483" cy="1220202"/>
            <a:chOff x="176648" y="1272694"/>
            <a:chExt cx="2379127" cy="4532570"/>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58994" y="3302632"/>
            <a:ext cx="7872804" cy="2824602"/>
          </a:xfrm>
          <a:prstGeom prst="rect">
            <a:avLst/>
          </a:prstGeom>
        </p:spPr>
      </p:pic>
      <p:sp>
        <p:nvSpPr>
          <p:cNvPr id="16" name="Rectangle 15"/>
          <p:cNvSpPr/>
          <p:nvPr/>
        </p:nvSpPr>
        <p:spPr>
          <a:xfrm>
            <a:off x="4788024" y="5367955"/>
            <a:ext cx="432048" cy="769441"/>
          </a:xfrm>
          <a:prstGeom prst="rect">
            <a:avLst/>
          </a:prstGeom>
        </p:spPr>
        <p:txBody>
          <a:bodyPr wrap="square">
            <a:spAutoFit/>
          </a:bodyPr>
          <a:lstStyle/>
          <a:p>
            <a:r>
              <a:rPr lang="en-GB" sz="4400" dirty="0" smtClean="0">
                <a:solidFill>
                  <a:srgbClr val="FFFF00"/>
                </a:solidFill>
                <a:latin typeface="Impact" pitchFamily="34" charset="0"/>
              </a:rPr>
              <a:t>U</a:t>
            </a:r>
          </a:p>
        </p:txBody>
      </p:sp>
      <p:sp>
        <p:nvSpPr>
          <p:cNvPr id="17" name="Rectangle 16"/>
          <p:cNvSpPr/>
          <p:nvPr/>
        </p:nvSpPr>
        <p:spPr>
          <a:xfrm>
            <a:off x="4102570" y="5232213"/>
            <a:ext cx="300440" cy="769441"/>
          </a:xfrm>
          <a:prstGeom prst="rect">
            <a:avLst/>
          </a:prstGeom>
        </p:spPr>
        <p:txBody>
          <a:bodyPr wrap="square">
            <a:spAutoFit/>
          </a:bodyPr>
          <a:lstStyle/>
          <a:p>
            <a:r>
              <a:rPr lang="en-GB" sz="4400" dirty="0">
                <a:solidFill>
                  <a:srgbClr val="FFFF00"/>
                </a:solidFill>
                <a:latin typeface="Impact" pitchFamily="34" charset="0"/>
              </a:rPr>
              <a:t>T</a:t>
            </a:r>
            <a:endParaRPr lang="en-GB" sz="4400" dirty="0" smtClean="0">
              <a:solidFill>
                <a:srgbClr val="FFFF00"/>
              </a:solidFill>
              <a:latin typeface="Impact" pitchFamily="34" charset="0"/>
            </a:endParaRPr>
          </a:p>
        </p:txBody>
      </p:sp>
      <p:sp>
        <p:nvSpPr>
          <p:cNvPr id="19" name="Rectangle 18"/>
          <p:cNvSpPr/>
          <p:nvPr/>
        </p:nvSpPr>
        <p:spPr>
          <a:xfrm>
            <a:off x="3411549" y="5085184"/>
            <a:ext cx="495736" cy="769441"/>
          </a:xfrm>
          <a:prstGeom prst="rect">
            <a:avLst/>
          </a:prstGeom>
        </p:spPr>
        <p:txBody>
          <a:bodyPr wrap="square">
            <a:spAutoFit/>
          </a:bodyPr>
          <a:lstStyle/>
          <a:p>
            <a:r>
              <a:rPr lang="en-GB" sz="4400" dirty="0">
                <a:solidFill>
                  <a:srgbClr val="FFFF00"/>
                </a:solidFill>
                <a:latin typeface="Impact" pitchFamily="34" charset="0"/>
              </a:rPr>
              <a:t>H</a:t>
            </a:r>
            <a:endParaRPr lang="en-GB" sz="4400" dirty="0" smtClean="0">
              <a:solidFill>
                <a:srgbClr val="FFFF00"/>
              </a:solidFill>
              <a:latin typeface="Impact" pitchFamily="34" charset="0"/>
            </a:endParaRPr>
          </a:p>
        </p:txBody>
      </p:sp>
      <p:sp>
        <p:nvSpPr>
          <p:cNvPr id="20" name="Rectangle 19"/>
          <p:cNvSpPr/>
          <p:nvPr/>
        </p:nvSpPr>
        <p:spPr>
          <a:xfrm>
            <a:off x="2720528" y="4802938"/>
            <a:ext cx="495736" cy="769441"/>
          </a:xfrm>
          <a:prstGeom prst="rect">
            <a:avLst/>
          </a:prstGeom>
        </p:spPr>
        <p:txBody>
          <a:bodyPr wrap="square">
            <a:spAutoFit/>
          </a:bodyPr>
          <a:lstStyle/>
          <a:p>
            <a:r>
              <a:rPr lang="en-GB" sz="4400" dirty="0" smtClean="0">
                <a:solidFill>
                  <a:srgbClr val="FFFF00"/>
                </a:solidFill>
                <a:latin typeface="Impact" pitchFamily="34" charset="0"/>
              </a:rPr>
              <a:t>K</a:t>
            </a:r>
          </a:p>
        </p:txBody>
      </p:sp>
      <p:sp>
        <p:nvSpPr>
          <p:cNvPr id="21" name="Rectangle 20"/>
          <p:cNvSpPr/>
          <p:nvPr/>
        </p:nvSpPr>
        <p:spPr>
          <a:xfrm>
            <a:off x="5367447" y="5469904"/>
            <a:ext cx="573476" cy="369332"/>
          </a:xfrm>
          <a:prstGeom prst="rect">
            <a:avLst/>
          </a:prstGeom>
        </p:spPr>
        <p:txBody>
          <a:bodyPr wrap="square">
            <a:spAutoFit/>
          </a:bodyPr>
          <a:lstStyle/>
          <a:p>
            <a:pPr algn="ctr"/>
            <a:r>
              <a:rPr lang="en-GB" dirty="0">
                <a:solidFill>
                  <a:srgbClr val="FFFF00"/>
                </a:solidFill>
                <a:latin typeface="Impact" pitchFamily="34" charset="0"/>
              </a:rPr>
              <a:t>1/10</a:t>
            </a:r>
          </a:p>
        </p:txBody>
      </p:sp>
      <p:sp>
        <p:nvSpPr>
          <p:cNvPr id="22" name="Rectangle 21"/>
          <p:cNvSpPr/>
          <p:nvPr/>
        </p:nvSpPr>
        <p:spPr>
          <a:xfrm>
            <a:off x="5940923" y="5626539"/>
            <a:ext cx="718917" cy="369332"/>
          </a:xfrm>
          <a:prstGeom prst="rect">
            <a:avLst/>
          </a:prstGeom>
        </p:spPr>
        <p:txBody>
          <a:bodyPr wrap="square">
            <a:spAutoFit/>
          </a:bodyPr>
          <a:lstStyle/>
          <a:p>
            <a:pPr algn="ctr"/>
            <a:r>
              <a:rPr lang="en-GB" dirty="0" smtClean="0">
                <a:solidFill>
                  <a:srgbClr val="FFFF00"/>
                </a:solidFill>
                <a:latin typeface="Impact" pitchFamily="34" charset="0"/>
              </a:rPr>
              <a:t>1/100</a:t>
            </a:r>
            <a:endParaRPr lang="en-GB" dirty="0">
              <a:solidFill>
                <a:srgbClr val="FFFF00"/>
              </a:solidFill>
              <a:latin typeface="Impact" pitchFamily="34" charset="0"/>
            </a:endParaRPr>
          </a:p>
        </p:txBody>
      </p:sp>
      <p:sp>
        <p:nvSpPr>
          <p:cNvPr id="24" name="Rectangle 23"/>
          <p:cNvSpPr/>
          <p:nvPr/>
        </p:nvSpPr>
        <p:spPr>
          <a:xfrm>
            <a:off x="6517443" y="5791097"/>
            <a:ext cx="833418" cy="369332"/>
          </a:xfrm>
          <a:prstGeom prst="rect">
            <a:avLst/>
          </a:prstGeom>
        </p:spPr>
        <p:txBody>
          <a:bodyPr wrap="square">
            <a:spAutoFit/>
          </a:bodyPr>
          <a:lstStyle/>
          <a:p>
            <a:pPr algn="ctr"/>
            <a:r>
              <a:rPr lang="en-GB" dirty="0" smtClean="0">
                <a:solidFill>
                  <a:srgbClr val="FFFF00"/>
                </a:solidFill>
                <a:latin typeface="Impact" pitchFamily="34" charset="0"/>
              </a:rPr>
              <a:t>1/1000</a:t>
            </a:r>
            <a:endParaRPr lang="en-GB" dirty="0">
              <a:solidFill>
                <a:srgbClr val="FFFF00"/>
              </a:solidFill>
              <a:latin typeface="Impact" pitchFamily="34" charset="0"/>
            </a:endParaRPr>
          </a:p>
        </p:txBody>
      </p:sp>
    </p:spTree>
    <p:extLst>
      <p:ext uri="{BB962C8B-B14F-4D97-AF65-F5344CB8AC3E}">
        <p14:creationId xmlns:p14="http://schemas.microsoft.com/office/powerpoint/2010/main" val="286782198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2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417821" y="200809"/>
            <a:ext cx="757483" cy="1220202"/>
            <a:chOff x="176648" y="1272694"/>
            <a:chExt cx="2379127" cy="4532570"/>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819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1" y="1556792"/>
            <a:ext cx="4104456" cy="274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0032" y="1637940"/>
            <a:ext cx="3525167" cy="255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040" y="4248232"/>
            <a:ext cx="3040857" cy="219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88024" y="5316727"/>
            <a:ext cx="1485881" cy="112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125" y="4304197"/>
            <a:ext cx="1828358" cy="197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03749" y="5085184"/>
            <a:ext cx="2249398" cy="1200329"/>
          </a:xfrm>
          <a:prstGeom prst="rect">
            <a:avLst/>
          </a:prstGeom>
          <a:noFill/>
        </p:spPr>
        <p:txBody>
          <a:bodyPr wrap="none" rtlCol="0">
            <a:spAutoFit/>
          </a:bodyPr>
          <a:lstStyle/>
          <a:p>
            <a:r>
              <a:rPr lang="en-GB" dirty="0" smtClean="0"/>
              <a:t>A pendulum that</a:t>
            </a:r>
          </a:p>
          <a:p>
            <a:r>
              <a:rPr lang="en-GB" dirty="0" smtClean="0"/>
              <a:t>swings for 1 second in</a:t>
            </a:r>
          </a:p>
          <a:p>
            <a:r>
              <a:rPr lang="en-GB" dirty="0" smtClean="0"/>
              <a:t>a single direction has</a:t>
            </a:r>
          </a:p>
          <a:p>
            <a:r>
              <a:rPr lang="en-GB" dirty="0" smtClean="0"/>
              <a:t>a one metre length</a:t>
            </a:r>
            <a:endParaRPr lang="en-GB" dirty="0"/>
          </a:p>
        </p:txBody>
      </p:sp>
    </p:spTree>
    <p:extLst>
      <p:ext uri="{BB962C8B-B14F-4D97-AF65-F5344CB8AC3E}">
        <p14:creationId xmlns:p14="http://schemas.microsoft.com/office/powerpoint/2010/main" val="203534607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2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417821" y="200809"/>
            <a:ext cx="757483" cy="1220202"/>
            <a:chOff x="176648" y="1272694"/>
            <a:chExt cx="2379127" cy="4532570"/>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374" y="1449443"/>
            <a:ext cx="4410075"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04048" y="1503137"/>
            <a:ext cx="2707858" cy="199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738383" y="3045112"/>
            <a:ext cx="2405617" cy="923330"/>
          </a:xfrm>
          <a:prstGeom prst="rect">
            <a:avLst/>
          </a:prstGeom>
          <a:noFill/>
        </p:spPr>
        <p:txBody>
          <a:bodyPr wrap="square" rtlCol="0">
            <a:spAutoFit/>
          </a:bodyPr>
          <a:lstStyle/>
          <a:p>
            <a:r>
              <a:rPr lang="en-GB" dirty="0" smtClean="0"/>
              <a:t>The prototype ‘kilogram’ in</a:t>
            </a:r>
          </a:p>
          <a:p>
            <a:r>
              <a:rPr lang="en-GB" dirty="0" smtClean="0"/>
              <a:t>Paris</a:t>
            </a:r>
            <a:endParaRPr lang="en-GB" dirty="0"/>
          </a:p>
        </p:txBody>
      </p:sp>
      <p:pic>
        <p:nvPicPr>
          <p:cNvPr id="10245"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596" y="3268718"/>
            <a:ext cx="3020260" cy="271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3253241" y="3620923"/>
            <a:ext cx="2405617" cy="1200329"/>
          </a:xfrm>
          <a:prstGeom prst="rect">
            <a:avLst/>
          </a:prstGeom>
          <a:noFill/>
        </p:spPr>
        <p:txBody>
          <a:bodyPr wrap="square" rtlCol="0">
            <a:spAutoFit/>
          </a:bodyPr>
          <a:lstStyle/>
          <a:p>
            <a:r>
              <a:rPr lang="en-GB" dirty="0" smtClean="0"/>
              <a:t>Discoverer of Gravity and that Mass is attracted to other mass in the universe</a:t>
            </a:r>
            <a:endParaRPr lang="en-GB" dirty="0"/>
          </a:p>
        </p:txBody>
      </p:sp>
      <p:pic>
        <p:nvPicPr>
          <p:cNvPr id="10246"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67740" y="4221088"/>
            <a:ext cx="2543911" cy="205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8339" y="4854641"/>
            <a:ext cx="2361813" cy="155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67491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3</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2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29"/>
          <p:cNvGrpSpPr/>
          <p:nvPr/>
        </p:nvGrpSpPr>
        <p:grpSpPr>
          <a:xfrm>
            <a:off x="417821" y="200809"/>
            <a:ext cx="757483" cy="1220202"/>
            <a:chOff x="176648" y="1272694"/>
            <a:chExt cx="2379127" cy="4532570"/>
          </a:xfrm>
        </p:grpSpPr>
        <p:pic>
          <p:nvPicPr>
            <p:cNvPr id="31"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515" y="1485341"/>
            <a:ext cx="5183834" cy="388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9461" y="1558491"/>
            <a:ext cx="3520544" cy="2590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2009" y="4149080"/>
            <a:ext cx="3055447" cy="2279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7821" y="3451484"/>
            <a:ext cx="3993437" cy="297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7821" y="3068960"/>
            <a:ext cx="4160706" cy="382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039865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4</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graphicFrame>
        <p:nvGraphicFramePr>
          <p:cNvPr id="6" name="Object 5"/>
          <p:cNvGraphicFramePr>
            <a:graphicFrameLocks noChangeAspect="1"/>
          </p:cNvGraphicFramePr>
          <p:nvPr>
            <p:extLst>
              <p:ext uri="{D42A27DB-BD31-4B8C-83A1-F6EECF244321}">
                <p14:modId xmlns:p14="http://schemas.microsoft.com/office/powerpoint/2010/main" val="4201641244"/>
              </p:ext>
            </p:extLst>
          </p:nvPr>
        </p:nvGraphicFramePr>
        <p:xfrm>
          <a:off x="251520" y="1556792"/>
          <a:ext cx="8496944" cy="4841488"/>
        </p:xfrm>
        <a:graphic>
          <a:graphicData uri="http://schemas.openxmlformats.org/presentationml/2006/ole">
            <mc:AlternateContent xmlns:mc="http://schemas.openxmlformats.org/markup-compatibility/2006">
              <mc:Choice xmlns:v="urn:schemas-microsoft-com:vml" Requires="v">
                <p:oleObj spid="_x0000_s3150" name="Worksheet" r:id="rId11" imgW="11553901" imgH="6581590" progId="Excel.Sheet.12">
                  <p:embed/>
                </p:oleObj>
              </mc:Choice>
              <mc:Fallback>
                <p:oleObj name="Worksheet" r:id="rId11" imgW="11553901" imgH="6581590" progId="Excel.Sheet.12">
                  <p:embed/>
                  <p:pic>
                    <p:nvPicPr>
                      <p:cNvPr id="0" name=""/>
                      <p:cNvPicPr/>
                      <p:nvPr/>
                    </p:nvPicPr>
                    <p:blipFill>
                      <a:blip r:embed="rId12"/>
                      <a:stretch>
                        <a:fillRect/>
                      </a:stretch>
                    </p:blipFill>
                    <p:spPr>
                      <a:xfrm>
                        <a:off x="251520" y="1556792"/>
                        <a:ext cx="8496944" cy="4841488"/>
                      </a:xfrm>
                      <a:prstGeom prst="rect">
                        <a:avLst/>
                      </a:prstGeom>
                    </p:spPr>
                  </p:pic>
                </p:oleObj>
              </mc:Fallback>
            </mc:AlternateContent>
          </a:graphicData>
        </a:graphic>
      </p:graphicFrame>
      <p:grpSp>
        <p:nvGrpSpPr>
          <p:cNvPr id="2" name="Group 1"/>
          <p:cNvGrpSpPr/>
          <p:nvPr/>
        </p:nvGrpSpPr>
        <p:grpSpPr>
          <a:xfrm>
            <a:off x="6012159" y="2346041"/>
            <a:ext cx="1368152" cy="794927"/>
            <a:chOff x="6012159" y="2346041"/>
            <a:chExt cx="1368152" cy="794927"/>
          </a:xfrm>
        </p:grpSpPr>
        <p:sp>
          <p:nvSpPr>
            <p:cNvPr id="15" name="Curved Down Arrow 14"/>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16" name="Rectangle 15"/>
            <p:cNvSpPr/>
            <p:nvPr/>
          </p:nvSpPr>
          <p:spPr>
            <a:xfrm>
              <a:off x="6270711" y="2371527"/>
              <a:ext cx="1015022"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18" name="Group 17"/>
          <p:cNvGrpSpPr/>
          <p:nvPr/>
        </p:nvGrpSpPr>
        <p:grpSpPr>
          <a:xfrm>
            <a:off x="3866492" y="2358783"/>
            <a:ext cx="1416241" cy="862505"/>
            <a:chOff x="6012159" y="2346041"/>
            <a:chExt cx="1416241" cy="862505"/>
          </a:xfrm>
        </p:grpSpPr>
        <p:sp>
          <p:nvSpPr>
            <p:cNvPr id="20" name="Curved Down Arrow 19"/>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21" name="Rectangle 20"/>
            <p:cNvSpPr/>
            <p:nvPr/>
          </p:nvSpPr>
          <p:spPr>
            <a:xfrm>
              <a:off x="6128044" y="2439105"/>
              <a:ext cx="1300356"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22" name="Group 21"/>
          <p:cNvGrpSpPr/>
          <p:nvPr/>
        </p:nvGrpSpPr>
        <p:grpSpPr>
          <a:xfrm>
            <a:off x="1776553" y="2332512"/>
            <a:ext cx="1585692" cy="915047"/>
            <a:chOff x="5985376" y="2346041"/>
            <a:chExt cx="1585692" cy="915047"/>
          </a:xfrm>
        </p:grpSpPr>
        <p:sp>
          <p:nvSpPr>
            <p:cNvPr id="23" name="Curved Down Arrow 22"/>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24" name="Rectangle 23"/>
            <p:cNvSpPr/>
            <p:nvPr/>
          </p:nvSpPr>
          <p:spPr>
            <a:xfrm>
              <a:off x="5985376" y="2491647"/>
              <a:ext cx="1585692"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25" name="Group 24"/>
          <p:cNvGrpSpPr/>
          <p:nvPr/>
        </p:nvGrpSpPr>
        <p:grpSpPr>
          <a:xfrm>
            <a:off x="4139952" y="3916124"/>
            <a:ext cx="2967235" cy="794927"/>
            <a:chOff x="6012159" y="2346041"/>
            <a:chExt cx="1368152" cy="794927"/>
          </a:xfrm>
        </p:grpSpPr>
        <p:sp>
          <p:nvSpPr>
            <p:cNvPr id="26" name="Curved Down Arrow 25"/>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27" name="Rectangle 26"/>
            <p:cNvSpPr/>
            <p:nvPr/>
          </p:nvSpPr>
          <p:spPr>
            <a:xfrm>
              <a:off x="6412651" y="2371527"/>
              <a:ext cx="731141"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28" name="Group 27"/>
          <p:cNvGrpSpPr/>
          <p:nvPr/>
        </p:nvGrpSpPr>
        <p:grpSpPr>
          <a:xfrm>
            <a:off x="1670990" y="3929653"/>
            <a:ext cx="1585692" cy="888776"/>
            <a:chOff x="5974392" y="2346041"/>
            <a:chExt cx="1585692" cy="888776"/>
          </a:xfrm>
        </p:grpSpPr>
        <p:sp>
          <p:nvSpPr>
            <p:cNvPr id="29" name="Curved Down Arrow 28"/>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30" name="Rectangle 29"/>
            <p:cNvSpPr/>
            <p:nvPr/>
          </p:nvSpPr>
          <p:spPr>
            <a:xfrm>
              <a:off x="5974392" y="2465376"/>
              <a:ext cx="1585692"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31" name="Group 30"/>
          <p:cNvGrpSpPr/>
          <p:nvPr/>
        </p:nvGrpSpPr>
        <p:grpSpPr>
          <a:xfrm>
            <a:off x="4139952" y="5229200"/>
            <a:ext cx="2872656" cy="794927"/>
            <a:chOff x="6012159" y="2346041"/>
            <a:chExt cx="1368152" cy="794927"/>
          </a:xfrm>
        </p:grpSpPr>
        <p:sp>
          <p:nvSpPr>
            <p:cNvPr id="32" name="Curved Down Arrow 31"/>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33" name="Rectangle 32"/>
            <p:cNvSpPr/>
            <p:nvPr/>
          </p:nvSpPr>
          <p:spPr>
            <a:xfrm>
              <a:off x="6400615" y="2371527"/>
              <a:ext cx="755213"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grpSp>
        <p:nvGrpSpPr>
          <p:cNvPr id="34" name="Group 33"/>
          <p:cNvGrpSpPr/>
          <p:nvPr/>
        </p:nvGrpSpPr>
        <p:grpSpPr>
          <a:xfrm>
            <a:off x="1644207" y="5423905"/>
            <a:ext cx="1585692" cy="888776"/>
            <a:chOff x="5985376" y="2346041"/>
            <a:chExt cx="1585692" cy="888776"/>
          </a:xfrm>
        </p:grpSpPr>
        <p:sp>
          <p:nvSpPr>
            <p:cNvPr id="35" name="Curved Down Arrow 34"/>
            <p:cNvSpPr/>
            <p:nvPr/>
          </p:nvSpPr>
          <p:spPr>
            <a:xfrm flipH="1">
              <a:off x="6012159" y="2346041"/>
              <a:ext cx="1368152" cy="50405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solidFill>
                  <a:schemeClr val="tx1"/>
                </a:solidFill>
              </a:endParaRPr>
            </a:p>
          </p:txBody>
        </p:sp>
        <p:sp>
          <p:nvSpPr>
            <p:cNvPr id="36" name="Rectangle 35"/>
            <p:cNvSpPr/>
            <p:nvPr/>
          </p:nvSpPr>
          <p:spPr>
            <a:xfrm>
              <a:off x="5985376" y="2465376"/>
              <a:ext cx="1585692" cy="769441"/>
            </a:xfrm>
            <a:prstGeom prst="rect">
              <a:avLst/>
            </a:prstGeom>
            <a:noFill/>
          </p:spPr>
          <p:txBody>
            <a:bodyPr wrap="none" lIns="91440" tIns="45720" rIns="91440" bIns="45720">
              <a:spAutoFit/>
            </a:bodyPr>
            <a:lstStyle/>
            <a:p>
              <a:pPr algn="ctr"/>
              <a:r>
                <a:rPr lang="en-US" sz="4400" b="1" cap="none" spc="0" dirty="0" smtClean="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rPr>
                <a:t>x1000</a:t>
              </a:r>
              <a:endParaRPr lang="en-US" sz="4400" b="1" cap="none" spc="0" dirty="0">
                <a:ln w="18000">
                  <a:solidFill>
                    <a:schemeClr val="tx1"/>
                  </a:solidFill>
                  <a:prstDash val="solid"/>
                  <a:miter lim="800000"/>
                </a:ln>
                <a:solidFill>
                  <a:schemeClr val="accent2">
                    <a:lumMod val="60000"/>
                    <a:lumOff val="40000"/>
                  </a:schemeClr>
                </a:solidFill>
                <a:effectLst>
                  <a:outerShdw blurRad="25500" dist="23000" dir="7020000" algn="tl">
                    <a:srgbClr val="000000">
                      <a:alpha val="50000"/>
                    </a:srgbClr>
                  </a:outerShdw>
                </a:effectLst>
              </a:endParaRPr>
            </a:p>
          </p:txBody>
        </p:sp>
      </p:grpSp>
    </p:spTree>
    <p:extLst>
      <p:ext uri="{BB962C8B-B14F-4D97-AF65-F5344CB8AC3E}">
        <p14:creationId xmlns:p14="http://schemas.microsoft.com/office/powerpoint/2010/main" val="369351735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5</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22" y="1391702"/>
            <a:ext cx="3456574" cy="513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45"/>
          <p:cNvSpPr/>
          <p:nvPr/>
        </p:nvSpPr>
        <p:spPr>
          <a:xfrm>
            <a:off x="3667521" y="1484784"/>
            <a:ext cx="2862848" cy="2893100"/>
          </a:xfrm>
          <a:prstGeom prst="rect">
            <a:avLst/>
          </a:prstGeom>
        </p:spPr>
        <p:txBody>
          <a:bodyPr wrap="square">
            <a:spAutoFit/>
          </a:bodyPr>
          <a:lstStyle/>
          <a:p>
            <a:r>
              <a:rPr lang="en-GB" sz="1400" dirty="0" smtClean="0">
                <a:latin typeface="Impact" pitchFamily="34" charset="0"/>
              </a:rPr>
              <a:t>These are the Latin Prefixes you will need to know and use to be able to convert within the Metric System of Measuring</a:t>
            </a:r>
          </a:p>
          <a:p>
            <a:endParaRPr lang="en-GB" sz="1400" dirty="0">
              <a:latin typeface="Impact" pitchFamily="34" charset="0"/>
            </a:endParaRPr>
          </a:p>
          <a:p>
            <a:r>
              <a:rPr lang="en-GB" sz="1400" dirty="0" smtClean="0">
                <a:latin typeface="Impact" pitchFamily="34" charset="0"/>
              </a:rPr>
              <a:t>Do you know any already ??</a:t>
            </a:r>
          </a:p>
          <a:p>
            <a:endParaRPr lang="en-GB" sz="1400" dirty="0">
              <a:latin typeface="Impact" pitchFamily="34" charset="0"/>
            </a:endParaRPr>
          </a:p>
          <a:p>
            <a:r>
              <a:rPr lang="en-GB" sz="1400" dirty="0" smtClean="0">
                <a:latin typeface="Impact" pitchFamily="34" charset="0"/>
              </a:rPr>
              <a:t>Where have you heard of them??</a:t>
            </a:r>
          </a:p>
          <a:p>
            <a:endParaRPr lang="en-GB" sz="1400" dirty="0">
              <a:latin typeface="Impact" pitchFamily="34" charset="0"/>
            </a:endParaRPr>
          </a:p>
          <a:p>
            <a:r>
              <a:rPr lang="en-GB" sz="1400" dirty="0" smtClean="0">
                <a:latin typeface="Impact" pitchFamily="34" charset="0"/>
              </a:rPr>
              <a:t>Why do we use them?? </a:t>
            </a:r>
          </a:p>
          <a:p>
            <a:endParaRPr lang="en-GB" sz="1400" dirty="0">
              <a:latin typeface="Impact" pitchFamily="34" charset="0"/>
            </a:endParaRPr>
          </a:p>
          <a:p>
            <a:r>
              <a:rPr lang="en-GB" sz="1400" dirty="0" smtClean="0">
                <a:latin typeface="Impact" pitchFamily="34" charset="0"/>
              </a:rPr>
              <a:t>Which ones are used most commonly??</a:t>
            </a:r>
          </a:p>
        </p:txBody>
      </p:sp>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1920" y="4293095"/>
            <a:ext cx="4771777" cy="210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12">
            <a:duotone>
              <a:schemeClr val="accent3">
                <a:shade val="45000"/>
                <a:satMod val="135000"/>
              </a:schemeClr>
              <a:prstClr val="white"/>
            </a:duotone>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372201" y="1006718"/>
            <a:ext cx="3201646" cy="3171724"/>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161982">
            <a:off x="6362976" y="3035983"/>
            <a:ext cx="2168992"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Level 2</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46964826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6</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54"/>
          <p:cNvSpPr/>
          <p:nvPr/>
        </p:nvSpPr>
        <p:spPr>
          <a:xfrm>
            <a:off x="3285727" y="3059082"/>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smtClean="0">
                <a:solidFill>
                  <a:schemeClr val="bg1">
                    <a:lumMod val="75000"/>
                  </a:schemeClr>
                </a:solidFill>
                <a:latin typeface="Gill Sans Ultra Bold" pitchFamily="34" charset="0"/>
              </a:rPr>
              <a:t>K</a:t>
            </a:r>
          </a:p>
        </p:txBody>
      </p:sp>
      <p:sp>
        <p:nvSpPr>
          <p:cNvPr id="56" name="Rectangle 55"/>
          <p:cNvSpPr/>
          <p:nvPr/>
        </p:nvSpPr>
        <p:spPr>
          <a:xfrm>
            <a:off x="5243600" y="3058322"/>
            <a:ext cx="611900" cy="769441"/>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4400" dirty="0" smtClean="0">
                <a:solidFill>
                  <a:schemeClr val="bg1">
                    <a:lumMod val="75000"/>
                  </a:schemeClr>
                </a:solidFill>
                <a:latin typeface="Gill Sans Ultra Bold" pitchFamily="34" charset="0"/>
              </a:rPr>
              <a:t>U</a:t>
            </a:r>
          </a:p>
        </p:txBody>
      </p:sp>
      <p:sp>
        <p:nvSpPr>
          <p:cNvPr id="64" name="Rectangle 63"/>
          <p:cNvSpPr/>
          <p:nvPr/>
        </p:nvSpPr>
        <p:spPr>
          <a:xfrm rot="16200000">
            <a:off x="3000879" y="2063636"/>
            <a:ext cx="1181595" cy="276999"/>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200" dirty="0" smtClean="0">
                <a:solidFill>
                  <a:srgbClr val="00FF00"/>
                </a:solidFill>
                <a:latin typeface="Gill Sans Ultra Bold" pitchFamily="34" charset="0"/>
              </a:rPr>
              <a:t>thousand</a:t>
            </a:r>
          </a:p>
        </p:txBody>
      </p:sp>
      <p:sp>
        <p:nvSpPr>
          <p:cNvPr id="65" name="Rectangle 64"/>
          <p:cNvSpPr/>
          <p:nvPr/>
        </p:nvSpPr>
        <p:spPr>
          <a:xfrm rot="16200000">
            <a:off x="3658534" y="2093211"/>
            <a:ext cx="1181595"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smtClean="0">
                <a:solidFill>
                  <a:srgbClr val="FF0000"/>
                </a:solidFill>
                <a:latin typeface="Gill Sans Ultra Bold" pitchFamily="34" charset="0"/>
              </a:rPr>
              <a:t>hundred</a:t>
            </a:r>
          </a:p>
        </p:txBody>
      </p:sp>
      <p:sp>
        <p:nvSpPr>
          <p:cNvPr id="66" name="Rectangle 65"/>
          <p:cNvSpPr/>
          <p:nvPr/>
        </p:nvSpPr>
        <p:spPr>
          <a:xfrm rot="16200000">
            <a:off x="4308551" y="1995812"/>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smtClean="0">
                <a:solidFill>
                  <a:srgbClr val="FF0000"/>
                </a:solidFill>
                <a:latin typeface="Gill Sans Ultra Bold" pitchFamily="34" charset="0"/>
              </a:rPr>
              <a:t>ten</a:t>
            </a:r>
          </a:p>
        </p:txBody>
      </p:sp>
      <p:sp>
        <p:nvSpPr>
          <p:cNvPr id="67" name="Rectangle 66"/>
          <p:cNvSpPr/>
          <p:nvPr/>
        </p:nvSpPr>
        <p:spPr>
          <a:xfrm rot="16200000">
            <a:off x="4907854" y="1970504"/>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smtClean="0">
                <a:solidFill>
                  <a:srgbClr val="FF0000"/>
                </a:solidFill>
                <a:latin typeface="Gill Sans Ultra Bold" pitchFamily="34" charset="0"/>
              </a:rPr>
              <a:t>unit</a:t>
            </a:r>
          </a:p>
        </p:txBody>
      </p:sp>
      <p:sp>
        <p:nvSpPr>
          <p:cNvPr id="69" name="Rectangle 68"/>
          <p:cNvSpPr/>
          <p:nvPr/>
        </p:nvSpPr>
        <p:spPr>
          <a:xfrm>
            <a:off x="5324970" y="2837897"/>
            <a:ext cx="1061060"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pPr algn="ctr"/>
            <a:r>
              <a:rPr lang="en-GB" sz="1200" dirty="0" smtClean="0">
                <a:latin typeface="Gill Sans Ultra Bold" pitchFamily="34" charset="0"/>
              </a:rPr>
              <a:t>Decimal</a:t>
            </a:r>
          </a:p>
          <a:p>
            <a:pPr algn="ctr"/>
            <a:r>
              <a:rPr lang="en-GB" sz="1200" dirty="0" smtClean="0">
                <a:latin typeface="Gill Sans Ultra Bold" pitchFamily="34" charset="0"/>
              </a:rPr>
              <a:t>point</a:t>
            </a:r>
          </a:p>
        </p:txBody>
      </p:sp>
      <p:sp>
        <p:nvSpPr>
          <p:cNvPr id="76" name="Snip Single Corner Rectangle 75"/>
          <p:cNvSpPr/>
          <p:nvPr/>
        </p:nvSpPr>
        <p:spPr>
          <a:xfrm rot="5400000" flipV="1">
            <a:off x="6599190" y="1155745"/>
            <a:ext cx="1655462" cy="2499075"/>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Rectangle 72"/>
          <p:cNvSpPr/>
          <p:nvPr/>
        </p:nvSpPr>
        <p:spPr>
          <a:xfrm rot="16200000">
            <a:off x="6116307" y="2077822"/>
            <a:ext cx="1622446"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smtClean="0">
                <a:solidFill>
                  <a:srgbClr val="00B0F0"/>
                </a:solidFill>
                <a:latin typeface="Gill Sans Ultra Bold" pitchFamily="34" charset="0"/>
              </a:rPr>
              <a:t>hundredth</a:t>
            </a:r>
          </a:p>
        </p:txBody>
      </p:sp>
      <p:sp>
        <p:nvSpPr>
          <p:cNvPr id="74" name="Rectangle 73"/>
          <p:cNvSpPr/>
          <p:nvPr/>
        </p:nvSpPr>
        <p:spPr>
          <a:xfrm>
            <a:off x="196985" y="3951492"/>
            <a:ext cx="2862848" cy="1938992"/>
          </a:xfrm>
          <a:prstGeom prst="rect">
            <a:avLst/>
          </a:prstGeom>
        </p:spPr>
        <p:txBody>
          <a:bodyPr wrap="square">
            <a:spAutoFit/>
          </a:bodyPr>
          <a:lstStyle/>
          <a:p>
            <a:r>
              <a:rPr lang="en-GB" sz="1200" dirty="0" smtClean="0">
                <a:latin typeface="Impact" pitchFamily="34" charset="0"/>
              </a:rPr>
              <a:t>Lets take what we already know about the names of the ‘Place Values’ and rename each column.  We are going to use LATIN to rewrite each column starting with the units column.  We then set up a table of the Latin names just like the place value table.  When we write in the columns values for how much we have measured we will then be able to move to different columns to read other units very easily.</a:t>
            </a:r>
          </a:p>
        </p:txBody>
      </p:sp>
      <p:sp>
        <p:nvSpPr>
          <p:cNvPr id="75" name="Snip Diagonal Corner Rectangle 74"/>
          <p:cNvSpPr/>
          <p:nvPr/>
        </p:nvSpPr>
        <p:spPr>
          <a:xfrm>
            <a:off x="196983" y="1538264"/>
            <a:ext cx="8561361" cy="2322784"/>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70" name="Rectangle 69"/>
          <p:cNvSpPr/>
          <p:nvPr/>
        </p:nvSpPr>
        <p:spPr>
          <a:xfrm rot="16200000">
            <a:off x="6869564" y="2157754"/>
            <a:ext cx="1525317" cy="307777"/>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400" dirty="0" smtClean="0">
                <a:solidFill>
                  <a:srgbClr val="00B0F0"/>
                </a:solidFill>
                <a:latin typeface="Gill Sans Ultra Bold" pitchFamily="34" charset="0"/>
              </a:rPr>
              <a:t>thousandth</a:t>
            </a:r>
          </a:p>
        </p:txBody>
      </p:sp>
      <p:sp>
        <p:nvSpPr>
          <p:cNvPr id="68" name="Rectangle 67"/>
          <p:cNvSpPr/>
          <p:nvPr/>
        </p:nvSpPr>
        <p:spPr>
          <a:xfrm rot="16200000">
            <a:off x="5748935" y="1939581"/>
            <a:ext cx="1181595" cy="338554"/>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1600" dirty="0" smtClean="0">
                <a:solidFill>
                  <a:srgbClr val="00B0F0"/>
                </a:solidFill>
                <a:latin typeface="Gill Sans Ultra Bold" pitchFamily="34" charset="0"/>
              </a:rPr>
              <a:t>tenth</a:t>
            </a:r>
          </a:p>
        </p:txBody>
      </p:sp>
      <p:sp>
        <p:nvSpPr>
          <p:cNvPr id="77" name="Snip Single Corner Rectangle 76"/>
          <p:cNvSpPr/>
          <p:nvPr/>
        </p:nvSpPr>
        <p:spPr>
          <a:xfrm rot="5400000" flipV="1">
            <a:off x="4736862" y="1127330"/>
            <a:ext cx="566455" cy="1472238"/>
          </a:xfrm>
          <a:prstGeom prst="snip1Rect">
            <a:avLst>
              <a:gd name="adj" fmla="val 19261"/>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7" name="Straight Connector 6"/>
          <p:cNvCxnSpPr/>
          <p:nvPr/>
        </p:nvCxnSpPr>
        <p:spPr>
          <a:xfrm>
            <a:off x="5855500" y="1577076"/>
            <a:ext cx="0" cy="2389395"/>
          </a:xfrm>
          <a:prstGeom prst="line">
            <a:avLst/>
          </a:prstGeom>
        </p:spPr>
        <p:style>
          <a:lnRef idx="1">
            <a:schemeClr val="accent1"/>
          </a:lnRef>
          <a:fillRef idx="0">
            <a:schemeClr val="accent1"/>
          </a:fillRef>
          <a:effectRef idx="0">
            <a:schemeClr val="accent1"/>
          </a:effectRef>
          <a:fontRef idx="minor">
            <a:schemeClr val="tx1"/>
          </a:fontRef>
        </p:style>
      </p:cxnSp>
      <p:sp>
        <p:nvSpPr>
          <p:cNvPr id="4" name="Snip Diagonal Corner Rectangle 3"/>
          <p:cNvSpPr/>
          <p:nvPr/>
        </p:nvSpPr>
        <p:spPr>
          <a:xfrm>
            <a:off x="5727027" y="2481691"/>
            <a:ext cx="256946" cy="217965"/>
          </a:xfrm>
          <a:prstGeom prst="snip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5" name="Straight Connector 84"/>
          <p:cNvCxnSpPr/>
          <p:nvPr/>
        </p:nvCxnSpPr>
        <p:spPr>
          <a:xfrm>
            <a:off x="5221932" y="1577076"/>
            <a:ext cx="3286" cy="2283972"/>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4541621" y="1591733"/>
            <a:ext cx="8947" cy="2269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883075" y="1591733"/>
            <a:ext cx="0" cy="223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189771" y="1591733"/>
            <a:ext cx="0" cy="2236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88224" y="1569167"/>
            <a:ext cx="0" cy="23734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308304" y="1577725"/>
            <a:ext cx="0" cy="2250798"/>
          </a:xfrm>
          <a:prstGeom prst="line">
            <a:avLst/>
          </a:prstGeom>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6364078" y="3299562"/>
            <a:ext cx="2044152" cy="461665"/>
          </a:xfrm>
          <a:prstGeom prst="rect">
            <a:avLst/>
          </a:prstGeom>
        </p:spPr>
        <p:txBody>
          <a:bodyPr wrap="square">
            <a:spAutoFit/>
            <a:scene3d>
              <a:camera prst="orthographicFront"/>
              <a:lightRig rig="flat" dir="t"/>
            </a:scene3d>
            <a:sp3d extrusionH="57150" contourW="12700" prstMaterial="softEdge">
              <a:bevelT w="38100" h="38100"/>
              <a:contourClr>
                <a:schemeClr val="bg1">
                  <a:lumMod val="50000"/>
                </a:schemeClr>
              </a:contourClr>
            </a:sp3d>
          </a:bodyPr>
          <a:lstStyle/>
          <a:p>
            <a:r>
              <a:rPr lang="en-GB" sz="2400" dirty="0" smtClean="0">
                <a:solidFill>
                  <a:schemeClr val="bg1">
                    <a:lumMod val="75000"/>
                  </a:schemeClr>
                </a:solidFill>
                <a:latin typeface="Gill Sans Ultra Bold" pitchFamily="34" charset="0"/>
              </a:rPr>
              <a:t>Decimals</a:t>
            </a:r>
          </a:p>
        </p:txBody>
      </p:sp>
      <p:sp>
        <p:nvSpPr>
          <p:cNvPr id="72" name="Snip Diagonal Corner Rectangle 71"/>
          <p:cNvSpPr/>
          <p:nvPr/>
        </p:nvSpPr>
        <p:spPr>
          <a:xfrm>
            <a:off x="152459" y="5946951"/>
            <a:ext cx="6017996" cy="461665"/>
          </a:xfrm>
          <a:prstGeom prst="snip2DiagRect">
            <a:avLst>
              <a:gd name="adj1" fmla="val 12839"/>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26" name="Picture 2" descr="http://www.yourdictionary.com/images/main.exclamation-point.jpg"/>
          <p:cNvPicPr>
            <a:picLocks noChangeAspect="1" noChangeArrowheads="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6199679" y="5605585"/>
            <a:ext cx="558573" cy="763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2234" y="3828523"/>
            <a:ext cx="4729774" cy="90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49" name="Rectangle 48"/>
          <p:cNvSpPr/>
          <p:nvPr/>
        </p:nvSpPr>
        <p:spPr>
          <a:xfrm>
            <a:off x="298608" y="5946951"/>
            <a:ext cx="5785559" cy="461665"/>
          </a:xfrm>
          <a:prstGeom prst="rect">
            <a:avLst/>
          </a:prstGeom>
        </p:spPr>
        <p:txBody>
          <a:bodyPr wrap="square">
            <a:spAutoFit/>
          </a:bodyPr>
          <a:lstStyle/>
          <a:p>
            <a:r>
              <a:rPr lang="en-GB" sz="1200" dirty="0" smtClean="0">
                <a:latin typeface="Impact" pitchFamily="34" charset="0"/>
              </a:rPr>
              <a:t>Important learning point:  learn the names of each column  Kilo, </a:t>
            </a:r>
            <a:r>
              <a:rPr lang="en-GB" sz="1200" dirty="0" err="1" smtClean="0">
                <a:latin typeface="Impact" pitchFamily="34" charset="0"/>
              </a:rPr>
              <a:t>hecto</a:t>
            </a:r>
            <a:r>
              <a:rPr lang="en-GB" sz="1200" dirty="0" smtClean="0">
                <a:latin typeface="Impact" pitchFamily="34" charset="0"/>
              </a:rPr>
              <a:t>, </a:t>
            </a:r>
            <a:r>
              <a:rPr lang="en-GB" sz="1200" dirty="0" err="1" smtClean="0">
                <a:latin typeface="Impact" pitchFamily="34" charset="0"/>
              </a:rPr>
              <a:t>deca</a:t>
            </a:r>
            <a:r>
              <a:rPr lang="en-GB" sz="1200" dirty="0" smtClean="0">
                <a:latin typeface="Impact" pitchFamily="34" charset="0"/>
              </a:rPr>
              <a:t>, unit, </a:t>
            </a:r>
            <a:r>
              <a:rPr lang="en-GB" sz="1200" dirty="0" err="1" smtClean="0">
                <a:latin typeface="Impact" pitchFamily="34" charset="0"/>
              </a:rPr>
              <a:t>deci</a:t>
            </a:r>
            <a:r>
              <a:rPr lang="en-GB" sz="1200" dirty="0" smtClean="0">
                <a:latin typeface="Impact" pitchFamily="34" charset="0"/>
              </a:rPr>
              <a:t>, </a:t>
            </a:r>
            <a:r>
              <a:rPr lang="en-GB" sz="1200" dirty="0" err="1" smtClean="0">
                <a:latin typeface="Impact" pitchFamily="34" charset="0"/>
              </a:rPr>
              <a:t>centi</a:t>
            </a:r>
            <a:r>
              <a:rPr lang="en-GB" sz="1200" dirty="0" smtClean="0">
                <a:latin typeface="Impact" pitchFamily="34" charset="0"/>
              </a:rPr>
              <a:t>, </a:t>
            </a:r>
            <a:r>
              <a:rPr lang="en-GB" sz="1200" dirty="0" err="1" smtClean="0">
                <a:latin typeface="Impact" pitchFamily="34" charset="0"/>
              </a:rPr>
              <a:t>milli</a:t>
            </a:r>
            <a:r>
              <a:rPr lang="en-GB" sz="1200" dirty="0" smtClean="0">
                <a:latin typeface="Impact" pitchFamily="34" charset="0"/>
              </a:rPr>
              <a:t> off by heart</a:t>
            </a:r>
          </a:p>
        </p:txBody>
      </p:sp>
      <p:sp>
        <p:nvSpPr>
          <p:cNvPr id="50" name="Rectangle 49"/>
          <p:cNvSpPr/>
          <p:nvPr/>
        </p:nvSpPr>
        <p:spPr>
          <a:xfrm>
            <a:off x="196985" y="2024544"/>
            <a:ext cx="2862848" cy="954107"/>
          </a:xfrm>
          <a:prstGeom prst="rect">
            <a:avLst/>
          </a:prstGeom>
        </p:spPr>
        <p:txBody>
          <a:bodyPr wrap="square">
            <a:spAutoFit/>
          </a:bodyPr>
          <a:lstStyle/>
          <a:p>
            <a:pPr algn="ctr"/>
            <a:r>
              <a:rPr lang="en-GB" sz="2800" dirty="0" smtClean="0">
                <a:latin typeface="Impact" pitchFamily="34" charset="0"/>
              </a:rPr>
              <a:t>The Metric System of Measures</a:t>
            </a:r>
          </a:p>
        </p:txBody>
      </p:sp>
      <p:pic>
        <p:nvPicPr>
          <p:cNvPr id="3074"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3191882" y="4877275"/>
            <a:ext cx="5700598" cy="85598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 Arrow 17"/>
          <p:cNvSpPr/>
          <p:nvPr/>
        </p:nvSpPr>
        <p:spPr>
          <a:xfrm>
            <a:off x="7871160" y="4282063"/>
            <a:ext cx="805299" cy="3710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355127" y="4535548"/>
            <a:ext cx="1429750" cy="369332"/>
          </a:xfrm>
          <a:prstGeom prst="rect">
            <a:avLst/>
          </a:prstGeom>
          <a:noFill/>
        </p:spPr>
        <p:txBody>
          <a:bodyPr wrap="none" lIns="91440" tIns="45720" rIns="91440" bIns="45720">
            <a:spAutoFit/>
          </a:bodyPr>
          <a:lstStyle/>
          <a:p>
            <a:pPr algn="ctr"/>
            <a:r>
              <a:rPr lang="en-US" dirty="0"/>
              <a:t>Latin prefixes</a:t>
            </a:r>
          </a:p>
        </p:txBody>
      </p:sp>
    </p:spTree>
    <p:extLst>
      <p:ext uri="{BB962C8B-B14F-4D97-AF65-F5344CB8AC3E}">
        <p14:creationId xmlns:p14="http://schemas.microsoft.com/office/powerpoint/2010/main" val="2810309406"/>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7</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425603"/>
            <a:ext cx="5688632" cy="411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89480" y="2204864"/>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1585907" y="247932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4538590" y="357795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3779912" y="3288867"/>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3059832" y="2972217"/>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2" name="Rectangle 51"/>
          <p:cNvSpPr/>
          <p:nvPr/>
        </p:nvSpPr>
        <p:spPr>
          <a:xfrm>
            <a:off x="2261155" y="2685108"/>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3" name="Rectangle 52"/>
          <p:cNvSpPr/>
          <p:nvPr/>
        </p:nvSpPr>
        <p:spPr>
          <a:xfrm>
            <a:off x="5220072" y="3750532"/>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4" name="Rectangle 53"/>
          <p:cNvSpPr/>
          <p:nvPr/>
        </p:nvSpPr>
        <p:spPr>
          <a:xfrm>
            <a:off x="5940152" y="1694493"/>
            <a:ext cx="2880320" cy="3600986"/>
          </a:xfrm>
          <a:prstGeom prst="rect">
            <a:avLst/>
          </a:prstGeom>
        </p:spPr>
        <p:txBody>
          <a:bodyPr wrap="square">
            <a:spAutoFit/>
          </a:bodyPr>
          <a:lstStyle/>
          <a:p>
            <a:r>
              <a:rPr lang="en-GB" sz="1200" dirty="0" smtClean="0">
                <a:latin typeface="Impact" pitchFamily="34" charset="0"/>
              </a:rPr>
              <a:t>On the table of metric units left, the unit is either METRE (the standard unit of metric length, GRAM (one of the units for weight) or LITRE (the standard unit of metric capacity).  Placing values in different columns shows how many of each unit you have measured.  Placing values in more columns means there is more than one way of reading the value</a:t>
            </a:r>
          </a:p>
          <a:p>
            <a:endParaRPr lang="en-GB" sz="1200" dirty="0">
              <a:latin typeface="Impact" pitchFamily="34" charset="0"/>
            </a:endParaRPr>
          </a:p>
          <a:p>
            <a:r>
              <a:rPr lang="en-GB" sz="1200" dirty="0" err="1" smtClean="0">
                <a:latin typeface="Impact" pitchFamily="34" charset="0"/>
              </a:rPr>
              <a:t>Eg</a:t>
            </a:r>
            <a:endParaRPr lang="en-GB" sz="1200" dirty="0" smtClean="0">
              <a:latin typeface="Impact" pitchFamily="34" charset="0"/>
            </a:endParaRPr>
          </a:p>
          <a:p>
            <a:endParaRPr lang="en-GB" sz="1200" dirty="0">
              <a:latin typeface="Impact" pitchFamily="34" charset="0"/>
            </a:endParaRPr>
          </a:p>
          <a:p>
            <a:r>
              <a:rPr lang="en-GB" sz="1200" dirty="0" smtClean="0">
                <a:latin typeface="Impact" pitchFamily="34" charset="0"/>
              </a:rPr>
              <a:t>Lets take the unit to be METRE as we want to measure distance.  In the unit column there is a ‘6’.  This means we have measured six metres.  Great so far…!!</a:t>
            </a:r>
          </a:p>
          <a:p>
            <a:endParaRPr lang="en-GB" sz="1200" dirty="0">
              <a:latin typeface="Impact" pitchFamily="34" charset="0"/>
            </a:endParaRPr>
          </a:p>
          <a:p>
            <a:r>
              <a:rPr lang="en-GB" sz="1200" dirty="0" smtClean="0">
                <a:latin typeface="Impact" pitchFamily="34" charset="0"/>
              </a:rPr>
              <a:t>Now, there is a ‘4’ in the tens column.  What does that mean??</a:t>
            </a:r>
          </a:p>
        </p:txBody>
      </p:sp>
      <p:sp>
        <p:nvSpPr>
          <p:cNvPr id="57" name="Rectangle 56"/>
          <p:cNvSpPr/>
          <p:nvPr/>
        </p:nvSpPr>
        <p:spPr>
          <a:xfrm>
            <a:off x="294051" y="5543754"/>
            <a:ext cx="8568952" cy="646331"/>
          </a:xfrm>
          <a:prstGeom prst="rect">
            <a:avLst/>
          </a:prstGeom>
        </p:spPr>
        <p:txBody>
          <a:bodyPr wrap="square">
            <a:spAutoFit/>
          </a:bodyPr>
          <a:lstStyle/>
          <a:p>
            <a:r>
              <a:rPr lang="en-GB" sz="1200" dirty="0" smtClean="0">
                <a:latin typeface="Impact" pitchFamily="34" charset="0"/>
              </a:rPr>
              <a:t>Well, we could say….</a:t>
            </a:r>
            <a:r>
              <a:rPr lang="en-GB" sz="1200" dirty="0">
                <a:latin typeface="Impact" pitchFamily="34" charset="0"/>
              </a:rPr>
              <a:t> </a:t>
            </a:r>
            <a:r>
              <a:rPr lang="en-GB" sz="1200" dirty="0" smtClean="0">
                <a:latin typeface="Impact" pitchFamily="34" charset="0"/>
              </a:rPr>
              <a:t>    Four sets of ten metres +  six metres  =   Forty six metres</a:t>
            </a:r>
          </a:p>
          <a:p>
            <a:endParaRPr lang="en-GB" sz="1200" dirty="0">
              <a:latin typeface="Impact" pitchFamily="34" charset="0"/>
            </a:endParaRPr>
          </a:p>
          <a:p>
            <a:r>
              <a:rPr lang="en-GB" sz="1200" dirty="0" smtClean="0">
                <a:latin typeface="Impact" pitchFamily="34" charset="0"/>
              </a:rPr>
              <a:t>Or we could say….      Four DEKA metres  +  six metres	(another way is   4 . 6  </a:t>
            </a:r>
            <a:r>
              <a:rPr lang="en-GB" sz="1200" dirty="0" err="1" smtClean="0">
                <a:latin typeface="Impact" pitchFamily="34" charset="0"/>
              </a:rPr>
              <a:t>Deka</a:t>
            </a:r>
            <a:r>
              <a:rPr lang="en-GB" sz="1200" dirty="0" smtClean="0">
                <a:latin typeface="Impact" pitchFamily="34" charset="0"/>
              </a:rPr>
              <a:t> metres !)</a:t>
            </a:r>
          </a:p>
        </p:txBody>
      </p:sp>
    </p:spTree>
    <p:extLst>
      <p:ext uri="{BB962C8B-B14F-4D97-AF65-F5344CB8AC3E}">
        <p14:creationId xmlns:p14="http://schemas.microsoft.com/office/powerpoint/2010/main" val="67450546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8</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425603"/>
            <a:ext cx="5688632" cy="411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89480" y="2204864"/>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6" name="Rectangle 45"/>
          <p:cNvSpPr/>
          <p:nvPr/>
        </p:nvSpPr>
        <p:spPr>
          <a:xfrm>
            <a:off x="1585907" y="247932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7" name="Rectangle 46"/>
          <p:cNvSpPr/>
          <p:nvPr/>
        </p:nvSpPr>
        <p:spPr>
          <a:xfrm>
            <a:off x="4538590" y="357795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3779912" y="3288867"/>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3059832" y="2972217"/>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2" name="Rectangle 51"/>
          <p:cNvSpPr/>
          <p:nvPr/>
        </p:nvSpPr>
        <p:spPr>
          <a:xfrm>
            <a:off x="2261155" y="2685108"/>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3" name="Rectangle 52"/>
          <p:cNvSpPr/>
          <p:nvPr/>
        </p:nvSpPr>
        <p:spPr>
          <a:xfrm>
            <a:off x="5220072" y="3750532"/>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4" name="Rectangle 53"/>
          <p:cNvSpPr/>
          <p:nvPr/>
        </p:nvSpPr>
        <p:spPr>
          <a:xfrm>
            <a:off x="5940152" y="1694493"/>
            <a:ext cx="2880320" cy="3539430"/>
          </a:xfrm>
          <a:prstGeom prst="rect">
            <a:avLst/>
          </a:prstGeom>
        </p:spPr>
        <p:txBody>
          <a:bodyPr wrap="square">
            <a:spAutoFit/>
          </a:bodyPr>
          <a:lstStyle/>
          <a:p>
            <a:r>
              <a:rPr lang="en-GB" sz="1400" dirty="0" smtClean="0">
                <a:latin typeface="Impact" pitchFamily="34" charset="0"/>
              </a:rPr>
              <a:t>Continuing on…</a:t>
            </a:r>
          </a:p>
          <a:p>
            <a:endParaRPr lang="en-GB" sz="1400" dirty="0">
              <a:latin typeface="Impact" pitchFamily="34" charset="0"/>
            </a:endParaRPr>
          </a:p>
          <a:p>
            <a:r>
              <a:rPr lang="en-GB" sz="1400" dirty="0" smtClean="0">
                <a:latin typeface="Impact" pitchFamily="34" charset="0"/>
              </a:rPr>
              <a:t>on the left of the 4 and 6 is a 7</a:t>
            </a:r>
          </a:p>
          <a:p>
            <a:endParaRPr lang="en-GB" sz="1400" dirty="0">
              <a:latin typeface="Impact" pitchFamily="34" charset="0"/>
            </a:endParaRPr>
          </a:p>
          <a:p>
            <a:r>
              <a:rPr lang="en-GB" sz="1400" dirty="0" smtClean="0">
                <a:latin typeface="Impact" pitchFamily="34" charset="0"/>
              </a:rPr>
              <a:t>what do you have now??</a:t>
            </a:r>
          </a:p>
          <a:p>
            <a:endParaRPr lang="en-GB" sz="1400" dirty="0" smtClean="0">
              <a:latin typeface="Impact" pitchFamily="34" charset="0"/>
            </a:endParaRPr>
          </a:p>
          <a:p>
            <a:r>
              <a:rPr lang="en-GB" sz="1400" dirty="0" smtClean="0">
                <a:latin typeface="Impact" pitchFamily="34" charset="0"/>
              </a:rPr>
              <a:t>You could say….    7 4 6 metres</a:t>
            </a:r>
          </a:p>
          <a:p>
            <a:endParaRPr lang="en-GB" sz="1400" dirty="0">
              <a:latin typeface="Impact" pitchFamily="34" charset="0"/>
            </a:endParaRPr>
          </a:p>
          <a:p>
            <a:r>
              <a:rPr lang="en-GB" sz="1400" dirty="0" smtClean="0">
                <a:latin typeface="Impact" pitchFamily="34" charset="0"/>
              </a:rPr>
              <a:t>or you could say ….    7 4 . 6 </a:t>
            </a:r>
            <a:r>
              <a:rPr lang="en-GB" sz="1400" dirty="0" err="1" smtClean="0">
                <a:latin typeface="Impact" pitchFamily="34" charset="0"/>
              </a:rPr>
              <a:t>deka</a:t>
            </a:r>
            <a:r>
              <a:rPr lang="en-GB" sz="1400" dirty="0" smtClean="0">
                <a:latin typeface="Impact" pitchFamily="34" charset="0"/>
              </a:rPr>
              <a:t> metres</a:t>
            </a:r>
          </a:p>
          <a:p>
            <a:endParaRPr lang="en-GB" sz="1400" dirty="0">
              <a:latin typeface="Impact" pitchFamily="34" charset="0"/>
            </a:endParaRPr>
          </a:p>
          <a:p>
            <a:r>
              <a:rPr lang="en-GB" sz="1400" dirty="0" smtClean="0">
                <a:latin typeface="Impact" pitchFamily="34" charset="0"/>
              </a:rPr>
              <a:t>or you could say….   7 . 4 6 </a:t>
            </a:r>
            <a:r>
              <a:rPr lang="en-GB" sz="1400" dirty="0" err="1" smtClean="0">
                <a:latin typeface="Impact" pitchFamily="34" charset="0"/>
              </a:rPr>
              <a:t>hecto</a:t>
            </a:r>
            <a:r>
              <a:rPr lang="en-GB" sz="1400" dirty="0" smtClean="0">
                <a:latin typeface="Impact" pitchFamily="34" charset="0"/>
              </a:rPr>
              <a:t> metres</a:t>
            </a:r>
          </a:p>
          <a:p>
            <a:endParaRPr lang="en-GB" sz="1400" dirty="0">
              <a:latin typeface="Impact" pitchFamily="34" charset="0"/>
            </a:endParaRPr>
          </a:p>
          <a:p>
            <a:r>
              <a:rPr lang="en-GB" sz="1400" dirty="0" smtClean="0">
                <a:latin typeface="Impact" pitchFamily="34" charset="0"/>
              </a:rPr>
              <a:t>I just depends on which STEP you are standing on !!</a:t>
            </a:r>
          </a:p>
        </p:txBody>
      </p:sp>
      <p:sp>
        <p:nvSpPr>
          <p:cNvPr id="57" name="Rectangle 56"/>
          <p:cNvSpPr/>
          <p:nvPr/>
        </p:nvSpPr>
        <p:spPr>
          <a:xfrm>
            <a:off x="294051" y="5543754"/>
            <a:ext cx="8568952" cy="830997"/>
          </a:xfrm>
          <a:prstGeom prst="rect">
            <a:avLst/>
          </a:prstGeom>
        </p:spPr>
        <p:txBody>
          <a:bodyPr wrap="square">
            <a:spAutoFit/>
          </a:bodyPr>
          <a:lstStyle/>
          <a:p>
            <a:r>
              <a:rPr lang="en-GB" sz="1200" dirty="0" smtClean="0">
                <a:latin typeface="Impact" pitchFamily="34" charset="0"/>
              </a:rPr>
              <a:t>How many Kilo metres are there ??</a:t>
            </a:r>
          </a:p>
          <a:p>
            <a:endParaRPr lang="en-GB" sz="1200" dirty="0">
              <a:latin typeface="Impact" pitchFamily="34" charset="0"/>
            </a:endParaRPr>
          </a:p>
          <a:p>
            <a:r>
              <a:rPr lang="en-GB" sz="1200" dirty="0" smtClean="0">
                <a:latin typeface="Impact" pitchFamily="34" charset="0"/>
              </a:rPr>
              <a:t>	Well….. on the km STEP  there is a 2,   great so we have 2 km……. but…….  we also have all the other values on the right</a:t>
            </a:r>
          </a:p>
          <a:p>
            <a:r>
              <a:rPr lang="en-GB" sz="1200" dirty="0" smtClean="0">
                <a:latin typeface="Impact" pitchFamily="34" charset="0"/>
              </a:rPr>
              <a:t>So we actually have …..     2 . 7 4 6 5 9 1  km</a:t>
            </a:r>
            <a:endParaRPr lang="en-GB" sz="1200" dirty="0">
              <a:latin typeface="Impact" pitchFamily="34" charset="0"/>
            </a:endParaRPr>
          </a:p>
        </p:txBody>
      </p:sp>
    </p:spTree>
    <p:extLst>
      <p:ext uri="{BB962C8B-B14F-4D97-AF65-F5344CB8AC3E}">
        <p14:creationId xmlns:p14="http://schemas.microsoft.com/office/powerpoint/2010/main" val="256291164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PlasticWrap/>
                    </a14:imgEffect>
                    <a14:imgEffect>
                      <a14:saturation sat="220000"/>
                    </a14:imgEffect>
                    <a14:imgEffect>
                      <a14:brightnessContrast bright="30000" contrast="33000"/>
                    </a14:imgEffect>
                  </a14:imgLayer>
                </a14:imgProps>
              </a:ext>
              <a:ext uri="{28A0092B-C50C-407E-A947-70E740481C1C}">
                <a14:useLocalDpi xmlns:a14="http://schemas.microsoft.com/office/drawing/2010/main" val="0"/>
              </a:ext>
            </a:extLst>
          </a:blip>
          <a:srcRect/>
          <a:stretch>
            <a:fillRect/>
          </a:stretch>
        </p:blipFill>
        <p:spPr bwMode="auto">
          <a:xfrm>
            <a:off x="94064" y="692696"/>
            <a:ext cx="8913007" cy="5570629"/>
          </a:xfrm>
          <a:prstGeom prst="rect">
            <a:avLst/>
          </a:prstGeom>
          <a:noFill/>
          <a:ln>
            <a:noFill/>
          </a:ln>
          <a:effectLst>
            <a:glow rad="9398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5299" y="701097"/>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1739517"/>
            <a:ext cx="2921266" cy="499443"/>
          </a:xfrm>
          <a:prstGeom prst="rect">
            <a:avLst/>
          </a:prstGeom>
          <a:noFill/>
          <a:ln>
            <a:noFill/>
          </a:ln>
          <a:effectLst/>
          <a:scene3d>
            <a:camera prst="isometricLeftDown"/>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5130">
            <a:off x="5981496" y="1804287"/>
            <a:ext cx="3488325" cy="549385"/>
          </a:xfrm>
          <a:prstGeom prst="rect">
            <a:avLst/>
          </a:prstGeom>
          <a:noFill/>
          <a:ln>
            <a:noFill/>
          </a:ln>
          <a:effectLst/>
          <a:scene3d>
            <a:camera prst="isometricRightUp"/>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793084" y="2348880"/>
            <a:ext cx="1514967" cy="1437936"/>
          </a:xfrm>
          <a:prstGeom prst="rect">
            <a:avLst/>
          </a:prstGeom>
          <a:noFill/>
          <a:ln>
            <a:noFill/>
          </a:ln>
        </p:spPr>
      </p:pic>
      <p:sp>
        <p:nvSpPr>
          <p:cNvPr id="2" name="Rectangle 1"/>
          <p:cNvSpPr/>
          <p:nvPr/>
        </p:nvSpPr>
        <p:spPr>
          <a:xfrm>
            <a:off x="582287" y="4401939"/>
            <a:ext cx="7979428" cy="1107996"/>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66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Metric Measurements</a:t>
            </a:r>
            <a:endParaRPr lang="en-US" sz="6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321056"/>
      </p:ext>
    </p:extLst>
  </p:cSld>
  <p:clrMapOvr>
    <a:masterClrMapping/>
  </p:clrMapOvr>
  <mc:AlternateContent xmlns:mc="http://schemas.openxmlformats.org/markup-compatibility/2006" xmlns:p14="http://schemas.microsoft.com/office/powerpoint/2010/main">
    <mc:Choice Requires="p14">
      <p:transition spd="slow" p14:dur="20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Main Teach 9</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425603"/>
            <a:ext cx="4752528" cy="344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87412" y="2684178"/>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3243341" y="2921093"/>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4" name="Rectangle 53"/>
          <p:cNvSpPr/>
          <p:nvPr/>
        </p:nvSpPr>
        <p:spPr>
          <a:xfrm>
            <a:off x="5076056" y="1628800"/>
            <a:ext cx="3672408" cy="4616648"/>
          </a:xfrm>
          <a:prstGeom prst="rect">
            <a:avLst/>
          </a:prstGeom>
        </p:spPr>
        <p:txBody>
          <a:bodyPr wrap="square">
            <a:spAutoFit/>
          </a:bodyPr>
          <a:lstStyle/>
          <a:p>
            <a:r>
              <a:rPr lang="en-GB" sz="1400" dirty="0" smtClean="0">
                <a:latin typeface="Impact" pitchFamily="34" charset="0"/>
              </a:rPr>
              <a:t>Its all about moving a decimal point !</a:t>
            </a:r>
          </a:p>
          <a:p>
            <a:endParaRPr lang="en-GB" sz="1400" dirty="0">
              <a:latin typeface="Impact" pitchFamily="34" charset="0"/>
            </a:endParaRPr>
          </a:p>
          <a:p>
            <a:r>
              <a:rPr lang="en-GB" sz="1400" dirty="0" smtClean="0">
                <a:latin typeface="Impact" pitchFamily="34" charset="0"/>
              </a:rPr>
              <a:t>Here we have two and a half metres or 2.5 m</a:t>
            </a:r>
          </a:p>
          <a:p>
            <a:endParaRPr lang="en-GB" sz="1400" dirty="0">
              <a:latin typeface="Impact" pitchFamily="34" charset="0"/>
            </a:endParaRPr>
          </a:p>
          <a:p>
            <a:r>
              <a:rPr lang="en-GB" sz="1400" dirty="0" smtClean="0">
                <a:latin typeface="Impact" pitchFamily="34" charset="0"/>
              </a:rPr>
              <a:t>We want to change this to centimetres</a:t>
            </a:r>
          </a:p>
          <a:p>
            <a:endParaRPr lang="en-GB" sz="1400" dirty="0">
              <a:latin typeface="Impact" pitchFamily="34" charset="0"/>
            </a:endParaRPr>
          </a:p>
          <a:p>
            <a:endParaRPr lang="en-GB" sz="1400" dirty="0" smtClean="0">
              <a:latin typeface="Impact" pitchFamily="34" charset="0"/>
            </a:endParaRPr>
          </a:p>
          <a:p>
            <a:r>
              <a:rPr lang="en-GB" sz="1400" dirty="0" smtClean="0">
                <a:latin typeface="Impact" pitchFamily="34" charset="0"/>
              </a:rPr>
              <a:t>Step 1)   Set up the table of units to include the one you have (</a:t>
            </a:r>
            <a:r>
              <a:rPr lang="en-GB" sz="1400" dirty="0" err="1" smtClean="0">
                <a:latin typeface="Impact" pitchFamily="34" charset="0"/>
              </a:rPr>
              <a:t>ie</a:t>
            </a:r>
            <a:r>
              <a:rPr lang="en-GB" sz="1400" dirty="0" smtClean="0">
                <a:latin typeface="Impact" pitchFamily="34" charset="0"/>
              </a:rPr>
              <a:t> metres) and the one you want to move to (</a:t>
            </a:r>
            <a:r>
              <a:rPr lang="en-GB" sz="1400" dirty="0" err="1" smtClean="0">
                <a:latin typeface="Impact" pitchFamily="34" charset="0"/>
              </a:rPr>
              <a:t>ie</a:t>
            </a:r>
            <a:r>
              <a:rPr lang="en-GB" sz="1400" dirty="0" smtClean="0">
                <a:latin typeface="Impact" pitchFamily="34" charset="0"/>
              </a:rPr>
              <a:t> centimetres)</a:t>
            </a:r>
          </a:p>
          <a:p>
            <a:endParaRPr lang="en-GB" sz="1400" dirty="0">
              <a:latin typeface="Impact" pitchFamily="34" charset="0"/>
            </a:endParaRPr>
          </a:p>
          <a:p>
            <a:r>
              <a:rPr lang="en-GB" sz="1400" dirty="0" smtClean="0">
                <a:latin typeface="Impact" pitchFamily="34" charset="0"/>
              </a:rPr>
              <a:t>Step 2)   Move the decimal point off the starting step (here it starts on the METRE step)  and move it so it is next to and immediately on the right of the new unit (here it moves to CENTIMETRE)</a:t>
            </a:r>
          </a:p>
          <a:p>
            <a:endParaRPr lang="en-GB" sz="1400" dirty="0">
              <a:latin typeface="Impact" pitchFamily="34" charset="0"/>
            </a:endParaRPr>
          </a:p>
          <a:p>
            <a:r>
              <a:rPr lang="en-GB" sz="1400" dirty="0" smtClean="0">
                <a:latin typeface="Impact" pitchFamily="34" charset="0"/>
              </a:rPr>
              <a:t>Step 3)   Read off you new value looking to the left and right of the decimal point inserting any ZEROS you need on empty place values</a:t>
            </a:r>
          </a:p>
          <a:p>
            <a:endParaRPr lang="en-GB" sz="1400" dirty="0">
              <a:latin typeface="Impact" pitchFamily="34" charset="0"/>
            </a:endParaRPr>
          </a:p>
          <a:p>
            <a:r>
              <a:rPr lang="en-GB" sz="1400" dirty="0" smtClean="0">
                <a:latin typeface="Impact" pitchFamily="34" charset="0"/>
              </a:rPr>
              <a:t>THAT’S IT YOU’RE DONE !!</a:t>
            </a:r>
          </a:p>
        </p:txBody>
      </p:sp>
      <p:sp>
        <p:nvSpPr>
          <p:cNvPr id="4" name="Oval 3"/>
          <p:cNvSpPr/>
          <p:nvPr/>
        </p:nvSpPr>
        <p:spPr>
          <a:xfrm>
            <a:off x="2986977" y="3101258"/>
            <a:ext cx="256364" cy="32463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1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9712" y="4420686"/>
            <a:ext cx="29432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355976" y="5517232"/>
            <a:ext cx="288032" cy="3600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rved Down Arrow 6"/>
          <p:cNvSpPr/>
          <p:nvPr/>
        </p:nvSpPr>
        <p:spPr>
          <a:xfrm>
            <a:off x="3243341" y="5085184"/>
            <a:ext cx="680587" cy="283239"/>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29" name="Curved Down Arrow 28"/>
          <p:cNvSpPr/>
          <p:nvPr/>
        </p:nvSpPr>
        <p:spPr>
          <a:xfrm>
            <a:off x="3883526" y="5130387"/>
            <a:ext cx="680587" cy="283239"/>
          </a:xfrm>
          <a:prstGeom prst="curved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8223809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Helpful Hints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44597" y="112168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3924" y="530069"/>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p:nvPr/>
        </p:nvGrpSpPr>
        <p:grpSpPr>
          <a:xfrm>
            <a:off x="417821" y="200809"/>
            <a:ext cx="757483" cy="1220202"/>
            <a:chOff x="176648" y="1272694"/>
            <a:chExt cx="2379127" cy="4532570"/>
          </a:xfrm>
        </p:grpSpPr>
        <p:pic>
          <p:nvPicPr>
            <p:cNvPr id="44" name="Picture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20" y="1424847"/>
            <a:ext cx="4929336" cy="255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1960" y="3718930"/>
            <a:ext cx="4557539" cy="268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2080" y="1424847"/>
            <a:ext cx="3563197" cy="239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914" y="3830367"/>
            <a:ext cx="3389739" cy="251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64108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Try out</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323528" y="1591979"/>
            <a:ext cx="8640961" cy="4278094"/>
          </a:xfrm>
          <a:prstGeom prst="rect">
            <a:avLst/>
          </a:prstGeom>
        </p:spPr>
        <p:txBody>
          <a:bodyPr wrap="square">
            <a:spAutoFit/>
          </a:bodyPr>
          <a:lstStyle/>
          <a:p>
            <a:r>
              <a:rPr lang="en-GB" sz="1600" dirty="0" smtClean="0">
                <a:latin typeface="Impact" pitchFamily="34" charset="0"/>
              </a:rPr>
              <a:t>Block 1  :   Watch tutor led demo (in class or on video)</a:t>
            </a:r>
          </a:p>
          <a:p>
            <a:endParaRPr lang="en-GB" sz="1600" dirty="0" smtClean="0">
              <a:latin typeface="Impact" pitchFamily="34" charset="0"/>
            </a:endParaRPr>
          </a:p>
          <a:p>
            <a:r>
              <a:rPr lang="en-GB" sz="1600" dirty="0" smtClean="0">
                <a:latin typeface="Impact" pitchFamily="34" charset="0"/>
              </a:rPr>
              <a:t>Try these, 	1)   Which is bigger?   Kilometres or Millimetres	         2)  Which is smaller?  Centilitres  or Litres        3)   Kilogram is a measure of     capacity  /   length   /   weight  ?         	      4)  1/1000 is ……     </a:t>
            </a:r>
            <a:r>
              <a:rPr lang="en-GB" sz="1600" dirty="0" err="1" smtClean="0">
                <a:latin typeface="Impact" pitchFamily="34" charset="0"/>
              </a:rPr>
              <a:t>Centi</a:t>
            </a:r>
            <a:r>
              <a:rPr lang="en-GB" sz="1600" dirty="0" smtClean="0">
                <a:latin typeface="Impact" pitchFamily="34" charset="0"/>
              </a:rPr>
              <a:t>   /   Kilo   /   </a:t>
            </a:r>
            <a:r>
              <a:rPr lang="en-GB" sz="1600" dirty="0" err="1" smtClean="0">
                <a:latin typeface="Impact" pitchFamily="34" charset="0"/>
              </a:rPr>
              <a:t>Milli</a:t>
            </a:r>
            <a:endParaRPr lang="en-GB" sz="1600" dirty="0" smtClean="0">
              <a:latin typeface="Impact" pitchFamily="34" charset="0"/>
            </a:endParaRPr>
          </a:p>
          <a:p>
            <a:endParaRPr lang="en-GB" sz="1600" dirty="0">
              <a:latin typeface="Impact" pitchFamily="34" charset="0"/>
            </a:endParaRPr>
          </a:p>
          <a:p>
            <a:r>
              <a:rPr lang="en-GB" sz="1600" dirty="0" smtClean="0">
                <a:latin typeface="Impact" pitchFamily="34" charset="0"/>
              </a:rPr>
              <a:t>Block 2 </a:t>
            </a:r>
            <a:r>
              <a:rPr lang="en-GB" sz="1600" dirty="0">
                <a:latin typeface="Impact" pitchFamily="34" charset="0"/>
              </a:rPr>
              <a:t>:  Watch tutor led demo (in class or on video)</a:t>
            </a:r>
          </a:p>
          <a:p>
            <a:endParaRPr lang="en-GB" sz="1600" dirty="0" smtClean="0">
              <a:latin typeface="Impact" pitchFamily="34" charset="0"/>
            </a:endParaRPr>
          </a:p>
          <a:p>
            <a:r>
              <a:rPr lang="en-GB" sz="1600" dirty="0" smtClean="0">
                <a:latin typeface="Impact" pitchFamily="34" charset="0"/>
              </a:rPr>
              <a:t>Try these, 	5)  How many mg in a gram?	6)  How many mm in a centimetre?</a:t>
            </a:r>
          </a:p>
          <a:p>
            <a:pPr marL="228600" indent="-228600">
              <a:buAutoNum type="arabicParenR" startAt="7"/>
            </a:pPr>
            <a:r>
              <a:rPr lang="en-GB" sz="1600" dirty="0" smtClean="0">
                <a:latin typeface="Impact" pitchFamily="34" charset="0"/>
              </a:rPr>
              <a:t>100cm = ………….. M	8)  1000m = ……………… KM	9)  1 Kg = ………………….. </a:t>
            </a:r>
            <a:r>
              <a:rPr lang="en-GB" sz="1600" dirty="0">
                <a:latin typeface="Impact" pitchFamily="34" charset="0"/>
              </a:rPr>
              <a:t>g</a:t>
            </a:r>
            <a:r>
              <a:rPr lang="en-GB" sz="1600" dirty="0" smtClean="0">
                <a:latin typeface="Impact" pitchFamily="34" charset="0"/>
              </a:rPr>
              <a:t>	10)  1 L = ……………………. ml</a:t>
            </a:r>
          </a:p>
          <a:p>
            <a:pPr marL="228600" indent="-228600">
              <a:buAutoNum type="arabicParenR" startAt="11"/>
            </a:pPr>
            <a:r>
              <a:rPr lang="en-GB" sz="1600" dirty="0" smtClean="0">
                <a:latin typeface="Impact" pitchFamily="34" charset="0"/>
              </a:rPr>
              <a:t>convert 165g to kg            12)  convert  0.55 litres into ml          13)  convert 3.78 km into metres</a:t>
            </a:r>
          </a:p>
          <a:p>
            <a:endParaRPr lang="en-GB" sz="1600" dirty="0" smtClean="0">
              <a:latin typeface="Impact" pitchFamily="34" charset="0"/>
            </a:endParaRPr>
          </a:p>
          <a:p>
            <a:endParaRPr lang="en-GB" sz="1600" dirty="0">
              <a:latin typeface="Impact" pitchFamily="34" charset="0"/>
            </a:endParaRPr>
          </a:p>
          <a:p>
            <a:r>
              <a:rPr lang="en-GB" sz="1600" dirty="0" smtClean="0">
                <a:latin typeface="Impact" pitchFamily="34" charset="0"/>
              </a:rPr>
              <a:t>Block 3 : Watch tutor led demo (in class or on video)</a:t>
            </a:r>
          </a:p>
          <a:p>
            <a:endParaRPr lang="en-GB" sz="1600" dirty="0">
              <a:latin typeface="Impact" pitchFamily="34" charset="0"/>
            </a:endParaRPr>
          </a:p>
          <a:p>
            <a:r>
              <a:rPr lang="en-GB" sz="1600" dirty="0" smtClean="0">
                <a:latin typeface="Impact" pitchFamily="34" charset="0"/>
              </a:rPr>
              <a:t>Try these, 	14)  convert 14  decimetres into cm	15) convert 0.23 hectograms into centigrams</a:t>
            </a:r>
          </a:p>
          <a:p>
            <a:r>
              <a:rPr lang="en-GB" sz="1600" dirty="0" smtClean="0">
                <a:latin typeface="Impact" pitchFamily="34" charset="0"/>
              </a:rPr>
              <a:t>16)  convert 0.0406 km into mm	17)  convert 0.00708 KL into ml</a:t>
            </a:r>
            <a:endParaRPr lang="en-GB" sz="1400" dirty="0" smtClean="0">
              <a:latin typeface="Impact" pitchFamily="34" charset="0"/>
            </a:endParaRPr>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864" y="552033"/>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nip Diagonal Corner Rectangle 15"/>
          <p:cNvSpPr/>
          <p:nvPr/>
        </p:nvSpPr>
        <p:spPr>
          <a:xfrm>
            <a:off x="251520" y="1515074"/>
            <a:ext cx="4824536"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Snip Diagonal Corner Rectangle 19"/>
          <p:cNvSpPr/>
          <p:nvPr/>
        </p:nvSpPr>
        <p:spPr>
          <a:xfrm>
            <a:off x="323528" y="3027231"/>
            <a:ext cx="4802021"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1" name="Snip Diagonal Corner Rectangle 20"/>
          <p:cNvSpPr/>
          <p:nvPr/>
        </p:nvSpPr>
        <p:spPr>
          <a:xfrm>
            <a:off x="302729" y="4685133"/>
            <a:ext cx="4722118" cy="401758"/>
          </a:xfrm>
          <a:prstGeom prst="snip2DiagRect">
            <a:avLst>
              <a:gd name="adj1" fmla="val 32210"/>
              <a:gd name="adj2" fmla="val 37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pSp>
        <p:nvGrpSpPr>
          <p:cNvPr id="23" name="Group 22"/>
          <p:cNvGrpSpPr/>
          <p:nvPr/>
        </p:nvGrpSpPr>
        <p:grpSpPr>
          <a:xfrm>
            <a:off x="417821" y="200809"/>
            <a:ext cx="757483" cy="1220202"/>
            <a:chOff x="176648" y="1272694"/>
            <a:chExt cx="2379127" cy="4532570"/>
          </a:xfrm>
        </p:grpSpPr>
        <p:pic>
          <p:nvPicPr>
            <p:cNvPr id="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PlasticWrap/>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92810" y="5993184"/>
            <a:ext cx="8699669" cy="49971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Websites and links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gradFill>
              <a:gsLst>
                <a:gs pos="0">
                  <a:srgbClr val="FFFFFF">
                    <a:alpha val="78000"/>
                  </a:srgbClr>
                </a:gs>
                <a:gs pos="18000">
                  <a:srgbClr val="E6E6E6"/>
                </a:gs>
                <a:gs pos="30000">
                  <a:schemeClr val="bg1">
                    <a:lumMod val="95000"/>
                    <a:alpha val="73000"/>
                  </a:schemeClr>
                </a:gs>
                <a:gs pos="55000">
                  <a:schemeClr val="bg1">
                    <a:lumMod val="95000"/>
                    <a:alpha val="80000"/>
                  </a:schemeClr>
                </a:gs>
                <a:gs pos="77000">
                  <a:schemeClr val="bg1">
                    <a:lumMod val="95000"/>
                    <a:alpha val="76000"/>
                  </a:schemeClr>
                </a:gs>
                <a:gs pos="100000">
                  <a:srgbClr val="E6E6E6">
                    <a:alpha val="79000"/>
                  </a:srgb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0436" y="541275"/>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2141051" y="3912559"/>
            <a:ext cx="4907100" cy="14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 name="Group 30"/>
          <p:cNvGrpSpPr/>
          <p:nvPr/>
        </p:nvGrpSpPr>
        <p:grpSpPr>
          <a:xfrm>
            <a:off x="417821" y="200809"/>
            <a:ext cx="757483" cy="1220202"/>
            <a:chOff x="176648" y="1272694"/>
            <a:chExt cx="2379127" cy="4532570"/>
          </a:xfrm>
        </p:grpSpPr>
        <p:pic>
          <p:nvPicPr>
            <p:cNvPr id="32" name="Picture 3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3" name="Picture 3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2" name="Rectangle 1"/>
          <p:cNvSpPr/>
          <p:nvPr/>
        </p:nvSpPr>
        <p:spPr>
          <a:xfrm>
            <a:off x="5004048" y="1700808"/>
            <a:ext cx="3604641" cy="369332"/>
          </a:xfrm>
          <a:prstGeom prst="rect">
            <a:avLst/>
          </a:prstGeom>
        </p:spPr>
        <p:txBody>
          <a:bodyPr wrap="none">
            <a:spAutoFit/>
          </a:bodyPr>
          <a:lstStyle/>
          <a:p>
            <a:r>
              <a:rPr lang="en-GB" dirty="0">
                <a:hlinkClick r:id="rId10"/>
              </a:rPr>
              <a:t>http://www.metric-conversions.org/</a:t>
            </a:r>
            <a:endParaRPr lang="en-GB" dirty="0"/>
          </a:p>
        </p:txBody>
      </p:sp>
      <p:sp>
        <p:nvSpPr>
          <p:cNvPr id="16" name="Rectangle 15"/>
          <p:cNvSpPr/>
          <p:nvPr/>
        </p:nvSpPr>
        <p:spPr>
          <a:xfrm>
            <a:off x="658994" y="1608475"/>
            <a:ext cx="3913006" cy="584775"/>
          </a:xfrm>
          <a:prstGeom prst="rect">
            <a:avLst/>
          </a:prstGeom>
        </p:spPr>
        <p:txBody>
          <a:bodyPr wrap="square">
            <a:spAutoFit/>
          </a:bodyPr>
          <a:lstStyle/>
          <a:p>
            <a:r>
              <a:rPr lang="en-GB" sz="1600" dirty="0" smtClean="0">
                <a:latin typeface="Impact" pitchFamily="34" charset="0"/>
              </a:rPr>
              <a:t>A metric conversion website with online conversion formulae</a:t>
            </a:r>
          </a:p>
        </p:txBody>
      </p:sp>
      <p:sp>
        <p:nvSpPr>
          <p:cNvPr id="4" name="Rectangle 3"/>
          <p:cNvSpPr/>
          <p:nvPr/>
        </p:nvSpPr>
        <p:spPr>
          <a:xfrm>
            <a:off x="4953649" y="2193250"/>
            <a:ext cx="3705438" cy="369332"/>
          </a:xfrm>
          <a:prstGeom prst="rect">
            <a:avLst/>
          </a:prstGeom>
        </p:spPr>
        <p:txBody>
          <a:bodyPr wrap="none">
            <a:spAutoFit/>
          </a:bodyPr>
          <a:lstStyle/>
          <a:p>
            <a:r>
              <a:rPr lang="en-GB" dirty="0">
                <a:hlinkClick r:id="rId11"/>
              </a:rPr>
              <a:t>http://convert.french-property.co.uk/</a:t>
            </a:r>
            <a:endParaRPr lang="en-GB" dirty="0"/>
          </a:p>
        </p:txBody>
      </p:sp>
      <p:sp>
        <p:nvSpPr>
          <p:cNvPr id="20" name="Rectangle 19"/>
          <p:cNvSpPr/>
          <p:nvPr/>
        </p:nvSpPr>
        <p:spPr>
          <a:xfrm>
            <a:off x="665521" y="2193250"/>
            <a:ext cx="3913006" cy="584775"/>
          </a:xfrm>
          <a:prstGeom prst="rect">
            <a:avLst/>
          </a:prstGeom>
        </p:spPr>
        <p:txBody>
          <a:bodyPr wrap="square">
            <a:spAutoFit/>
          </a:bodyPr>
          <a:lstStyle/>
          <a:p>
            <a:r>
              <a:rPr lang="en-GB" sz="1600" dirty="0" smtClean="0">
                <a:latin typeface="Impact" pitchFamily="34" charset="0"/>
              </a:rPr>
              <a:t>A metric conversion website with tables and charts</a:t>
            </a:r>
          </a:p>
        </p:txBody>
      </p:sp>
      <p:sp>
        <p:nvSpPr>
          <p:cNvPr id="7" name="Rectangle 6"/>
          <p:cNvSpPr/>
          <p:nvPr/>
        </p:nvSpPr>
        <p:spPr>
          <a:xfrm>
            <a:off x="5004048" y="2598003"/>
            <a:ext cx="3779912" cy="738664"/>
          </a:xfrm>
          <a:prstGeom prst="rect">
            <a:avLst/>
          </a:prstGeom>
        </p:spPr>
        <p:txBody>
          <a:bodyPr wrap="square">
            <a:spAutoFit/>
          </a:bodyPr>
          <a:lstStyle/>
          <a:p>
            <a:r>
              <a:rPr lang="en-GB" sz="1400" dirty="0">
                <a:hlinkClick r:id="rId12"/>
              </a:rPr>
              <a:t>https://www.khanacademy.org/math/arithmetic/rates-and-ratios/metric-system-tutorial/v/conversion-between-metric-units</a:t>
            </a:r>
            <a:endParaRPr lang="en-GB" sz="1400" dirty="0"/>
          </a:p>
        </p:txBody>
      </p:sp>
      <p:sp>
        <p:nvSpPr>
          <p:cNvPr id="21" name="Rectangle 20"/>
          <p:cNvSpPr/>
          <p:nvPr/>
        </p:nvSpPr>
        <p:spPr>
          <a:xfrm>
            <a:off x="655266" y="2751892"/>
            <a:ext cx="3913006" cy="338554"/>
          </a:xfrm>
          <a:prstGeom prst="rect">
            <a:avLst/>
          </a:prstGeom>
        </p:spPr>
        <p:txBody>
          <a:bodyPr wrap="square">
            <a:spAutoFit/>
          </a:bodyPr>
          <a:lstStyle/>
          <a:p>
            <a:r>
              <a:rPr lang="en-GB" sz="1600" dirty="0" smtClean="0">
                <a:latin typeface="Impact" pitchFamily="34" charset="0"/>
              </a:rPr>
              <a:t>A video showing conversions between units</a:t>
            </a:r>
          </a:p>
        </p:txBody>
      </p:sp>
      <p:sp>
        <p:nvSpPr>
          <p:cNvPr id="8" name="Rectangle 7"/>
          <p:cNvSpPr/>
          <p:nvPr/>
        </p:nvSpPr>
        <p:spPr>
          <a:xfrm>
            <a:off x="4953648" y="3427366"/>
            <a:ext cx="3902319" cy="646331"/>
          </a:xfrm>
          <a:prstGeom prst="rect">
            <a:avLst/>
          </a:prstGeom>
        </p:spPr>
        <p:txBody>
          <a:bodyPr wrap="square">
            <a:spAutoFit/>
          </a:bodyPr>
          <a:lstStyle/>
          <a:p>
            <a:r>
              <a:rPr lang="en-GB" dirty="0">
                <a:hlinkClick r:id="rId13"/>
              </a:rPr>
              <a:t>http://www.purplemath.com/modules/metric.htm</a:t>
            </a:r>
            <a:endParaRPr lang="en-GB" dirty="0"/>
          </a:p>
        </p:txBody>
      </p:sp>
      <p:sp>
        <p:nvSpPr>
          <p:cNvPr id="23" name="Rectangle 22"/>
          <p:cNvSpPr/>
          <p:nvPr/>
        </p:nvSpPr>
        <p:spPr>
          <a:xfrm>
            <a:off x="658994" y="3458143"/>
            <a:ext cx="3913006" cy="584775"/>
          </a:xfrm>
          <a:prstGeom prst="rect">
            <a:avLst/>
          </a:prstGeom>
        </p:spPr>
        <p:txBody>
          <a:bodyPr wrap="square">
            <a:spAutoFit/>
          </a:bodyPr>
          <a:lstStyle/>
          <a:p>
            <a:r>
              <a:rPr lang="en-GB" sz="1600" dirty="0" smtClean="0">
                <a:latin typeface="Impact" pitchFamily="34" charset="0"/>
              </a:rPr>
              <a:t>A webpage explaining how to move the decimal point to convert units</a:t>
            </a:r>
          </a:p>
        </p:txBody>
      </p:sp>
      <p:sp>
        <p:nvSpPr>
          <p:cNvPr id="9" name="Rectangle 8"/>
          <p:cNvSpPr/>
          <p:nvPr/>
        </p:nvSpPr>
        <p:spPr>
          <a:xfrm>
            <a:off x="4953648" y="4149080"/>
            <a:ext cx="3902319" cy="923330"/>
          </a:xfrm>
          <a:prstGeom prst="rect">
            <a:avLst/>
          </a:prstGeom>
        </p:spPr>
        <p:txBody>
          <a:bodyPr wrap="square">
            <a:spAutoFit/>
          </a:bodyPr>
          <a:lstStyle/>
          <a:p>
            <a:r>
              <a:rPr lang="en-GB" dirty="0">
                <a:hlinkClick r:id="rId14"/>
              </a:rPr>
              <a:t>http://www.sheppardsoftware.com/mathgames/measurement/MeasurementMeters.htm</a:t>
            </a:r>
            <a:endParaRPr lang="en-GB" dirty="0"/>
          </a:p>
        </p:txBody>
      </p:sp>
      <p:sp>
        <p:nvSpPr>
          <p:cNvPr id="25" name="Rectangle 24"/>
          <p:cNvSpPr/>
          <p:nvPr/>
        </p:nvSpPr>
        <p:spPr>
          <a:xfrm>
            <a:off x="678047" y="4222256"/>
            <a:ext cx="3913006" cy="584775"/>
          </a:xfrm>
          <a:prstGeom prst="rect">
            <a:avLst/>
          </a:prstGeom>
        </p:spPr>
        <p:txBody>
          <a:bodyPr wrap="square">
            <a:spAutoFit/>
          </a:bodyPr>
          <a:lstStyle/>
          <a:p>
            <a:r>
              <a:rPr lang="en-GB" sz="1600" dirty="0" smtClean="0">
                <a:latin typeface="Impact" pitchFamily="34" charset="0"/>
              </a:rPr>
              <a:t>A game of speed matching two measures with the same value but different units</a:t>
            </a:r>
          </a:p>
        </p:txBody>
      </p:sp>
      <p:sp>
        <p:nvSpPr>
          <p:cNvPr id="10" name="Rectangle 9"/>
          <p:cNvSpPr/>
          <p:nvPr/>
        </p:nvSpPr>
        <p:spPr>
          <a:xfrm>
            <a:off x="4973935" y="5083287"/>
            <a:ext cx="3779912" cy="646331"/>
          </a:xfrm>
          <a:prstGeom prst="rect">
            <a:avLst/>
          </a:prstGeom>
        </p:spPr>
        <p:txBody>
          <a:bodyPr wrap="square">
            <a:spAutoFit/>
          </a:bodyPr>
          <a:lstStyle/>
          <a:p>
            <a:r>
              <a:rPr lang="en-GB" dirty="0">
                <a:hlinkClick r:id="rId15"/>
              </a:rPr>
              <a:t>http://www.youtube.com/watch?v=UyDMwnkeAwQ</a:t>
            </a:r>
            <a:endParaRPr lang="en-GB" dirty="0"/>
          </a:p>
        </p:txBody>
      </p:sp>
      <p:sp>
        <p:nvSpPr>
          <p:cNvPr id="27" name="Rectangle 26"/>
          <p:cNvSpPr/>
          <p:nvPr/>
        </p:nvSpPr>
        <p:spPr>
          <a:xfrm>
            <a:off x="678047" y="5072410"/>
            <a:ext cx="3913006" cy="830997"/>
          </a:xfrm>
          <a:prstGeom prst="rect">
            <a:avLst/>
          </a:prstGeom>
        </p:spPr>
        <p:txBody>
          <a:bodyPr wrap="square">
            <a:spAutoFit/>
          </a:bodyPr>
          <a:lstStyle/>
          <a:p>
            <a:r>
              <a:rPr lang="en-GB" sz="1600" dirty="0" smtClean="0">
                <a:latin typeface="Impact" pitchFamily="34" charset="0"/>
              </a:rPr>
              <a:t>A you tube video with </a:t>
            </a:r>
            <a:r>
              <a:rPr lang="en-GB" sz="1600" dirty="0" err="1" smtClean="0">
                <a:latin typeface="Impact" pitchFamily="34" charset="0"/>
              </a:rPr>
              <a:t>powerpoint</a:t>
            </a:r>
            <a:r>
              <a:rPr lang="en-GB" sz="1600" dirty="0" smtClean="0">
                <a:latin typeface="Impact" pitchFamily="34" charset="0"/>
              </a:rPr>
              <a:t> presentation showing basics and conversions</a:t>
            </a:r>
          </a:p>
        </p:txBody>
      </p:sp>
      <p:sp>
        <p:nvSpPr>
          <p:cNvPr id="6" name="Rectangle 5"/>
          <p:cNvSpPr/>
          <p:nvPr/>
        </p:nvSpPr>
        <p:spPr>
          <a:xfrm>
            <a:off x="5004048" y="5794614"/>
            <a:ext cx="3909990" cy="646331"/>
          </a:xfrm>
          <a:prstGeom prst="rect">
            <a:avLst/>
          </a:prstGeom>
        </p:spPr>
        <p:txBody>
          <a:bodyPr wrap="square">
            <a:spAutoFit/>
          </a:bodyPr>
          <a:lstStyle/>
          <a:p>
            <a:r>
              <a:rPr lang="en-GB" dirty="0">
                <a:hlinkClick r:id="rId16"/>
              </a:rPr>
              <a:t>http://www.bbc.co.uk/schools/teachers/ks2_activities/maths/measures.shtml</a:t>
            </a:r>
            <a:endParaRPr lang="en-GB" dirty="0"/>
          </a:p>
        </p:txBody>
      </p:sp>
      <p:sp>
        <p:nvSpPr>
          <p:cNvPr id="28" name="Rectangle 27"/>
          <p:cNvSpPr/>
          <p:nvPr/>
        </p:nvSpPr>
        <p:spPr>
          <a:xfrm>
            <a:off x="681892" y="5848646"/>
            <a:ext cx="4178140" cy="584775"/>
          </a:xfrm>
          <a:prstGeom prst="rect">
            <a:avLst/>
          </a:prstGeom>
        </p:spPr>
        <p:txBody>
          <a:bodyPr wrap="square">
            <a:spAutoFit/>
          </a:bodyPr>
          <a:lstStyle/>
          <a:p>
            <a:r>
              <a:rPr lang="en-GB" sz="1600" dirty="0" smtClean="0">
                <a:latin typeface="Impact" pitchFamily="34" charset="0"/>
              </a:rPr>
              <a:t>Online posting a parcel game, measure the length and weight then read the table of prices</a:t>
            </a:r>
          </a:p>
        </p:txBody>
      </p:sp>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539731" y="597547"/>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A – Matching cards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417821" y="200809"/>
            <a:ext cx="757483" cy="1220202"/>
            <a:chOff x="176648" y="1272694"/>
            <a:chExt cx="2379127" cy="4532570"/>
          </a:xfrm>
        </p:grpSpPr>
        <p:pic>
          <p:nvPicPr>
            <p:cNvPr id="21"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4309" y="1449443"/>
            <a:ext cx="3677917" cy="507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11806" y="1462443"/>
            <a:ext cx="2732002" cy="4893647"/>
          </a:xfrm>
          <a:prstGeom prst="rect">
            <a:avLst/>
          </a:prstGeom>
        </p:spPr>
        <p:txBody>
          <a:bodyPr wrap="square">
            <a:spAutoFit/>
          </a:bodyPr>
          <a:lstStyle/>
          <a:p>
            <a:r>
              <a:rPr lang="en-GB" sz="2400" dirty="0" smtClean="0">
                <a:latin typeface="Impact" pitchFamily="34" charset="0"/>
              </a:rPr>
              <a:t>Match the cards to a value and unit</a:t>
            </a:r>
          </a:p>
          <a:p>
            <a:endParaRPr lang="en-GB" sz="2400" dirty="0">
              <a:latin typeface="Impact" pitchFamily="34" charset="0"/>
            </a:endParaRPr>
          </a:p>
          <a:p>
            <a:r>
              <a:rPr lang="en-GB" sz="2400" dirty="0" smtClean="0">
                <a:latin typeface="Impact" pitchFamily="34" charset="0"/>
              </a:rPr>
              <a:t>Write the values in a metric table</a:t>
            </a:r>
          </a:p>
          <a:p>
            <a:endParaRPr lang="en-GB" sz="2400" dirty="0">
              <a:latin typeface="Impact" pitchFamily="34" charset="0"/>
            </a:endParaRPr>
          </a:p>
          <a:p>
            <a:r>
              <a:rPr lang="en-GB" sz="2400" dirty="0" smtClean="0">
                <a:latin typeface="Impact" pitchFamily="34" charset="0"/>
              </a:rPr>
              <a:t>Convert each value to another more sensible unit !</a:t>
            </a:r>
          </a:p>
          <a:p>
            <a:endParaRPr lang="en-GB" sz="2400" dirty="0">
              <a:latin typeface="Impact" pitchFamily="34" charset="0"/>
            </a:endParaRPr>
          </a:p>
          <a:p>
            <a:r>
              <a:rPr lang="en-GB" sz="2400" i="1" dirty="0" smtClean="0">
                <a:latin typeface="Impact" pitchFamily="34" charset="0"/>
              </a:rPr>
              <a:t>Extension:  Why would we change the units we use ??</a:t>
            </a:r>
          </a:p>
        </p:txBody>
      </p:sp>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087428">
            <a:off x="4646992" y="1724639"/>
            <a:ext cx="3450467" cy="490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08113">
            <a:off x="6260576" y="2593340"/>
            <a:ext cx="3571875"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p:nvPr/>
        </p:nvPicPr>
        <p:blipFill>
          <a:blip r:embed="rId14">
            <a:extLst>
              <a:ext uri="{28A0092B-C50C-407E-A947-70E740481C1C}">
                <a14:useLocalDpi xmlns:a14="http://schemas.microsoft.com/office/drawing/2010/main" val="0"/>
              </a:ext>
            </a:extLst>
          </a:blip>
          <a:srcRect/>
          <a:stretch>
            <a:fillRect/>
          </a:stretch>
        </p:blipFill>
        <p:spPr bwMode="auto">
          <a:xfrm>
            <a:off x="7177809" y="418203"/>
            <a:ext cx="1456690" cy="2062480"/>
          </a:xfrm>
          <a:prstGeom prst="rect">
            <a:avLst/>
          </a:prstGeom>
          <a:noFill/>
          <a:ln>
            <a:noFill/>
          </a:ln>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660792" y="637689"/>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B – Build &amp; Design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268760"/>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23528" y="1700808"/>
            <a:ext cx="8280920" cy="2862322"/>
          </a:xfrm>
          <a:prstGeom prst="rect">
            <a:avLst/>
          </a:prstGeom>
        </p:spPr>
        <p:txBody>
          <a:bodyPr wrap="square">
            <a:spAutoFit/>
          </a:bodyPr>
          <a:lstStyle/>
          <a:p>
            <a:r>
              <a:rPr lang="en-GB" sz="2000" dirty="0" smtClean="0">
                <a:latin typeface="Impact" pitchFamily="34" charset="0"/>
              </a:rPr>
              <a:t>Pair up or in small groups help each other to take the measurements or look up on the computer.  Afterwards, convert your measures into another sensible unit.</a:t>
            </a:r>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a:p>
            <a:endParaRPr lang="en-GB" sz="1200" dirty="0">
              <a:latin typeface="Impact" pitchFamily="34" charset="0"/>
            </a:endParaRPr>
          </a:p>
          <a:p>
            <a:endParaRPr lang="en-GB" sz="1200" dirty="0" smtClean="0">
              <a:latin typeface="Impact" pitchFamily="34" charset="0"/>
            </a:endParaRPr>
          </a:p>
        </p:txBody>
      </p:sp>
      <p:grpSp>
        <p:nvGrpSpPr>
          <p:cNvPr id="22" name="Group 21"/>
          <p:cNvGrpSpPr/>
          <p:nvPr/>
        </p:nvGrpSpPr>
        <p:grpSpPr>
          <a:xfrm>
            <a:off x="417821" y="200809"/>
            <a:ext cx="757483" cy="1220202"/>
            <a:chOff x="176648" y="1272694"/>
            <a:chExt cx="2379127" cy="4532570"/>
          </a:xfrm>
        </p:grpSpPr>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graphicFrame>
        <p:nvGraphicFramePr>
          <p:cNvPr id="6" name="Object 5"/>
          <p:cNvGraphicFramePr>
            <a:graphicFrameLocks noChangeAspect="1"/>
          </p:cNvGraphicFramePr>
          <p:nvPr>
            <p:extLst>
              <p:ext uri="{D42A27DB-BD31-4B8C-83A1-F6EECF244321}">
                <p14:modId xmlns:p14="http://schemas.microsoft.com/office/powerpoint/2010/main" val="1989710764"/>
              </p:ext>
            </p:extLst>
          </p:nvPr>
        </p:nvGraphicFramePr>
        <p:xfrm>
          <a:off x="3059832" y="2403604"/>
          <a:ext cx="2635250" cy="4064000"/>
        </p:xfrm>
        <a:graphic>
          <a:graphicData uri="http://schemas.openxmlformats.org/presentationml/2006/ole">
            <mc:AlternateContent xmlns:mc="http://schemas.openxmlformats.org/markup-compatibility/2006">
              <mc:Choice xmlns:v="urn:schemas-microsoft-com:vml" Requires="v">
                <p:oleObj spid="_x0000_s6213" name="Worksheet" r:id="rId11" imgW="5953102" imgH="9182144" progId="Excel.Sheet.8">
                  <p:embed/>
                </p:oleObj>
              </mc:Choice>
              <mc:Fallback>
                <p:oleObj name="Worksheet" r:id="rId11" imgW="5953102" imgH="9182144" progId="Excel.Sheet.8">
                  <p:embed/>
                  <p:pic>
                    <p:nvPicPr>
                      <p:cNvPr id="0" name=""/>
                      <p:cNvPicPr/>
                      <p:nvPr/>
                    </p:nvPicPr>
                    <p:blipFill>
                      <a:blip r:embed="rId12"/>
                      <a:stretch>
                        <a:fillRect/>
                      </a:stretch>
                    </p:blipFill>
                    <p:spPr>
                      <a:xfrm>
                        <a:off x="3059832" y="2403604"/>
                        <a:ext cx="2635250" cy="4064000"/>
                      </a:xfrm>
                      <a:prstGeom prst="rect">
                        <a:avLst/>
                      </a:prstGeom>
                    </p:spPr>
                  </p:pic>
                </p:oleObj>
              </mc:Fallback>
            </mc:AlternateContent>
          </a:graphicData>
        </a:graphic>
      </p:graphicFrame>
      <p:pic>
        <p:nvPicPr>
          <p:cNvPr id="6148"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5940152" y="2420888"/>
            <a:ext cx="2880320" cy="434527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p:nvPicPr>
        <p:blipFill>
          <a:blip r:embed="rId13">
            <a:extLst>
              <a:ext uri="{BEBA8EAE-BF5A-486C-A8C5-ECC9F3942E4B}">
                <a14:imgProps xmlns:a14="http://schemas.microsoft.com/office/drawing/2010/main">
                  <a14:imgLayer r:embed="rId14">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rot="10800000">
            <a:off x="147303" y="2708920"/>
            <a:ext cx="2880320" cy="389133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p:nvPr/>
        </p:nvPicPr>
        <p:blipFill>
          <a:blip r:embed="rId15">
            <a:extLst>
              <a:ext uri="{28A0092B-C50C-407E-A947-70E740481C1C}">
                <a14:useLocalDpi xmlns:a14="http://schemas.microsoft.com/office/drawing/2010/main" val="0"/>
              </a:ext>
            </a:extLst>
          </a:blip>
          <a:srcRect/>
          <a:stretch>
            <a:fillRect/>
          </a:stretch>
        </p:blipFill>
        <p:spPr bwMode="auto">
          <a:xfrm>
            <a:off x="7543068" y="52449"/>
            <a:ext cx="1127125" cy="1696720"/>
          </a:xfrm>
          <a:prstGeom prst="rect">
            <a:avLst/>
          </a:prstGeom>
          <a:noFill/>
          <a:ln>
            <a:noFill/>
          </a:ln>
        </p:spPr>
      </p:pic>
    </p:spTree>
    <p:extLst>
      <p:ext uri="{BB962C8B-B14F-4D97-AF65-F5344CB8AC3E}">
        <p14:creationId xmlns:p14="http://schemas.microsoft.com/office/powerpoint/2010/main" val="2053335511"/>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C -  Compute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51430" y="1620569"/>
            <a:ext cx="5242398" cy="2308324"/>
          </a:xfrm>
          <a:prstGeom prst="rect">
            <a:avLst/>
          </a:prstGeom>
        </p:spPr>
        <p:txBody>
          <a:bodyPr wrap="square">
            <a:spAutoFit/>
          </a:bodyPr>
          <a:lstStyle/>
          <a:p>
            <a:r>
              <a:rPr lang="en-GB" dirty="0" smtClean="0">
                <a:latin typeface="Impact" pitchFamily="34" charset="0"/>
              </a:rPr>
              <a:t>Computer based activity -  create a metric conversion table using columns in a spreadsheet .</a:t>
            </a:r>
          </a:p>
          <a:p>
            <a:endParaRPr lang="en-GB" dirty="0">
              <a:latin typeface="Impact" pitchFamily="34" charset="0"/>
            </a:endParaRPr>
          </a:p>
          <a:p>
            <a:r>
              <a:rPr lang="en-GB" dirty="0" smtClean="0">
                <a:latin typeface="Impact" pitchFamily="34" charset="0"/>
              </a:rPr>
              <a:t>Use your metric table to help solve the problems in this book or activities during the session</a:t>
            </a:r>
          </a:p>
          <a:p>
            <a:endParaRPr lang="en-GB" i="1" dirty="0">
              <a:latin typeface="Impact" pitchFamily="34" charset="0"/>
            </a:endParaRPr>
          </a:p>
          <a:p>
            <a:r>
              <a:rPr lang="en-GB" i="1" dirty="0" smtClean="0">
                <a:latin typeface="Impact" pitchFamily="34" charset="0"/>
              </a:rPr>
              <a:t>Extension:   can you create formulae that would convert one unit to another ??</a:t>
            </a:r>
          </a:p>
        </p:txBody>
      </p:sp>
      <p:grpSp>
        <p:nvGrpSpPr>
          <p:cNvPr id="21" name="Group 20"/>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8194" name="Picture 2"/>
          <p:cNvPicPr>
            <a:picLocks noChangeAspect="1" noChangeArrowheads="1"/>
          </p:cNvPicPr>
          <p:nvPr/>
        </p:nvPicPr>
        <p:blipFill>
          <a:blip r:embed="rId10">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77078" y="5157192"/>
            <a:ext cx="8257779" cy="122413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956908">
            <a:off x="1024695" y="3965615"/>
            <a:ext cx="4386201" cy="175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13"/>
          <a:stretch>
            <a:fillRect/>
          </a:stretch>
        </p:blipFill>
        <p:spPr>
          <a:xfrm>
            <a:off x="5796136" y="1569229"/>
            <a:ext cx="2902074" cy="1245216"/>
          </a:xfrm>
          <a:prstGeom prst="rect">
            <a:avLst/>
          </a:prstGeom>
        </p:spPr>
      </p:pic>
      <p:pic>
        <p:nvPicPr>
          <p:cNvPr id="24" name="Picture 23"/>
          <p:cNvPicPr/>
          <p:nvPr/>
        </p:nvPicPr>
        <p:blipFill>
          <a:blip r:embed="rId14">
            <a:extLst>
              <a:ext uri="{28A0092B-C50C-407E-A947-70E740481C1C}">
                <a14:useLocalDpi xmlns:a14="http://schemas.microsoft.com/office/drawing/2010/main" val="0"/>
              </a:ext>
            </a:extLst>
          </a:blip>
          <a:srcRect/>
          <a:stretch>
            <a:fillRect/>
          </a:stretch>
        </p:blipFill>
        <p:spPr bwMode="auto">
          <a:xfrm>
            <a:off x="6184311" y="3105390"/>
            <a:ext cx="2318631" cy="2911421"/>
          </a:xfrm>
          <a:prstGeom prst="rect">
            <a:avLst/>
          </a:prstGeom>
          <a:noFill/>
          <a:ln>
            <a:noFill/>
          </a:ln>
        </p:spPr>
      </p:pic>
    </p:spTree>
    <p:extLst>
      <p:ext uri="{BB962C8B-B14F-4D97-AF65-F5344CB8AC3E}">
        <p14:creationId xmlns:p14="http://schemas.microsoft.com/office/powerpoint/2010/main" val="2894213819"/>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D -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1565414"/>
            <a:ext cx="2376264" cy="461665"/>
          </a:xfrm>
          <a:prstGeom prst="rect">
            <a:avLst/>
          </a:prstGeom>
          <a:noFill/>
        </p:spPr>
        <p:txBody>
          <a:bodyPr wrap="square" rtlCol="0">
            <a:spAutoFit/>
          </a:bodyPr>
          <a:lstStyle/>
          <a:p>
            <a:r>
              <a:rPr lang="en-GB" sz="2400" dirty="0" smtClean="0">
                <a:latin typeface="Impact" pitchFamily="34" charset="0"/>
              </a:rPr>
              <a:t>d</a:t>
            </a:r>
            <a:endParaRPr lang="en-GB" sz="2400" dirty="0">
              <a:latin typeface="Impact" pitchFamily="34" charset="0"/>
            </a:endParaRPr>
          </a:p>
        </p:txBody>
      </p:sp>
      <p:grpSp>
        <p:nvGrpSpPr>
          <p:cNvPr id="23" name="Group 22"/>
          <p:cNvGrpSpPr/>
          <p:nvPr/>
        </p:nvGrpSpPr>
        <p:grpSpPr>
          <a:xfrm>
            <a:off x="417821" y="200809"/>
            <a:ext cx="757483" cy="1220202"/>
            <a:chOff x="176648" y="1272694"/>
            <a:chExt cx="2379127" cy="4532570"/>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grpSp>
        <p:nvGrpSpPr>
          <p:cNvPr id="16" name="Group 15"/>
          <p:cNvGrpSpPr/>
          <p:nvPr/>
        </p:nvGrpSpPr>
        <p:grpSpPr>
          <a:xfrm>
            <a:off x="151123" y="1119217"/>
            <a:ext cx="8854806" cy="5345916"/>
            <a:chOff x="3274536" y="1289754"/>
            <a:chExt cx="5506770" cy="4803631"/>
          </a:xfrm>
        </p:grpSpPr>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Snip Single Corner Rectangle 17"/>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18"/>
          <p:cNvPicPr/>
          <p:nvPr/>
        </p:nvPicPr>
        <p:blipFill>
          <a:blip r:embed="rId10">
            <a:extLst>
              <a:ext uri="{28A0092B-C50C-407E-A947-70E740481C1C}">
                <a14:useLocalDpi xmlns:a14="http://schemas.microsoft.com/office/drawing/2010/main" val="0"/>
              </a:ext>
            </a:extLst>
          </a:blip>
          <a:srcRect/>
          <a:stretch>
            <a:fillRect/>
          </a:stretch>
        </p:blipFill>
        <p:spPr bwMode="auto">
          <a:xfrm>
            <a:off x="7092274" y="322879"/>
            <a:ext cx="1421214" cy="2026001"/>
          </a:xfrm>
          <a:prstGeom prst="rect">
            <a:avLst/>
          </a:prstGeom>
          <a:noFill/>
          <a:ln>
            <a:noFill/>
          </a:ln>
        </p:spPr>
      </p:pic>
      <p:pic>
        <p:nvPicPr>
          <p:cNvPr id="6" name="Picture 5"/>
          <p:cNvPicPr>
            <a:picLocks noChangeAspect="1"/>
          </p:cNvPicPr>
          <p:nvPr/>
        </p:nvPicPr>
        <p:blipFill>
          <a:blip r:embed="rId11"/>
          <a:stretch>
            <a:fillRect/>
          </a:stretch>
        </p:blipFill>
        <p:spPr>
          <a:xfrm rot="781277">
            <a:off x="-173532" y="1811197"/>
            <a:ext cx="5657850" cy="4733925"/>
          </a:xfrm>
          <a:prstGeom prst="rect">
            <a:avLst/>
          </a:prstGeom>
          <a:effectLst>
            <a:softEdge rad="127000"/>
          </a:effectLst>
        </p:spPr>
      </p:pic>
      <p:sp>
        <p:nvSpPr>
          <p:cNvPr id="7" name="Rectangle 6"/>
          <p:cNvSpPr/>
          <p:nvPr/>
        </p:nvSpPr>
        <p:spPr>
          <a:xfrm>
            <a:off x="5921240" y="2412858"/>
            <a:ext cx="3024337" cy="403187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solidFill>
              </a:rPr>
              <a:t>1)Take discussion cards</a:t>
            </a:r>
          </a:p>
          <a:p>
            <a:pPr algn="ctr"/>
            <a:r>
              <a:rPr lang="en-US" sz="3200" b="1" dirty="0" smtClean="0">
                <a:ln/>
                <a:solidFill>
                  <a:schemeClr val="accent3"/>
                </a:solidFill>
              </a:rPr>
              <a:t>2) Discuss the questions asked</a:t>
            </a:r>
          </a:p>
          <a:p>
            <a:pPr algn="ctr"/>
            <a:r>
              <a:rPr lang="en-US" sz="3200" b="1" dirty="0" smtClean="0">
                <a:ln/>
                <a:solidFill>
                  <a:schemeClr val="accent3"/>
                </a:solidFill>
              </a:rPr>
              <a:t>3) Find answers</a:t>
            </a:r>
          </a:p>
          <a:p>
            <a:pPr algn="ctr"/>
            <a:r>
              <a:rPr lang="en-US" sz="3200" b="1" dirty="0" smtClean="0">
                <a:ln/>
                <a:solidFill>
                  <a:schemeClr val="accent3"/>
                </a:solidFill>
              </a:rPr>
              <a:t>4) Record learning for feedback</a:t>
            </a:r>
          </a:p>
        </p:txBody>
      </p:sp>
    </p:spTree>
    <p:extLst>
      <p:ext uri="{BB962C8B-B14F-4D97-AF65-F5344CB8AC3E}">
        <p14:creationId xmlns:p14="http://schemas.microsoft.com/office/powerpoint/2010/main" val="329564102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 - Game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44760" y="1685096"/>
            <a:ext cx="3532793" cy="3970318"/>
          </a:xfrm>
          <a:prstGeom prst="rect">
            <a:avLst/>
          </a:prstGeom>
          <a:noFill/>
        </p:spPr>
        <p:txBody>
          <a:bodyPr wrap="square" rtlCol="0">
            <a:spAutoFit/>
          </a:bodyPr>
          <a:lstStyle/>
          <a:p>
            <a:r>
              <a:rPr lang="en-GB" sz="2800" dirty="0" smtClean="0">
                <a:latin typeface="Impact" pitchFamily="34" charset="0"/>
              </a:rPr>
              <a:t>Puzzle!!</a:t>
            </a:r>
          </a:p>
          <a:p>
            <a:endParaRPr lang="en-GB" sz="2800" dirty="0">
              <a:latin typeface="Impact" pitchFamily="34" charset="0"/>
            </a:endParaRPr>
          </a:p>
          <a:p>
            <a:r>
              <a:rPr lang="en-GB" sz="2800" dirty="0" smtClean="0">
                <a:latin typeface="Impact" pitchFamily="34" charset="0"/>
              </a:rPr>
              <a:t>Have a go creating</a:t>
            </a:r>
          </a:p>
          <a:p>
            <a:r>
              <a:rPr lang="en-GB" sz="2800" dirty="0" smtClean="0">
                <a:latin typeface="Impact" pitchFamily="34" charset="0"/>
              </a:rPr>
              <a:t>the metric table </a:t>
            </a:r>
          </a:p>
          <a:p>
            <a:r>
              <a:rPr lang="en-GB" sz="2800" dirty="0" smtClean="0">
                <a:latin typeface="Impact" pitchFamily="34" charset="0"/>
              </a:rPr>
              <a:t>from the puzzle </a:t>
            </a:r>
          </a:p>
          <a:p>
            <a:r>
              <a:rPr lang="en-GB" sz="2800" dirty="0" smtClean="0">
                <a:latin typeface="Impact" pitchFamily="34" charset="0"/>
              </a:rPr>
              <a:t>Pieces</a:t>
            </a:r>
          </a:p>
          <a:p>
            <a:endParaRPr lang="en-GB" sz="2800" dirty="0">
              <a:latin typeface="Impact" pitchFamily="34" charset="0"/>
            </a:endParaRPr>
          </a:p>
          <a:p>
            <a:r>
              <a:rPr lang="en-GB" sz="2800" dirty="0" smtClean="0">
                <a:latin typeface="Impact" pitchFamily="34" charset="0"/>
              </a:rPr>
              <a:t>Solve the </a:t>
            </a:r>
            <a:r>
              <a:rPr lang="en-GB" sz="2800" dirty="0" err="1" smtClean="0">
                <a:latin typeface="Impact" pitchFamily="34" charset="0"/>
              </a:rPr>
              <a:t>tarsia</a:t>
            </a:r>
            <a:endParaRPr lang="en-GB" sz="2800" dirty="0" smtClean="0">
              <a:latin typeface="Impact" pitchFamily="34" charset="0"/>
            </a:endParaRPr>
          </a:p>
          <a:p>
            <a:r>
              <a:rPr lang="en-GB" sz="2800" dirty="0" smtClean="0">
                <a:latin typeface="Impact" pitchFamily="34" charset="0"/>
              </a:rPr>
              <a:t>puzzle…!</a:t>
            </a:r>
            <a:endParaRPr lang="en-GB" sz="2800" dirty="0">
              <a:latin typeface="Impact" pitchFamily="34" charset="0"/>
            </a:endParaRPr>
          </a:p>
        </p:txBody>
      </p:sp>
      <p:grpSp>
        <p:nvGrpSpPr>
          <p:cNvPr id="19" name="Group 18"/>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4"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30620" y="5859004"/>
            <a:ext cx="9039896" cy="72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2"/>
          <a:stretch>
            <a:fillRect/>
          </a:stretch>
        </p:blipFill>
        <p:spPr>
          <a:xfrm rot="1839751">
            <a:off x="3390854" y="2074873"/>
            <a:ext cx="4571397" cy="2701280"/>
          </a:xfrm>
          <a:prstGeom prst="rect">
            <a:avLst/>
          </a:prstGeom>
        </p:spPr>
      </p:pic>
      <p:pic>
        <p:nvPicPr>
          <p:cNvPr id="6" name="Picture 5"/>
          <p:cNvPicPr>
            <a:picLocks noChangeAspect="1"/>
          </p:cNvPicPr>
          <p:nvPr/>
        </p:nvPicPr>
        <p:blipFill>
          <a:blip r:embed="rId13"/>
          <a:stretch>
            <a:fillRect/>
          </a:stretch>
        </p:blipFill>
        <p:spPr>
          <a:xfrm>
            <a:off x="2830881" y="3573071"/>
            <a:ext cx="2528638" cy="2330667"/>
          </a:xfrm>
          <a:prstGeom prst="rect">
            <a:avLst/>
          </a:prstGeom>
          <a:effectLst>
            <a:softEdge rad="317500"/>
          </a:effectLst>
        </p:spPr>
      </p:pic>
      <p:pic>
        <p:nvPicPr>
          <p:cNvPr id="7" name="Picture 6"/>
          <p:cNvPicPr>
            <a:picLocks noChangeAspect="1"/>
          </p:cNvPicPr>
          <p:nvPr/>
        </p:nvPicPr>
        <p:blipFill>
          <a:blip r:embed="rId14"/>
          <a:stretch>
            <a:fillRect/>
          </a:stretch>
        </p:blipFill>
        <p:spPr>
          <a:xfrm>
            <a:off x="5608726" y="1163205"/>
            <a:ext cx="2552700" cy="1885950"/>
          </a:xfrm>
          <a:prstGeom prst="rect">
            <a:avLst/>
          </a:prstGeom>
          <a:effectLst>
            <a:softEdge rad="127000"/>
          </a:effectLst>
        </p:spPr>
      </p:pic>
      <p:pic>
        <p:nvPicPr>
          <p:cNvPr id="8" name="Picture 7"/>
          <p:cNvPicPr>
            <a:picLocks noChangeAspect="1"/>
          </p:cNvPicPr>
          <p:nvPr/>
        </p:nvPicPr>
        <p:blipFill>
          <a:blip r:embed="rId15"/>
          <a:stretch>
            <a:fillRect/>
          </a:stretch>
        </p:blipFill>
        <p:spPr>
          <a:xfrm>
            <a:off x="5668270" y="3213379"/>
            <a:ext cx="3150001" cy="3182814"/>
          </a:xfrm>
          <a:prstGeom prst="rect">
            <a:avLst/>
          </a:prstGeom>
          <a:effectLst>
            <a:softEdge rad="317500"/>
          </a:effectLst>
        </p:spPr>
      </p:pic>
      <p:pic>
        <p:nvPicPr>
          <p:cNvPr id="25" name="Picture 24"/>
          <p:cNvPicPr/>
          <p:nvPr/>
        </p:nvPicPr>
        <p:blipFill>
          <a:blip r:embed="rId16">
            <a:extLst>
              <a:ext uri="{28A0092B-C50C-407E-A947-70E740481C1C}">
                <a14:useLocalDpi xmlns:a14="http://schemas.microsoft.com/office/drawing/2010/main" val="0"/>
              </a:ext>
            </a:extLst>
          </a:blip>
          <a:srcRect/>
          <a:stretch>
            <a:fillRect/>
          </a:stretch>
        </p:blipFill>
        <p:spPr bwMode="auto">
          <a:xfrm>
            <a:off x="7438729" y="180246"/>
            <a:ext cx="1390015" cy="2040890"/>
          </a:xfrm>
          <a:prstGeom prst="rect">
            <a:avLst/>
          </a:prstGeom>
          <a:noFill/>
          <a:ln>
            <a:noFill/>
          </a:ln>
        </p:spPr>
      </p:pic>
    </p:spTree>
    <p:extLst>
      <p:ext uri="{BB962C8B-B14F-4D97-AF65-F5344CB8AC3E}">
        <p14:creationId xmlns:p14="http://schemas.microsoft.com/office/powerpoint/2010/main" val="296355896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Activity E</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7704"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47118" y="1549557"/>
            <a:ext cx="3532793" cy="369332"/>
          </a:xfrm>
          <a:prstGeom prst="rect">
            <a:avLst/>
          </a:prstGeom>
          <a:noFill/>
        </p:spPr>
        <p:txBody>
          <a:bodyPr wrap="square" rtlCol="0">
            <a:spAutoFit/>
          </a:bodyPr>
          <a:lstStyle/>
          <a:p>
            <a:r>
              <a:rPr lang="en-GB" dirty="0" smtClean="0">
                <a:latin typeface="Impact" pitchFamily="34" charset="0"/>
              </a:rPr>
              <a:t>Try a variety of written practice</a:t>
            </a:r>
            <a:endParaRPr lang="en-GB" dirty="0">
              <a:latin typeface="Impact" pitchFamily="34" charset="0"/>
            </a:endParaRPr>
          </a:p>
        </p:txBody>
      </p:sp>
      <p:pic>
        <p:nvPicPr>
          <p:cNvPr id="4" name="Picture 2" descr="http://www.appcolt.com/imgbest/1/1/three_worksheets0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1880" y="2347916"/>
            <a:ext cx="5381428" cy="327895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6504" y="2564904"/>
            <a:ext cx="3532793" cy="3108543"/>
          </a:xfrm>
          <a:prstGeom prst="rect">
            <a:avLst/>
          </a:prstGeom>
          <a:noFill/>
        </p:spPr>
        <p:txBody>
          <a:bodyPr wrap="square" rtlCol="0">
            <a:spAutoFit/>
          </a:bodyPr>
          <a:lstStyle/>
          <a:p>
            <a:r>
              <a:rPr lang="en-GB" sz="2800" dirty="0" smtClean="0">
                <a:latin typeface="Impact" pitchFamily="34" charset="0"/>
              </a:rPr>
              <a:t>Worksheets</a:t>
            </a:r>
          </a:p>
          <a:p>
            <a:endParaRPr lang="en-GB" sz="2800" dirty="0" smtClean="0">
              <a:latin typeface="Impact" pitchFamily="34" charset="0"/>
            </a:endParaRPr>
          </a:p>
          <a:p>
            <a:r>
              <a:rPr lang="en-GB" sz="2800" dirty="0" smtClean="0">
                <a:latin typeface="Impact" pitchFamily="34" charset="0"/>
              </a:rPr>
              <a:t>Workbooks</a:t>
            </a:r>
          </a:p>
          <a:p>
            <a:endParaRPr lang="en-GB" sz="2800" dirty="0" smtClean="0">
              <a:latin typeface="Impact" pitchFamily="34" charset="0"/>
            </a:endParaRPr>
          </a:p>
          <a:p>
            <a:r>
              <a:rPr lang="en-GB" sz="2800" dirty="0" smtClean="0">
                <a:latin typeface="Impact" pitchFamily="34" charset="0"/>
              </a:rPr>
              <a:t>Practice Exam Papers</a:t>
            </a:r>
          </a:p>
          <a:p>
            <a:endParaRPr lang="en-GB" sz="2800" dirty="0" smtClean="0">
              <a:latin typeface="Impact" pitchFamily="34" charset="0"/>
            </a:endParaRPr>
          </a:p>
          <a:p>
            <a:r>
              <a:rPr lang="en-GB" sz="2800" dirty="0" smtClean="0">
                <a:latin typeface="Impact" pitchFamily="34" charset="0"/>
              </a:rPr>
              <a:t>Maths Problems</a:t>
            </a:r>
            <a:endParaRPr lang="en-GB" sz="2800" dirty="0">
              <a:latin typeface="Impact" pitchFamily="34" charset="0"/>
            </a:endParaRPr>
          </a:p>
        </p:txBody>
      </p:sp>
      <p:grpSp>
        <p:nvGrpSpPr>
          <p:cNvPr id="19" name="Group 18"/>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4"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30620" y="5859004"/>
            <a:ext cx="9039896" cy="729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0435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507922"/>
            <a:ext cx="9143489" cy="45214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2104390"/>
            <a:ext cx="439933" cy="1552708"/>
          </a:xfrm>
          <a:prstGeom prst="rect">
            <a:avLst/>
          </a:prstGeom>
          <a:noFill/>
          <a:ln>
            <a:no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55189" y="2596081"/>
            <a:ext cx="483064" cy="508944"/>
          </a:xfrm>
          <a:prstGeom prst="rect">
            <a:avLst/>
          </a:prstGeom>
          <a:noFill/>
          <a:ln>
            <a:no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2104390"/>
            <a:ext cx="439933" cy="1552708"/>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2104390"/>
            <a:ext cx="439933" cy="1552708"/>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3031" y="2104390"/>
            <a:ext cx="439933" cy="1552708"/>
          </a:xfrm>
          <a:prstGeom prst="rect">
            <a:avLst/>
          </a:prstGeom>
          <a:noFill/>
          <a:ln>
            <a:noFill/>
          </a:ln>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8514" y="2113063"/>
            <a:ext cx="439933" cy="1552708"/>
          </a:xfrm>
          <a:prstGeom prst="rect">
            <a:avLst/>
          </a:prstGeom>
          <a:noFill/>
          <a:ln>
            <a:noFill/>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0173" y="2104390"/>
            <a:ext cx="439933" cy="1552708"/>
          </a:xfrm>
          <a:prstGeom prst="rect">
            <a:avLst/>
          </a:prstGeom>
          <a:noFill/>
          <a:ln>
            <a:no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7899" y="2104390"/>
            <a:ext cx="439933" cy="1552708"/>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3870" y="2104390"/>
            <a:ext cx="439933" cy="1552708"/>
          </a:xfrm>
          <a:prstGeom prst="rect">
            <a:avLst/>
          </a:prstGeom>
          <a:noFill/>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7091" y="2104390"/>
            <a:ext cx="439933" cy="1552708"/>
          </a:xfrm>
          <a:prstGeom prst="rect">
            <a:avLst/>
          </a:prstGeom>
          <a:noFill/>
          <a:ln>
            <a:noFill/>
          </a:ln>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4217799"/>
            <a:ext cx="439933" cy="1552709"/>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2982" y="4226426"/>
            <a:ext cx="439933" cy="1552709"/>
          </a:xfrm>
          <a:prstGeom prst="rect">
            <a:avLst/>
          </a:prstGeom>
          <a:noFill/>
          <a:ln>
            <a:no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9334" y="4226426"/>
            <a:ext cx="439933" cy="1552709"/>
          </a:xfrm>
          <a:prstGeom prst="rect">
            <a:avLst/>
          </a:prstGeom>
          <a:noFill/>
          <a:ln>
            <a:noFill/>
          </a:ln>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7061" y="4226426"/>
            <a:ext cx="439933" cy="1552709"/>
          </a:xfrm>
          <a:prstGeom prst="rect">
            <a:avLst/>
          </a:prstGeom>
          <a:noFill/>
          <a:ln>
            <a:noFill/>
          </a:ln>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657" y="4226426"/>
            <a:ext cx="439933" cy="1552709"/>
          </a:xfrm>
          <a:prstGeom prst="rect">
            <a:avLst/>
          </a:prstGeom>
          <a:noFill/>
          <a:ln>
            <a:noFill/>
          </a:ln>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0757" y="4226426"/>
            <a:ext cx="439933" cy="1552709"/>
          </a:xfrm>
          <a:prstGeom prst="rect">
            <a:avLst/>
          </a:prstGeom>
          <a:noFill/>
          <a:ln>
            <a:noFill/>
          </a:ln>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7516" y="4226426"/>
            <a:ext cx="439933" cy="1552709"/>
          </a:xfrm>
          <a:prstGeom prst="rect">
            <a:avLst/>
          </a:prstGeom>
          <a:noFill/>
          <a:ln>
            <a:noFill/>
          </a:ln>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5243" y="4226426"/>
            <a:ext cx="439933" cy="1552709"/>
          </a:xfrm>
          <a:prstGeom prst="rect">
            <a:avLst/>
          </a:prstGeom>
          <a:noFill/>
          <a:ln>
            <a:noFill/>
          </a:ln>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2586" y="4226426"/>
            <a:ext cx="439933" cy="1552709"/>
          </a:xfrm>
          <a:prstGeom prst="rect">
            <a:avLst/>
          </a:prstGeom>
          <a:noFill/>
          <a:ln>
            <a:noFill/>
          </a:ln>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4289" y="2596081"/>
            <a:ext cx="508942" cy="508944"/>
          </a:xfrm>
          <a:prstGeom prst="rect">
            <a:avLst/>
          </a:prstGeom>
          <a:noFill/>
          <a:ln>
            <a:noFill/>
          </a:ln>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90642" y="2596081"/>
            <a:ext cx="465811" cy="483066"/>
          </a:xfrm>
          <a:prstGeom prst="rect">
            <a:avLst/>
          </a:prstGeom>
          <a:noFill/>
          <a:ln>
            <a:noFill/>
          </a:ln>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32490" y="2621960"/>
            <a:ext cx="457185" cy="457187"/>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65711" y="2596082"/>
            <a:ext cx="500316" cy="483065"/>
          </a:xfrm>
          <a:prstGeom prst="rect">
            <a:avLst/>
          </a:prstGeom>
          <a:noFill/>
          <a:ln>
            <a:noFill/>
          </a:ln>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25128" y="2587455"/>
            <a:ext cx="500316" cy="508943"/>
          </a:xfrm>
          <a:prstGeom prst="rect">
            <a:avLst/>
          </a:prstGeom>
          <a:noFill/>
          <a:ln>
            <a:noFill/>
          </a:ln>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1097" y="2578829"/>
            <a:ext cx="560699" cy="526196"/>
          </a:xfrm>
          <a:prstGeom prst="rect">
            <a:avLst/>
          </a:prstGeom>
          <a:noFill/>
          <a:ln>
            <a:noFill/>
          </a:ln>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69207" y="2587455"/>
            <a:ext cx="491690" cy="526196"/>
          </a:xfrm>
          <a:prstGeom prst="rect">
            <a:avLst/>
          </a:prstGeom>
          <a:noFill/>
          <a:ln>
            <a:noFill/>
          </a:ln>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42045" y="2596081"/>
            <a:ext cx="500316" cy="517570"/>
          </a:xfrm>
          <a:prstGeom prst="rect">
            <a:avLst/>
          </a:prstGeom>
          <a:noFill/>
          <a:ln>
            <a:noFill/>
          </a:ln>
        </p:spPr>
      </p:pic>
      <p:pic>
        <p:nvPicPr>
          <p:cNvPr id="39"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44332" y="4761248"/>
            <a:ext cx="508943" cy="483065"/>
          </a:xfrm>
          <a:prstGeom prst="rect">
            <a:avLst/>
          </a:prstGeom>
          <a:noFill/>
          <a:ln>
            <a:noFill/>
          </a:ln>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37936" y="4735369"/>
            <a:ext cx="508943" cy="517570"/>
          </a:xfrm>
          <a:prstGeom prst="rect">
            <a:avLst/>
          </a:prstGeom>
          <a:noFill/>
          <a:ln>
            <a:noFill/>
          </a:ln>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640168" y="4735369"/>
            <a:ext cx="474438" cy="465813"/>
          </a:xfrm>
          <a:prstGeom prst="rect">
            <a:avLst/>
          </a:prstGeom>
          <a:noFill/>
          <a:ln>
            <a:noFill/>
          </a:ln>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90642" y="4735369"/>
            <a:ext cx="500316" cy="500317"/>
          </a:xfrm>
          <a:prstGeom prst="rect">
            <a:avLst/>
          </a:prstGeom>
          <a:noFill/>
          <a:ln>
            <a:noFill/>
          </a:ln>
        </p:spPr>
      </p:pic>
      <p:pic>
        <p:nvPicPr>
          <p:cNvPr id="43" name="Picture 4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080732" y="4735369"/>
            <a:ext cx="517568" cy="517570"/>
          </a:xfrm>
          <a:prstGeom prst="rect">
            <a:avLst/>
          </a:prstGeom>
          <a:noFill/>
          <a:ln>
            <a:noFill/>
          </a:ln>
        </p:spPr>
      </p:pic>
      <p:pic>
        <p:nvPicPr>
          <p:cNvPr id="44"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848459" y="4718117"/>
            <a:ext cx="517568" cy="517569"/>
          </a:xfrm>
          <a:prstGeom prst="rect">
            <a:avLst/>
          </a:prstGeom>
          <a:noFill/>
          <a:ln>
            <a:noFill/>
          </a:ln>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832471" y="4718117"/>
            <a:ext cx="534820" cy="517569"/>
          </a:xfrm>
          <a:prstGeom prst="rect">
            <a:avLst/>
          </a:prstGeom>
          <a:noFill/>
          <a:ln>
            <a:noFill/>
          </a:ln>
        </p:spPr>
      </p:pic>
      <p:pic>
        <p:nvPicPr>
          <p:cNvPr id="46" name="Picture 4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617449" y="4735369"/>
            <a:ext cx="500317" cy="500317"/>
          </a:xfrm>
          <a:prstGeom prst="rect">
            <a:avLst/>
          </a:prstGeom>
          <a:noFill/>
          <a:ln>
            <a:noFill/>
          </a:ln>
        </p:spPr>
      </p:pic>
      <p:pic>
        <p:nvPicPr>
          <p:cNvPr id="47" name="Picture 46"/>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8333419" y="4709490"/>
            <a:ext cx="534821" cy="526196"/>
          </a:xfrm>
          <a:prstGeom prst="rect">
            <a:avLst/>
          </a:prstGeom>
          <a:noFill/>
          <a:ln>
            <a:noFill/>
          </a:ln>
        </p:spPr>
      </p:pic>
      <p:grpSp>
        <p:nvGrpSpPr>
          <p:cNvPr id="2" name="Group 1"/>
          <p:cNvGrpSpPr/>
          <p:nvPr/>
        </p:nvGrpSpPr>
        <p:grpSpPr>
          <a:xfrm>
            <a:off x="1044332" y="2104390"/>
            <a:ext cx="810857" cy="1552708"/>
            <a:chOff x="1044332" y="2104390"/>
            <a:chExt cx="810857" cy="155270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pic>
          <p:nvPicPr>
            <p:cNvPr id="11" name="Picture 10">
              <a:hlinkClick r:id="rId23" action="ppaction://hlinksldjump">
                <a:snd r:embed="rId24" name="laser.wav"/>
              </a:hlinkClick>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078836" y="2621960"/>
              <a:ext cx="474438" cy="483065"/>
            </a:xfrm>
            <a:prstGeom prst="rect">
              <a:avLst/>
            </a:prstGeom>
            <a:noFill/>
            <a:ln>
              <a:noFill/>
            </a:ln>
          </p:spPr>
        </p:pic>
        <p:sp>
          <p:nvSpPr>
            <p:cNvPr id="48" name="Text Box 2"/>
            <p:cNvSpPr txBox="1">
              <a:spLocks noChangeArrowheads="1"/>
            </p:cNvSpPr>
            <p:nvPr/>
          </p:nvSpPr>
          <p:spPr bwMode="auto">
            <a:xfrm>
              <a:off x="1044332" y="3113650"/>
              <a:ext cx="690091"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place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value</a:t>
              </a:r>
              <a:endParaRPr lang="en-GB" sz="1100" dirty="0">
                <a:effectLst/>
                <a:latin typeface="Calibri"/>
                <a:ea typeface="Calibri"/>
                <a:cs typeface="Times New Roman"/>
              </a:endParaRPr>
            </a:p>
          </p:txBody>
        </p:sp>
      </p:grpSp>
      <p:sp>
        <p:nvSpPr>
          <p:cNvPr id="49" name="Text Box 2"/>
          <p:cNvSpPr txBox="1">
            <a:spLocks noChangeArrowheads="1"/>
          </p:cNvSpPr>
          <p:nvPr/>
        </p:nvSpPr>
        <p:spPr bwMode="auto">
          <a:xfrm>
            <a:off x="1674039"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negative</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0" name="Text Box 2"/>
          <p:cNvSpPr txBox="1">
            <a:spLocks noChangeArrowheads="1"/>
          </p:cNvSpPr>
          <p:nvPr/>
        </p:nvSpPr>
        <p:spPr bwMode="auto">
          <a:xfrm>
            <a:off x="2433140" y="3113650"/>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add and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subtract</a:t>
            </a:r>
            <a:endParaRPr lang="en-GB" sz="1100" dirty="0">
              <a:effectLst/>
              <a:latin typeface="Calibri"/>
              <a:ea typeface="Calibri"/>
              <a:cs typeface="Times New Roman"/>
            </a:endParaRPr>
          </a:p>
        </p:txBody>
      </p:sp>
      <p:sp>
        <p:nvSpPr>
          <p:cNvPr id="51" name="Text Box 2"/>
          <p:cNvSpPr txBox="1">
            <a:spLocks noChangeArrowheads="1"/>
          </p:cNvSpPr>
          <p:nvPr/>
        </p:nvSpPr>
        <p:spPr bwMode="auto">
          <a:xfrm>
            <a:off x="3252623" y="3139530"/>
            <a:ext cx="87986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multiply</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divide</a:t>
            </a:r>
            <a:endParaRPr lang="en-GB" sz="1100" dirty="0">
              <a:effectLst/>
              <a:latin typeface="Calibri"/>
              <a:ea typeface="Calibri"/>
              <a:cs typeface="Times New Roman"/>
            </a:endParaRPr>
          </a:p>
        </p:txBody>
      </p:sp>
      <p:sp>
        <p:nvSpPr>
          <p:cNvPr id="52" name="Text Box 2"/>
          <p:cNvSpPr txBox="1">
            <a:spLocks noChangeArrowheads="1"/>
          </p:cNvSpPr>
          <p:nvPr/>
        </p:nvSpPr>
        <p:spPr bwMode="auto">
          <a:xfrm>
            <a:off x="4011724" y="3113650"/>
            <a:ext cx="86261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round</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3" name="Text Box 2"/>
          <p:cNvSpPr txBox="1">
            <a:spLocks noChangeArrowheads="1"/>
          </p:cNvSpPr>
          <p:nvPr/>
        </p:nvSpPr>
        <p:spPr bwMode="auto">
          <a:xfrm>
            <a:off x="4796228" y="3130903"/>
            <a:ext cx="690091" cy="46581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ratio</a:t>
            </a:r>
            <a:endParaRPr lang="en-GB" sz="1100" dirty="0">
              <a:effectLst/>
              <a:latin typeface="Calibri"/>
              <a:ea typeface="Calibri"/>
              <a:cs typeface="Times New Roman"/>
            </a:endParaRPr>
          </a:p>
          <a:p>
            <a:pPr algn="ctr">
              <a:lnSpc>
                <a:spcPct val="115000"/>
              </a:lnSpc>
              <a:spcAft>
                <a:spcPts val="0"/>
              </a:spcAft>
            </a:pPr>
            <a:r>
              <a:rPr lang="en-GB" sz="1100" dirty="0">
                <a:solidFill>
                  <a:srgbClr val="FFFFFF"/>
                </a:solidFill>
                <a:effectLst/>
                <a:latin typeface="Line Printer (PC)"/>
                <a:ea typeface="Calibri"/>
                <a:cs typeface="Times New Roman"/>
              </a:rPr>
              <a:t>scale</a:t>
            </a:r>
            <a:endParaRPr lang="en-GB" sz="1100" dirty="0">
              <a:effectLst/>
              <a:latin typeface="Calibri"/>
              <a:ea typeface="Calibri"/>
              <a:cs typeface="Times New Roman"/>
            </a:endParaRPr>
          </a:p>
        </p:txBody>
      </p:sp>
      <p:sp>
        <p:nvSpPr>
          <p:cNvPr id="54" name="Text Box 2"/>
          <p:cNvSpPr txBox="1">
            <a:spLocks noChangeArrowheads="1"/>
          </p:cNvSpPr>
          <p:nvPr/>
        </p:nvSpPr>
        <p:spPr bwMode="auto">
          <a:xfrm>
            <a:off x="6737583" y="3130903"/>
            <a:ext cx="793605"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numbers</a:t>
            </a:r>
            <a:endParaRPr lang="en-GB" sz="1100" dirty="0">
              <a:effectLst/>
              <a:latin typeface="Calibri"/>
              <a:ea typeface="Calibri"/>
              <a:cs typeface="Times New Roman"/>
            </a:endParaRPr>
          </a:p>
        </p:txBody>
      </p:sp>
      <p:sp>
        <p:nvSpPr>
          <p:cNvPr id="55" name="Text Box 2"/>
          <p:cNvSpPr txBox="1">
            <a:spLocks noChangeArrowheads="1"/>
          </p:cNvSpPr>
          <p:nvPr/>
        </p:nvSpPr>
        <p:spPr bwMode="auto">
          <a:xfrm>
            <a:off x="7505310" y="3139530"/>
            <a:ext cx="802231" cy="284663"/>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p:txBody>
      </p:sp>
      <p:sp>
        <p:nvSpPr>
          <p:cNvPr id="56" name="Text Box 2"/>
          <p:cNvSpPr txBox="1">
            <a:spLocks noChangeArrowheads="1"/>
          </p:cNvSpPr>
          <p:nvPr/>
        </p:nvSpPr>
        <p:spPr bwMode="auto">
          <a:xfrm>
            <a:off x="8169523" y="3130903"/>
            <a:ext cx="879866" cy="64696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percent</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decimal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fraction</a:t>
            </a:r>
            <a:endParaRPr lang="en-GB" sz="1100" dirty="0">
              <a:effectLst/>
              <a:latin typeface="Calibri"/>
              <a:ea typeface="Calibri"/>
              <a:cs typeface="Times New Roman"/>
            </a:endParaRPr>
          </a:p>
        </p:txBody>
      </p:sp>
      <p:sp>
        <p:nvSpPr>
          <p:cNvPr id="57" name="Text Box 2"/>
          <p:cNvSpPr txBox="1">
            <a:spLocks noChangeArrowheads="1"/>
          </p:cNvSpPr>
          <p:nvPr/>
        </p:nvSpPr>
        <p:spPr bwMode="auto">
          <a:xfrm>
            <a:off x="906314" y="5261565"/>
            <a:ext cx="819483"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metric</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8" name="Text Box 2"/>
          <p:cNvSpPr txBox="1">
            <a:spLocks noChangeArrowheads="1"/>
          </p:cNvSpPr>
          <p:nvPr/>
        </p:nvSpPr>
        <p:spPr bwMode="auto">
          <a:xfrm>
            <a:off x="1674039" y="5252938"/>
            <a:ext cx="888493" cy="46581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imperial</a:t>
            </a:r>
            <a:endParaRPr lang="en-GB" sz="1100" dirty="0">
              <a:effectLst/>
              <a:latin typeface="Calibri"/>
              <a:ea typeface="Calibri"/>
              <a:cs typeface="Times New Roman"/>
            </a:endParaRPr>
          </a:p>
          <a:p>
            <a:pPr algn="r">
              <a:lnSpc>
                <a:spcPct val="115000"/>
              </a:lnSpc>
              <a:spcAft>
                <a:spcPts val="0"/>
              </a:spcAft>
            </a:pPr>
            <a:r>
              <a:rPr lang="en-GB" sz="1100" dirty="0">
                <a:solidFill>
                  <a:srgbClr val="FFFFFF"/>
                </a:solidFill>
                <a:effectLst/>
                <a:latin typeface="Line Printer (PC)"/>
                <a:ea typeface="Calibri"/>
                <a:cs typeface="Times New Roman"/>
              </a:rPr>
              <a:t>measure</a:t>
            </a:r>
            <a:endParaRPr lang="en-GB" sz="1100" dirty="0">
              <a:effectLst/>
              <a:latin typeface="Calibri"/>
              <a:ea typeface="Calibri"/>
              <a:cs typeface="Times New Roman"/>
            </a:endParaRPr>
          </a:p>
        </p:txBody>
      </p:sp>
      <p:sp>
        <p:nvSpPr>
          <p:cNvPr id="59" name="Text Box 2"/>
          <p:cNvSpPr txBox="1">
            <a:spLocks noChangeArrowheads="1"/>
          </p:cNvSpPr>
          <p:nvPr/>
        </p:nvSpPr>
        <p:spPr bwMode="auto">
          <a:xfrm>
            <a:off x="2433140" y="5261565"/>
            <a:ext cx="966127" cy="28466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dirty="0">
                <a:solidFill>
                  <a:srgbClr val="FFFFFF"/>
                </a:solidFill>
                <a:effectLst/>
                <a:latin typeface="Line Printer (PC)"/>
                <a:ea typeface="Calibri"/>
                <a:cs typeface="Times New Roman"/>
              </a:rPr>
              <a:t>perimeter</a:t>
            </a:r>
            <a:endParaRPr lang="en-GB" sz="1100" dirty="0">
              <a:effectLst/>
              <a:latin typeface="Calibri"/>
              <a:ea typeface="Calibri"/>
              <a:cs typeface="Times New Roman"/>
            </a:endParaRPr>
          </a:p>
        </p:txBody>
      </p:sp>
      <p:sp>
        <p:nvSpPr>
          <p:cNvPr id="60" name="Text Box 2"/>
          <p:cNvSpPr txBox="1">
            <a:spLocks noChangeArrowheads="1"/>
          </p:cNvSpPr>
          <p:nvPr/>
        </p:nvSpPr>
        <p:spPr bwMode="auto">
          <a:xfrm>
            <a:off x="3399267" y="5261565"/>
            <a:ext cx="690092"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area</a:t>
            </a:r>
            <a:endParaRPr lang="en-GB" sz="1100" dirty="0">
              <a:effectLst/>
              <a:latin typeface="Calibri"/>
              <a:ea typeface="Calibri"/>
              <a:cs typeface="Times New Roman"/>
            </a:endParaRPr>
          </a:p>
        </p:txBody>
      </p:sp>
      <p:sp>
        <p:nvSpPr>
          <p:cNvPr id="61" name="Text Box 2"/>
          <p:cNvSpPr txBox="1">
            <a:spLocks noChangeArrowheads="1"/>
          </p:cNvSpPr>
          <p:nvPr/>
        </p:nvSpPr>
        <p:spPr bwMode="auto">
          <a:xfrm>
            <a:off x="4046229" y="5261565"/>
            <a:ext cx="715969" cy="284663"/>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volume</a:t>
            </a:r>
            <a:endParaRPr lang="en-GB" sz="1100" dirty="0">
              <a:effectLst/>
              <a:latin typeface="Calibri"/>
              <a:ea typeface="Calibri"/>
              <a:cs typeface="Times New Roman"/>
            </a:endParaRPr>
          </a:p>
        </p:txBody>
      </p:sp>
      <p:sp>
        <p:nvSpPr>
          <p:cNvPr id="62" name="Text Box 2"/>
          <p:cNvSpPr txBox="1">
            <a:spLocks noChangeArrowheads="1"/>
          </p:cNvSpPr>
          <p:nvPr/>
        </p:nvSpPr>
        <p:spPr bwMode="auto">
          <a:xfrm>
            <a:off x="4710074" y="5269782"/>
            <a:ext cx="940404" cy="464805"/>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dirty="0">
                <a:solidFill>
                  <a:srgbClr val="FFFFFF"/>
                </a:solidFill>
                <a:effectLst/>
                <a:latin typeface="Line Printer (PC)"/>
                <a:ea typeface="Calibri"/>
                <a:cs typeface="Times New Roman"/>
              </a:rPr>
              <a:t>formulae</a:t>
            </a:r>
            <a:endParaRPr lang="en-GB" sz="1100" dirty="0">
              <a:effectLst/>
              <a:latin typeface="Calibri"/>
              <a:ea typeface="Calibri"/>
              <a:cs typeface="Times New Roman"/>
            </a:endParaRPr>
          </a:p>
          <a:p>
            <a:pPr algn="r">
              <a:lnSpc>
                <a:spcPct val="115000"/>
              </a:lnSpc>
              <a:spcAft>
                <a:spcPts val="0"/>
              </a:spcAft>
            </a:pPr>
            <a:r>
              <a:rPr lang="en-GB" sz="1100" dirty="0" err="1">
                <a:solidFill>
                  <a:srgbClr val="FFFFFF"/>
                </a:solidFill>
                <a:effectLst/>
                <a:latin typeface="Line Printer (PC)"/>
                <a:ea typeface="Calibri"/>
                <a:cs typeface="Times New Roman"/>
              </a:rPr>
              <a:t>bodmas</a:t>
            </a:r>
            <a:endParaRPr lang="en-GB" sz="1100">
              <a:effectLst/>
              <a:latin typeface="Calibri"/>
              <a:ea typeface="Calibri"/>
              <a:cs typeface="Times New Roman"/>
            </a:endParaRPr>
          </a:p>
        </p:txBody>
      </p:sp>
      <p:sp>
        <p:nvSpPr>
          <p:cNvPr id="63" name="Text Box 2"/>
          <p:cNvSpPr txBox="1">
            <a:spLocks noChangeArrowheads="1"/>
          </p:cNvSpPr>
          <p:nvPr/>
        </p:nvSpPr>
        <p:spPr bwMode="auto">
          <a:xfrm>
            <a:off x="6694453" y="5278818"/>
            <a:ext cx="810857" cy="465812"/>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charts</a:t>
            </a:r>
            <a:endParaRPr lang="en-GB" sz="1100">
              <a:effectLst/>
              <a:latin typeface="Calibri"/>
              <a:ea typeface="Calibri"/>
              <a:cs typeface="Times New Roman"/>
            </a:endParaRPr>
          </a:p>
          <a:p>
            <a:pPr algn="r">
              <a:lnSpc>
                <a:spcPct val="115000"/>
              </a:lnSpc>
              <a:spcAft>
                <a:spcPts val="0"/>
              </a:spcAft>
            </a:pPr>
            <a:r>
              <a:rPr lang="en-GB" sz="1100">
                <a:solidFill>
                  <a:srgbClr val="FFFFFF"/>
                </a:solidFill>
                <a:effectLst/>
                <a:latin typeface="Line Printer (PC)"/>
                <a:ea typeface="Calibri"/>
                <a:cs typeface="Times New Roman"/>
              </a:rPr>
              <a:t>data</a:t>
            </a:r>
            <a:endParaRPr lang="en-GB" sz="1100">
              <a:effectLst/>
              <a:latin typeface="Calibri"/>
              <a:ea typeface="Calibri"/>
              <a:cs typeface="Times New Roman"/>
            </a:endParaRPr>
          </a:p>
        </p:txBody>
      </p:sp>
      <p:sp>
        <p:nvSpPr>
          <p:cNvPr id="64" name="Text Box 2"/>
          <p:cNvSpPr txBox="1">
            <a:spLocks noChangeArrowheads="1"/>
          </p:cNvSpPr>
          <p:nvPr/>
        </p:nvSpPr>
        <p:spPr bwMode="auto">
          <a:xfrm>
            <a:off x="7444927" y="5252938"/>
            <a:ext cx="940249" cy="284664"/>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sz="1100">
                <a:solidFill>
                  <a:srgbClr val="FFFFFF"/>
                </a:solidFill>
                <a:effectLst/>
                <a:latin typeface="Line Printer (PC)"/>
                <a:ea typeface="Calibri"/>
                <a:cs typeface="Times New Roman"/>
              </a:rPr>
              <a:t>averages</a:t>
            </a:r>
            <a:endParaRPr lang="en-GB" sz="1100">
              <a:effectLst/>
              <a:latin typeface="Calibri"/>
              <a:ea typeface="Calibri"/>
              <a:cs typeface="Times New Roman"/>
            </a:endParaRPr>
          </a:p>
        </p:txBody>
      </p:sp>
      <p:sp>
        <p:nvSpPr>
          <p:cNvPr id="65" name="Text Box 2"/>
          <p:cNvSpPr txBox="1">
            <a:spLocks noChangeArrowheads="1"/>
          </p:cNvSpPr>
          <p:nvPr/>
        </p:nvSpPr>
        <p:spPr bwMode="auto">
          <a:xfrm>
            <a:off x="8281662" y="5313322"/>
            <a:ext cx="819484" cy="465813"/>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GB" sz="1100">
                <a:solidFill>
                  <a:srgbClr val="FFFFFF"/>
                </a:solidFill>
                <a:effectLst/>
                <a:latin typeface="Line Printer (PC)"/>
                <a:ea typeface="Calibri"/>
                <a:cs typeface="Times New Roman"/>
              </a:rPr>
              <a:t>prob-</a:t>
            </a:r>
            <a:endParaRPr lang="en-GB" sz="1100">
              <a:effectLst/>
              <a:latin typeface="Calibri"/>
              <a:ea typeface="Calibri"/>
              <a:cs typeface="Times New Roman"/>
            </a:endParaRPr>
          </a:p>
          <a:p>
            <a:pPr>
              <a:lnSpc>
                <a:spcPct val="115000"/>
              </a:lnSpc>
              <a:spcAft>
                <a:spcPts val="0"/>
              </a:spcAft>
            </a:pPr>
            <a:r>
              <a:rPr lang="en-GB" sz="1100">
                <a:solidFill>
                  <a:srgbClr val="FFFFFF"/>
                </a:solidFill>
                <a:effectLst/>
                <a:latin typeface="Line Printer (PC)"/>
                <a:ea typeface="Calibri"/>
                <a:cs typeface="Times New Roman"/>
              </a:rPr>
              <a:t>ability</a:t>
            </a:r>
            <a:endParaRPr lang="en-GB" sz="1100">
              <a:effectLst/>
              <a:latin typeface="Calibri"/>
              <a:ea typeface="Calibri"/>
              <a:cs typeface="Times New Roman"/>
            </a:endParaRPr>
          </a:p>
        </p:txBody>
      </p:sp>
      <p:pic>
        <p:nvPicPr>
          <p:cNvPr id="2063" name="Picture 30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91" y="945923"/>
            <a:ext cx="9161243" cy="561999"/>
          </a:xfrm>
          <a:prstGeom prst="rect">
            <a:avLst/>
          </a:prstGeom>
          <a:noFill/>
          <a:effectLst>
            <a:reflection blurRad="6350" stA="50000" endA="295" endPos="92000" dist="101600" dir="5400000" sy="-100000" algn="bl" rotWithShape="0"/>
          </a:effectLst>
          <a:extLst>
            <a:ext uri="{909E8E84-426E-40DD-AFC4-6F175D3DCCD1}">
              <a14:hiddenFill xmlns:a14="http://schemas.microsoft.com/office/drawing/2010/main">
                <a:solidFill>
                  <a:srgbClr val="FFFFFF"/>
                </a:solidFill>
              </a14:hiddenFill>
            </a:ext>
          </a:extLst>
        </p:spPr>
      </p:pic>
      <p:sp>
        <p:nvSpPr>
          <p:cNvPr id="67" name="Text Box 2"/>
          <p:cNvSpPr txBox="1">
            <a:spLocks noChangeArrowheads="1"/>
          </p:cNvSpPr>
          <p:nvPr/>
        </p:nvSpPr>
        <p:spPr bwMode="auto">
          <a:xfrm rot="16200000">
            <a:off x="-793896" y="3714497"/>
            <a:ext cx="2752090"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M</a:t>
            </a:r>
            <a:r>
              <a:rPr lang="en-GB" sz="2000" b="1" dirty="0" smtClean="0">
                <a:solidFill>
                  <a:srgbClr val="FFFFFF"/>
                </a:solidFill>
                <a:effectLst/>
                <a:latin typeface="Line Printer (PC)"/>
                <a:ea typeface="Calibri"/>
                <a:cs typeface="Times New Roman"/>
              </a:rPr>
              <a:t>ATHS  L1  to </a:t>
            </a:r>
            <a:r>
              <a:rPr lang="en-GB" sz="2000" b="1" dirty="0">
                <a:solidFill>
                  <a:srgbClr val="FFFFFF"/>
                </a:solidFill>
                <a:effectLst/>
                <a:latin typeface="Line Printer (PC)"/>
                <a:ea typeface="Calibri"/>
                <a:cs typeface="Times New Roman"/>
              </a:rPr>
              <a:t>L2</a:t>
            </a:r>
            <a:endParaRPr lang="en-GB" sz="1100" dirty="0">
              <a:effectLst/>
              <a:latin typeface="Calibri"/>
              <a:ea typeface="Calibri"/>
              <a:cs typeface="Times New Roman"/>
            </a:endParaRPr>
          </a:p>
        </p:txBody>
      </p:sp>
      <p:pic>
        <p:nvPicPr>
          <p:cNvPr id="2061" name="Picture 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2104390"/>
            <a:ext cx="157163" cy="55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3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25" y="5195123"/>
            <a:ext cx="157162" cy="558800"/>
          </a:xfrm>
          <a:prstGeom prst="rect">
            <a:avLst/>
          </a:prstGeom>
          <a:noFill/>
          <a:extLst>
            <a:ext uri="{909E8E84-426E-40DD-AFC4-6F175D3DCCD1}">
              <a14:hiddenFill xmlns:a14="http://schemas.microsoft.com/office/drawing/2010/main">
                <a:solidFill>
                  <a:srgbClr val="FFFFFF"/>
                </a:solidFill>
              </a14:hiddenFill>
            </a:ext>
          </a:extLst>
        </p:spPr>
      </p:pic>
      <p:sp>
        <p:nvSpPr>
          <p:cNvPr id="70" name="Text Box 2"/>
          <p:cNvSpPr txBox="1">
            <a:spLocks noChangeArrowheads="1"/>
          </p:cNvSpPr>
          <p:nvPr/>
        </p:nvSpPr>
        <p:spPr bwMode="auto">
          <a:xfrm>
            <a:off x="5989489" y="3157855"/>
            <a:ext cx="885825" cy="2825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1100">
                <a:solidFill>
                  <a:srgbClr val="FFFFFF"/>
                </a:solidFill>
                <a:effectLst/>
                <a:latin typeface="Line Printer (PC)"/>
                <a:ea typeface="Calibri"/>
                <a:cs typeface="Times New Roman"/>
              </a:rPr>
              <a:t>fraction</a:t>
            </a:r>
            <a:endParaRPr lang="en-GB" sz="1100">
              <a:effectLst/>
              <a:latin typeface="Calibri"/>
              <a:ea typeface="Calibri"/>
              <a:cs typeface="Times New Roman"/>
            </a:endParaRPr>
          </a:p>
        </p:txBody>
      </p:sp>
      <p:cxnSp>
        <p:nvCxnSpPr>
          <p:cNvPr id="71" name="Elbow Connector 70"/>
          <p:cNvCxnSpPr/>
          <p:nvPr/>
        </p:nvCxnSpPr>
        <p:spPr>
          <a:xfrm>
            <a:off x="1449874" y="1931670"/>
            <a:ext cx="3984625" cy="120650"/>
          </a:xfrm>
          <a:prstGeom prst="bentConnector3">
            <a:avLst>
              <a:gd name="adj1" fmla="val 40474"/>
            </a:avLst>
          </a:prstGeom>
        </p:spPr>
        <p:style>
          <a:lnRef idx="1">
            <a:schemeClr val="accent1"/>
          </a:lnRef>
          <a:fillRef idx="0">
            <a:schemeClr val="accent1"/>
          </a:fillRef>
          <a:effectRef idx="0">
            <a:schemeClr val="accent1"/>
          </a:effectRef>
          <a:fontRef idx="minor">
            <a:schemeClr val="tx1"/>
          </a:fontRef>
        </p:style>
      </p:cxnSp>
      <p:cxnSp>
        <p:nvCxnSpPr>
          <p:cNvPr id="72" name="Elbow Connector 71"/>
          <p:cNvCxnSpPr/>
          <p:nvPr/>
        </p:nvCxnSpPr>
        <p:spPr>
          <a:xfrm>
            <a:off x="6263174" y="3656965"/>
            <a:ext cx="2767965" cy="128905"/>
          </a:xfrm>
          <a:prstGeom prst="bentConnector3">
            <a:avLst>
              <a:gd name="adj1" fmla="val 69322"/>
            </a:avLst>
          </a:prstGeom>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a:off x="1078399" y="5839460"/>
            <a:ext cx="4459605" cy="12065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a:off x="7021999" y="5839460"/>
            <a:ext cx="2000885" cy="7747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75" name="Text Box 2"/>
          <p:cNvSpPr txBox="1">
            <a:spLocks noChangeArrowheads="1"/>
          </p:cNvSpPr>
          <p:nvPr/>
        </p:nvSpPr>
        <p:spPr bwMode="auto">
          <a:xfrm>
            <a:off x="3269615" y="1833245"/>
            <a:ext cx="2397760"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dirty="0">
                <a:solidFill>
                  <a:srgbClr val="FFFFFF"/>
                </a:solidFill>
                <a:effectLst/>
                <a:latin typeface="Line Printer (PC)"/>
                <a:ea typeface="Calibri"/>
                <a:cs typeface="Times New Roman"/>
              </a:rPr>
              <a:t>Whole Number and Functions</a:t>
            </a:r>
            <a:endParaRPr lang="en-GB" sz="1100" dirty="0">
              <a:effectLst/>
              <a:latin typeface="Calibri"/>
              <a:ea typeface="Calibri"/>
              <a:cs typeface="Times New Roman"/>
            </a:endParaRPr>
          </a:p>
        </p:txBody>
      </p:sp>
      <p:sp>
        <p:nvSpPr>
          <p:cNvPr id="76" name="Text Box 2"/>
          <p:cNvSpPr txBox="1">
            <a:spLocks noChangeArrowheads="1"/>
          </p:cNvSpPr>
          <p:nvPr/>
        </p:nvSpPr>
        <p:spPr bwMode="auto">
          <a:xfrm>
            <a:off x="1113324" y="5856605"/>
            <a:ext cx="2035175" cy="31750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0"/>
              </a:spcAft>
            </a:pPr>
            <a:r>
              <a:rPr lang="en-GB" sz="1100" b="1">
                <a:solidFill>
                  <a:srgbClr val="FFFFFF"/>
                </a:solidFill>
                <a:effectLst/>
                <a:latin typeface="Line Printer (PC)"/>
                <a:ea typeface="Calibri"/>
                <a:cs typeface="Times New Roman"/>
              </a:rPr>
              <a:t>Measure and Shape</a:t>
            </a:r>
            <a:endParaRPr lang="en-GB" sz="1100">
              <a:effectLst/>
              <a:latin typeface="Calibri"/>
              <a:ea typeface="Calibri"/>
              <a:cs typeface="Times New Roman"/>
            </a:endParaRPr>
          </a:p>
        </p:txBody>
      </p:sp>
      <p:sp>
        <p:nvSpPr>
          <p:cNvPr id="77" name="Text Box 2"/>
          <p:cNvSpPr txBox="1">
            <a:spLocks noChangeArrowheads="1"/>
          </p:cNvSpPr>
          <p:nvPr/>
        </p:nvSpPr>
        <p:spPr bwMode="auto">
          <a:xfrm>
            <a:off x="6366679" y="3646170"/>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Parts of a whole</a:t>
            </a:r>
            <a:endParaRPr lang="en-GB" sz="1100">
              <a:effectLst/>
              <a:latin typeface="Calibri"/>
              <a:ea typeface="Calibri"/>
              <a:cs typeface="Times New Roman"/>
            </a:endParaRPr>
          </a:p>
        </p:txBody>
      </p:sp>
      <p:sp>
        <p:nvSpPr>
          <p:cNvPr id="78" name="Text Box 2"/>
          <p:cNvSpPr txBox="1">
            <a:spLocks noChangeArrowheads="1"/>
          </p:cNvSpPr>
          <p:nvPr/>
        </p:nvSpPr>
        <p:spPr bwMode="auto">
          <a:xfrm>
            <a:off x="6802289" y="5842635"/>
            <a:ext cx="1586865" cy="3175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100" b="1">
                <a:solidFill>
                  <a:srgbClr val="FFFFFF"/>
                </a:solidFill>
                <a:effectLst/>
                <a:latin typeface="Line Printer (PC)"/>
                <a:ea typeface="Calibri"/>
                <a:cs typeface="Times New Roman"/>
              </a:rPr>
              <a:t>Handling Data</a:t>
            </a:r>
            <a:endParaRPr lang="en-GB" sz="1100">
              <a:effectLst/>
              <a:latin typeface="Calibri"/>
              <a:ea typeface="Calibri"/>
              <a:cs typeface="Times New Roman"/>
            </a:endParaRPr>
          </a:p>
        </p:txBody>
      </p:sp>
      <p:sp>
        <p:nvSpPr>
          <p:cNvPr id="79" name="Text Box 2"/>
          <p:cNvSpPr txBox="1">
            <a:spLocks noChangeArrowheads="1"/>
          </p:cNvSpPr>
          <p:nvPr/>
        </p:nvSpPr>
        <p:spPr bwMode="auto">
          <a:xfrm>
            <a:off x="1371108" y="755915"/>
            <a:ext cx="6306723"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a:solidFill>
                  <a:srgbClr val="FFFFFF"/>
                </a:solidFill>
                <a:effectLst/>
                <a:latin typeface="Line Printer (PC)"/>
                <a:ea typeface="Calibri"/>
                <a:cs typeface="Times New Roman"/>
              </a:rPr>
              <a:t>Course </a:t>
            </a:r>
            <a:r>
              <a:rPr lang="en-GB" sz="2000" b="1" dirty="0" smtClean="0">
                <a:solidFill>
                  <a:srgbClr val="FFFFFF"/>
                </a:solidFill>
                <a:effectLst/>
                <a:latin typeface="Line Printer (PC)"/>
                <a:ea typeface="Calibri"/>
                <a:cs typeface="Times New Roman"/>
              </a:rPr>
              <a:t>Content:  Choose your  topic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8"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613" y="1507923"/>
            <a:ext cx="324111" cy="4927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26128" y="50862"/>
            <a:ext cx="2766391" cy="705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559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randombar(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just the numbers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4471" y="583229"/>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251521" y="1700808"/>
            <a:ext cx="2304256" cy="4832092"/>
          </a:xfrm>
          <a:prstGeom prst="rect">
            <a:avLst/>
          </a:prstGeom>
        </p:spPr>
        <p:txBody>
          <a:bodyPr wrap="square">
            <a:spAutoFit/>
          </a:bodyPr>
          <a:lstStyle/>
          <a:p>
            <a:r>
              <a:rPr lang="en-GB" sz="1400" dirty="0" smtClean="0">
                <a:latin typeface="Impact" pitchFamily="34" charset="0"/>
              </a:rPr>
              <a:t>Circle the largest unit</a:t>
            </a:r>
          </a:p>
          <a:p>
            <a:pPr marL="342900" indent="-342900">
              <a:buAutoNum type="arabicParenR"/>
            </a:pPr>
            <a:r>
              <a:rPr lang="en-GB" sz="1400" dirty="0" smtClean="0">
                <a:latin typeface="Impact" pitchFamily="34" charset="0"/>
              </a:rPr>
              <a:t>Kilogram,   milligram</a:t>
            </a:r>
          </a:p>
          <a:p>
            <a:pPr marL="342900" indent="-342900">
              <a:buAutoNum type="arabicParenR"/>
            </a:pPr>
            <a:r>
              <a:rPr lang="en-GB" sz="1400" dirty="0" smtClean="0">
                <a:latin typeface="Impact" pitchFamily="34" charset="0"/>
              </a:rPr>
              <a:t>Centimetre, KM</a:t>
            </a:r>
          </a:p>
          <a:p>
            <a:pPr marL="342900" indent="-342900">
              <a:buAutoNum type="arabicParenR"/>
            </a:pPr>
            <a:r>
              <a:rPr lang="en-GB" sz="1400" dirty="0" smtClean="0">
                <a:latin typeface="Impact" pitchFamily="34" charset="0"/>
              </a:rPr>
              <a:t>Gram, KG</a:t>
            </a:r>
          </a:p>
          <a:p>
            <a:pPr marL="342900" indent="-342900">
              <a:buAutoNum type="arabicParenR"/>
            </a:pPr>
            <a:r>
              <a:rPr lang="en-GB" sz="1400" dirty="0" smtClean="0">
                <a:latin typeface="Impact" pitchFamily="34" charset="0"/>
              </a:rPr>
              <a:t>Millilitre, KL</a:t>
            </a:r>
          </a:p>
          <a:p>
            <a:endParaRPr lang="en-GB" sz="1400" dirty="0">
              <a:latin typeface="Impact" pitchFamily="34" charset="0"/>
            </a:endParaRPr>
          </a:p>
          <a:p>
            <a:r>
              <a:rPr lang="en-GB" sz="1400" dirty="0" smtClean="0">
                <a:latin typeface="Impact" pitchFamily="34" charset="0"/>
              </a:rPr>
              <a:t>Convert these lengths</a:t>
            </a:r>
          </a:p>
          <a:p>
            <a:endParaRPr lang="en-GB" sz="1400" dirty="0">
              <a:latin typeface="Impact" pitchFamily="34" charset="0"/>
            </a:endParaRPr>
          </a:p>
          <a:p>
            <a:pPr marL="342900" indent="-342900">
              <a:buAutoNum type="arabicParenR" startAt="5"/>
            </a:pPr>
            <a:r>
              <a:rPr lang="en-GB" sz="1400" dirty="0" smtClean="0">
                <a:latin typeface="Impact" pitchFamily="34" charset="0"/>
              </a:rPr>
              <a:t>30cm  to ………..m</a:t>
            </a:r>
          </a:p>
          <a:p>
            <a:pPr marL="342900" indent="-342900">
              <a:buAutoNum type="arabicParenR" startAt="5"/>
            </a:pPr>
            <a:r>
              <a:rPr lang="en-GB" sz="1400" dirty="0" smtClean="0">
                <a:latin typeface="Impact" pitchFamily="34" charset="0"/>
              </a:rPr>
              <a:t>13mm to ………..cm</a:t>
            </a:r>
          </a:p>
          <a:p>
            <a:pPr marL="342900" indent="-342900">
              <a:buAutoNum type="arabicParenR" startAt="5"/>
            </a:pPr>
            <a:r>
              <a:rPr lang="en-GB" sz="1400" dirty="0" smtClean="0">
                <a:latin typeface="Impact" pitchFamily="34" charset="0"/>
              </a:rPr>
              <a:t>0.4m  to ………….cm</a:t>
            </a:r>
          </a:p>
          <a:p>
            <a:pPr marL="342900" indent="-342900">
              <a:buAutoNum type="arabicParenR" startAt="5"/>
            </a:pPr>
            <a:r>
              <a:rPr lang="en-GB" sz="1400" dirty="0" smtClean="0">
                <a:latin typeface="Impact" pitchFamily="34" charset="0"/>
              </a:rPr>
              <a:t>14m to ……………km</a:t>
            </a:r>
          </a:p>
          <a:p>
            <a:pPr marL="342900" indent="-342900">
              <a:buAutoNum type="arabicParenR" startAt="5"/>
            </a:pPr>
            <a:r>
              <a:rPr lang="en-GB" sz="1400" dirty="0" smtClean="0">
                <a:latin typeface="Impact" pitchFamily="34" charset="0"/>
              </a:rPr>
              <a:t>0.56cm to …………….mm</a:t>
            </a:r>
          </a:p>
          <a:p>
            <a:pPr marL="342900" indent="-342900">
              <a:buAutoNum type="arabicParenR" startAt="5"/>
            </a:pPr>
            <a:r>
              <a:rPr lang="en-GB" sz="1400" dirty="0" smtClean="0">
                <a:latin typeface="Impact" pitchFamily="34" charset="0"/>
              </a:rPr>
              <a:t>0.1km to …………..cm</a:t>
            </a:r>
          </a:p>
          <a:p>
            <a:endParaRPr lang="en-GB" sz="1400" dirty="0">
              <a:latin typeface="Impact" pitchFamily="34" charset="0"/>
            </a:endParaRPr>
          </a:p>
          <a:p>
            <a:r>
              <a:rPr lang="en-GB" sz="1400" dirty="0" smtClean="0">
                <a:latin typeface="Impact" pitchFamily="34" charset="0"/>
              </a:rPr>
              <a:t>Convert these weights</a:t>
            </a:r>
          </a:p>
          <a:p>
            <a:endParaRPr lang="en-GB" sz="1400" dirty="0">
              <a:latin typeface="Impact" pitchFamily="34" charset="0"/>
            </a:endParaRPr>
          </a:p>
          <a:p>
            <a:r>
              <a:rPr lang="en-GB" sz="1400" dirty="0" smtClean="0">
                <a:latin typeface="Impact" pitchFamily="34" charset="0"/>
              </a:rPr>
              <a:t>11)    457g to ………….kg</a:t>
            </a:r>
          </a:p>
          <a:p>
            <a:pPr marL="342900" indent="-342900">
              <a:buAutoNum type="arabicParenR" startAt="12"/>
            </a:pPr>
            <a:r>
              <a:rPr lang="en-GB" sz="1400" dirty="0" smtClean="0">
                <a:latin typeface="Impact" pitchFamily="34" charset="0"/>
              </a:rPr>
              <a:t>900mg to …………..g</a:t>
            </a:r>
          </a:p>
          <a:p>
            <a:pPr marL="342900" indent="-342900">
              <a:buAutoNum type="arabicParenR" startAt="12"/>
            </a:pPr>
            <a:r>
              <a:rPr lang="en-GB" sz="1400" dirty="0" smtClean="0">
                <a:latin typeface="Impact" pitchFamily="34" charset="0"/>
              </a:rPr>
              <a:t>0.72 kg to ……………g</a:t>
            </a:r>
          </a:p>
          <a:p>
            <a:pPr marL="342900" indent="-342900">
              <a:buAutoNum type="arabicParenR" startAt="12"/>
            </a:pPr>
            <a:r>
              <a:rPr lang="en-GB" sz="1400" dirty="0" smtClean="0">
                <a:latin typeface="Impact" pitchFamily="34" charset="0"/>
              </a:rPr>
              <a:t>143mg to ……………g</a:t>
            </a:r>
          </a:p>
          <a:p>
            <a:pPr marL="342900" indent="-342900">
              <a:buAutoNum type="arabicParenR" startAt="12"/>
            </a:pPr>
            <a:r>
              <a:rPr lang="en-GB" sz="1400" dirty="0" smtClean="0">
                <a:latin typeface="Impact" pitchFamily="34" charset="0"/>
              </a:rPr>
              <a:t>250g to ………………kg</a:t>
            </a:r>
          </a:p>
        </p:txBody>
      </p:sp>
      <p:grpSp>
        <p:nvGrpSpPr>
          <p:cNvPr id="18" name="Group 17"/>
          <p:cNvGrpSpPr/>
          <p:nvPr/>
        </p:nvGrpSpPr>
        <p:grpSpPr>
          <a:xfrm>
            <a:off x="417821" y="200809"/>
            <a:ext cx="757483" cy="1220202"/>
            <a:chOff x="176648" y="1272694"/>
            <a:chExt cx="2379127" cy="4532570"/>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21" name="Rectangle 20"/>
          <p:cNvSpPr/>
          <p:nvPr/>
        </p:nvSpPr>
        <p:spPr>
          <a:xfrm>
            <a:off x="2535026" y="1684420"/>
            <a:ext cx="2771598" cy="4832092"/>
          </a:xfrm>
          <a:prstGeom prst="rect">
            <a:avLst/>
          </a:prstGeom>
        </p:spPr>
        <p:txBody>
          <a:bodyPr wrap="square">
            <a:spAutoFit/>
          </a:bodyPr>
          <a:lstStyle/>
          <a:p>
            <a:r>
              <a:rPr lang="en-GB" sz="1400" dirty="0" smtClean="0">
                <a:latin typeface="Impact" pitchFamily="34" charset="0"/>
              </a:rPr>
              <a:t>Convert these capacities</a:t>
            </a:r>
          </a:p>
          <a:p>
            <a:endParaRPr lang="en-GB" sz="1400" dirty="0">
              <a:latin typeface="Impact" pitchFamily="34" charset="0"/>
            </a:endParaRPr>
          </a:p>
          <a:p>
            <a:pPr marL="342900" indent="-342900">
              <a:buAutoNum type="arabicParenR" startAt="16"/>
            </a:pPr>
            <a:r>
              <a:rPr lang="en-GB" sz="1400" dirty="0" smtClean="0">
                <a:latin typeface="Impact" pitchFamily="34" charset="0"/>
              </a:rPr>
              <a:t>540 ml to ……………… L</a:t>
            </a:r>
          </a:p>
          <a:p>
            <a:pPr marL="342900" indent="-342900">
              <a:buAutoNum type="arabicParenR" startAt="16"/>
            </a:pPr>
            <a:r>
              <a:rPr lang="en-GB" sz="1400" dirty="0" smtClean="0">
                <a:latin typeface="Impact" pitchFamily="34" charset="0"/>
              </a:rPr>
              <a:t>0.28 KL to …………….. L</a:t>
            </a:r>
          </a:p>
          <a:p>
            <a:pPr marL="342900" indent="-342900">
              <a:buAutoNum type="arabicParenR" startAt="16"/>
            </a:pPr>
            <a:r>
              <a:rPr lang="en-GB" sz="1400" dirty="0" smtClean="0">
                <a:latin typeface="Impact" pitchFamily="34" charset="0"/>
              </a:rPr>
              <a:t>890 ml to …………….. L</a:t>
            </a:r>
          </a:p>
          <a:p>
            <a:pPr marL="342900" indent="-342900">
              <a:buAutoNum type="arabicParenR" startAt="16"/>
            </a:pPr>
            <a:r>
              <a:rPr lang="en-GB" sz="1400" dirty="0" smtClean="0">
                <a:latin typeface="Impact" pitchFamily="34" charset="0"/>
              </a:rPr>
              <a:t>5.49 L to ………………. ml</a:t>
            </a:r>
          </a:p>
          <a:p>
            <a:pPr marL="342900" indent="-342900">
              <a:buAutoNum type="arabicParenR" startAt="16"/>
            </a:pPr>
            <a:r>
              <a:rPr lang="en-GB" sz="1400" dirty="0" smtClean="0">
                <a:latin typeface="Impact" pitchFamily="34" charset="0"/>
              </a:rPr>
              <a:t>0.04 L to ………………. ml</a:t>
            </a:r>
          </a:p>
          <a:p>
            <a:pPr marL="342900" indent="-342900">
              <a:buAutoNum type="arabicParenR" startAt="16"/>
            </a:pPr>
            <a:endParaRPr lang="en-GB" sz="1400" dirty="0">
              <a:latin typeface="Impact" pitchFamily="34" charset="0"/>
            </a:endParaRPr>
          </a:p>
          <a:p>
            <a:r>
              <a:rPr lang="en-GB" sz="1400" dirty="0" smtClean="0">
                <a:latin typeface="Impact" pitchFamily="34" charset="0"/>
              </a:rPr>
              <a:t>Convert these measures</a:t>
            </a:r>
          </a:p>
          <a:p>
            <a:endParaRPr lang="en-GB" sz="1400" dirty="0">
              <a:latin typeface="Impact" pitchFamily="34" charset="0"/>
            </a:endParaRPr>
          </a:p>
          <a:p>
            <a:pPr marL="342900" indent="-342900">
              <a:buAutoNum type="arabicParenR" startAt="21"/>
            </a:pPr>
            <a:r>
              <a:rPr lang="en-GB" sz="1400" dirty="0" smtClean="0">
                <a:latin typeface="Impact" pitchFamily="34" charset="0"/>
              </a:rPr>
              <a:t>210g to ……………… hg</a:t>
            </a:r>
          </a:p>
          <a:p>
            <a:pPr marL="342900" indent="-342900">
              <a:buAutoNum type="arabicParenR" startAt="21"/>
            </a:pPr>
            <a:r>
              <a:rPr lang="en-GB" sz="1400" dirty="0" smtClean="0">
                <a:latin typeface="Impact" pitchFamily="34" charset="0"/>
              </a:rPr>
              <a:t>45 kg to ……………….. Mega grams</a:t>
            </a:r>
          </a:p>
          <a:p>
            <a:pPr marL="342900" indent="-342900">
              <a:buAutoNum type="arabicParenR" startAt="21"/>
            </a:pPr>
            <a:r>
              <a:rPr lang="en-GB" sz="1400" dirty="0" smtClean="0">
                <a:latin typeface="Impact" pitchFamily="34" charset="0"/>
              </a:rPr>
              <a:t>0.7 decimetres to …………. cm</a:t>
            </a:r>
          </a:p>
          <a:p>
            <a:pPr marL="342900" indent="-342900">
              <a:buAutoNum type="arabicParenR" startAt="21"/>
            </a:pPr>
            <a:r>
              <a:rPr lang="en-GB" sz="1400" dirty="0" smtClean="0">
                <a:latin typeface="Impact" pitchFamily="34" charset="0"/>
              </a:rPr>
              <a:t>1/8 litres to …………… ml</a:t>
            </a:r>
          </a:p>
          <a:p>
            <a:pPr marL="342900" indent="-342900">
              <a:buAutoNum type="arabicParenR" startAt="21"/>
            </a:pPr>
            <a:r>
              <a:rPr lang="en-GB" sz="1400" dirty="0" smtClean="0">
                <a:latin typeface="Impact" pitchFamily="34" charset="0"/>
              </a:rPr>
              <a:t>0.00463 </a:t>
            </a:r>
            <a:r>
              <a:rPr lang="en-GB" sz="1400" dirty="0" err="1" smtClean="0">
                <a:latin typeface="Impact" pitchFamily="34" charset="0"/>
              </a:rPr>
              <a:t>Gigametres</a:t>
            </a:r>
            <a:r>
              <a:rPr lang="en-GB" sz="1400" dirty="0" smtClean="0">
                <a:latin typeface="Impact" pitchFamily="34" charset="0"/>
              </a:rPr>
              <a:t> to …… km</a:t>
            </a:r>
          </a:p>
          <a:p>
            <a:pPr marL="342900" indent="-342900">
              <a:buAutoNum type="arabicParenR" startAt="21"/>
            </a:pPr>
            <a:endParaRPr lang="en-GB" sz="1400" dirty="0">
              <a:latin typeface="Impact" pitchFamily="34" charset="0"/>
            </a:endParaRPr>
          </a:p>
          <a:p>
            <a:r>
              <a:rPr lang="en-GB" sz="1400" dirty="0" smtClean="0">
                <a:latin typeface="Impact" pitchFamily="34" charset="0"/>
              </a:rPr>
              <a:t>Complete the sums</a:t>
            </a:r>
          </a:p>
          <a:p>
            <a:endParaRPr lang="en-GB" sz="1400" dirty="0">
              <a:latin typeface="Impact" pitchFamily="34" charset="0"/>
            </a:endParaRPr>
          </a:p>
          <a:p>
            <a:pPr marL="342900" indent="-342900">
              <a:buAutoNum type="arabicParenR" startAt="26"/>
            </a:pPr>
            <a:r>
              <a:rPr lang="en-GB" sz="1400" dirty="0" smtClean="0">
                <a:latin typeface="Impact" pitchFamily="34" charset="0"/>
              </a:rPr>
              <a:t>6 x 250 m = ………….. km</a:t>
            </a:r>
          </a:p>
          <a:p>
            <a:pPr marL="342900" indent="-342900">
              <a:buAutoNum type="arabicParenR" startAt="26"/>
            </a:pPr>
            <a:r>
              <a:rPr lang="en-GB" sz="1400" dirty="0" smtClean="0">
                <a:latin typeface="Impact" pitchFamily="34" charset="0"/>
              </a:rPr>
              <a:t>9 x 4 cm = …………… mm</a:t>
            </a:r>
          </a:p>
          <a:p>
            <a:pPr marL="342900" indent="-342900">
              <a:buAutoNum type="arabicParenR" startAt="26"/>
            </a:pPr>
            <a:r>
              <a:rPr lang="en-GB" sz="1400" dirty="0" smtClean="0">
                <a:latin typeface="Impact" pitchFamily="34" charset="0"/>
              </a:rPr>
              <a:t>7 x 390 g = …………….. kg</a:t>
            </a:r>
          </a:p>
          <a:p>
            <a:pPr marL="342900" indent="-342900">
              <a:buAutoNum type="arabicParenR" startAt="26"/>
            </a:pPr>
            <a:r>
              <a:rPr lang="en-GB" sz="1400" dirty="0" smtClean="0">
                <a:latin typeface="Impact" pitchFamily="34" charset="0"/>
              </a:rPr>
              <a:t>5 x 900 ml = ……….. L</a:t>
            </a:r>
          </a:p>
        </p:txBody>
      </p:sp>
      <p:sp>
        <p:nvSpPr>
          <p:cNvPr id="22" name="Rectangle 21"/>
          <p:cNvSpPr/>
          <p:nvPr/>
        </p:nvSpPr>
        <p:spPr>
          <a:xfrm>
            <a:off x="5506562" y="1600973"/>
            <a:ext cx="3097886" cy="4832092"/>
          </a:xfrm>
          <a:prstGeom prst="rect">
            <a:avLst/>
          </a:prstGeom>
        </p:spPr>
        <p:txBody>
          <a:bodyPr wrap="square">
            <a:spAutoFit/>
          </a:bodyPr>
          <a:lstStyle/>
          <a:p>
            <a:r>
              <a:rPr lang="en-GB" sz="1400" dirty="0" smtClean="0">
                <a:latin typeface="Impact" pitchFamily="34" charset="0"/>
              </a:rPr>
              <a:t>Complete these sums</a:t>
            </a:r>
          </a:p>
          <a:p>
            <a:endParaRPr lang="en-GB" sz="1400" dirty="0">
              <a:latin typeface="Impact" pitchFamily="34" charset="0"/>
            </a:endParaRPr>
          </a:p>
          <a:p>
            <a:pPr marL="342900" indent="-342900">
              <a:buAutoNum type="arabicParenR" startAt="30"/>
            </a:pPr>
            <a:r>
              <a:rPr lang="en-GB" sz="1400" dirty="0" smtClean="0">
                <a:latin typeface="Impact" pitchFamily="34" charset="0"/>
              </a:rPr>
              <a:t>300 cm + 1200 cm = ………………  m</a:t>
            </a:r>
          </a:p>
          <a:p>
            <a:pPr marL="342900" indent="-342900">
              <a:buAutoNum type="arabicParenR" startAt="30"/>
            </a:pPr>
            <a:r>
              <a:rPr lang="en-GB" sz="1400" dirty="0" smtClean="0">
                <a:latin typeface="Impact" pitchFamily="34" charset="0"/>
              </a:rPr>
              <a:t>0.9 L – 600 ml = ……………….  ml</a:t>
            </a:r>
          </a:p>
          <a:p>
            <a:pPr marL="342900" indent="-342900">
              <a:buAutoNum type="arabicParenR" startAt="30"/>
            </a:pPr>
            <a:r>
              <a:rPr lang="en-GB" sz="1400" dirty="0" smtClean="0">
                <a:latin typeface="Impact" pitchFamily="34" charset="0"/>
              </a:rPr>
              <a:t>2.4 km – 1800 m = ………………….  km</a:t>
            </a:r>
          </a:p>
          <a:p>
            <a:pPr marL="342900" indent="-342900">
              <a:buAutoNum type="arabicParenR" startAt="30"/>
            </a:pPr>
            <a:r>
              <a:rPr lang="en-GB" sz="1400" dirty="0" smtClean="0">
                <a:latin typeface="Impact" pitchFamily="34" charset="0"/>
              </a:rPr>
              <a:t>5 g – 3400 mg = …………………… mg</a:t>
            </a:r>
          </a:p>
          <a:p>
            <a:pPr marL="342900" indent="-342900">
              <a:buAutoNum type="arabicParenR" startAt="30"/>
            </a:pPr>
            <a:r>
              <a:rPr lang="en-GB" sz="1400" dirty="0" smtClean="0">
                <a:latin typeface="Impact" pitchFamily="34" charset="0"/>
              </a:rPr>
              <a:t>840 ml + 0.2 L = …………………. cl</a:t>
            </a:r>
          </a:p>
          <a:p>
            <a:pPr marL="342900" indent="-342900">
              <a:buAutoNum type="arabicParenR" startAt="30"/>
            </a:pPr>
            <a:endParaRPr lang="en-GB" sz="1400" dirty="0">
              <a:latin typeface="Impact" pitchFamily="34" charset="0"/>
            </a:endParaRPr>
          </a:p>
          <a:p>
            <a:r>
              <a:rPr lang="en-GB" sz="1400" dirty="0" smtClean="0">
                <a:latin typeface="Impact" pitchFamily="34" charset="0"/>
              </a:rPr>
              <a:t>Complete these sums</a:t>
            </a:r>
          </a:p>
          <a:p>
            <a:endParaRPr lang="en-GB" sz="1400" dirty="0">
              <a:latin typeface="Impact" pitchFamily="34" charset="0"/>
            </a:endParaRPr>
          </a:p>
          <a:p>
            <a:pPr marL="342900" indent="-342900">
              <a:buAutoNum type="arabicParenR" startAt="35"/>
            </a:pPr>
            <a:r>
              <a:rPr lang="en-GB" sz="1400" dirty="0" smtClean="0">
                <a:latin typeface="Impact" pitchFamily="34" charset="0"/>
              </a:rPr>
              <a:t>0.2 kg / 4 = ………………………  grams</a:t>
            </a:r>
          </a:p>
          <a:p>
            <a:pPr marL="342900" indent="-342900">
              <a:buAutoNum type="arabicParenR" startAt="35"/>
            </a:pPr>
            <a:r>
              <a:rPr lang="en-GB" sz="1400" dirty="0" smtClean="0">
                <a:latin typeface="Impact" pitchFamily="34" charset="0"/>
              </a:rPr>
              <a:t>2.5 L / 5 = ……………………..  ml</a:t>
            </a:r>
          </a:p>
          <a:p>
            <a:pPr marL="342900" indent="-342900">
              <a:buAutoNum type="arabicParenR" startAt="35"/>
            </a:pPr>
            <a:r>
              <a:rPr lang="en-GB" sz="1400" dirty="0" smtClean="0">
                <a:latin typeface="Impact" pitchFamily="34" charset="0"/>
              </a:rPr>
              <a:t>700 cm / 0.35 m  =</a:t>
            </a:r>
          </a:p>
          <a:p>
            <a:pPr marL="342900" indent="-342900">
              <a:buAutoNum type="arabicParenR" startAt="35"/>
            </a:pPr>
            <a:r>
              <a:rPr lang="en-GB" sz="1400" dirty="0" smtClean="0">
                <a:latin typeface="Impact" pitchFamily="34" charset="0"/>
              </a:rPr>
              <a:t>120 mg / 0.06 g =</a:t>
            </a:r>
          </a:p>
          <a:p>
            <a:pPr marL="342900" indent="-342900">
              <a:buAutoNum type="arabicParenR" startAt="35"/>
            </a:pPr>
            <a:r>
              <a:rPr lang="en-GB" sz="1400" dirty="0" smtClean="0">
                <a:latin typeface="Impact" pitchFamily="34" charset="0"/>
              </a:rPr>
              <a:t>1,284,309 km / 1000 = ……….. m</a:t>
            </a:r>
          </a:p>
          <a:p>
            <a:pPr marL="342900" indent="-342900">
              <a:buAutoNum type="arabicParenR" startAt="35"/>
            </a:pPr>
            <a:endParaRPr lang="en-GB" sz="1400" dirty="0">
              <a:latin typeface="Impact" pitchFamily="34" charset="0"/>
            </a:endParaRPr>
          </a:p>
          <a:p>
            <a:r>
              <a:rPr lang="en-GB" sz="1400" dirty="0" smtClean="0">
                <a:latin typeface="Impact" pitchFamily="34" charset="0"/>
              </a:rPr>
              <a:t>Round the following measures</a:t>
            </a:r>
          </a:p>
          <a:p>
            <a:endParaRPr lang="en-GB" sz="1400" dirty="0">
              <a:latin typeface="Impact" pitchFamily="34" charset="0"/>
            </a:endParaRPr>
          </a:p>
          <a:p>
            <a:pPr marL="342900" indent="-342900">
              <a:buAutoNum type="arabicParenR" startAt="40"/>
            </a:pPr>
            <a:r>
              <a:rPr lang="en-GB" sz="1400" dirty="0" smtClean="0">
                <a:latin typeface="Impact" pitchFamily="34" charset="0"/>
              </a:rPr>
              <a:t>45.328m  to nearest 10 cm</a:t>
            </a:r>
          </a:p>
          <a:p>
            <a:pPr marL="342900" indent="-342900">
              <a:buAutoNum type="arabicParenR" startAt="40"/>
            </a:pPr>
            <a:r>
              <a:rPr lang="en-GB" sz="1400" dirty="0" smtClean="0">
                <a:latin typeface="Impact" pitchFamily="34" charset="0"/>
              </a:rPr>
              <a:t>1.5459 kg to the nearest gram</a:t>
            </a:r>
          </a:p>
          <a:p>
            <a:pPr marL="342900" indent="-342900">
              <a:buAutoNum type="arabicParenR" startAt="40"/>
            </a:pPr>
            <a:r>
              <a:rPr lang="en-GB" sz="1400" dirty="0" smtClean="0">
                <a:latin typeface="Impact" pitchFamily="34" charset="0"/>
              </a:rPr>
              <a:t>0.9354 ml to 2dps</a:t>
            </a:r>
          </a:p>
          <a:p>
            <a:pPr marL="342900" indent="-342900">
              <a:buAutoNum type="arabicParenR" startAt="40"/>
            </a:pPr>
            <a:r>
              <a:rPr lang="en-GB" sz="1400" dirty="0" smtClean="0">
                <a:latin typeface="Impact" pitchFamily="34" charset="0"/>
              </a:rPr>
              <a:t>14.7 mm to the nearest cm</a:t>
            </a:r>
          </a:p>
        </p:txBody>
      </p:sp>
    </p:spTree>
    <p:extLst>
      <p:ext uri="{BB962C8B-B14F-4D97-AF65-F5344CB8AC3E}">
        <p14:creationId xmlns:p14="http://schemas.microsoft.com/office/powerpoint/2010/main" val="4053620465"/>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word problems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24"/>
          <p:cNvSpPr/>
          <p:nvPr/>
        </p:nvSpPr>
        <p:spPr>
          <a:xfrm>
            <a:off x="261986" y="1550748"/>
            <a:ext cx="8558484" cy="5016758"/>
          </a:xfrm>
          <a:prstGeom prst="rect">
            <a:avLst/>
          </a:prstGeom>
        </p:spPr>
        <p:txBody>
          <a:bodyPr wrap="square">
            <a:spAutoFit/>
          </a:bodyPr>
          <a:lstStyle/>
          <a:p>
            <a:pPr marL="342900" indent="-342900">
              <a:buAutoNum type="arabicParenR"/>
            </a:pPr>
            <a:r>
              <a:rPr lang="en-GB" sz="1600" dirty="0" smtClean="0">
                <a:latin typeface="Impact" pitchFamily="34" charset="0"/>
              </a:rPr>
              <a:t>Eight laps of a 400m race track is to be run.  What is the total distance of the race in km ?</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Rainfall fills a lake and makes it rise half a centimetre.  Before the rainfall the lake had a reading on a flooding scale of 45mm, what is the new reading after the rainfall?</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To check whether a Christmas tree will fit in a space, the height is measured.  The tree is 180cm tall, but the gap was measured in metres as 1.95m.  Will the tree fit in the gap ?</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How many 450ml drinks can be made from a 2.5 litre bottle?</a:t>
            </a:r>
          </a:p>
          <a:p>
            <a:pPr marL="342900" indent="-342900">
              <a:buAutoNum type="arabicParenR"/>
            </a:pPr>
            <a:endParaRPr lang="en-GB" sz="1600" dirty="0" smtClean="0">
              <a:latin typeface="Impact" pitchFamily="34" charset="0"/>
            </a:endParaRPr>
          </a:p>
          <a:p>
            <a:pPr marL="342900" indent="-342900">
              <a:buAutoNum type="arabicParenR"/>
            </a:pPr>
            <a:r>
              <a:rPr lang="en-GB" sz="1600" dirty="0" smtClean="0">
                <a:latin typeface="Impact" pitchFamily="34" charset="0"/>
              </a:rPr>
              <a:t>I want to add 375 g to my suitcase that already weighs 8.4kg.  The weight limit I am allowed to carry on a plane trip is 10kg.  Will I be able to add the extra weight to my suitcase?</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ton is 1000kg.  A lorry is weighed in at 1.84 tons but should be no more than 1.5 tons.  How many kilograms needs to be removed from the lorry to ensure it is not overweight?</a:t>
            </a:r>
          </a:p>
          <a:p>
            <a:pPr marL="342900" indent="-342900">
              <a:buAutoNum type="arabicParenR"/>
            </a:pPr>
            <a:endParaRPr lang="en-GB" sz="1600" dirty="0">
              <a:latin typeface="Impact" pitchFamily="34" charset="0"/>
            </a:endParaRPr>
          </a:p>
          <a:p>
            <a:pPr marL="342900" indent="-342900">
              <a:buAutoNum type="arabicParenR"/>
            </a:pPr>
            <a:r>
              <a:rPr lang="en-GB" sz="1600" dirty="0" smtClean="0">
                <a:latin typeface="Impact" pitchFamily="34" charset="0"/>
              </a:rPr>
              <a:t>A swimming pool has 600 kilolitres in it.  Chlorine is to be added in the ratio that for every 1000 litre of swimming pool water you need 1 ml of chlorine.  How many litres of water is in the swimming pool?  How much chlorine needs to be added?</a:t>
            </a:r>
            <a:endParaRPr lang="en-GB" sz="1600" dirty="0">
              <a:latin typeface="Impact" pitchFamily="34" charset="0"/>
            </a:endParaRPr>
          </a:p>
          <a:p>
            <a:pPr marL="342900" indent="-342900">
              <a:buAutoNum type="arabicParenR"/>
            </a:pPr>
            <a:endParaRPr lang="en-GB" sz="1600" dirty="0" smtClean="0">
              <a:latin typeface="Impact" pitchFamily="34" charset="0"/>
            </a:endParaRPr>
          </a:p>
        </p:txBody>
      </p:sp>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545701"/>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Snip Single Corner Rectangle 16"/>
          <p:cNvSpPr/>
          <p:nvPr/>
        </p:nvSpPr>
        <p:spPr>
          <a:xfrm flipV="1">
            <a:off x="243788" y="1916832"/>
            <a:ext cx="8466769" cy="3456384"/>
          </a:xfrm>
          <a:prstGeom prst="snip1Rect">
            <a:avLst>
              <a:gd name="adj" fmla="val 40203"/>
            </a:avLst>
          </a:prstGeom>
          <a:solidFill>
            <a:schemeClr val="bg1">
              <a:alpha val="15000"/>
            </a:schemeClr>
          </a:solidFill>
          <a:ln>
            <a:noFill/>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flood" dir="t">
              <a:rot lat="0" lon="0" rev="4800000"/>
            </a:lightRig>
          </a:scene3d>
          <a:sp3d prstMaterial="softEdge">
            <a:bevelT w="190500" h="38100"/>
          </a:sp3d>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nvGrpSpPr>
          <p:cNvPr id="108" name="Group 107"/>
          <p:cNvGrpSpPr/>
          <p:nvPr/>
        </p:nvGrpSpPr>
        <p:grpSpPr>
          <a:xfrm>
            <a:off x="417821" y="200809"/>
            <a:ext cx="757483" cy="1220202"/>
            <a:chOff x="176648" y="1272694"/>
            <a:chExt cx="2379127" cy="4532570"/>
          </a:xfrm>
        </p:grpSpPr>
        <p:pic>
          <p:nvPicPr>
            <p:cNvPr id="109" name="Picture 10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110" name="Picture 10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Tree>
    <p:extLst>
      <p:ext uri="{BB962C8B-B14F-4D97-AF65-F5344CB8AC3E}">
        <p14:creationId xmlns:p14="http://schemas.microsoft.com/office/powerpoint/2010/main" val="163660260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61111" y="1133237"/>
            <a:ext cx="8854806" cy="5345916"/>
            <a:chOff x="3274536" y="1289754"/>
            <a:chExt cx="5506770" cy="4803631"/>
          </a:xfrm>
        </p:grpSpPr>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BB</a:t>
              </a:r>
              <a:endParaRPr lang="en-GB"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417821" y="200809"/>
            <a:ext cx="757483" cy="1220202"/>
            <a:chOff x="176648" y="1272694"/>
            <a:chExt cx="2379127" cy="4532570"/>
          </a:xfrm>
        </p:grpSpPr>
        <p:pic>
          <p:nvPicPr>
            <p:cNvPr id="33" name="Picture 3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1531903"/>
            <a:ext cx="8568952" cy="4928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76059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0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
          <p:cNvSpPr txBox="1">
            <a:spLocks noChangeArrowheads="1"/>
          </p:cNvSpPr>
          <p:nvPr/>
        </p:nvSpPr>
        <p:spPr bwMode="auto">
          <a:xfrm>
            <a:off x="1269803" y="1212596"/>
            <a:ext cx="6585267" cy="41620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the previous page</a:t>
            </a:r>
          </a:p>
        </p:txBody>
      </p:sp>
      <p:grpSp>
        <p:nvGrpSpPr>
          <p:cNvPr id="25" name="Group 24"/>
          <p:cNvGrpSpPr/>
          <p:nvPr/>
        </p:nvGrpSpPr>
        <p:grpSpPr>
          <a:xfrm>
            <a:off x="417821" y="200809"/>
            <a:ext cx="757483" cy="1220202"/>
            <a:chOff x="176648" y="1272694"/>
            <a:chExt cx="2379127" cy="453257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1628800"/>
            <a:ext cx="8640960" cy="503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0215" y="1628800"/>
            <a:ext cx="2016224" cy="1159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634527"/>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0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Lesson: Practice – Making it Functional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294480"/>
            <a:ext cx="8854806" cy="5345916"/>
            <a:chOff x="3274536" y="1289754"/>
            <a:chExt cx="5506770" cy="4803631"/>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grpSp>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93" y="552356"/>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
          <p:cNvSpPr txBox="1">
            <a:spLocks noChangeArrowheads="1"/>
          </p:cNvSpPr>
          <p:nvPr/>
        </p:nvSpPr>
        <p:spPr bwMode="auto">
          <a:xfrm>
            <a:off x="1269803" y="1212596"/>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Use the information on previous pages</a:t>
            </a:r>
          </a:p>
        </p:txBody>
      </p:sp>
      <p:grpSp>
        <p:nvGrpSpPr>
          <p:cNvPr id="25" name="Group 24"/>
          <p:cNvGrpSpPr/>
          <p:nvPr/>
        </p:nvGrpSpPr>
        <p:grpSpPr>
          <a:xfrm>
            <a:off x="417821" y="200809"/>
            <a:ext cx="757483" cy="1220202"/>
            <a:chOff x="176648" y="1272694"/>
            <a:chExt cx="2379127" cy="4532570"/>
          </a:xfrm>
        </p:grpSpPr>
        <p:pic>
          <p:nvPicPr>
            <p:cNvPr id="26" name="Picture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805" y="1564495"/>
            <a:ext cx="8836909" cy="509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2700" y="1646689"/>
            <a:ext cx="1859020" cy="982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139333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59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LEVEL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17821" y="200809"/>
            <a:ext cx="757483" cy="1220202"/>
            <a:chOff x="176648" y="1272694"/>
            <a:chExt cx="2379127" cy="4532570"/>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75230" y="-391473"/>
            <a:ext cx="5004328" cy="868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784" y="1449443"/>
            <a:ext cx="5544616" cy="61140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5981438"/>
            <a:ext cx="5544616" cy="472333"/>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End of Session Quiz LEVEL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4" y="598472"/>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17821" y="200809"/>
            <a:ext cx="757483" cy="1220202"/>
            <a:chOff x="176648" y="1272694"/>
            <a:chExt cx="2379127" cy="4532570"/>
          </a:xfrm>
        </p:grpSpPr>
        <p:pic>
          <p:nvPicPr>
            <p:cNvPr id="18"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921223" y="-326520"/>
            <a:ext cx="5089833" cy="8708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552" y="1556792"/>
            <a:ext cx="7488832" cy="44767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6872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6">
            <a:extLst>
              <a:ext uri="{BEBA8EAE-BF5A-486C-A8C5-ECC9F3942E4B}">
                <a14:imgProps xmlns:a14="http://schemas.microsoft.com/office/drawing/2010/main">
                  <a14:imgLayer r:embed="rId7">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244723"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1656184" cy="4708981"/>
          </a:xfrm>
          <a:prstGeom prst="rect">
            <a:avLst/>
          </a:prstGeom>
        </p:spPr>
        <p:txBody>
          <a:bodyPr wrap="square">
            <a:spAutoFit/>
          </a:bodyPr>
          <a:lstStyle/>
          <a:p>
            <a:r>
              <a:rPr lang="en-GB" sz="1200" dirty="0" smtClean="0">
                <a:latin typeface="Impact" panose="020B0806030902050204" pitchFamily="34" charset="0"/>
              </a:rPr>
              <a:t>Block 1 answers</a:t>
            </a:r>
          </a:p>
          <a:p>
            <a:endParaRPr lang="en-GB" sz="1200" dirty="0">
              <a:latin typeface="Impact" panose="020B0806030902050204" pitchFamily="34" charset="0"/>
            </a:endParaRPr>
          </a:p>
          <a:p>
            <a:r>
              <a:rPr lang="en-GB" sz="1200" dirty="0" smtClean="0">
                <a:latin typeface="Impact" panose="020B0806030902050204" pitchFamily="34" charset="0"/>
              </a:rPr>
              <a:t>1 kilometres</a:t>
            </a:r>
          </a:p>
          <a:p>
            <a:r>
              <a:rPr lang="en-GB" sz="1200" dirty="0" smtClean="0">
                <a:latin typeface="Impact" panose="020B0806030902050204" pitchFamily="34" charset="0"/>
              </a:rPr>
              <a:t>2 centilitres</a:t>
            </a:r>
          </a:p>
          <a:p>
            <a:pPr marL="228600" indent="-228600">
              <a:buAutoNum type="arabicPlain" startAt="3"/>
            </a:pPr>
            <a:r>
              <a:rPr lang="en-GB" sz="1200" dirty="0" smtClean="0">
                <a:latin typeface="Impact" panose="020B0806030902050204" pitchFamily="34" charset="0"/>
              </a:rPr>
              <a:t>Weight</a:t>
            </a:r>
          </a:p>
          <a:p>
            <a:pPr marL="228600" indent="-228600">
              <a:buAutoNum type="arabicPlain" startAt="3"/>
            </a:pPr>
            <a:r>
              <a:rPr lang="en-GB" sz="1200" dirty="0" err="1" smtClean="0">
                <a:latin typeface="Impact" panose="020B0806030902050204" pitchFamily="34" charset="0"/>
              </a:rPr>
              <a:t>Milli</a:t>
            </a:r>
            <a:endParaRPr lang="en-GB" sz="1200" dirty="0" smtClean="0">
              <a:latin typeface="Impact" panose="020B0806030902050204" pitchFamily="34" charset="0"/>
            </a:endParaRPr>
          </a:p>
          <a:p>
            <a:endParaRPr lang="en-GB" sz="1200" dirty="0">
              <a:latin typeface="Impact" panose="020B0806030902050204" pitchFamily="34" charset="0"/>
            </a:endParaRPr>
          </a:p>
          <a:p>
            <a:r>
              <a:rPr lang="en-GB" sz="1200" dirty="0" smtClean="0">
                <a:latin typeface="Impact" panose="020B0806030902050204" pitchFamily="34" charset="0"/>
              </a:rPr>
              <a:t>Block 2 answers</a:t>
            </a:r>
          </a:p>
          <a:p>
            <a:endParaRPr lang="en-GB" sz="1200" dirty="0">
              <a:latin typeface="Impact" panose="020B0806030902050204" pitchFamily="34" charset="0"/>
            </a:endParaRPr>
          </a:p>
          <a:p>
            <a:pPr marL="228600" indent="-228600">
              <a:buAutoNum type="arabicPlain" startAt="5"/>
            </a:pPr>
            <a:r>
              <a:rPr lang="en-GB" sz="1200" dirty="0" smtClean="0">
                <a:latin typeface="Impact" panose="020B0806030902050204" pitchFamily="34" charset="0"/>
              </a:rPr>
              <a:t>Giga</a:t>
            </a:r>
          </a:p>
          <a:p>
            <a:pPr marL="228600" indent="-228600">
              <a:buAutoNum type="arabicPlain" startAt="5"/>
            </a:pPr>
            <a:r>
              <a:rPr lang="en-GB" sz="1200" dirty="0" smtClean="0">
                <a:latin typeface="Impact" panose="020B0806030902050204" pitchFamily="34" charset="0"/>
              </a:rPr>
              <a:t>Micro</a:t>
            </a:r>
          </a:p>
          <a:p>
            <a:pPr marL="228600" indent="-228600">
              <a:buAutoNum type="arabicPlain" startAt="5"/>
            </a:pPr>
            <a:r>
              <a:rPr lang="en-GB" sz="1200" dirty="0" smtClean="0">
                <a:latin typeface="Impact" panose="020B0806030902050204" pitchFamily="34" charset="0"/>
              </a:rPr>
              <a:t>1 M</a:t>
            </a:r>
          </a:p>
          <a:p>
            <a:pPr marL="228600" indent="-228600">
              <a:buAutoNum type="arabicPlain" startAt="5"/>
            </a:pPr>
            <a:r>
              <a:rPr lang="en-GB" sz="1200" dirty="0" smtClean="0">
                <a:latin typeface="Impact" panose="020B0806030902050204" pitchFamily="34" charset="0"/>
              </a:rPr>
              <a:t>1 km</a:t>
            </a:r>
          </a:p>
          <a:p>
            <a:pPr marL="228600" indent="-228600">
              <a:buAutoNum type="arabicPlain" startAt="5"/>
            </a:pPr>
            <a:r>
              <a:rPr lang="en-GB" sz="1200" dirty="0" smtClean="0">
                <a:latin typeface="Impact" panose="020B0806030902050204" pitchFamily="34" charset="0"/>
              </a:rPr>
              <a:t>1000g</a:t>
            </a:r>
          </a:p>
          <a:p>
            <a:pPr marL="228600" indent="-228600">
              <a:buAutoNum type="arabicPlain" startAt="5"/>
            </a:pPr>
            <a:r>
              <a:rPr lang="en-GB" sz="1200" dirty="0" smtClean="0">
                <a:latin typeface="Impact" panose="020B0806030902050204" pitchFamily="34" charset="0"/>
              </a:rPr>
              <a:t>1000ml</a:t>
            </a:r>
          </a:p>
          <a:p>
            <a:pPr marL="228600" indent="-228600">
              <a:buAutoNum type="arabicPlain" startAt="5"/>
            </a:pPr>
            <a:r>
              <a:rPr lang="en-GB" sz="1200" dirty="0" smtClean="0">
                <a:latin typeface="Impact" panose="020B0806030902050204" pitchFamily="34" charset="0"/>
              </a:rPr>
              <a:t>0.165 kg</a:t>
            </a:r>
          </a:p>
          <a:p>
            <a:pPr marL="228600" indent="-228600">
              <a:buAutoNum type="arabicPlain" startAt="5"/>
            </a:pPr>
            <a:r>
              <a:rPr lang="en-GB" sz="1200" dirty="0" smtClean="0">
                <a:latin typeface="Impact" panose="020B0806030902050204" pitchFamily="34" charset="0"/>
              </a:rPr>
              <a:t>550ml</a:t>
            </a:r>
          </a:p>
          <a:p>
            <a:pPr marL="228600" indent="-228600">
              <a:buAutoNum type="arabicPlain" startAt="5"/>
            </a:pPr>
            <a:r>
              <a:rPr lang="en-GB" sz="1200" dirty="0" smtClean="0">
                <a:latin typeface="Impact" panose="020B0806030902050204" pitchFamily="34" charset="0"/>
              </a:rPr>
              <a:t>3780m</a:t>
            </a:r>
          </a:p>
          <a:p>
            <a:pPr marL="228600" indent="-228600">
              <a:buAutoNum type="arabicPlain" startAt="5"/>
            </a:pPr>
            <a:endParaRPr lang="en-GB" sz="1200" dirty="0">
              <a:latin typeface="Impact" panose="020B0806030902050204" pitchFamily="34" charset="0"/>
            </a:endParaRPr>
          </a:p>
          <a:p>
            <a:r>
              <a:rPr lang="en-GB" sz="1200" dirty="0" smtClean="0">
                <a:latin typeface="Impact" panose="020B0806030902050204" pitchFamily="34" charset="0"/>
              </a:rPr>
              <a:t>Block 3 answers</a:t>
            </a:r>
          </a:p>
          <a:p>
            <a:endParaRPr lang="en-GB" sz="1200" dirty="0">
              <a:latin typeface="Impact" panose="020B0806030902050204" pitchFamily="34" charset="0"/>
            </a:endParaRPr>
          </a:p>
          <a:p>
            <a:pPr marL="228600" indent="-228600">
              <a:buAutoNum type="arabicPlain" startAt="14"/>
            </a:pPr>
            <a:r>
              <a:rPr lang="en-GB" sz="1200" dirty="0" smtClean="0">
                <a:latin typeface="Impact" panose="020B0806030902050204" pitchFamily="34" charset="0"/>
              </a:rPr>
              <a:t>140cm</a:t>
            </a:r>
          </a:p>
          <a:p>
            <a:pPr marL="228600" indent="-228600">
              <a:buAutoNum type="arabicPlain" startAt="14"/>
            </a:pPr>
            <a:r>
              <a:rPr lang="en-GB" sz="1200" dirty="0" smtClean="0">
                <a:latin typeface="Impact" panose="020B0806030902050204" pitchFamily="34" charset="0"/>
              </a:rPr>
              <a:t>2300cg</a:t>
            </a:r>
          </a:p>
          <a:p>
            <a:pPr marL="228600" indent="-228600">
              <a:buAutoNum type="arabicPlain" startAt="14"/>
            </a:pPr>
            <a:r>
              <a:rPr lang="en-GB" sz="1200" dirty="0" smtClean="0">
                <a:latin typeface="Impact" panose="020B0806030902050204" pitchFamily="34" charset="0"/>
              </a:rPr>
              <a:t>40,600mm</a:t>
            </a:r>
          </a:p>
          <a:p>
            <a:pPr marL="228600" indent="-228600">
              <a:buAutoNum type="arabicPlain" startAt="14"/>
            </a:pPr>
            <a:r>
              <a:rPr lang="en-GB" sz="1200" dirty="0" smtClean="0">
                <a:latin typeface="Impact" panose="020B0806030902050204" pitchFamily="34" charset="0"/>
              </a:rPr>
              <a:t>7,080ml</a:t>
            </a:r>
            <a:endParaRPr lang="en-GB" sz="1200" i="1" dirty="0" smtClean="0">
              <a:latin typeface="Impact" panose="020B0806030902050204" pitchFamily="34" charset="0"/>
            </a:endParaRPr>
          </a:p>
        </p:txBody>
      </p:sp>
      <p:grpSp>
        <p:nvGrpSpPr>
          <p:cNvPr id="20" name="Group 19"/>
          <p:cNvGrpSpPr/>
          <p:nvPr/>
        </p:nvGrpSpPr>
        <p:grpSpPr>
          <a:xfrm>
            <a:off x="417821" y="200809"/>
            <a:ext cx="757483" cy="1220202"/>
            <a:chOff x="176648" y="1272694"/>
            <a:chExt cx="2379127" cy="4532570"/>
          </a:xfrm>
        </p:grpSpPr>
        <p:pic>
          <p:nvPicPr>
            <p:cNvPr id="21"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16" name="Rectangle 15"/>
          <p:cNvSpPr/>
          <p:nvPr/>
        </p:nvSpPr>
        <p:spPr>
          <a:xfrm>
            <a:off x="1619672" y="1580952"/>
            <a:ext cx="2304256" cy="4524315"/>
          </a:xfrm>
          <a:prstGeom prst="rect">
            <a:avLst/>
          </a:prstGeom>
        </p:spPr>
        <p:txBody>
          <a:bodyPr wrap="square">
            <a:spAutoFit/>
          </a:bodyPr>
          <a:lstStyle/>
          <a:p>
            <a:r>
              <a:rPr lang="en-GB" sz="1200" dirty="0" smtClean="0">
                <a:latin typeface="Impact" pitchFamily="34" charset="0"/>
              </a:rPr>
              <a:t>Just the numbers answers</a:t>
            </a:r>
          </a:p>
          <a:p>
            <a:endParaRPr lang="en-GB" sz="1200" dirty="0" smtClean="0">
              <a:latin typeface="Impact" pitchFamily="34" charset="0"/>
            </a:endParaRPr>
          </a:p>
          <a:p>
            <a:r>
              <a:rPr lang="en-GB" sz="1200" dirty="0" smtClean="0">
                <a:latin typeface="Impact" pitchFamily="34" charset="0"/>
              </a:rPr>
              <a:t>Circle the largest unit</a:t>
            </a:r>
          </a:p>
          <a:p>
            <a:pPr marL="342900" indent="-342900">
              <a:buAutoNum type="arabicParenR"/>
            </a:pPr>
            <a:r>
              <a:rPr lang="en-GB" sz="1200" dirty="0" smtClean="0">
                <a:latin typeface="Impact" pitchFamily="34" charset="0"/>
              </a:rPr>
              <a:t>Kilogram</a:t>
            </a:r>
          </a:p>
          <a:p>
            <a:pPr marL="342900" indent="-342900">
              <a:buAutoNum type="arabicParenR"/>
            </a:pPr>
            <a:r>
              <a:rPr lang="en-GB" sz="1200" dirty="0" smtClean="0">
                <a:latin typeface="Impact" pitchFamily="34" charset="0"/>
              </a:rPr>
              <a:t>KM</a:t>
            </a:r>
          </a:p>
          <a:p>
            <a:pPr marL="342900" indent="-342900">
              <a:buAutoNum type="arabicParenR"/>
            </a:pPr>
            <a:r>
              <a:rPr lang="en-GB" sz="1200" dirty="0" smtClean="0">
                <a:latin typeface="Impact" pitchFamily="34" charset="0"/>
              </a:rPr>
              <a:t>KG</a:t>
            </a:r>
          </a:p>
          <a:p>
            <a:pPr marL="342900" indent="-342900">
              <a:buAutoNum type="arabicParenR"/>
            </a:pPr>
            <a:r>
              <a:rPr lang="en-GB" sz="1200" dirty="0" smtClean="0">
                <a:latin typeface="Impact" pitchFamily="34" charset="0"/>
              </a:rPr>
              <a:t>KL</a:t>
            </a:r>
          </a:p>
          <a:p>
            <a:endParaRPr lang="en-GB" sz="1200" dirty="0">
              <a:latin typeface="Impact" pitchFamily="34" charset="0"/>
            </a:endParaRPr>
          </a:p>
          <a:p>
            <a:r>
              <a:rPr lang="en-GB" sz="1200" dirty="0" smtClean="0">
                <a:latin typeface="Impact" pitchFamily="34" charset="0"/>
              </a:rPr>
              <a:t>Convert these lengths</a:t>
            </a:r>
          </a:p>
          <a:p>
            <a:endParaRPr lang="en-GB" sz="1200" dirty="0">
              <a:latin typeface="Impact" pitchFamily="34" charset="0"/>
            </a:endParaRPr>
          </a:p>
          <a:p>
            <a:pPr marL="342900" indent="-342900">
              <a:buAutoNum type="arabicParenR" startAt="5"/>
            </a:pPr>
            <a:r>
              <a:rPr lang="en-GB" sz="1200" dirty="0" smtClean="0">
                <a:latin typeface="Impact" pitchFamily="34" charset="0"/>
              </a:rPr>
              <a:t>0.3 m</a:t>
            </a:r>
          </a:p>
          <a:p>
            <a:pPr marL="342900" indent="-342900">
              <a:buAutoNum type="arabicParenR" startAt="5"/>
            </a:pPr>
            <a:r>
              <a:rPr lang="en-GB" sz="1200" dirty="0" smtClean="0">
                <a:latin typeface="Impact" pitchFamily="34" charset="0"/>
              </a:rPr>
              <a:t>1.3 cm</a:t>
            </a:r>
          </a:p>
          <a:p>
            <a:pPr marL="342900" indent="-342900">
              <a:buAutoNum type="arabicParenR" startAt="5"/>
            </a:pPr>
            <a:r>
              <a:rPr lang="en-GB" sz="1200" smtClean="0">
                <a:latin typeface="Impact" pitchFamily="34" charset="0"/>
              </a:rPr>
              <a:t>40 </a:t>
            </a:r>
            <a:r>
              <a:rPr lang="en-GB" sz="1200" dirty="0" smtClean="0">
                <a:latin typeface="Impact" pitchFamily="34" charset="0"/>
              </a:rPr>
              <a:t>cm</a:t>
            </a:r>
          </a:p>
          <a:p>
            <a:pPr marL="342900" indent="-342900">
              <a:buAutoNum type="arabicParenR" startAt="5"/>
            </a:pPr>
            <a:r>
              <a:rPr lang="en-GB" sz="1200" dirty="0" smtClean="0">
                <a:latin typeface="Impact" pitchFamily="34" charset="0"/>
              </a:rPr>
              <a:t>0.014 km</a:t>
            </a:r>
          </a:p>
          <a:p>
            <a:pPr marL="342900" indent="-342900">
              <a:buAutoNum type="arabicParenR" startAt="5"/>
            </a:pPr>
            <a:r>
              <a:rPr lang="en-GB" sz="1200" dirty="0" smtClean="0">
                <a:latin typeface="Impact" pitchFamily="34" charset="0"/>
              </a:rPr>
              <a:t>5.6 mm</a:t>
            </a:r>
          </a:p>
          <a:p>
            <a:pPr marL="342900" indent="-342900">
              <a:buAutoNum type="arabicParenR" startAt="5"/>
            </a:pPr>
            <a:r>
              <a:rPr lang="en-GB" sz="1200" dirty="0" smtClean="0">
                <a:latin typeface="Impact" pitchFamily="34" charset="0"/>
              </a:rPr>
              <a:t>10000 cm</a:t>
            </a:r>
          </a:p>
          <a:p>
            <a:endParaRPr lang="en-GB" sz="1200" dirty="0">
              <a:latin typeface="Impact" pitchFamily="34" charset="0"/>
            </a:endParaRPr>
          </a:p>
          <a:p>
            <a:r>
              <a:rPr lang="en-GB" sz="1200" dirty="0" smtClean="0">
                <a:latin typeface="Impact" pitchFamily="34" charset="0"/>
              </a:rPr>
              <a:t>Convert these weights</a:t>
            </a:r>
          </a:p>
          <a:p>
            <a:endParaRPr lang="en-GB" sz="1200" dirty="0">
              <a:latin typeface="Impact" pitchFamily="34" charset="0"/>
            </a:endParaRPr>
          </a:p>
          <a:p>
            <a:r>
              <a:rPr lang="en-GB" sz="1200" dirty="0" smtClean="0">
                <a:latin typeface="Impact" pitchFamily="34" charset="0"/>
              </a:rPr>
              <a:t>11)    0.457 kg</a:t>
            </a:r>
          </a:p>
          <a:p>
            <a:pPr marL="342900" indent="-342900">
              <a:buAutoNum type="arabicParenR" startAt="12"/>
            </a:pPr>
            <a:r>
              <a:rPr lang="en-GB" sz="1200" dirty="0" smtClean="0">
                <a:latin typeface="Impact" pitchFamily="34" charset="0"/>
              </a:rPr>
              <a:t>0.9 g</a:t>
            </a:r>
          </a:p>
          <a:p>
            <a:pPr marL="342900" indent="-342900">
              <a:buAutoNum type="arabicParenR" startAt="12"/>
            </a:pPr>
            <a:r>
              <a:rPr lang="en-GB" sz="1200" dirty="0" smtClean="0">
                <a:latin typeface="Impact" pitchFamily="34" charset="0"/>
              </a:rPr>
              <a:t>720 g</a:t>
            </a:r>
          </a:p>
          <a:p>
            <a:pPr marL="342900" indent="-342900">
              <a:buAutoNum type="arabicParenR" startAt="12"/>
            </a:pPr>
            <a:r>
              <a:rPr lang="en-GB" sz="1200" dirty="0" smtClean="0">
                <a:latin typeface="Impact" pitchFamily="34" charset="0"/>
              </a:rPr>
              <a:t>0.143 g</a:t>
            </a:r>
          </a:p>
          <a:p>
            <a:pPr marL="342900" indent="-342900">
              <a:buAutoNum type="arabicParenR" startAt="12"/>
            </a:pPr>
            <a:r>
              <a:rPr lang="en-GB" sz="1200" dirty="0" smtClean="0">
                <a:latin typeface="Impact" pitchFamily="34" charset="0"/>
              </a:rPr>
              <a:t>0.25 kg</a:t>
            </a:r>
          </a:p>
        </p:txBody>
      </p:sp>
      <p:sp>
        <p:nvSpPr>
          <p:cNvPr id="17" name="Rectangle 16"/>
          <p:cNvSpPr/>
          <p:nvPr/>
        </p:nvSpPr>
        <p:spPr>
          <a:xfrm>
            <a:off x="3347864" y="1599204"/>
            <a:ext cx="1872208" cy="4154984"/>
          </a:xfrm>
          <a:prstGeom prst="rect">
            <a:avLst/>
          </a:prstGeom>
        </p:spPr>
        <p:txBody>
          <a:bodyPr wrap="square">
            <a:spAutoFit/>
          </a:bodyPr>
          <a:lstStyle/>
          <a:p>
            <a:r>
              <a:rPr lang="en-GB" sz="1200" dirty="0" smtClean="0">
                <a:latin typeface="Impact" pitchFamily="34" charset="0"/>
              </a:rPr>
              <a:t>Convert these capacities</a:t>
            </a:r>
          </a:p>
          <a:p>
            <a:endParaRPr lang="en-GB" sz="1200" dirty="0">
              <a:latin typeface="Impact" pitchFamily="34" charset="0"/>
            </a:endParaRPr>
          </a:p>
          <a:p>
            <a:pPr marL="342900" indent="-342900">
              <a:buAutoNum type="arabicParenR" startAt="16"/>
            </a:pPr>
            <a:r>
              <a:rPr lang="en-GB" sz="1200" dirty="0" smtClean="0">
                <a:latin typeface="Impact" pitchFamily="34" charset="0"/>
              </a:rPr>
              <a:t>0.54 L</a:t>
            </a:r>
          </a:p>
          <a:p>
            <a:pPr marL="342900" indent="-342900">
              <a:buAutoNum type="arabicParenR" startAt="16"/>
            </a:pPr>
            <a:r>
              <a:rPr lang="en-GB" sz="1200" dirty="0" smtClean="0">
                <a:latin typeface="Impact" pitchFamily="34" charset="0"/>
              </a:rPr>
              <a:t>280 L</a:t>
            </a:r>
          </a:p>
          <a:p>
            <a:pPr marL="342900" indent="-342900">
              <a:buAutoNum type="arabicParenR" startAt="16"/>
            </a:pPr>
            <a:r>
              <a:rPr lang="en-GB" sz="1200" dirty="0" smtClean="0">
                <a:latin typeface="Impact" pitchFamily="34" charset="0"/>
              </a:rPr>
              <a:t>0.89 L</a:t>
            </a:r>
          </a:p>
          <a:p>
            <a:pPr marL="342900" indent="-342900">
              <a:buAutoNum type="arabicParenR" startAt="16"/>
            </a:pPr>
            <a:r>
              <a:rPr lang="en-GB" sz="1200" dirty="0" smtClean="0">
                <a:latin typeface="Impact" pitchFamily="34" charset="0"/>
              </a:rPr>
              <a:t>5490 ml</a:t>
            </a:r>
          </a:p>
          <a:p>
            <a:pPr marL="342900" indent="-342900">
              <a:buAutoNum type="arabicParenR" startAt="16"/>
            </a:pPr>
            <a:r>
              <a:rPr lang="en-GB" sz="1200" dirty="0" smtClean="0">
                <a:latin typeface="Impact" pitchFamily="34" charset="0"/>
              </a:rPr>
              <a:t>40 ml</a:t>
            </a:r>
          </a:p>
          <a:p>
            <a:pPr marL="342900" indent="-342900">
              <a:buAutoNum type="arabicParenR" startAt="16"/>
            </a:pPr>
            <a:endParaRPr lang="en-GB" sz="1200" dirty="0">
              <a:latin typeface="Impact" pitchFamily="34" charset="0"/>
            </a:endParaRPr>
          </a:p>
          <a:p>
            <a:r>
              <a:rPr lang="en-GB" sz="1200" dirty="0" smtClean="0">
                <a:latin typeface="Impact" pitchFamily="34" charset="0"/>
              </a:rPr>
              <a:t>Convert these measures</a:t>
            </a:r>
          </a:p>
          <a:p>
            <a:endParaRPr lang="en-GB" sz="1200" dirty="0">
              <a:latin typeface="Impact" pitchFamily="34" charset="0"/>
            </a:endParaRPr>
          </a:p>
          <a:p>
            <a:pPr marL="342900" indent="-342900">
              <a:buAutoNum type="arabicParenR" startAt="21"/>
            </a:pPr>
            <a:r>
              <a:rPr lang="en-GB" sz="1200" dirty="0" smtClean="0">
                <a:latin typeface="Impact" pitchFamily="34" charset="0"/>
              </a:rPr>
              <a:t>2.1 hg</a:t>
            </a:r>
          </a:p>
          <a:p>
            <a:pPr marL="342900" indent="-342900">
              <a:buAutoNum type="arabicParenR" startAt="21"/>
            </a:pPr>
            <a:r>
              <a:rPr lang="en-GB" sz="1200" dirty="0" smtClean="0">
                <a:latin typeface="Impact" pitchFamily="34" charset="0"/>
              </a:rPr>
              <a:t>0.045 Mega grams</a:t>
            </a:r>
          </a:p>
          <a:p>
            <a:pPr marL="342900" indent="-342900">
              <a:buAutoNum type="arabicParenR" startAt="21"/>
            </a:pPr>
            <a:r>
              <a:rPr lang="en-GB" sz="1200" dirty="0" smtClean="0">
                <a:latin typeface="Impact" pitchFamily="34" charset="0"/>
              </a:rPr>
              <a:t>7 cm</a:t>
            </a:r>
          </a:p>
          <a:p>
            <a:pPr marL="342900" indent="-342900">
              <a:buAutoNum type="arabicParenR" startAt="21"/>
            </a:pPr>
            <a:r>
              <a:rPr lang="en-GB" sz="1200" dirty="0" smtClean="0">
                <a:latin typeface="Impact" pitchFamily="34" charset="0"/>
              </a:rPr>
              <a:t>125 ml</a:t>
            </a:r>
          </a:p>
          <a:p>
            <a:pPr marL="342900" indent="-342900">
              <a:buAutoNum type="arabicParenR" startAt="21"/>
            </a:pPr>
            <a:r>
              <a:rPr lang="en-GB" sz="1200" dirty="0" smtClean="0">
                <a:latin typeface="Impact" pitchFamily="34" charset="0"/>
              </a:rPr>
              <a:t>4630 km</a:t>
            </a:r>
          </a:p>
          <a:p>
            <a:pPr marL="342900" indent="-342900">
              <a:buAutoNum type="arabicParenR" startAt="21"/>
            </a:pPr>
            <a:endParaRPr lang="en-GB" sz="1200" dirty="0">
              <a:latin typeface="Impact" pitchFamily="34" charset="0"/>
            </a:endParaRPr>
          </a:p>
          <a:p>
            <a:r>
              <a:rPr lang="en-GB" sz="1200" dirty="0" smtClean="0">
                <a:latin typeface="Impact" pitchFamily="34" charset="0"/>
              </a:rPr>
              <a:t>Complete the sums</a:t>
            </a:r>
          </a:p>
          <a:p>
            <a:endParaRPr lang="en-GB" sz="1200" dirty="0">
              <a:latin typeface="Impact" pitchFamily="34" charset="0"/>
            </a:endParaRPr>
          </a:p>
          <a:p>
            <a:pPr marL="342900" indent="-342900">
              <a:buAutoNum type="arabicParenR" startAt="26"/>
            </a:pPr>
            <a:r>
              <a:rPr lang="en-GB" sz="1200" dirty="0" smtClean="0">
                <a:latin typeface="Impact" pitchFamily="34" charset="0"/>
              </a:rPr>
              <a:t>1.5 km</a:t>
            </a:r>
          </a:p>
          <a:p>
            <a:pPr marL="342900" indent="-342900">
              <a:buAutoNum type="arabicParenR" startAt="26"/>
            </a:pPr>
            <a:r>
              <a:rPr lang="en-GB" sz="1200" dirty="0" smtClean="0">
                <a:latin typeface="Impact" pitchFamily="34" charset="0"/>
              </a:rPr>
              <a:t>360 mm</a:t>
            </a:r>
          </a:p>
          <a:p>
            <a:pPr marL="342900" indent="-342900">
              <a:buAutoNum type="arabicParenR" startAt="26"/>
            </a:pPr>
            <a:r>
              <a:rPr lang="en-GB" sz="1200" dirty="0" smtClean="0">
                <a:latin typeface="Impact" pitchFamily="34" charset="0"/>
              </a:rPr>
              <a:t>2.73 kg</a:t>
            </a:r>
          </a:p>
          <a:p>
            <a:pPr marL="342900" indent="-342900">
              <a:buAutoNum type="arabicParenR" startAt="26"/>
            </a:pPr>
            <a:r>
              <a:rPr lang="en-GB" sz="1200" dirty="0" smtClean="0">
                <a:latin typeface="Impact" pitchFamily="34" charset="0"/>
              </a:rPr>
              <a:t>4.5 L</a:t>
            </a:r>
          </a:p>
        </p:txBody>
      </p:sp>
      <p:sp>
        <p:nvSpPr>
          <p:cNvPr id="23" name="Rectangle 22"/>
          <p:cNvSpPr/>
          <p:nvPr/>
        </p:nvSpPr>
        <p:spPr>
          <a:xfrm>
            <a:off x="5148064" y="1616620"/>
            <a:ext cx="3097886" cy="4154984"/>
          </a:xfrm>
          <a:prstGeom prst="rect">
            <a:avLst/>
          </a:prstGeom>
        </p:spPr>
        <p:txBody>
          <a:bodyPr wrap="square">
            <a:spAutoFit/>
          </a:bodyPr>
          <a:lstStyle/>
          <a:p>
            <a:r>
              <a:rPr lang="en-GB" sz="1200" dirty="0" smtClean="0">
                <a:latin typeface="Impact" pitchFamily="34" charset="0"/>
              </a:rPr>
              <a:t>Complete these sums</a:t>
            </a:r>
          </a:p>
          <a:p>
            <a:endParaRPr lang="en-GB" sz="1200" dirty="0">
              <a:latin typeface="Impact" pitchFamily="34" charset="0"/>
            </a:endParaRPr>
          </a:p>
          <a:p>
            <a:pPr marL="342900" indent="-342900">
              <a:buAutoNum type="arabicParenR" startAt="30"/>
            </a:pPr>
            <a:r>
              <a:rPr lang="en-GB" sz="1200" dirty="0" smtClean="0">
                <a:latin typeface="Impact" pitchFamily="34" charset="0"/>
              </a:rPr>
              <a:t>15 </a:t>
            </a:r>
            <a:r>
              <a:rPr lang="en-GB" sz="1200" dirty="0" smtClean="0">
                <a:latin typeface="Impact" pitchFamily="34" charset="0"/>
              </a:rPr>
              <a:t>m</a:t>
            </a:r>
          </a:p>
          <a:p>
            <a:pPr marL="342900" indent="-342900">
              <a:buAutoNum type="arabicParenR" startAt="30"/>
            </a:pPr>
            <a:r>
              <a:rPr lang="en-GB" sz="1200" dirty="0" smtClean="0">
                <a:latin typeface="Impact" pitchFamily="34" charset="0"/>
              </a:rPr>
              <a:t>300  ml</a:t>
            </a:r>
          </a:p>
          <a:p>
            <a:pPr marL="342900" indent="-342900">
              <a:buAutoNum type="arabicParenR" startAt="30"/>
            </a:pPr>
            <a:r>
              <a:rPr lang="en-GB" sz="1200" dirty="0" smtClean="0">
                <a:latin typeface="Impact" pitchFamily="34" charset="0"/>
              </a:rPr>
              <a:t>0.6  km</a:t>
            </a:r>
          </a:p>
          <a:p>
            <a:pPr marL="342900" indent="-342900">
              <a:buAutoNum type="arabicParenR" startAt="30"/>
            </a:pPr>
            <a:r>
              <a:rPr lang="en-GB" sz="1200" dirty="0" smtClean="0">
                <a:latin typeface="Impact" pitchFamily="34" charset="0"/>
              </a:rPr>
              <a:t>1600 mg</a:t>
            </a:r>
          </a:p>
          <a:p>
            <a:pPr marL="342900" indent="-342900">
              <a:buAutoNum type="arabicParenR" startAt="30"/>
            </a:pPr>
            <a:r>
              <a:rPr lang="en-GB" sz="1200" dirty="0" smtClean="0">
                <a:latin typeface="Impact" pitchFamily="34" charset="0"/>
              </a:rPr>
              <a:t>104 cl</a:t>
            </a:r>
          </a:p>
          <a:p>
            <a:pPr marL="342900" indent="-342900">
              <a:buAutoNum type="arabicParenR" startAt="30"/>
            </a:pPr>
            <a:endParaRPr lang="en-GB" sz="1200" dirty="0">
              <a:latin typeface="Impact" pitchFamily="34" charset="0"/>
            </a:endParaRPr>
          </a:p>
          <a:p>
            <a:r>
              <a:rPr lang="en-GB" sz="1200" dirty="0" smtClean="0">
                <a:latin typeface="Impact" pitchFamily="34" charset="0"/>
              </a:rPr>
              <a:t>Complete these sums</a:t>
            </a:r>
          </a:p>
          <a:p>
            <a:endParaRPr lang="en-GB" sz="1200" dirty="0">
              <a:latin typeface="Impact" pitchFamily="34" charset="0"/>
            </a:endParaRPr>
          </a:p>
          <a:p>
            <a:pPr marL="342900" indent="-342900">
              <a:buAutoNum type="arabicParenR" startAt="35"/>
            </a:pPr>
            <a:r>
              <a:rPr lang="en-GB" sz="1200" dirty="0" smtClean="0">
                <a:latin typeface="Impact" pitchFamily="34" charset="0"/>
              </a:rPr>
              <a:t>50  grams</a:t>
            </a:r>
          </a:p>
          <a:p>
            <a:pPr marL="342900" indent="-342900">
              <a:buAutoNum type="arabicParenR" startAt="35"/>
            </a:pPr>
            <a:r>
              <a:rPr lang="en-GB" sz="1200" dirty="0" smtClean="0">
                <a:latin typeface="Impact" pitchFamily="34" charset="0"/>
              </a:rPr>
              <a:t>500  ml</a:t>
            </a:r>
          </a:p>
          <a:p>
            <a:pPr marL="342900" indent="-342900">
              <a:buAutoNum type="arabicParenR" startAt="35"/>
            </a:pPr>
            <a:r>
              <a:rPr lang="en-GB" sz="1200" dirty="0" smtClean="0">
                <a:latin typeface="Impact" pitchFamily="34" charset="0"/>
              </a:rPr>
              <a:t>20</a:t>
            </a:r>
          </a:p>
          <a:p>
            <a:pPr marL="342900" indent="-342900">
              <a:buAutoNum type="arabicParenR" startAt="35"/>
            </a:pPr>
            <a:r>
              <a:rPr lang="en-GB" sz="1200" dirty="0" smtClean="0">
                <a:latin typeface="Impact" pitchFamily="34" charset="0"/>
              </a:rPr>
              <a:t>2</a:t>
            </a:r>
          </a:p>
          <a:p>
            <a:pPr marL="342900" indent="-342900">
              <a:buAutoNum type="arabicParenR" startAt="35"/>
            </a:pPr>
            <a:r>
              <a:rPr lang="en-GB" sz="1200" dirty="0" smtClean="0">
                <a:latin typeface="Impact" pitchFamily="34" charset="0"/>
              </a:rPr>
              <a:t>1,284,309 m</a:t>
            </a:r>
          </a:p>
          <a:p>
            <a:pPr marL="342900" indent="-342900">
              <a:buAutoNum type="arabicParenR" startAt="35"/>
            </a:pPr>
            <a:endParaRPr lang="en-GB" sz="1200" dirty="0">
              <a:latin typeface="Impact" pitchFamily="34" charset="0"/>
            </a:endParaRPr>
          </a:p>
          <a:p>
            <a:r>
              <a:rPr lang="en-GB" sz="1200" dirty="0" smtClean="0">
                <a:latin typeface="Impact" pitchFamily="34" charset="0"/>
              </a:rPr>
              <a:t>Round the following measures</a:t>
            </a:r>
          </a:p>
          <a:p>
            <a:endParaRPr lang="en-GB" sz="1200" dirty="0">
              <a:latin typeface="Impact" pitchFamily="34" charset="0"/>
            </a:endParaRPr>
          </a:p>
          <a:p>
            <a:pPr marL="342900" indent="-342900">
              <a:buAutoNum type="arabicParenR" startAt="40"/>
            </a:pPr>
            <a:r>
              <a:rPr lang="en-GB" sz="1200" dirty="0" smtClean="0">
                <a:latin typeface="Impact" pitchFamily="34" charset="0"/>
              </a:rPr>
              <a:t>45.33 m</a:t>
            </a:r>
          </a:p>
          <a:p>
            <a:pPr marL="342900" indent="-342900">
              <a:buAutoNum type="arabicParenR" startAt="40"/>
            </a:pPr>
            <a:r>
              <a:rPr lang="en-GB" sz="1200" dirty="0" smtClean="0">
                <a:latin typeface="Impact" pitchFamily="34" charset="0"/>
              </a:rPr>
              <a:t>1.546 kg</a:t>
            </a:r>
          </a:p>
          <a:p>
            <a:pPr marL="342900" indent="-342900">
              <a:buAutoNum type="arabicParenR" startAt="40"/>
            </a:pPr>
            <a:r>
              <a:rPr lang="en-GB" sz="1200" dirty="0" smtClean="0">
                <a:latin typeface="Impact" pitchFamily="34" charset="0"/>
              </a:rPr>
              <a:t>0.94 ml </a:t>
            </a:r>
          </a:p>
          <a:p>
            <a:pPr marL="342900" indent="-342900">
              <a:buAutoNum type="arabicParenR" startAt="40"/>
            </a:pPr>
            <a:r>
              <a:rPr lang="en-GB" sz="1200" dirty="0" smtClean="0">
                <a:latin typeface="Impact" pitchFamily="34" charset="0"/>
              </a:rPr>
              <a:t>10 mm</a:t>
            </a:r>
          </a:p>
        </p:txBody>
      </p:sp>
      <p:pic>
        <p:nvPicPr>
          <p:cNvPr id="9218" name="Picture 2"/>
          <p:cNvPicPr>
            <a:picLocks noChangeAspect="1" noChangeArrowheads="1"/>
          </p:cNvPicPr>
          <p:nvPr/>
        </p:nvPicPr>
        <p:blipFill>
          <a:blip r:embed="rId13">
            <a:extLst>
              <a:ext uri="{BEBA8EAE-BF5A-486C-A8C5-ECC9F3942E4B}">
                <a14:imgProps xmlns:a14="http://schemas.microsoft.com/office/drawing/2010/main">
                  <a14:imgLayer r:embed="rId14">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7331100" y="1633270"/>
            <a:ext cx="1080120" cy="447049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21060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90145" y="1479397"/>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7784" y="590503"/>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sp>
        <p:nvSpPr>
          <p:cNvPr id="19" name="Rectangle 18"/>
          <p:cNvSpPr/>
          <p:nvPr/>
        </p:nvSpPr>
        <p:spPr>
          <a:xfrm>
            <a:off x="179512" y="1556791"/>
            <a:ext cx="8712968" cy="3477875"/>
          </a:xfrm>
          <a:prstGeom prst="rect">
            <a:avLst/>
          </a:prstGeom>
        </p:spPr>
        <p:txBody>
          <a:bodyPr wrap="square">
            <a:spAutoFit/>
          </a:bodyPr>
          <a:lstStyle/>
          <a:p>
            <a:r>
              <a:rPr lang="en-GB" sz="1400" dirty="0" smtClean="0">
                <a:latin typeface="Britannic Bold" pitchFamily="34" charset="0"/>
              </a:rPr>
              <a:t>Work problems Answers</a:t>
            </a:r>
          </a:p>
          <a:p>
            <a:endParaRPr lang="en-GB" sz="1400" dirty="0">
              <a:latin typeface="Britannic Bold" pitchFamily="34" charset="0"/>
            </a:endParaRPr>
          </a:p>
          <a:p>
            <a:r>
              <a:rPr lang="en-GB" sz="2400" dirty="0" smtClean="0">
                <a:latin typeface="Britannic Bold" pitchFamily="34" charset="0"/>
              </a:rPr>
              <a:t>3.2 km</a:t>
            </a:r>
          </a:p>
          <a:p>
            <a:r>
              <a:rPr lang="en-GB" sz="2400" dirty="0" smtClean="0">
                <a:latin typeface="Britannic Bold" pitchFamily="34" charset="0"/>
              </a:rPr>
              <a:t>50mm</a:t>
            </a:r>
          </a:p>
          <a:p>
            <a:r>
              <a:rPr lang="en-GB" sz="2400" dirty="0" smtClean="0">
                <a:latin typeface="Britannic Bold" pitchFamily="34" charset="0"/>
              </a:rPr>
              <a:t>Yes</a:t>
            </a:r>
          </a:p>
          <a:p>
            <a:r>
              <a:rPr lang="en-GB" sz="2400" dirty="0" smtClean="0">
                <a:latin typeface="Britannic Bold" pitchFamily="34" charset="0"/>
              </a:rPr>
              <a:t>5</a:t>
            </a:r>
          </a:p>
          <a:p>
            <a:r>
              <a:rPr lang="en-GB" sz="2400" dirty="0" smtClean="0">
                <a:latin typeface="Britannic Bold" pitchFamily="34" charset="0"/>
              </a:rPr>
              <a:t>Yes</a:t>
            </a:r>
          </a:p>
          <a:p>
            <a:r>
              <a:rPr lang="en-GB" sz="2400" dirty="0" smtClean="0">
                <a:latin typeface="Britannic Bold" pitchFamily="34" charset="0"/>
              </a:rPr>
              <a:t>340kg</a:t>
            </a:r>
          </a:p>
          <a:p>
            <a:r>
              <a:rPr lang="en-GB" sz="2400" dirty="0" smtClean="0">
                <a:latin typeface="Britannic Bold" pitchFamily="34" charset="0"/>
              </a:rPr>
              <a:t>600,000 litres</a:t>
            </a:r>
          </a:p>
          <a:p>
            <a:r>
              <a:rPr lang="en-GB" sz="2400" dirty="0" smtClean="0">
                <a:latin typeface="Britannic Bold" pitchFamily="34" charset="0"/>
              </a:rPr>
              <a:t>  0.1 litres of chlorine</a:t>
            </a:r>
            <a:endParaRPr lang="en-GB" sz="2400" dirty="0">
              <a:latin typeface="Britannic Bold" pitchFamily="34" charset="0"/>
            </a:endParaRPr>
          </a:p>
        </p:txBody>
      </p:sp>
      <p:grpSp>
        <p:nvGrpSpPr>
          <p:cNvPr id="21" name="Group 20"/>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pic>
        <p:nvPicPr>
          <p:cNvPr id="1024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760" y="1556791"/>
            <a:ext cx="3528392" cy="250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43550" y="3922097"/>
            <a:ext cx="3521865" cy="254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Glass/>
                    </a14:imgEffect>
                  </a14:imgLayer>
                </a14:imgProps>
              </a:ext>
              <a:ext uri="{28A0092B-C50C-407E-A947-70E740481C1C}">
                <a14:useLocalDpi xmlns:a14="http://schemas.microsoft.com/office/drawing/2010/main" val="0"/>
              </a:ext>
            </a:extLst>
          </a:blip>
          <a:srcRect/>
          <a:stretch>
            <a:fillRect/>
          </a:stretch>
        </p:blipFill>
        <p:spPr bwMode="auto">
          <a:xfrm rot="18848142">
            <a:off x="7368975" y="1290604"/>
            <a:ext cx="464746" cy="2851798"/>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Glass/>
                    </a14:imgEffect>
                  </a14:imgLayer>
                </a14:imgProps>
              </a:ext>
              <a:ext uri="{28A0092B-C50C-407E-A947-70E740481C1C}">
                <a14:useLocalDpi xmlns:a14="http://schemas.microsoft.com/office/drawing/2010/main" val="0"/>
              </a:ext>
            </a:extLst>
          </a:blip>
          <a:srcRect/>
          <a:stretch>
            <a:fillRect/>
          </a:stretch>
        </p:blipFill>
        <p:spPr bwMode="auto">
          <a:xfrm rot="18848142">
            <a:off x="3935992" y="4005091"/>
            <a:ext cx="335571" cy="2059149"/>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4">
            <a:extLst>
              <a:ext uri="{BEBA8EAE-BF5A-486C-A8C5-ECC9F3942E4B}">
                <a14:imgProps xmlns:a14="http://schemas.microsoft.com/office/drawing/2010/main">
                  <a14:imgLayer r:embed="rId15">
                    <a14:imgEffect>
                      <a14:artisticGlass/>
                    </a14:imgEffect>
                  </a14:imgLayer>
                </a14:imgProps>
              </a:ext>
              <a:ext uri="{28A0092B-C50C-407E-A947-70E740481C1C}">
                <a14:useLocalDpi xmlns:a14="http://schemas.microsoft.com/office/drawing/2010/main" val="0"/>
              </a:ext>
            </a:extLst>
          </a:blip>
          <a:srcRect/>
          <a:stretch>
            <a:fillRect/>
          </a:stretch>
        </p:blipFill>
        <p:spPr bwMode="auto">
          <a:xfrm rot="18848142">
            <a:off x="1139516" y="4896612"/>
            <a:ext cx="292754" cy="179641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17750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09683" y="1179428"/>
            <a:ext cx="8854806" cy="5345916"/>
            <a:chOff x="3274536" y="1289754"/>
            <a:chExt cx="5506770" cy="4803631"/>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nip Single Corner Rectangle 13"/>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4" descr="http://stillsound.files.wordpress.com/2012/04/outer-space-stars.jpeg"/>
          <p:cNvPicPr>
            <a:picLocks noChangeAspect="1" noChangeArrowheads="1"/>
          </p:cNvPicPr>
          <p:nvPr/>
        </p:nvPicPr>
        <p:blipFill>
          <a:blip r:embed="rId5">
            <a:extLst>
              <a:ext uri="{BEBA8EAE-BF5A-486C-A8C5-ECC9F3942E4B}">
                <a14:imgProps xmlns:a14="http://schemas.microsoft.com/office/drawing/2010/main">
                  <a14:imgLayer r:embed="rId6">
                    <a14:imgEffect>
                      <a14:artisticBlur radius="13"/>
                    </a14:imgEffect>
                    <a14:imgEffect>
                      <a14:saturation sat="55000"/>
                    </a14:imgEffect>
                    <a14:imgEffect>
                      <a14:brightnessContrast bright="96000"/>
                    </a14:imgEffect>
                  </a14:imgLayer>
                </a14:imgProps>
              </a:ext>
              <a:ext uri="{28A0092B-C50C-407E-A947-70E740481C1C}">
                <a14:useLocalDpi xmlns:a14="http://schemas.microsoft.com/office/drawing/2010/main" val="0"/>
              </a:ext>
            </a:extLst>
          </a:blip>
          <a:srcRect/>
          <a:stretch>
            <a:fillRect/>
          </a:stretch>
        </p:blipFill>
        <p:spPr bwMode="auto">
          <a:xfrm rot="10800000">
            <a:off x="179512" y="1507349"/>
            <a:ext cx="8568952" cy="4928172"/>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TOPIC ANSWERS – tutor quiz answers</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5656" y="613208"/>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512" y="1556791"/>
            <a:ext cx="8712968" cy="1569660"/>
          </a:xfrm>
          <a:prstGeom prst="rect">
            <a:avLst/>
          </a:prstGeom>
        </p:spPr>
        <p:txBody>
          <a:bodyPr wrap="square">
            <a:spAutoFit/>
          </a:bodyPr>
          <a:lstStyle/>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a:latin typeface="Britannic Bold" pitchFamily="34" charset="0"/>
            </a:endParaRPr>
          </a:p>
          <a:p>
            <a:endParaRPr lang="en-GB" sz="1200" dirty="0" smtClean="0">
              <a:latin typeface="Britannic Bold" pitchFamily="34" charset="0"/>
            </a:endParaRPr>
          </a:p>
          <a:p>
            <a:endParaRPr lang="en-GB" sz="1200" dirty="0" smtClean="0">
              <a:latin typeface="Britannic Bold" pitchFamily="34" charset="0"/>
            </a:endParaRPr>
          </a:p>
          <a:p>
            <a:endParaRPr lang="en-GB" sz="1200" i="1" dirty="0" smtClean="0">
              <a:latin typeface="Britannic Bold" pitchFamily="34" charset="0"/>
            </a:endParaRPr>
          </a:p>
        </p:txBody>
      </p:sp>
      <p:sp>
        <p:nvSpPr>
          <p:cNvPr id="19" name="Rectangle 18"/>
          <p:cNvSpPr/>
          <p:nvPr/>
        </p:nvSpPr>
        <p:spPr>
          <a:xfrm>
            <a:off x="675146" y="1556791"/>
            <a:ext cx="2664296" cy="4893647"/>
          </a:xfrm>
          <a:prstGeom prst="rect">
            <a:avLst/>
          </a:prstGeom>
        </p:spPr>
        <p:txBody>
          <a:bodyPr wrap="square">
            <a:spAutoFit/>
          </a:bodyPr>
          <a:lstStyle/>
          <a:p>
            <a:r>
              <a:rPr lang="en-GB" sz="2400" dirty="0" smtClean="0">
                <a:latin typeface="Britannic Bold" pitchFamily="34" charset="0"/>
              </a:rPr>
              <a:t>Level One Quiz Answers</a:t>
            </a:r>
          </a:p>
          <a:p>
            <a:endParaRPr lang="en-GB" sz="2400" dirty="0">
              <a:latin typeface="Britannic Bold" pitchFamily="34" charset="0"/>
            </a:endParaRPr>
          </a:p>
          <a:p>
            <a:pPr marL="342900" indent="-342900">
              <a:buAutoNum type="arabicParenR"/>
            </a:pPr>
            <a:r>
              <a:rPr lang="en-GB" sz="2400" dirty="0" smtClean="0">
                <a:latin typeface="Britannic Bold" pitchFamily="34" charset="0"/>
              </a:rPr>
              <a:t>  570 cm</a:t>
            </a:r>
          </a:p>
          <a:p>
            <a:pPr marL="342900" indent="-342900">
              <a:buAutoNum type="arabicParenR"/>
            </a:pPr>
            <a:r>
              <a:rPr lang="en-GB" sz="2400" dirty="0" smtClean="0">
                <a:latin typeface="Britannic Bold" pitchFamily="34" charset="0"/>
              </a:rPr>
              <a:t>  10,400 g</a:t>
            </a:r>
          </a:p>
          <a:p>
            <a:pPr marL="342900" indent="-342900">
              <a:buAutoNum type="arabicParenR"/>
            </a:pPr>
            <a:r>
              <a:rPr lang="en-GB" sz="2400" dirty="0" smtClean="0">
                <a:latin typeface="Britannic Bold" pitchFamily="34" charset="0"/>
              </a:rPr>
              <a:t>  29,400 m</a:t>
            </a:r>
          </a:p>
          <a:p>
            <a:pPr marL="342900" indent="-342900">
              <a:buAutoNum type="arabicParenR"/>
            </a:pPr>
            <a:r>
              <a:rPr lang="en-GB" sz="2400" dirty="0" smtClean="0">
                <a:latin typeface="Britannic Bold" pitchFamily="34" charset="0"/>
              </a:rPr>
              <a:t>  400 cm</a:t>
            </a:r>
          </a:p>
          <a:p>
            <a:pPr marL="342900" indent="-342900">
              <a:buAutoNum type="arabicParenR"/>
            </a:pPr>
            <a:r>
              <a:rPr lang="en-GB" sz="2400" dirty="0" smtClean="0">
                <a:latin typeface="Britannic Bold" pitchFamily="34" charset="0"/>
              </a:rPr>
              <a:t>  5.49 cm</a:t>
            </a:r>
          </a:p>
          <a:p>
            <a:pPr marL="342900" indent="-342900">
              <a:buAutoNum type="arabicParenR"/>
            </a:pPr>
            <a:r>
              <a:rPr lang="en-GB" sz="2400" smtClean="0">
                <a:latin typeface="Britannic Bold" pitchFamily="34" charset="0"/>
              </a:rPr>
              <a:t>  0.15 </a:t>
            </a:r>
            <a:r>
              <a:rPr lang="en-GB" sz="2400" dirty="0" smtClean="0">
                <a:latin typeface="Britannic Bold" pitchFamily="34" charset="0"/>
              </a:rPr>
              <a:t>km</a:t>
            </a:r>
          </a:p>
          <a:p>
            <a:pPr marL="342900" indent="-342900">
              <a:buAutoNum type="arabicParenR"/>
            </a:pPr>
            <a:r>
              <a:rPr lang="en-GB" sz="2400" dirty="0" smtClean="0">
                <a:latin typeface="Britannic Bold" pitchFamily="34" charset="0"/>
              </a:rPr>
              <a:t>  200 mg</a:t>
            </a:r>
          </a:p>
          <a:p>
            <a:pPr marL="342900" indent="-342900">
              <a:buAutoNum type="arabicParenR"/>
            </a:pPr>
            <a:r>
              <a:rPr lang="en-GB" sz="2400" dirty="0" smtClean="0">
                <a:latin typeface="Britannic Bold" pitchFamily="34" charset="0"/>
              </a:rPr>
              <a:t>  1000 litres</a:t>
            </a:r>
          </a:p>
          <a:p>
            <a:pPr marL="342900" indent="-342900">
              <a:buAutoNum type="arabicParenR"/>
            </a:pPr>
            <a:r>
              <a:rPr lang="en-GB" sz="2400" dirty="0" smtClean="0">
                <a:latin typeface="Britannic Bold" pitchFamily="34" charset="0"/>
              </a:rPr>
              <a:t>  1.5 m</a:t>
            </a:r>
          </a:p>
          <a:p>
            <a:pPr marL="342900" indent="-342900">
              <a:buAutoNum type="arabicParenR"/>
            </a:pPr>
            <a:r>
              <a:rPr lang="en-GB" sz="2400" dirty="0" smtClean="0">
                <a:latin typeface="Britannic Bold" pitchFamily="34" charset="0"/>
              </a:rPr>
              <a:t>  1.75 km</a:t>
            </a:r>
            <a:endParaRPr lang="en-GB" sz="2400" dirty="0">
              <a:latin typeface="Britannic Bold" pitchFamily="34" charset="0"/>
            </a:endParaRPr>
          </a:p>
        </p:txBody>
      </p:sp>
      <p:grpSp>
        <p:nvGrpSpPr>
          <p:cNvPr id="21" name="Group 20"/>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17" name="Rectangle 16"/>
          <p:cNvSpPr/>
          <p:nvPr/>
        </p:nvSpPr>
        <p:spPr>
          <a:xfrm>
            <a:off x="3923928" y="1507349"/>
            <a:ext cx="4824536" cy="5262979"/>
          </a:xfrm>
          <a:prstGeom prst="rect">
            <a:avLst/>
          </a:prstGeom>
        </p:spPr>
        <p:txBody>
          <a:bodyPr wrap="square">
            <a:spAutoFit/>
          </a:bodyPr>
          <a:lstStyle/>
          <a:p>
            <a:r>
              <a:rPr lang="en-GB" sz="2400" dirty="0" smtClean="0">
                <a:latin typeface="Britannic Bold" pitchFamily="34" charset="0"/>
              </a:rPr>
              <a:t>Level Two Quiz Answers</a:t>
            </a:r>
          </a:p>
          <a:p>
            <a:endParaRPr lang="en-GB" sz="2400" dirty="0">
              <a:latin typeface="Britannic Bold" pitchFamily="34" charset="0"/>
            </a:endParaRPr>
          </a:p>
          <a:p>
            <a:pPr marL="342900" indent="-342900">
              <a:buAutoNum type="arabicParenR"/>
            </a:pPr>
            <a:r>
              <a:rPr lang="en-GB" sz="2400" dirty="0">
                <a:latin typeface="Britannic Bold" pitchFamily="34" charset="0"/>
              </a:rPr>
              <a:t> </a:t>
            </a:r>
            <a:r>
              <a:rPr lang="en-GB" sz="2400" dirty="0" smtClean="0">
                <a:latin typeface="Britannic Bold" pitchFamily="34" charset="0"/>
              </a:rPr>
              <a:t> 458,000cm</a:t>
            </a:r>
          </a:p>
          <a:p>
            <a:pPr marL="342900" indent="-342900">
              <a:buAutoNum type="arabicParenR"/>
            </a:pPr>
            <a:r>
              <a:rPr lang="en-GB" sz="2400" dirty="0" smtClean="0">
                <a:latin typeface="Britannic Bold" pitchFamily="34" charset="0"/>
              </a:rPr>
              <a:t>  0.112 km</a:t>
            </a:r>
          </a:p>
          <a:p>
            <a:pPr marL="342900" indent="-342900">
              <a:buAutoNum type="arabicParenR"/>
            </a:pPr>
            <a:r>
              <a:rPr lang="en-GB" sz="2400" dirty="0">
                <a:latin typeface="Britannic Bold" pitchFamily="34" charset="0"/>
              </a:rPr>
              <a:t> </a:t>
            </a:r>
            <a:r>
              <a:rPr lang="en-GB" sz="2400" dirty="0" smtClean="0">
                <a:latin typeface="Britannic Bold" pitchFamily="34" charset="0"/>
              </a:rPr>
              <a:t> Giga, Mega </a:t>
            </a:r>
            <a:r>
              <a:rPr lang="en-GB" sz="2400" dirty="0" err="1" smtClean="0">
                <a:latin typeface="Britannic Bold" pitchFamily="34" charset="0"/>
              </a:rPr>
              <a:t>Hecto</a:t>
            </a:r>
            <a:r>
              <a:rPr lang="en-GB" sz="2400" dirty="0" smtClean="0">
                <a:latin typeface="Britannic Bold" pitchFamily="34" charset="0"/>
              </a:rPr>
              <a:t>, </a:t>
            </a:r>
            <a:r>
              <a:rPr lang="en-GB" sz="2400" dirty="0" err="1" smtClean="0">
                <a:latin typeface="Britannic Bold" pitchFamily="34" charset="0"/>
              </a:rPr>
              <a:t>Deka</a:t>
            </a:r>
            <a:r>
              <a:rPr lang="en-GB" sz="2400" dirty="0" smtClean="0">
                <a:latin typeface="Britannic Bold" pitchFamily="34" charset="0"/>
              </a:rPr>
              <a:t>, </a:t>
            </a:r>
            <a:r>
              <a:rPr lang="en-GB" sz="2400" dirty="0" err="1" smtClean="0">
                <a:latin typeface="Britannic Bold" pitchFamily="34" charset="0"/>
              </a:rPr>
              <a:t>Centi</a:t>
            </a:r>
            <a:r>
              <a:rPr lang="en-GB" sz="2400" dirty="0" smtClean="0">
                <a:latin typeface="Britannic Bold" pitchFamily="34" charset="0"/>
              </a:rPr>
              <a:t>, Micro </a:t>
            </a:r>
          </a:p>
          <a:p>
            <a:pPr marL="342900" indent="-342900">
              <a:buAutoNum type="arabicParenR"/>
            </a:pPr>
            <a:r>
              <a:rPr lang="en-GB" sz="2400" dirty="0">
                <a:latin typeface="Britannic Bold" pitchFamily="34" charset="0"/>
              </a:rPr>
              <a:t> </a:t>
            </a:r>
            <a:r>
              <a:rPr lang="en-GB" sz="2400" dirty="0" smtClean="0">
                <a:latin typeface="Britannic Bold" pitchFamily="34" charset="0"/>
              </a:rPr>
              <a:t> Kilometre</a:t>
            </a:r>
          </a:p>
          <a:p>
            <a:pPr marL="342900" indent="-342900">
              <a:buAutoNum type="arabicParenR"/>
            </a:pPr>
            <a:r>
              <a:rPr lang="en-GB" sz="2400" dirty="0">
                <a:latin typeface="Britannic Bold" pitchFamily="34" charset="0"/>
              </a:rPr>
              <a:t> </a:t>
            </a:r>
            <a:r>
              <a:rPr lang="en-GB" sz="2400" dirty="0" smtClean="0">
                <a:latin typeface="Britannic Bold" pitchFamily="34" charset="0"/>
              </a:rPr>
              <a:t> </a:t>
            </a:r>
            <a:r>
              <a:rPr lang="en-GB" sz="2400" dirty="0" err="1" smtClean="0">
                <a:latin typeface="Britannic Bold" pitchFamily="34" charset="0"/>
              </a:rPr>
              <a:t>Microlitre</a:t>
            </a:r>
            <a:endParaRPr lang="en-GB" sz="2400" dirty="0" smtClean="0">
              <a:latin typeface="Britannic Bold" pitchFamily="34" charset="0"/>
            </a:endParaRPr>
          </a:p>
          <a:p>
            <a:pPr marL="342900" indent="-342900">
              <a:buAutoNum type="arabicParenR"/>
            </a:pPr>
            <a:r>
              <a:rPr lang="en-GB" sz="2400" dirty="0">
                <a:latin typeface="Britannic Bold" pitchFamily="34" charset="0"/>
              </a:rPr>
              <a:t> </a:t>
            </a:r>
            <a:r>
              <a:rPr lang="en-GB" sz="2400" dirty="0" smtClean="0">
                <a:latin typeface="Britannic Bold" pitchFamily="34" charset="0"/>
              </a:rPr>
              <a:t> 7328042.9mg</a:t>
            </a:r>
          </a:p>
          <a:p>
            <a:pPr marL="342900" indent="-342900">
              <a:buAutoNum type="arabicParenR"/>
            </a:pPr>
            <a:r>
              <a:rPr lang="en-GB" sz="2400" dirty="0">
                <a:latin typeface="Britannic Bold" pitchFamily="34" charset="0"/>
              </a:rPr>
              <a:t> </a:t>
            </a:r>
            <a:r>
              <a:rPr lang="en-GB" sz="2400" dirty="0" smtClean="0">
                <a:latin typeface="Britannic Bold" pitchFamily="34" charset="0"/>
              </a:rPr>
              <a:t> 56.1mm</a:t>
            </a:r>
          </a:p>
          <a:p>
            <a:pPr marL="342900" indent="-342900">
              <a:buAutoNum type="arabicParenR"/>
            </a:pPr>
            <a:r>
              <a:rPr lang="en-GB" sz="2400" dirty="0">
                <a:latin typeface="Britannic Bold" pitchFamily="34" charset="0"/>
              </a:rPr>
              <a:t> </a:t>
            </a:r>
            <a:r>
              <a:rPr lang="en-GB" sz="2400" dirty="0" smtClean="0">
                <a:latin typeface="Britannic Bold" pitchFamily="34" charset="0"/>
              </a:rPr>
              <a:t> 7.249035 kg</a:t>
            </a:r>
          </a:p>
          <a:p>
            <a:pPr marL="342900" indent="-342900">
              <a:buAutoNum type="arabicParenR"/>
            </a:pPr>
            <a:r>
              <a:rPr lang="en-GB" sz="2400" dirty="0">
                <a:latin typeface="Britannic Bold" pitchFamily="34" charset="0"/>
              </a:rPr>
              <a:t> </a:t>
            </a:r>
            <a:r>
              <a:rPr lang="en-GB" sz="2400" dirty="0" smtClean="0">
                <a:latin typeface="Britannic Bold" pitchFamily="34" charset="0"/>
              </a:rPr>
              <a:t> 7,249.035 g</a:t>
            </a:r>
          </a:p>
          <a:p>
            <a:pPr marL="342900" indent="-342900">
              <a:buAutoNum type="arabicParenR"/>
            </a:pPr>
            <a:r>
              <a:rPr lang="en-GB" sz="2400" dirty="0">
                <a:latin typeface="Britannic Bold" pitchFamily="34" charset="0"/>
              </a:rPr>
              <a:t> </a:t>
            </a:r>
            <a:r>
              <a:rPr lang="en-GB" sz="2400" dirty="0" smtClean="0">
                <a:latin typeface="Britannic Bold" pitchFamily="34" charset="0"/>
              </a:rPr>
              <a:t> 7,249,035,000 micrograms</a:t>
            </a:r>
          </a:p>
          <a:p>
            <a:pPr marL="342900" indent="-342900">
              <a:buAutoNum type="arabicParenR"/>
            </a:pPr>
            <a:endParaRPr lang="en-GB" sz="2400" dirty="0">
              <a:latin typeface="Britannic Bold" pitchFamily="34" charset="0"/>
            </a:endParaRPr>
          </a:p>
        </p:txBody>
      </p:sp>
      <p:pic>
        <p:nvPicPr>
          <p:cNvPr id="24" name="Picture 2"/>
          <p:cNvPicPr>
            <a:picLocks noChangeAspect="1" noChangeArrowheads="1"/>
          </p:cNvPicPr>
          <p:nvPr/>
        </p:nvPicPr>
        <p:blipFill>
          <a:blip r:embed="rId12">
            <a:extLst>
              <a:ext uri="{BEBA8EAE-BF5A-486C-A8C5-ECC9F3942E4B}">
                <a14:imgProps xmlns:a14="http://schemas.microsoft.com/office/drawing/2010/main">
                  <a14:imgLayer r:embed="rId1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2979651" y="1573389"/>
            <a:ext cx="792088" cy="4860450"/>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15449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1" y="1033462"/>
            <a:ext cx="9143489" cy="499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00238"/>
            <a:ext cx="9157052" cy="870565"/>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360"/>
            <a:ext cx="9186863" cy="1043822"/>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2180385" y="94579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Topic Introduction  : Metric Measurements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2" name="Group 1"/>
          <p:cNvGrpSpPr/>
          <p:nvPr/>
        </p:nvGrpSpPr>
        <p:grpSpPr>
          <a:xfrm>
            <a:off x="51129" y="1272694"/>
            <a:ext cx="2504647" cy="4532570"/>
            <a:chOff x="975535" y="2104390"/>
            <a:chExt cx="879654" cy="1552708"/>
          </a:xfrm>
        </p:grpSpPr>
        <p:pic>
          <p:nvPicPr>
            <p:cNvPr id="80" name="Pictur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256" y="2104390"/>
              <a:ext cx="439933" cy="1552708"/>
            </a:xfrm>
            <a:prstGeom prst="rect">
              <a:avLst/>
            </a:prstGeom>
            <a:noFill/>
            <a:ln>
              <a:noFill/>
            </a:ln>
          </p:spPr>
        </p:pic>
        <p:sp>
          <p:nvSpPr>
            <p:cNvPr id="82" name="Text Box 2"/>
            <p:cNvSpPr txBox="1">
              <a:spLocks noChangeArrowheads="1"/>
            </p:cNvSpPr>
            <p:nvPr/>
          </p:nvSpPr>
          <p:spPr bwMode="auto">
            <a:xfrm>
              <a:off x="975535" y="3113650"/>
              <a:ext cx="774086" cy="249879"/>
            </a:xfrm>
            <a:prstGeom prst="rect">
              <a:avLst/>
            </a:prstGeom>
            <a:noFill/>
            <a:ln w="9525">
              <a:noFill/>
              <a:miter lim="800000"/>
              <a:headEnd/>
              <a:tailEnd/>
            </a:ln>
          </p:spPr>
          <p:txBody>
            <a:bodyPr rot="0" vert="horz" wrap="square" lIns="91440" tIns="45720" rIns="91440" bIns="45720" anchor="t" anchorCtr="0">
              <a:spAutoFit/>
            </a:bodyPr>
            <a:lstStyle/>
            <a:p>
              <a:pPr algn="r">
                <a:lnSpc>
                  <a:spcPct val="115000"/>
                </a:lnSpc>
                <a:spcAft>
                  <a:spcPts val="0"/>
                </a:spcAft>
              </a:pPr>
              <a:r>
                <a:rPr lang="en-GB" dirty="0" smtClean="0">
                  <a:solidFill>
                    <a:schemeClr val="bg1"/>
                  </a:solidFill>
                  <a:effectLst/>
                  <a:latin typeface="Calibri"/>
                  <a:ea typeface="Calibri"/>
                  <a:cs typeface="Times New Roman"/>
                </a:rPr>
                <a:t>Metric</a:t>
              </a:r>
            </a:p>
            <a:p>
              <a:pPr algn="r">
                <a:lnSpc>
                  <a:spcPct val="115000"/>
                </a:lnSpc>
                <a:spcAft>
                  <a:spcPts val="0"/>
                </a:spcAft>
              </a:pPr>
              <a:r>
                <a:rPr lang="en-GB" dirty="0" smtClean="0">
                  <a:solidFill>
                    <a:schemeClr val="bg1"/>
                  </a:solidFill>
                  <a:latin typeface="Calibri"/>
                  <a:ea typeface="Calibri"/>
                  <a:cs typeface="Times New Roman"/>
                </a:rPr>
                <a:t>Measurements</a:t>
              </a:r>
              <a:endParaRPr lang="en-GB" dirty="0">
                <a:solidFill>
                  <a:schemeClr val="bg1"/>
                </a:solidFill>
                <a:effectLst/>
                <a:latin typeface="Calibri"/>
                <a:ea typeface="Calibri"/>
                <a:cs typeface="Times New Roman"/>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1289754"/>
            <a:ext cx="6081514"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05459" y="3700814"/>
            <a:ext cx="4386904" cy="39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nip Single Corner Rectangle 2"/>
          <p:cNvSpPr/>
          <p:nvPr/>
        </p:nvSpPr>
        <p:spPr>
          <a:xfrm>
            <a:off x="3098031" y="1706480"/>
            <a:ext cx="5683275" cy="4530832"/>
          </a:xfrm>
          <a:prstGeom prst="snip1Rect">
            <a:avLst/>
          </a:prstGeom>
          <a:pattFill prst="horzBrick">
            <a:fgClr>
              <a:schemeClr val="accent3">
                <a:lumMod val="40000"/>
                <a:lumOff val="60000"/>
              </a:schemeClr>
            </a:fgClr>
            <a:bgClr>
              <a:schemeClr val="bg1"/>
            </a:bgClr>
          </a:pattFill>
          <a:effectLst>
            <a:glow rad="63500">
              <a:schemeClr val="accent1">
                <a:satMod val="175000"/>
                <a:alpha val="40000"/>
              </a:schemeClr>
            </a:glow>
          </a:effectLst>
          <a:scene3d>
            <a:camera prst="orthographicFront"/>
            <a:lightRig rig="flood" dir="t"/>
          </a:scene3d>
          <a:sp3d extrusionH="76200" prstMaterial="powder">
            <a:extrusionClr>
              <a:schemeClr val="bg1">
                <a:lumMod val="8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smtClean="0">
                <a:solidFill>
                  <a:schemeClr val="tx1"/>
                </a:solidFill>
                <a:latin typeface="Candara" pitchFamily="34" charset="0"/>
              </a:rPr>
              <a:t>The </a:t>
            </a:r>
            <a:r>
              <a:rPr lang="en-GB" sz="1600" b="1" dirty="0" smtClean="0">
                <a:solidFill>
                  <a:srgbClr val="FF0000"/>
                </a:solidFill>
                <a:latin typeface="Candara" pitchFamily="34" charset="0"/>
              </a:rPr>
              <a:t>metric system </a:t>
            </a:r>
            <a:r>
              <a:rPr lang="en-GB" sz="1600" b="1" dirty="0" smtClean="0">
                <a:solidFill>
                  <a:schemeClr val="tx1"/>
                </a:solidFill>
                <a:latin typeface="Candara" pitchFamily="34" charset="0"/>
              </a:rPr>
              <a:t>is the attempt to use science to produce a set of standard units for measurements that people can agree on and use.  These new measurement units should replace the old ones that were created over hundreds and thousands of years where civilisations across the world developed and formed their own and different measurement units and equipment based on a large variety of objects and items.</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When you have a very large amount or only a tiny </a:t>
            </a:r>
            <a:r>
              <a:rPr lang="en-GB" sz="1600" b="1" dirty="0" smtClean="0">
                <a:solidFill>
                  <a:srgbClr val="FF0000"/>
                </a:solidFill>
                <a:latin typeface="Candara" pitchFamily="34" charset="0"/>
              </a:rPr>
              <a:t>fraction</a:t>
            </a:r>
            <a:r>
              <a:rPr lang="en-GB" sz="1600" b="1" dirty="0" smtClean="0">
                <a:solidFill>
                  <a:schemeClr val="tx1"/>
                </a:solidFill>
                <a:latin typeface="Candara" pitchFamily="34" charset="0"/>
              </a:rPr>
              <a:t> of a unit, it can be useful to change the unit to a different one, this keeps the number small or avoids using </a:t>
            </a:r>
            <a:r>
              <a:rPr lang="en-GB" sz="1600" b="1" dirty="0" smtClean="0">
                <a:solidFill>
                  <a:srgbClr val="FF0000"/>
                </a:solidFill>
                <a:latin typeface="Candara" pitchFamily="34" charset="0"/>
              </a:rPr>
              <a:t>decimal</a:t>
            </a:r>
            <a:r>
              <a:rPr lang="en-GB" sz="1600" b="1" dirty="0" smtClean="0">
                <a:solidFill>
                  <a:schemeClr val="tx1"/>
                </a:solidFill>
                <a:latin typeface="Candara" pitchFamily="34" charset="0"/>
              </a:rPr>
              <a:t> amounts.  To do this you will need to learn a set of Latin prefixes that replace the names of the </a:t>
            </a:r>
            <a:r>
              <a:rPr lang="en-GB" sz="1600" b="1" dirty="0" smtClean="0">
                <a:solidFill>
                  <a:srgbClr val="FF0000"/>
                </a:solidFill>
                <a:latin typeface="Candara" pitchFamily="34" charset="0"/>
              </a:rPr>
              <a:t>place values </a:t>
            </a:r>
            <a:r>
              <a:rPr lang="en-GB" sz="1600" b="1" dirty="0" smtClean="0">
                <a:solidFill>
                  <a:schemeClr val="tx1"/>
                </a:solidFill>
                <a:latin typeface="Candara" pitchFamily="34" charset="0"/>
              </a:rPr>
              <a:t>so ensure you check out this topic first!</a:t>
            </a:r>
          </a:p>
          <a:p>
            <a:pPr algn="just"/>
            <a:endParaRPr lang="en-GB" sz="1600" b="1" dirty="0">
              <a:solidFill>
                <a:schemeClr val="tx1"/>
              </a:solidFill>
              <a:latin typeface="Candara" pitchFamily="34" charset="0"/>
            </a:endParaRPr>
          </a:p>
          <a:p>
            <a:pPr algn="just"/>
            <a:r>
              <a:rPr lang="en-GB" sz="1600" b="1" dirty="0" smtClean="0">
                <a:solidFill>
                  <a:schemeClr val="tx1"/>
                </a:solidFill>
                <a:latin typeface="Candara" pitchFamily="34" charset="0"/>
              </a:rPr>
              <a:t>Choose an icon to select where to start</a:t>
            </a:r>
          </a:p>
          <a:p>
            <a:pPr algn="just"/>
            <a:endParaRPr lang="en-GB" sz="1600" b="1" dirty="0">
              <a:solidFill>
                <a:schemeClr val="accent3">
                  <a:lumMod val="50000"/>
                </a:schemeClr>
              </a:solidFill>
              <a:latin typeface="Candara" pitchFamily="34" charset="0"/>
            </a:endParaRPr>
          </a:p>
          <a:p>
            <a:r>
              <a:rPr lang="en-GB" sz="1600" dirty="0" smtClean="0">
                <a:solidFill>
                  <a:schemeClr val="accent3">
                    <a:lumMod val="50000"/>
                  </a:schemeClr>
                </a:solidFill>
              </a:rPr>
              <a:t> </a:t>
            </a:r>
          </a:p>
        </p:txBody>
      </p:sp>
      <p:sp>
        <p:nvSpPr>
          <p:cNvPr id="38" name="TextBox 37"/>
          <p:cNvSpPr txBox="1"/>
          <p:nvPr/>
        </p:nvSpPr>
        <p:spPr>
          <a:xfrm>
            <a:off x="51128" y="605193"/>
            <a:ext cx="8841352" cy="230832"/>
          </a:xfrm>
          <a:prstGeom prst="rect">
            <a:avLst/>
          </a:prstGeom>
          <a:solidFill>
            <a:schemeClr val="bg1"/>
          </a:solidFill>
        </p:spPr>
        <p:txBody>
          <a:bodyPr wrap="square" rtlCol="0">
            <a:spAutoFit/>
          </a:bodyPr>
          <a:lstStyle/>
          <a:p>
            <a:r>
              <a:rPr lang="en-GB" sz="900" b="1" dirty="0" smtClean="0"/>
              <a:t> Home                     Revision          Progress Check 1     Video/Discuss        Vocab / jobs           Lesson                   Activities            Quizzes      Topic Answers   Progress Check </a:t>
            </a:r>
            <a:r>
              <a:rPr lang="en-GB" sz="900" b="1" dirty="0"/>
              <a:t>2 </a:t>
            </a:r>
            <a:r>
              <a:rPr lang="en-GB" sz="900" b="1" dirty="0" smtClean="0"/>
              <a:t>  Cont</a:t>
            </a:r>
            <a:r>
              <a:rPr lang="en-GB" sz="900" b="1" dirty="0"/>
              <a:t>. Learning </a:t>
            </a:r>
          </a:p>
        </p:txBody>
      </p:sp>
      <p:pic>
        <p:nvPicPr>
          <p:cNvPr id="39" name="Picture 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8780" y="104273"/>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265" y="47571"/>
            <a:ext cx="618810" cy="5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6096" y="37527"/>
            <a:ext cx="606976" cy="5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934" y="36452"/>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79221" y="33998"/>
            <a:ext cx="514350" cy="54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6">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1888" y="49893"/>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7">
            <a:hlinkClick r:id="rId18" action="ppaction://hlinksldjump"/>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82949" y="22516"/>
            <a:ext cx="541590" cy="53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43292" y="81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52939" y="81584"/>
            <a:ext cx="531638" cy="44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a:hlinkClick r:id="" action="ppaction://noaction"/>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6296" y="47571"/>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3">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128" y="115843"/>
            <a:ext cx="719214" cy="49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0" name="Straight Connector 49"/>
          <p:cNvCxnSpPr/>
          <p:nvPr/>
        </p:nvCxnSpPr>
        <p:spPr>
          <a:xfrm>
            <a:off x="77034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1" name="Straight Connector 50"/>
          <p:cNvCxnSpPr/>
          <p:nvPr/>
        </p:nvCxnSpPr>
        <p:spPr>
          <a:xfrm>
            <a:off x="1619672"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a:off x="2483768"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3" name="Straight Connector 52"/>
          <p:cNvCxnSpPr/>
          <p:nvPr/>
        </p:nvCxnSpPr>
        <p:spPr>
          <a:xfrm>
            <a:off x="3347864" y="595607"/>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4" name="Straight Connector 53"/>
          <p:cNvCxnSpPr/>
          <p:nvPr/>
        </p:nvCxnSpPr>
        <p:spPr>
          <a:xfrm>
            <a:off x="4139952"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5" name="Straight Connector 54"/>
          <p:cNvCxnSpPr/>
          <p:nvPr/>
        </p:nvCxnSpPr>
        <p:spPr>
          <a:xfrm>
            <a:off x="4932040" y="586021"/>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6" name="Straight Connector 55"/>
          <p:cNvCxnSpPr/>
          <p:nvPr/>
        </p:nvCxnSpPr>
        <p:spPr>
          <a:xfrm>
            <a:off x="5652120" y="581686"/>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7" name="Straight Connector 56"/>
          <p:cNvCxnSpPr/>
          <p:nvPr/>
        </p:nvCxnSpPr>
        <p:spPr>
          <a:xfrm>
            <a:off x="6324539" y="605193"/>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8" name="Straight Connector 57"/>
          <p:cNvCxnSpPr/>
          <p:nvPr/>
        </p:nvCxnSpPr>
        <p:spPr>
          <a:xfrm>
            <a:off x="7092280" y="610238"/>
            <a:ext cx="0" cy="230832"/>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p:cNvCxnSpPr/>
          <p:nvPr/>
        </p:nvCxnSpPr>
        <p:spPr>
          <a:xfrm>
            <a:off x="7956376" y="605193"/>
            <a:ext cx="0" cy="230832"/>
          </a:xfrm>
          <a:prstGeom prst="line">
            <a:avLst/>
          </a:prstGeom>
        </p:spPr>
        <p:style>
          <a:lnRef idx="2">
            <a:schemeClr val="accent5"/>
          </a:lnRef>
          <a:fillRef idx="0">
            <a:schemeClr val="accent5"/>
          </a:fillRef>
          <a:effectRef idx="1">
            <a:schemeClr val="accent5"/>
          </a:effectRef>
          <a:fontRef idx="minor">
            <a:schemeClr val="tx1"/>
          </a:fontRef>
        </p:style>
      </p:cxnSp>
      <p:pic>
        <p:nvPicPr>
          <p:cNvPr id="60" name="Picture 59"/>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pic>
        <p:nvPicPr>
          <p:cNvPr id="205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255192" y="1392070"/>
            <a:ext cx="353588" cy="426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67140"/>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2</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076216" y="3998409"/>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7008650" cy="276999"/>
          </a:xfrm>
          <a:prstGeom prst="rect">
            <a:avLst/>
          </a:prstGeom>
          <a:noFill/>
        </p:spPr>
        <p:txBody>
          <a:bodyPr wrap="none" rtlCol="0">
            <a:spAutoFit/>
          </a:bodyPr>
          <a:lstStyle/>
          <a:p>
            <a:r>
              <a:rPr lang="en-GB" sz="1200" dirty="0" smtClean="0">
                <a:latin typeface="Impact" pitchFamily="34" charset="0"/>
              </a:rPr>
              <a:t>What do you already now know about Metric Measures ? What did you learn during the session? … examples…</a:t>
            </a:r>
            <a:endParaRPr lang="en-GB" sz="1200" dirty="0"/>
          </a:p>
        </p:txBody>
      </p:sp>
      <p:sp>
        <p:nvSpPr>
          <p:cNvPr id="36" name="TextBox 35"/>
          <p:cNvSpPr txBox="1"/>
          <p:nvPr/>
        </p:nvSpPr>
        <p:spPr>
          <a:xfrm>
            <a:off x="732871" y="2561479"/>
            <a:ext cx="4753224" cy="1169551"/>
          </a:xfrm>
          <a:prstGeom prst="rect">
            <a:avLst/>
          </a:prstGeom>
          <a:noFill/>
        </p:spPr>
        <p:txBody>
          <a:bodyPr wrap="none" rtlCol="0">
            <a:spAutoFit/>
          </a:bodyPr>
          <a:lstStyle/>
          <a:p>
            <a:r>
              <a:rPr lang="en-GB" sz="1400" dirty="0" smtClean="0">
                <a:latin typeface="Impact" pitchFamily="34" charset="0"/>
              </a:rPr>
              <a:t> How would you now rate your skills in using metric measures?</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744827" y="3878887"/>
            <a:ext cx="6853223" cy="1169551"/>
          </a:xfrm>
          <a:prstGeom prst="rect">
            <a:avLst/>
          </a:prstGeom>
          <a:noFill/>
        </p:spPr>
        <p:txBody>
          <a:bodyPr wrap="none" rtlCol="0">
            <a:spAutoFit/>
          </a:bodyPr>
          <a:lstStyle/>
          <a:p>
            <a:r>
              <a:rPr lang="en-GB" sz="1400" dirty="0" smtClean="0">
                <a:latin typeface="Impact" pitchFamily="34" charset="0"/>
              </a:rPr>
              <a:t>The date I finished studying : 		Aims I achieved ( tick those that apply )</a:t>
            </a:r>
          </a:p>
          <a:p>
            <a:endParaRPr lang="en-GB" sz="1400" dirty="0">
              <a:latin typeface="Impact" pitchFamily="34" charset="0"/>
            </a:endParaRPr>
          </a:p>
          <a:p>
            <a:r>
              <a:rPr lang="en-GB" sz="1400" dirty="0" smtClean="0">
                <a:latin typeface="Impact" pitchFamily="34" charset="0"/>
              </a:rPr>
              <a:t>A    To recognise  the correct metric units for lengths, weights and capacity measurements</a:t>
            </a:r>
          </a:p>
          <a:p>
            <a:r>
              <a:rPr lang="en-GB" sz="1400" dirty="0">
                <a:latin typeface="Impact" pitchFamily="34" charset="0"/>
              </a:rPr>
              <a:t>	</a:t>
            </a:r>
            <a:r>
              <a:rPr lang="en-GB" sz="1400" dirty="0" smtClean="0">
                <a:latin typeface="Impact" pitchFamily="34" charset="0"/>
              </a:rPr>
              <a:t>B    Replace place value names with Latin prefixes </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Convert one metric unit to another to solve practical problems</a:t>
            </a:r>
            <a:endParaRPr lang="en-GB" sz="1400" dirty="0"/>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722" y="5292549"/>
            <a:ext cx="2654747" cy="99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8254" y="5292548"/>
            <a:ext cx="990273" cy="100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3882" y="5134743"/>
            <a:ext cx="1134262" cy="109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2160" y="5134743"/>
            <a:ext cx="1368152" cy="111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417821" y="200809"/>
            <a:ext cx="757483" cy="1220202"/>
            <a:chOff x="176648" y="1272694"/>
            <a:chExt cx="2379127" cy="4532570"/>
          </a:xfrm>
        </p:grpSpPr>
        <p:pic>
          <p:nvPicPr>
            <p:cNvPr id="39" name="Picture 3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0" name="Picture 3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Tree>
    <p:extLst>
      <p:ext uri="{BB962C8B-B14F-4D97-AF65-F5344CB8AC3E}">
        <p14:creationId xmlns:p14="http://schemas.microsoft.com/office/powerpoint/2010/main" val="254154623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6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653161"/>
            <a:ext cx="9157052" cy="217642"/>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Continuing to Study and Learn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 name="Group 2"/>
          <p:cNvGrpSpPr/>
          <p:nvPr/>
        </p:nvGrpSpPr>
        <p:grpSpPr>
          <a:xfrm>
            <a:off x="109683" y="1179428"/>
            <a:ext cx="8854806" cy="5345916"/>
            <a:chOff x="3274536" y="1289754"/>
            <a:chExt cx="550677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24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274536" y="1532379"/>
              <a:ext cx="5496960" cy="4561006"/>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2"/>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lasticWrap/>
                    </a14:imgEffect>
                    <a14:imgEffect>
                      <a14:sharpenSoften amount="38000"/>
                    </a14:imgEffect>
                    <a14:imgEffect>
                      <a14:saturation sat="131000"/>
                    </a14:imgEffect>
                    <a14:imgEffect>
                      <a14:brightnessContrast bright="64000" contrast="-33000"/>
                    </a14:imgEffect>
                  </a14:imgLayer>
                </a14:imgProps>
              </a:ext>
              <a:ext uri="{28A0092B-C50C-407E-A947-70E740481C1C}">
                <a14:useLocalDpi xmlns:a14="http://schemas.microsoft.com/office/drawing/2010/main" val="0"/>
              </a:ext>
            </a:extLst>
          </a:blip>
          <a:srcRect/>
          <a:stretch>
            <a:fillRect/>
          </a:stretch>
        </p:blipFill>
        <p:spPr bwMode="auto">
          <a:xfrm>
            <a:off x="256923" y="1753103"/>
            <a:ext cx="8544552" cy="4628225"/>
          </a:xfrm>
          <a:prstGeom prst="rect">
            <a:avLst/>
          </a:prstGeom>
          <a:noFill/>
          <a:ln>
            <a:noFill/>
          </a:ln>
          <a:effectLst>
            <a:outerShdw dist="35921" dir="2700000" algn="ctr" rotWithShape="0">
              <a:schemeClr val="bg2"/>
            </a:outerShdw>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42088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4" y="2996952"/>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3530917"/>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1553" y="4067215"/>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9">
            <a:extLst>
              <a:ext uri="{BEBA8EAE-BF5A-486C-A8C5-ECC9F3942E4B}">
                <a14:imgProps xmlns:a14="http://schemas.microsoft.com/office/drawing/2010/main">
                  <a14:imgLayer r:embed="rId10">
                    <a14:imgEffect>
                      <a14:artisticPlasticWrap/>
                    </a14:imgEffect>
                    <a14:imgEffect>
                      <a14:brightnessContrast bright="58000"/>
                    </a14:imgEffect>
                  </a14:imgLayer>
                </a14:imgProps>
              </a:ext>
              <a:ext uri="{28A0092B-C50C-407E-A947-70E740481C1C}">
                <a14:useLocalDpi xmlns:a14="http://schemas.microsoft.com/office/drawing/2010/main" val="0"/>
              </a:ext>
            </a:extLst>
          </a:blip>
          <a:srcRect/>
          <a:stretch>
            <a:fillRect/>
          </a:stretch>
        </p:blipFill>
        <p:spPr bwMode="auto">
          <a:xfrm>
            <a:off x="802447" y="4581128"/>
            <a:ext cx="6434741"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24419" y="1556792"/>
            <a:ext cx="7736013" cy="4801314"/>
          </a:xfrm>
          <a:prstGeom prst="rect">
            <a:avLst/>
          </a:prstGeom>
        </p:spPr>
        <p:txBody>
          <a:bodyPr wrap="square">
            <a:spAutoFit/>
          </a:bodyPr>
          <a:lstStyle/>
          <a:p>
            <a:r>
              <a:rPr lang="en-GB" dirty="0" smtClean="0">
                <a:latin typeface="Impact" pitchFamily="34" charset="0"/>
              </a:rPr>
              <a:t>What else can you do to help yourself to learn and practice?  Here are ten suggestions, record which you do each week and also record your progress.</a:t>
            </a:r>
            <a:endParaRPr lang="en-GB" dirty="0">
              <a:latin typeface="Impact" pitchFamily="34" charset="0"/>
            </a:endParaRPr>
          </a:p>
          <a:p>
            <a:endParaRPr lang="en-GB" dirty="0" smtClean="0">
              <a:latin typeface="Impact" pitchFamily="34" charset="0"/>
            </a:endParaRPr>
          </a:p>
          <a:p>
            <a:r>
              <a:rPr lang="en-GB" dirty="0" smtClean="0">
                <a:latin typeface="Impact" pitchFamily="34" charset="0"/>
              </a:rPr>
              <a:t>Internet websites</a:t>
            </a:r>
          </a:p>
          <a:p>
            <a:r>
              <a:rPr lang="en-GB" dirty="0" smtClean="0">
                <a:latin typeface="Impact" pitchFamily="34" charset="0"/>
              </a:rPr>
              <a:t>   </a:t>
            </a:r>
            <a:r>
              <a:rPr lang="en-GB" dirty="0">
                <a:latin typeface="Impact" pitchFamily="34" charset="0"/>
              </a:rPr>
              <a:t>Repeat the lesson, make notes, organise a folder, </a:t>
            </a:r>
            <a:r>
              <a:rPr lang="en-GB" dirty="0" smtClean="0">
                <a:latin typeface="Impact" pitchFamily="34" charset="0"/>
              </a:rPr>
              <a:t>revise</a:t>
            </a:r>
          </a:p>
          <a:p>
            <a:r>
              <a:rPr lang="en-GB" dirty="0" smtClean="0">
                <a:latin typeface="Impact" pitchFamily="34" charset="0"/>
              </a:rPr>
              <a:t>Own maths workbook</a:t>
            </a:r>
          </a:p>
          <a:p>
            <a:r>
              <a:rPr lang="en-GB" dirty="0" smtClean="0">
                <a:latin typeface="Impact" pitchFamily="34" charset="0"/>
              </a:rPr>
              <a:t>   Study together with a friend or family member</a:t>
            </a:r>
          </a:p>
          <a:p>
            <a:r>
              <a:rPr lang="en-GB" dirty="0" smtClean="0">
                <a:latin typeface="Impact" pitchFamily="34" charset="0"/>
              </a:rPr>
              <a:t>Finish activities in this book</a:t>
            </a:r>
          </a:p>
          <a:p>
            <a:r>
              <a:rPr lang="en-GB" dirty="0" smtClean="0">
                <a:latin typeface="Impact" pitchFamily="34" charset="0"/>
              </a:rPr>
              <a:t>   Complete class handouts or tasks</a:t>
            </a:r>
          </a:p>
          <a:p>
            <a:r>
              <a:rPr lang="en-GB" dirty="0" smtClean="0">
                <a:latin typeface="Impact" pitchFamily="34" charset="0"/>
              </a:rPr>
              <a:t>Practice exams / past papers</a:t>
            </a:r>
          </a:p>
          <a:p>
            <a:r>
              <a:rPr lang="en-GB" dirty="0" smtClean="0">
                <a:latin typeface="Impact" pitchFamily="34" charset="0"/>
              </a:rPr>
              <a:t>   Use maths skills learnt at home or at work in real situations</a:t>
            </a:r>
          </a:p>
          <a:p>
            <a:r>
              <a:rPr lang="en-GB" dirty="0" smtClean="0">
                <a:latin typeface="Impact" pitchFamily="34" charset="0"/>
              </a:rPr>
              <a:t>Play games</a:t>
            </a:r>
          </a:p>
          <a:p>
            <a:r>
              <a:rPr lang="en-GB" dirty="0" smtClean="0">
                <a:latin typeface="Impact" pitchFamily="34" charset="0"/>
              </a:rPr>
              <a:t>  Experiment yourself, try new things ask yourself questions</a:t>
            </a:r>
          </a:p>
          <a:p>
            <a:endParaRPr lang="en-GB" dirty="0">
              <a:latin typeface="Impact" pitchFamily="34" charset="0"/>
            </a:endParaRPr>
          </a:p>
          <a:p>
            <a:r>
              <a:rPr lang="en-GB" dirty="0" smtClean="0">
                <a:latin typeface="Impact" pitchFamily="34" charset="0"/>
              </a:rPr>
              <a:t>Try making a graph of number of practice methods you use against your progress score in each topic.  Are you showing more practice gives better results?</a:t>
            </a:r>
          </a:p>
        </p:txBody>
      </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3229" y="2389621"/>
            <a:ext cx="1645486" cy="3133725"/>
          </a:xfrm>
          <a:prstGeom prst="rect">
            <a:avLst/>
          </a:prstGeom>
          <a:noFill/>
          <a:ln>
            <a:noFill/>
          </a:ln>
          <a:effectLst>
            <a:glow rad="228600">
              <a:schemeClr val="accent1">
                <a:lumMod val="60000"/>
                <a:lumOff val="40000"/>
                <a:alpha val="40000"/>
              </a:schemeClr>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79712" y="590622"/>
            <a:ext cx="489777" cy="4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nip Diagonal Corner Rectangle 5"/>
          <p:cNvSpPr/>
          <p:nvPr/>
        </p:nvSpPr>
        <p:spPr>
          <a:xfrm>
            <a:off x="6552220" y="2420888"/>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8" name="Snip Diagonal Corner Rectangle 27"/>
          <p:cNvSpPr/>
          <p:nvPr/>
        </p:nvSpPr>
        <p:spPr>
          <a:xfrm>
            <a:off x="6561105" y="2721124"/>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9" name="Snip Diagonal Corner Rectangle 28"/>
          <p:cNvSpPr/>
          <p:nvPr/>
        </p:nvSpPr>
        <p:spPr>
          <a:xfrm>
            <a:off x="6552220" y="2996952"/>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Snip Diagonal Corner Rectangle 29"/>
          <p:cNvSpPr/>
          <p:nvPr/>
        </p:nvSpPr>
        <p:spPr>
          <a:xfrm>
            <a:off x="6552220" y="3284984"/>
            <a:ext cx="612068" cy="245933"/>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1" name="Snip Diagonal Corner Rectangle 30"/>
          <p:cNvSpPr/>
          <p:nvPr/>
        </p:nvSpPr>
        <p:spPr>
          <a:xfrm>
            <a:off x="6561105" y="353091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2" name="Snip Diagonal Corner Rectangle 31"/>
          <p:cNvSpPr/>
          <p:nvPr/>
        </p:nvSpPr>
        <p:spPr>
          <a:xfrm>
            <a:off x="6583866" y="381894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3" name="Snip Diagonal Corner Rectangle 32"/>
          <p:cNvSpPr/>
          <p:nvPr/>
        </p:nvSpPr>
        <p:spPr>
          <a:xfrm>
            <a:off x="6561105" y="4106981"/>
            <a:ext cx="612068" cy="248266"/>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Snip Diagonal Corner Rectangle 33"/>
          <p:cNvSpPr/>
          <p:nvPr/>
        </p:nvSpPr>
        <p:spPr>
          <a:xfrm>
            <a:off x="6561105" y="4355247"/>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Snip Diagonal Corner Rectangle 34"/>
          <p:cNvSpPr/>
          <p:nvPr/>
        </p:nvSpPr>
        <p:spPr>
          <a:xfrm>
            <a:off x="6583866" y="4597539"/>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6" name="Snip Diagonal Corner Rectangle 35"/>
          <p:cNvSpPr/>
          <p:nvPr/>
        </p:nvSpPr>
        <p:spPr>
          <a:xfrm>
            <a:off x="6584714" y="4869160"/>
            <a:ext cx="612068" cy="288032"/>
          </a:xfrm>
          <a:prstGeom prst="snip2DiagRect">
            <a:avLst>
              <a:gd name="adj1" fmla="val 0"/>
              <a:gd name="adj2" fmla="val 50000"/>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nvGrpSpPr>
          <p:cNvPr id="38" name="Group 37"/>
          <p:cNvGrpSpPr/>
          <p:nvPr/>
        </p:nvGrpSpPr>
        <p:grpSpPr>
          <a:xfrm>
            <a:off x="417821" y="200809"/>
            <a:ext cx="757483" cy="1220202"/>
            <a:chOff x="176648" y="1272694"/>
            <a:chExt cx="2379127" cy="4532570"/>
          </a:xfrm>
        </p:grpSpPr>
        <p:pic>
          <p:nvPicPr>
            <p:cNvPr id="39" name="Picture 3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Tree>
    <p:extLst>
      <p:ext uri="{BB962C8B-B14F-4D97-AF65-F5344CB8AC3E}">
        <p14:creationId xmlns:p14="http://schemas.microsoft.com/office/powerpoint/2010/main" val="2630420724"/>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1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156" y="1497894"/>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521520" y="6190908"/>
            <a:ext cx="436633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994" y="1650294"/>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2195736" y="5991338"/>
            <a:ext cx="1769517" cy="12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02357" y="5930198"/>
            <a:ext cx="7638326" cy="369332"/>
          </a:xfrm>
          <a:prstGeom prst="rect">
            <a:avLst/>
          </a:prstGeom>
        </p:spPr>
        <p:txBody>
          <a:bodyPr wrap="square">
            <a:spAutoFit/>
          </a:bodyPr>
          <a:lstStyle/>
          <a:p>
            <a:r>
              <a:rPr lang="en-GB" dirty="0" smtClean="0">
                <a:latin typeface="Impact" pitchFamily="34" charset="0"/>
              </a:rPr>
              <a:t>Lets start today by revising !  Complete the above sums and multiplication grid</a:t>
            </a:r>
            <a:endParaRPr lang="en-GB" dirty="0">
              <a:latin typeface="Impact" pitchFamily="34" charset="0"/>
            </a:endParaRPr>
          </a:p>
        </p:txBody>
      </p:sp>
      <p:pic>
        <p:nvPicPr>
          <p:cNvPr id="2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17821" y="200809"/>
            <a:ext cx="757483" cy="1220202"/>
            <a:chOff x="176648" y="1272694"/>
            <a:chExt cx="2379127" cy="4532570"/>
          </a:xfrm>
        </p:grpSpPr>
        <p:pic>
          <p:nvPicPr>
            <p:cNvPr id="23" name="Picture 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5"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graphicFrame>
        <p:nvGraphicFramePr>
          <p:cNvPr id="2" name="Object 1"/>
          <p:cNvGraphicFramePr>
            <a:graphicFrameLocks noChangeAspect="1"/>
          </p:cNvGraphicFramePr>
          <p:nvPr>
            <p:extLst>
              <p:ext uri="{D42A27DB-BD31-4B8C-83A1-F6EECF244321}">
                <p14:modId xmlns:p14="http://schemas.microsoft.com/office/powerpoint/2010/main" val="6836184"/>
              </p:ext>
            </p:extLst>
          </p:nvPr>
        </p:nvGraphicFramePr>
        <p:xfrm>
          <a:off x="3275856" y="1802694"/>
          <a:ext cx="5688632" cy="4127504"/>
        </p:xfrm>
        <a:graphic>
          <a:graphicData uri="http://schemas.openxmlformats.org/presentationml/2006/ole">
            <mc:AlternateContent xmlns:mc="http://schemas.openxmlformats.org/markup-compatibility/2006">
              <mc:Choice xmlns:v="urn:schemas-microsoft-com:vml" Requires="v">
                <p:oleObj spid="_x0000_s9286" name="Worksheet" r:id="rId12" imgW="4886241" imgH="4076789" progId="Excel.Sheet.12">
                  <p:embed/>
                </p:oleObj>
              </mc:Choice>
              <mc:Fallback>
                <p:oleObj name="Worksheet" r:id="rId12" imgW="4886241" imgH="4076789" progId="Excel.Sheet.12">
                  <p:embed/>
                  <p:pic>
                    <p:nvPicPr>
                      <p:cNvPr id="0" name=""/>
                      <p:cNvPicPr/>
                      <p:nvPr/>
                    </p:nvPicPr>
                    <p:blipFill>
                      <a:blip r:embed="rId13"/>
                      <a:stretch>
                        <a:fillRect/>
                      </a:stretch>
                    </p:blipFill>
                    <p:spPr>
                      <a:xfrm>
                        <a:off x="3275856" y="1802694"/>
                        <a:ext cx="5688632" cy="412750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43897603"/>
              </p:ext>
            </p:extLst>
          </p:nvPr>
        </p:nvGraphicFramePr>
        <p:xfrm>
          <a:off x="776485" y="1853498"/>
          <a:ext cx="2342557" cy="4076700"/>
        </p:xfrm>
        <a:graphic>
          <a:graphicData uri="http://schemas.openxmlformats.org/presentationml/2006/ole">
            <mc:AlternateContent xmlns:mc="http://schemas.openxmlformats.org/markup-compatibility/2006">
              <mc:Choice xmlns:v="urn:schemas-microsoft-com:vml" Requires="v">
                <p:oleObj spid="_x0000_s9287" name="Worksheet" r:id="rId14" imgW="2095567" imgH="4076789" progId="Excel.Sheet.12">
                  <p:embed/>
                </p:oleObj>
              </mc:Choice>
              <mc:Fallback>
                <p:oleObj name="Worksheet" r:id="rId14" imgW="2095567" imgH="4076789" progId="Excel.Sheet.12">
                  <p:embed/>
                  <p:pic>
                    <p:nvPicPr>
                      <p:cNvPr id="0" name=""/>
                      <p:cNvPicPr/>
                      <p:nvPr/>
                    </p:nvPicPr>
                    <p:blipFill>
                      <a:blip r:embed="rId15"/>
                      <a:stretch>
                        <a:fillRect/>
                      </a:stretch>
                    </p:blipFill>
                    <p:spPr>
                      <a:xfrm>
                        <a:off x="776485" y="1853498"/>
                        <a:ext cx="2342557" cy="4076700"/>
                      </a:xfrm>
                      <a:prstGeom prst="rect">
                        <a:avLst/>
                      </a:prstGeom>
                    </p:spPr>
                  </p:pic>
                </p:oleObj>
              </mc:Fallback>
            </mc:AlternateContent>
          </a:graphicData>
        </a:graphic>
      </p:graphicFrame>
    </p:spTree>
    <p:extLst>
      <p:ext uri="{BB962C8B-B14F-4D97-AF65-F5344CB8AC3E}">
        <p14:creationId xmlns:p14="http://schemas.microsoft.com/office/powerpoint/2010/main" val="1643634395"/>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1805" y="1179428"/>
            <a:ext cx="8852683" cy="5129891"/>
            <a:chOff x="3275856" y="1289754"/>
            <a:chExt cx="5505450" cy="4803631"/>
          </a:xfrm>
        </p:grpSpPr>
        <p:sp>
          <p:nvSpPr>
            <p:cNvPr id="13" name="Snip Single Corner Rectangle 12"/>
            <p:cNvSpPr/>
            <p:nvPr/>
          </p:nvSpPr>
          <p:spPr>
            <a:xfrm>
              <a:off x="3636372" y="1706480"/>
              <a:ext cx="5144934" cy="4386905"/>
            </a:xfrm>
            <a:prstGeom prst="snip1Rect">
              <a:avLst>
                <a:gd name="adj" fmla="val 4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2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5542" y="1407545"/>
            <a:ext cx="5291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230982" y="6270490"/>
            <a:ext cx="5291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17821" y="200809"/>
            <a:ext cx="757483" cy="1220202"/>
            <a:chOff x="176648" y="1272694"/>
            <a:chExt cx="2379127" cy="4532570"/>
          </a:xfrm>
        </p:grpSpPr>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graphicFrame>
        <p:nvGraphicFramePr>
          <p:cNvPr id="2" name="Table 1"/>
          <p:cNvGraphicFramePr>
            <a:graphicFrameLocks noGrp="1"/>
          </p:cNvGraphicFramePr>
          <p:nvPr>
            <p:extLst>
              <p:ext uri="{D42A27DB-BD31-4B8C-83A1-F6EECF244321}">
                <p14:modId xmlns:p14="http://schemas.microsoft.com/office/powerpoint/2010/main" val="1506697533"/>
              </p:ext>
            </p:extLst>
          </p:nvPr>
        </p:nvGraphicFramePr>
        <p:xfrm>
          <a:off x="691508" y="1712345"/>
          <a:ext cx="8272979" cy="4558144"/>
        </p:xfrm>
        <a:graphic>
          <a:graphicData uri="http://schemas.openxmlformats.org/drawingml/2006/table">
            <a:tbl>
              <a:tblPr firstRow="1" firstCol="1" bandRow="1"/>
              <a:tblGrid>
                <a:gridCol w="1181357"/>
                <a:gridCol w="1181937"/>
                <a:gridCol w="1181937"/>
                <a:gridCol w="1181937"/>
                <a:gridCol w="1181937"/>
                <a:gridCol w="1181937"/>
                <a:gridCol w="1181937"/>
              </a:tblGrid>
              <a:tr h="577930">
                <a:tc>
                  <a:txBody>
                    <a:bodyPr/>
                    <a:lstStyle/>
                    <a:p>
                      <a:pPr algn="ctr">
                        <a:lnSpc>
                          <a:spcPct val="115000"/>
                        </a:lnSpc>
                        <a:spcAft>
                          <a:spcPts val="0"/>
                        </a:spcAft>
                      </a:pPr>
                      <a:r>
                        <a:rPr lang="en-GB" sz="1800" dirty="0">
                          <a:effectLst/>
                          <a:latin typeface="Calibri"/>
                          <a:ea typeface="Calibri"/>
                          <a:cs typeface="Times New Roman"/>
                        </a:rPr>
                        <a:t>/1000</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/100</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/10</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NUMBER</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effectLst/>
                          <a:latin typeface="Calibri"/>
                          <a:ea typeface="Calibri"/>
                          <a:cs typeface="Times New Roman"/>
                        </a:rPr>
                        <a:t>X10</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X100</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X1000</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930">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365</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82">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effectLst/>
                          <a:latin typeface="Calibri"/>
                          <a:ea typeface="Calibri"/>
                          <a:cs typeface="Times New Roman"/>
                        </a:rPr>
                        <a:t>2567</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930">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23</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930">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98765</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82">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9</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930">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4.5</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7930">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effectLst/>
                          <a:latin typeface="Calibri"/>
                          <a:ea typeface="Calibri"/>
                          <a:cs typeface="Times New Roman"/>
                        </a:rPr>
                        <a:t> </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effectLst/>
                          <a:latin typeface="Calibri"/>
                          <a:ea typeface="Calibri"/>
                          <a:cs typeface="Times New Roman"/>
                        </a:rPr>
                        <a:t>67.4</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a:effectLst/>
                          <a:latin typeface="Calibri"/>
                          <a:ea typeface="Calibri"/>
                          <a:cs typeface="Times New Roman"/>
                        </a:rPr>
                        <a:t> </a:t>
                      </a:r>
                      <a:endParaRPr lang="en-GB" sz="100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800" dirty="0">
                          <a:effectLst/>
                          <a:latin typeface="Calibri"/>
                          <a:ea typeface="Calibri"/>
                          <a:cs typeface="Times New Roman"/>
                        </a:rPr>
                        <a:t> </a:t>
                      </a:r>
                      <a:endParaRPr lang="en-GB" sz="1000" dirty="0">
                        <a:effectLst/>
                        <a:latin typeface="Calibri"/>
                        <a:ea typeface="Calibri"/>
                        <a:cs typeface="Times New Roman"/>
                      </a:endParaRPr>
                    </a:p>
                  </a:txBody>
                  <a:tcPr marL="61423" marR="6142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300721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Warm up Exercise 3 </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24226" y="1242096"/>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gd name="adj" fmla="val 3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776" y="519037"/>
            <a:ext cx="641901" cy="61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417821" y="200809"/>
            <a:ext cx="757483" cy="1220202"/>
            <a:chOff x="176648" y="1272694"/>
            <a:chExt cx="2379127" cy="4532570"/>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
        <p:nvSpPr>
          <p:cNvPr id="2" name="Oval 1"/>
          <p:cNvSpPr/>
          <p:nvPr/>
        </p:nvSpPr>
        <p:spPr>
          <a:xfrm>
            <a:off x="3923928" y="2924944"/>
            <a:ext cx="1296144" cy="1656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t>17</a:t>
            </a:r>
            <a:endParaRPr lang="en-GB" sz="5400" dirty="0"/>
          </a:p>
        </p:txBody>
      </p:sp>
      <p:sp>
        <p:nvSpPr>
          <p:cNvPr id="21" name="Oval 20"/>
          <p:cNvSpPr/>
          <p:nvPr/>
        </p:nvSpPr>
        <p:spPr>
          <a:xfrm>
            <a:off x="6084168" y="2592178"/>
            <a:ext cx="563366" cy="665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x7</a:t>
            </a:r>
            <a:endParaRPr lang="en-GB" dirty="0"/>
          </a:p>
        </p:txBody>
      </p:sp>
      <p:sp>
        <p:nvSpPr>
          <p:cNvPr id="22" name="Oval 21"/>
          <p:cNvSpPr/>
          <p:nvPr/>
        </p:nvSpPr>
        <p:spPr>
          <a:xfrm>
            <a:off x="3491880" y="5026158"/>
            <a:ext cx="563366" cy="665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a:t>
            </a:r>
            <a:endParaRPr lang="en-GB" dirty="0"/>
          </a:p>
        </p:txBody>
      </p:sp>
      <p:sp>
        <p:nvSpPr>
          <p:cNvPr id="23" name="Oval 22"/>
          <p:cNvSpPr/>
          <p:nvPr/>
        </p:nvSpPr>
        <p:spPr>
          <a:xfrm>
            <a:off x="5664817" y="4797152"/>
            <a:ext cx="851399" cy="894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+34</a:t>
            </a:r>
            <a:endParaRPr lang="en-GB" dirty="0"/>
          </a:p>
        </p:txBody>
      </p:sp>
      <p:sp>
        <p:nvSpPr>
          <p:cNvPr id="24" name="Oval 23"/>
          <p:cNvSpPr/>
          <p:nvPr/>
        </p:nvSpPr>
        <p:spPr>
          <a:xfrm>
            <a:off x="1619672" y="3501008"/>
            <a:ext cx="1578005"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x100</a:t>
            </a:r>
            <a:endParaRPr lang="en-GB" dirty="0"/>
          </a:p>
        </p:txBody>
      </p:sp>
      <p:sp>
        <p:nvSpPr>
          <p:cNvPr id="25" name="Oval 24"/>
          <p:cNvSpPr/>
          <p:nvPr/>
        </p:nvSpPr>
        <p:spPr>
          <a:xfrm>
            <a:off x="2928514" y="2231576"/>
            <a:ext cx="707382" cy="765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-31</a:t>
            </a:r>
            <a:endParaRPr lang="en-GB" dirty="0"/>
          </a:p>
        </p:txBody>
      </p:sp>
      <p:sp>
        <p:nvSpPr>
          <p:cNvPr id="26" name="Oval 25"/>
          <p:cNvSpPr/>
          <p:nvPr/>
        </p:nvSpPr>
        <p:spPr>
          <a:xfrm>
            <a:off x="4603586" y="1935209"/>
            <a:ext cx="688494" cy="773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1:3</a:t>
            </a:r>
            <a:endParaRPr lang="en-GB" dirty="0"/>
          </a:p>
        </p:txBody>
      </p:sp>
      <p:sp>
        <p:nvSpPr>
          <p:cNvPr id="27" name="Oval 26"/>
          <p:cNvSpPr/>
          <p:nvPr/>
        </p:nvSpPr>
        <p:spPr>
          <a:xfrm>
            <a:off x="6647534" y="3501008"/>
            <a:ext cx="1812898" cy="1131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Round to nearest 10</a:t>
            </a:r>
            <a:endParaRPr lang="en-GB" dirty="0"/>
          </a:p>
        </p:txBody>
      </p:sp>
      <p:sp>
        <p:nvSpPr>
          <p:cNvPr id="4" name="TextBox 3"/>
          <p:cNvSpPr txBox="1"/>
          <p:nvPr/>
        </p:nvSpPr>
        <p:spPr>
          <a:xfrm>
            <a:off x="776485" y="1844824"/>
            <a:ext cx="1419251" cy="954107"/>
          </a:xfrm>
          <a:prstGeom prst="rect">
            <a:avLst/>
          </a:prstGeom>
          <a:noFill/>
        </p:spPr>
        <p:txBody>
          <a:bodyPr wrap="square" rtlCol="0">
            <a:spAutoFit/>
          </a:bodyPr>
          <a:lstStyle/>
          <a:p>
            <a:r>
              <a:rPr lang="en-GB" sz="2800" b="1" dirty="0" smtClean="0">
                <a:solidFill>
                  <a:schemeClr val="tx2"/>
                </a:solidFill>
              </a:rPr>
              <a:t>Bubble maths</a:t>
            </a:r>
            <a:endParaRPr lang="en-GB" sz="2800" b="1" dirty="0">
              <a:solidFill>
                <a:schemeClr val="tx2"/>
              </a:solidFill>
            </a:endParaRPr>
          </a:p>
        </p:txBody>
      </p:sp>
      <p:sp>
        <p:nvSpPr>
          <p:cNvPr id="6" name="TextBox 5"/>
          <p:cNvSpPr txBox="1"/>
          <p:nvPr/>
        </p:nvSpPr>
        <p:spPr>
          <a:xfrm>
            <a:off x="7164288" y="1844824"/>
            <a:ext cx="1656184" cy="1200329"/>
          </a:xfrm>
          <a:prstGeom prst="rect">
            <a:avLst/>
          </a:prstGeom>
          <a:noFill/>
        </p:spPr>
        <p:txBody>
          <a:bodyPr wrap="square" rtlCol="0">
            <a:spAutoFit/>
          </a:bodyPr>
          <a:lstStyle/>
          <a:p>
            <a:r>
              <a:rPr lang="en-GB" dirty="0" smtClean="0"/>
              <a:t>Calculate the instruction on the central number</a:t>
            </a:r>
            <a:endParaRPr lang="en-GB" dirty="0"/>
          </a:p>
        </p:txBody>
      </p:sp>
      <p:pic>
        <p:nvPicPr>
          <p:cNvPr id="1026" name="Picture 2" descr="C:\Users\Mike\AppData\Local\Microsoft\Windows\Temporary Internet Files\Content.IE5\ECSG45LR\MC900433884[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8986" y="5229797"/>
            <a:ext cx="792087" cy="792087"/>
          </a:xfrm>
          <a:prstGeom prst="rect">
            <a:avLst/>
          </a:prstGeom>
          <a:noFill/>
          <a:extLst>
            <a:ext uri="{909E8E84-426E-40DD-AFC4-6F175D3DCCD1}">
              <a14:hiddenFill xmlns:a14="http://schemas.microsoft.com/office/drawing/2010/main">
                <a:solidFill>
                  <a:srgbClr val="FFFFFF"/>
                </a:solidFill>
              </a14:hiddenFill>
            </a:ext>
          </a:extLst>
        </p:spPr>
      </p:pic>
      <p:sp>
        <p:nvSpPr>
          <p:cNvPr id="7" name="&quot;No&quot; Symbol 6"/>
          <p:cNvSpPr/>
          <p:nvPr/>
        </p:nvSpPr>
        <p:spPr>
          <a:xfrm>
            <a:off x="7725572" y="4938263"/>
            <a:ext cx="1238916" cy="13265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9" name="Straight Arrow Connector 8"/>
          <p:cNvCxnSpPr/>
          <p:nvPr/>
        </p:nvCxnSpPr>
        <p:spPr>
          <a:xfrm flipH="1">
            <a:off x="3197677" y="3753036"/>
            <a:ext cx="726251" cy="1080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5" idx="5"/>
          </p:cNvCxnSpPr>
          <p:nvPr/>
        </p:nvCxnSpPr>
        <p:spPr>
          <a:xfrm flipH="1" flipV="1">
            <a:off x="3532302" y="2884865"/>
            <a:ext cx="579776" cy="3188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766322" y="2614265"/>
            <a:ext cx="72006" cy="3106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1" idx="2"/>
          </p:cNvCxnSpPr>
          <p:nvPr/>
        </p:nvCxnSpPr>
        <p:spPr>
          <a:xfrm flipV="1">
            <a:off x="5148064" y="2924944"/>
            <a:ext cx="936104"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22" idx="7"/>
          </p:cNvCxnSpPr>
          <p:nvPr/>
        </p:nvCxnSpPr>
        <p:spPr>
          <a:xfrm flipH="1">
            <a:off x="3972743" y="4525904"/>
            <a:ext cx="425394" cy="5977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896654" y="4473116"/>
            <a:ext cx="768163" cy="5530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7" idx="2"/>
          </p:cNvCxnSpPr>
          <p:nvPr/>
        </p:nvCxnSpPr>
        <p:spPr>
          <a:xfrm>
            <a:off x="5220072" y="3861048"/>
            <a:ext cx="1427462" cy="2056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122250"/>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46276"/>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Progress Checker 1</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36372" y="1706480"/>
              <a:ext cx="5144934" cy="4386905"/>
            </a:xfrm>
            <a:prstGeom prst="snip1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a:t>
              </a:r>
              <a:endParaRPr lang="en-GB" dirty="0"/>
            </a:p>
          </p:txBody>
        </p:sp>
      </p:grpSp>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7" y="2316952"/>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24418" y="3652575"/>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nip Diagonal Corner Rectangle 6"/>
          <p:cNvSpPr/>
          <p:nvPr/>
        </p:nvSpPr>
        <p:spPr>
          <a:xfrm>
            <a:off x="4472464" y="30367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9" name="Snip Diagonal Corner Rectangle 28"/>
          <p:cNvSpPr/>
          <p:nvPr/>
        </p:nvSpPr>
        <p:spPr>
          <a:xfrm>
            <a:off x="4898645" y="31891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Snip Diagonal Corner Rectangle 29"/>
          <p:cNvSpPr/>
          <p:nvPr/>
        </p:nvSpPr>
        <p:spPr>
          <a:xfrm>
            <a:off x="5347324" y="3341531"/>
            <a:ext cx="824122"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39592" y="4982551"/>
            <a:ext cx="8049473" cy="26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8647" y="4760315"/>
            <a:ext cx="1175841" cy="152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7935" y="602364"/>
            <a:ext cx="503304" cy="5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Snip Diagonal Corner Rectangle 32"/>
          <p:cNvSpPr/>
          <p:nvPr/>
        </p:nvSpPr>
        <p:spPr>
          <a:xfrm>
            <a:off x="3076216" y="3998409"/>
            <a:ext cx="1278080" cy="216024"/>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783762" y="1643652"/>
            <a:ext cx="6559809" cy="276999"/>
          </a:xfrm>
          <a:prstGeom prst="rect">
            <a:avLst/>
          </a:prstGeom>
          <a:noFill/>
        </p:spPr>
        <p:txBody>
          <a:bodyPr wrap="none" rtlCol="0">
            <a:spAutoFit/>
          </a:bodyPr>
          <a:lstStyle/>
          <a:p>
            <a:r>
              <a:rPr lang="en-GB" sz="1200" dirty="0" smtClean="0">
                <a:latin typeface="Impact" pitchFamily="34" charset="0"/>
              </a:rPr>
              <a:t>What do you already know about Metric Measures ? What did you learn during the week? … examples…</a:t>
            </a:r>
            <a:endParaRPr lang="en-GB" sz="1200" dirty="0"/>
          </a:p>
        </p:txBody>
      </p:sp>
      <p:sp>
        <p:nvSpPr>
          <p:cNvPr id="36" name="TextBox 35"/>
          <p:cNvSpPr txBox="1"/>
          <p:nvPr/>
        </p:nvSpPr>
        <p:spPr>
          <a:xfrm>
            <a:off x="732871" y="2561479"/>
            <a:ext cx="4447051" cy="1169551"/>
          </a:xfrm>
          <a:prstGeom prst="rect">
            <a:avLst/>
          </a:prstGeom>
          <a:noFill/>
        </p:spPr>
        <p:txBody>
          <a:bodyPr wrap="none" rtlCol="0">
            <a:spAutoFit/>
          </a:bodyPr>
          <a:lstStyle/>
          <a:p>
            <a:r>
              <a:rPr lang="en-GB" sz="1400" dirty="0" smtClean="0">
                <a:latin typeface="Impact" pitchFamily="34" charset="0"/>
              </a:rPr>
              <a:t> How would you rate your skills in using metric measures?</a:t>
            </a:r>
          </a:p>
          <a:p>
            <a:endParaRPr lang="en-GB" sz="1400" dirty="0">
              <a:latin typeface="Impact" pitchFamily="34" charset="0"/>
            </a:endParaRPr>
          </a:p>
          <a:p>
            <a:pPr marL="342900" indent="-342900">
              <a:buAutoNum type="arabicParenR"/>
            </a:pPr>
            <a:r>
              <a:rPr lang="en-GB" sz="1400" dirty="0" smtClean="0">
                <a:latin typeface="Impact" pitchFamily="34" charset="0"/>
              </a:rPr>
              <a:t>Excellent ability</a:t>
            </a:r>
          </a:p>
          <a:p>
            <a:pPr marL="342900" indent="-342900">
              <a:buAutoNum type="arabicParenR"/>
            </a:pPr>
            <a:r>
              <a:rPr lang="en-GB" sz="1400" dirty="0" smtClean="0">
                <a:latin typeface="Impact" pitchFamily="34" charset="0"/>
              </a:rPr>
              <a:t>Good ability, but working to improve</a:t>
            </a:r>
          </a:p>
          <a:p>
            <a:pPr marL="342900" indent="-342900">
              <a:buAutoNum type="arabicParenR"/>
            </a:pPr>
            <a:r>
              <a:rPr lang="en-GB" sz="1400" dirty="0" smtClean="0">
                <a:latin typeface="Impact" pitchFamily="34" charset="0"/>
              </a:rPr>
              <a:t>Ok, making a start but I know I have lots to still learn</a:t>
            </a:r>
            <a:endParaRPr lang="en-GB" sz="1400" dirty="0"/>
          </a:p>
        </p:txBody>
      </p:sp>
      <p:sp>
        <p:nvSpPr>
          <p:cNvPr id="37" name="TextBox 36"/>
          <p:cNvSpPr txBox="1"/>
          <p:nvPr/>
        </p:nvSpPr>
        <p:spPr>
          <a:xfrm>
            <a:off x="744827" y="3878887"/>
            <a:ext cx="6853223" cy="1169551"/>
          </a:xfrm>
          <a:prstGeom prst="rect">
            <a:avLst/>
          </a:prstGeom>
          <a:noFill/>
        </p:spPr>
        <p:txBody>
          <a:bodyPr wrap="none" rtlCol="0">
            <a:spAutoFit/>
          </a:bodyPr>
          <a:lstStyle/>
          <a:p>
            <a:r>
              <a:rPr lang="en-GB" sz="1400" dirty="0" smtClean="0">
                <a:latin typeface="Impact" pitchFamily="34" charset="0"/>
              </a:rPr>
              <a:t>The date I started studying : 		My aims for today ( tick those that apply )</a:t>
            </a:r>
          </a:p>
          <a:p>
            <a:endParaRPr lang="en-GB" sz="1400" dirty="0">
              <a:latin typeface="Impact" pitchFamily="34" charset="0"/>
            </a:endParaRPr>
          </a:p>
          <a:p>
            <a:r>
              <a:rPr lang="en-GB" sz="1400" dirty="0" smtClean="0">
                <a:latin typeface="Impact" pitchFamily="34" charset="0"/>
              </a:rPr>
              <a:t>A    To recognise  the correct metric units for lengths, weights and capacity measurements</a:t>
            </a:r>
          </a:p>
          <a:p>
            <a:r>
              <a:rPr lang="en-GB" sz="1400" dirty="0">
                <a:latin typeface="Impact" pitchFamily="34" charset="0"/>
              </a:rPr>
              <a:t>	</a:t>
            </a:r>
            <a:r>
              <a:rPr lang="en-GB" sz="1400" dirty="0" smtClean="0">
                <a:latin typeface="Impact" pitchFamily="34" charset="0"/>
              </a:rPr>
              <a:t>B    Replace place value names with Latin prefixes </a:t>
            </a:r>
          </a:p>
          <a:p>
            <a:r>
              <a:rPr lang="en-GB" sz="1400" dirty="0">
                <a:latin typeface="Impact" pitchFamily="34" charset="0"/>
              </a:rPr>
              <a:t>	</a:t>
            </a:r>
            <a:r>
              <a:rPr lang="en-GB" sz="1400" dirty="0" smtClean="0">
                <a:latin typeface="Impact" pitchFamily="34" charset="0"/>
              </a:rPr>
              <a:t>	C    </a:t>
            </a:r>
            <a:r>
              <a:rPr lang="en-GB" sz="1400" dirty="0">
                <a:latin typeface="Impact" pitchFamily="34" charset="0"/>
              </a:rPr>
              <a:t> </a:t>
            </a:r>
            <a:r>
              <a:rPr lang="en-GB" sz="1400" dirty="0" smtClean="0">
                <a:latin typeface="Impact" pitchFamily="34" charset="0"/>
              </a:rPr>
              <a:t>Convert one metric unit to another to solve practical problems</a:t>
            </a:r>
            <a:endParaRPr lang="en-GB" sz="1400" dirty="0"/>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722" y="5292549"/>
            <a:ext cx="2654747" cy="990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8254" y="5292548"/>
            <a:ext cx="990273" cy="100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3882" y="5134743"/>
            <a:ext cx="1134262" cy="109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12160" y="5134743"/>
            <a:ext cx="1368152" cy="111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417821" y="200809"/>
            <a:ext cx="757483" cy="1220202"/>
            <a:chOff x="176648" y="1272694"/>
            <a:chExt cx="2379127" cy="4532570"/>
          </a:xfrm>
        </p:grpSpPr>
        <p:pic>
          <p:nvPicPr>
            <p:cNvPr id="39" name="Picture 3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40" name="Picture 3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Tree>
    <p:extLst>
      <p:ext uri="{BB962C8B-B14F-4D97-AF65-F5344CB8AC3E}">
        <p14:creationId xmlns:p14="http://schemas.microsoft.com/office/powerpoint/2010/main" val="26748772"/>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a:extLst>
              <a:ext uri="{BEBA8EAE-BF5A-486C-A8C5-ECC9F3942E4B}">
                <a14:imgProps xmlns:a14="http://schemas.microsoft.com/office/drawing/2010/main">
                  <a14:imgLayer r:embed="rId3">
                    <a14:imgEffect>
                      <a14:artisticPastelsSmooth/>
                    </a14:imgEffect>
                    <a14:imgEffect>
                      <a14:brightnessContrast bright="57000"/>
                    </a14:imgEffect>
                  </a14:imgLayer>
                </a14:imgProps>
              </a:ext>
              <a:ext uri="{28A0092B-C50C-407E-A947-70E740481C1C}">
                <a14:useLocalDpi xmlns:a14="http://schemas.microsoft.com/office/drawing/2010/main" val="0"/>
              </a:ext>
            </a:extLst>
          </a:blip>
          <a:srcRect/>
          <a:stretch>
            <a:fillRect/>
          </a:stretch>
        </p:blipFill>
        <p:spPr bwMode="auto">
          <a:xfrm>
            <a:off x="1" y="1033461"/>
            <a:ext cx="9143999" cy="54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435520"/>
            <a:ext cx="9157052" cy="435283"/>
          </a:xfrm>
          <a:prstGeom prst="rect">
            <a:avLst/>
          </a:prstGeom>
          <a:noFill/>
          <a:extLst>
            <a:ext uri="{909E8E84-426E-40DD-AFC4-6F175D3DCCD1}">
              <a14:hiddenFill xmlns:a14="http://schemas.microsoft.com/office/drawing/2010/main">
                <a:solidFill>
                  <a:srgbClr val="FFFFFF"/>
                </a:solidFill>
              </a14:hiddenFill>
            </a:ext>
          </a:extLst>
        </p:spPr>
      </p:pic>
      <p:pic>
        <p:nvPicPr>
          <p:cNvPr id="21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10361"/>
            <a:ext cx="9186863" cy="1043823"/>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2"/>
          <p:cNvSpPr txBox="1">
            <a:spLocks noChangeArrowheads="1"/>
          </p:cNvSpPr>
          <p:nvPr/>
        </p:nvSpPr>
        <p:spPr bwMode="auto">
          <a:xfrm>
            <a:off x="1285893" y="656504"/>
            <a:ext cx="6585267" cy="423514"/>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0"/>
              </a:spcAft>
            </a:pPr>
            <a:r>
              <a:rPr lang="en-GB" sz="2000" b="1" dirty="0" smtClean="0">
                <a:solidFill>
                  <a:srgbClr val="FFFFFF"/>
                </a:solidFill>
                <a:latin typeface="Line Printer (PC)"/>
                <a:ea typeface="Calibri"/>
                <a:cs typeface="Times New Roman"/>
              </a:rPr>
              <a:t> Introductory Video and Discussion</a:t>
            </a:r>
            <a:endParaRPr lang="en-GB" sz="1100" dirty="0">
              <a:effectLst/>
              <a:latin typeface="Calibri"/>
              <a:ea typeface="Calibri"/>
              <a:cs typeface="Times New Roman"/>
            </a:endParaRPr>
          </a:p>
        </p:txBody>
      </p:sp>
      <p:sp>
        <p:nvSpPr>
          <p:cNvPr id="5" name="Rectangle 7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3" name="Group 2"/>
          <p:cNvGrpSpPr/>
          <p:nvPr/>
        </p:nvGrpSpPr>
        <p:grpSpPr>
          <a:xfrm>
            <a:off x="111805" y="1179428"/>
            <a:ext cx="8852683" cy="5129891"/>
            <a:chOff x="3275856" y="1289754"/>
            <a:chExt cx="5505450" cy="4803631"/>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1289754"/>
              <a:ext cx="5505450" cy="45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262662" y="3719675"/>
              <a:ext cx="4386904" cy="360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nip Single Corner Rectangle 12"/>
            <p:cNvSpPr/>
            <p:nvPr/>
          </p:nvSpPr>
          <p:spPr>
            <a:xfrm>
              <a:off x="3626561" y="1706480"/>
              <a:ext cx="5144934" cy="4386905"/>
            </a:xfrm>
            <a:prstGeom prst="snip1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003898" y="1765873"/>
            <a:ext cx="878702"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KHTU.</a:t>
            </a:r>
            <a:endParaRPr lang="en-US"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8" name="Picture 27" descr="http://www.facilitiesnet.com/graphics/products/-bom08/494.jpg"/>
          <p:cNvPicPr/>
          <p:nvPr/>
        </p:nvPicPr>
        <p:blipFill>
          <a:blip r:embed="rId7" cstate="print">
            <a:extLst>
              <a:ext uri="{BEBA8EAE-BF5A-486C-A8C5-ECC9F3942E4B}">
                <a14:imgProps xmlns:a14="http://schemas.microsoft.com/office/drawing/2010/main">
                  <a14:imgLayer r:embed="rId8">
                    <a14:imgEffect>
                      <a14:artisticPlasticWrap/>
                    </a14:imgEffect>
                    <a14:imgEffect>
                      <a14:colorTemperature colorTemp="4375"/>
                    </a14:imgEffect>
                    <a14:imgEffect>
                      <a14:saturation sat="0"/>
                    </a14:imgEffect>
                    <a14:imgEffect>
                      <a14:brightnessContrast bright="47000" contrast="14000"/>
                    </a14:imgEffect>
                  </a14:imgLayer>
                </a14:imgProps>
              </a:ext>
              <a:ext uri="{28A0092B-C50C-407E-A947-70E740481C1C}">
                <a14:useLocalDpi xmlns:a14="http://schemas.microsoft.com/office/drawing/2010/main" val="0"/>
              </a:ext>
            </a:extLst>
          </a:blip>
          <a:srcRect/>
          <a:stretch>
            <a:fillRect/>
          </a:stretch>
        </p:blipFill>
        <p:spPr bwMode="auto">
          <a:xfrm rot="5400000">
            <a:off x="2361042" y="353948"/>
            <a:ext cx="4392487" cy="7374241"/>
          </a:xfrm>
          <a:prstGeom prst="rect">
            <a:avLst/>
          </a:prstGeom>
          <a:noFill/>
          <a:ln>
            <a:noFill/>
          </a:ln>
        </p:spPr>
      </p:pic>
      <p:pic>
        <p:nvPicPr>
          <p:cNvPr id="32" name="Picture 31"/>
          <p:cNvPicPr/>
          <p:nvPr/>
        </p:nvPicPr>
        <p:blipFill>
          <a:blip r:embed="rId9">
            <a:extLst>
              <a:ext uri="{28A0092B-C50C-407E-A947-70E740481C1C}">
                <a14:useLocalDpi xmlns:a14="http://schemas.microsoft.com/office/drawing/2010/main" val="0"/>
              </a:ext>
            </a:extLst>
          </a:blip>
          <a:srcRect/>
          <a:stretch>
            <a:fillRect/>
          </a:stretch>
        </p:blipFill>
        <p:spPr bwMode="auto">
          <a:xfrm>
            <a:off x="697228" y="1696702"/>
            <a:ext cx="8051236" cy="2889168"/>
          </a:xfrm>
          <a:prstGeom prst="rect">
            <a:avLst/>
          </a:prstGeom>
          <a:noFill/>
          <a:ln>
            <a:noFill/>
          </a:ln>
        </p:spPr>
      </p:pic>
      <p:pic>
        <p:nvPicPr>
          <p:cNvPr id="33" name="Picture 32" descr="http://t0.gstatic.com/images?q=tbn:ANd9GcRulifBJQFeHf9uTB9zOgT7aVi0mWpqcuJvW4geQ0ysGX1leqaS">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830601" y="4598188"/>
            <a:ext cx="2924175" cy="1637030"/>
          </a:xfrm>
          <a:prstGeom prst="rect">
            <a:avLst/>
          </a:prstGeom>
          <a:noFill/>
          <a:ln>
            <a:noFill/>
          </a:ln>
        </p:spPr>
      </p:pic>
      <p:pic>
        <p:nvPicPr>
          <p:cNvPr id="35" name="Picture 34" descr="http://t0.gstatic.com/images?q=tbn:ANd9GcRls8nqN4T9mJrWtk3f8Z5wY4u2k5YpcusPz67NYs2OMCTM_Yrd"/>
          <p:cNvPicPr/>
          <p:nvPr/>
        </p:nvPicPr>
        <p:blipFill>
          <a:blip r:embed="rId12">
            <a:extLst>
              <a:ext uri="{BEBA8EAE-BF5A-486C-A8C5-ECC9F3942E4B}">
                <a14:imgProps xmlns:a14="http://schemas.microsoft.com/office/drawing/2010/main">
                  <a14:imgLayer r:embed="rId13">
                    <a14:imgEffect>
                      <a14:artisticFilmGrain/>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a:off x="870165" y="1844825"/>
            <a:ext cx="7662276" cy="2548388"/>
          </a:xfrm>
          <a:prstGeom prst="rect">
            <a:avLst/>
          </a:prstGeom>
          <a:noFill/>
          <a:ln>
            <a:noFill/>
          </a:ln>
        </p:spPr>
      </p:pic>
      <p:sp>
        <p:nvSpPr>
          <p:cNvPr id="4" name="Rectangle 3"/>
          <p:cNvSpPr/>
          <p:nvPr/>
        </p:nvSpPr>
        <p:spPr>
          <a:xfrm>
            <a:off x="959137" y="1943021"/>
            <a:ext cx="7573304" cy="2308324"/>
          </a:xfrm>
          <a:prstGeom prst="rect">
            <a:avLst/>
          </a:prstGeom>
        </p:spPr>
        <p:txBody>
          <a:bodyPr wrap="square">
            <a:spAutoFit/>
          </a:bodyPr>
          <a:lstStyle/>
          <a:p>
            <a:r>
              <a:rPr lang="en-GB" dirty="0" smtClean="0">
                <a:latin typeface="Impact" pitchFamily="34" charset="0"/>
              </a:rPr>
              <a:t>How is the metric system of measure different to other systems ?</a:t>
            </a:r>
          </a:p>
          <a:p>
            <a:r>
              <a:rPr lang="en-GB" dirty="0">
                <a:latin typeface="Impact" pitchFamily="34" charset="0"/>
              </a:rPr>
              <a:t>	</a:t>
            </a:r>
            <a:r>
              <a:rPr lang="en-GB" dirty="0" smtClean="0">
                <a:latin typeface="Impact" pitchFamily="34" charset="0"/>
              </a:rPr>
              <a:t>Why do we have more than one unit of measure </a:t>
            </a:r>
            <a:r>
              <a:rPr lang="en-GB" dirty="0" err="1" smtClean="0">
                <a:latin typeface="Impact" pitchFamily="34" charset="0"/>
              </a:rPr>
              <a:t>eg</a:t>
            </a:r>
            <a:r>
              <a:rPr lang="en-GB" dirty="0" smtClean="0">
                <a:latin typeface="Impact" pitchFamily="34" charset="0"/>
              </a:rPr>
              <a:t>. mg, kg</a:t>
            </a:r>
          </a:p>
          <a:p>
            <a:endParaRPr lang="en-GB" dirty="0">
              <a:latin typeface="Impact" pitchFamily="34" charset="0"/>
            </a:endParaRPr>
          </a:p>
          <a:p>
            <a:r>
              <a:rPr lang="en-GB" dirty="0" smtClean="0">
                <a:latin typeface="Impact" pitchFamily="34" charset="0"/>
              </a:rPr>
              <a:t>Is there an easy way of converting between different units ?</a:t>
            </a:r>
          </a:p>
          <a:p>
            <a:r>
              <a:rPr lang="en-GB" dirty="0">
                <a:latin typeface="Impact" pitchFamily="34" charset="0"/>
              </a:rPr>
              <a:t>	</a:t>
            </a:r>
            <a:r>
              <a:rPr lang="en-GB" dirty="0" smtClean="0">
                <a:latin typeface="Impact" pitchFamily="34" charset="0"/>
              </a:rPr>
              <a:t>What is a ‘Conversion table’ and where do you find them ?</a:t>
            </a:r>
          </a:p>
          <a:p>
            <a:endParaRPr lang="en-GB" dirty="0">
              <a:latin typeface="Impact" pitchFamily="34" charset="0"/>
            </a:endParaRPr>
          </a:p>
          <a:p>
            <a:r>
              <a:rPr lang="en-GB" dirty="0" smtClean="0">
                <a:latin typeface="Impact" pitchFamily="34" charset="0"/>
              </a:rPr>
              <a:t>What is the largest unit you can think of, or the smallest ?</a:t>
            </a:r>
          </a:p>
          <a:p>
            <a:r>
              <a:rPr lang="en-GB" dirty="0">
                <a:latin typeface="Impact" pitchFamily="34" charset="0"/>
              </a:rPr>
              <a:t>	</a:t>
            </a:r>
            <a:r>
              <a:rPr lang="en-GB" dirty="0" smtClean="0">
                <a:latin typeface="Impact" pitchFamily="34" charset="0"/>
              </a:rPr>
              <a:t>Do all </a:t>
            </a:r>
            <a:r>
              <a:rPr lang="en-GB" smtClean="0">
                <a:latin typeface="Impact" pitchFamily="34" charset="0"/>
              </a:rPr>
              <a:t>countries use </a:t>
            </a:r>
            <a:r>
              <a:rPr lang="en-GB" dirty="0" smtClean="0">
                <a:latin typeface="Impact" pitchFamily="34" charset="0"/>
              </a:rPr>
              <a:t>the </a:t>
            </a:r>
            <a:r>
              <a:rPr lang="en-GB" smtClean="0">
                <a:latin typeface="Impact" pitchFamily="34" charset="0"/>
              </a:rPr>
              <a:t>metric system ?</a:t>
            </a:r>
            <a:endParaRPr lang="en-GB" dirty="0">
              <a:latin typeface="Impact" pitchFamily="34" charset="0"/>
            </a:endParaRPr>
          </a:p>
        </p:txBody>
      </p:sp>
      <p:sp>
        <p:nvSpPr>
          <p:cNvPr id="10" name="Rectangle 9"/>
          <p:cNvSpPr/>
          <p:nvPr/>
        </p:nvSpPr>
        <p:spPr>
          <a:xfrm>
            <a:off x="4148638" y="4639429"/>
            <a:ext cx="3871060" cy="2769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Watch the introductory video and then discuss the above </a:t>
            </a:r>
            <a:endParaRPr lang="en-US" sz="1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Snip Diagonal Corner Rectangle 35"/>
          <p:cNvSpPr/>
          <p:nvPr/>
        </p:nvSpPr>
        <p:spPr>
          <a:xfrm>
            <a:off x="3419872" y="4916428"/>
            <a:ext cx="5328592" cy="1176868"/>
          </a:xfrm>
          <a:prstGeom prst="snip2DiagRect">
            <a:avLst>
              <a:gd name="adj1" fmla="val 50000"/>
              <a:gd name="adj2"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7" name="Rectangle 36"/>
          <p:cNvSpPr/>
          <p:nvPr/>
        </p:nvSpPr>
        <p:spPr>
          <a:xfrm>
            <a:off x="3954166" y="4945434"/>
            <a:ext cx="2164322" cy="276999"/>
          </a:xfrm>
          <a:prstGeom prst="rect">
            <a:avLst/>
          </a:prstGeom>
        </p:spPr>
        <p:txBody>
          <a:bodyPr wrap="square">
            <a:spAutoFit/>
          </a:bodyPr>
          <a:lstStyle/>
          <a:p>
            <a:r>
              <a:rPr lang="en-GB" sz="1200" dirty="0" smtClean="0">
                <a:latin typeface="Impact" pitchFamily="34" charset="0"/>
              </a:rPr>
              <a:t>Your thoughts..</a:t>
            </a:r>
            <a:endParaRPr lang="en-GB" sz="1200" dirty="0">
              <a:latin typeface="Impact" pitchFamily="34" charset="0"/>
            </a:endParaRPr>
          </a:p>
        </p:txBody>
      </p:sp>
      <p:pic>
        <p:nvPicPr>
          <p:cNvPr id="24" name="Picture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5069" y="656987"/>
            <a:ext cx="503651" cy="4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417821" y="200809"/>
            <a:ext cx="757483" cy="1220202"/>
            <a:chOff x="176648" y="1272694"/>
            <a:chExt cx="2379127" cy="4532570"/>
          </a:xfrm>
        </p:grpSpPr>
        <p:pic>
          <p:nvPicPr>
            <p:cNvPr id="27" name="Picture 2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03150" y="1272694"/>
              <a:ext cx="1252625" cy="4532570"/>
            </a:xfrm>
            <a:prstGeom prst="rect">
              <a:avLst/>
            </a:prstGeom>
            <a:noFill/>
            <a:ln>
              <a:noFill/>
            </a:ln>
          </p:spPr>
        </p:pic>
        <p:pic>
          <p:nvPicPr>
            <p:cNvPr id="29" name="Picture 2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6648" y="2735683"/>
              <a:ext cx="1514967" cy="1437936"/>
            </a:xfrm>
            <a:prstGeom prst="rect">
              <a:avLst/>
            </a:prstGeom>
            <a:noFill/>
            <a:ln>
              <a:noFill/>
            </a:ln>
          </p:spPr>
        </p:pic>
      </p:grpSp>
    </p:spTree>
    <p:extLst>
      <p:ext uri="{BB962C8B-B14F-4D97-AF65-F5344CB8AC3E}">
        <p14:creationId xmlns:p14="http://schemas.microsoft.com/office/powerpoint/2010/main" val="914618128"/>
      </p:ext>
    </p:extLst>
  </p:cSld>
  <p:clrMapOvr>
    <a:masterClrMapping/>
  </p:clrMapOvr>
  <mc:AlternateContent xmlns:mc="http://schemas.openxmlformats.org/markup-compatibility/2006" xmlns:p14="http://schemas.microsoft.com/office/powerpoint/2010/main">
    <mc:Choice Requires="p14">
      <p:transition spd="slow" p14:dur="2000">
        <p14:glitter pattern="hexago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2770</TotalTime>
  <Words>2559</Words>
  <Application>Microsoft Office PowerPoint</Application>
  <PresentationFormat>On-screen Show (4:3)</PresentationFormat>
  <Paragraphs>648</Paragraphs>
  <Slides>41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Guest</dc:creator>
  <cp:lastModifiedBy>MKC Profile</cp:lastModifiedBy>
  <cp:revision>326</cp:revision>
  <cp:lastPrinted>2015-05-05T08:48:40Z</cp:lastPrinted>
  <dcterms:created xsi:type="dcterms:W3CDTF">2013-05-06T08:56:40Z</dcterms:created>
  <dcterms:modified xsi:type="dcterms:W3CDTF">2005-02-03T02:59:07Z</dcterms:modified>
</cp:coreProperties>
</file>