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AD2FC-50B4-43B1-9CB7-F33A63B396A3}" type="datetimeFigureOut">
              <a:rPr lang="en-GB" smtClean="0"/>
              <a:pPr/>
              <a:t>18/01/2022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274B4-CAEB-466E-960C-6530044A04F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BCF251-8AEF-4A36-8719-185AF15C8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653136"/>
            <a:ext cx="7772400" cy="1470025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Solving Equations</a:t>
            </a:r>
          </a:p>
        </p:txBody>
      </p:sp>
      <p:sp>
        <p:nvSpPr>
          <p:cNvPr id="4" name="Cloud 3"/>
          <p:cNvSpPr/>
          <p:nvPr/>
        </p:nvSpPr>
        <p:spPr>
          <a:xfrm>
            <a:off x="0" y="0"/>
            <a:ext cx="4067944" cy="24208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If x stands for a number, can I find out what that number is?</a:t>
            </a:r>
            <a:endParaRPr lang="en-GB" sz="2800" b="1" baseline="300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3707904" y="0"/>
            <a:ext cx="576064" cy="62068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4427984" y="404664"/>
            <a:ext cx="360040" cy="36004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4860032" y="836712"/>
            <a:ext cx="288032" cy="21602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0" y="0"/>
            <a:ext cx="4067944" cy="2492896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HAVE YOU NOT GOT OFF THIS SLIDE YET?</a:t>
            </a:r>
          </a:p>
          <a:p>
            <a:pPr algn="ctr"/>
            <a:r>
              <a:rPr lang="en-GB" sz="2400" b="1" dirty="0">
                <a:solidFill>
                  <a:schemeClr val="tx1"/>
                </a:solidFill>
              </a:rPr>
              <a:t>COME ON! GET MOVING GUYS!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4500"/>
                            </p:stCondLst>
                            <p:childTnLst>
                              <p:par>
                                <p:cTn id="30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0"/>
                            </p:stCondLst>
                            <p:childTnLst>
                              <p:par>
                                <p:cTn id="38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9000"/>
                            </p:stCondLst>
                            <p:childTnLst>
                              <p:par>
                                <p:cTn id="42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500"/>
                            </p:stCondLst>
                            <p:childTnLst>
                              <p:par>
                                <p:cTn id="46" presetID="1" presetClass="exit" presetSubtype="0" fill="hold" grpId="3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3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3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3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500"/>
                            </p:stCondLst>
                            <p:childTnLst>
                              <p:par>
                                <p:cTn id="55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0"/>
                            </p:stCondLst>
                            <p:childTnLst>
                              <p:par>
                                <p:cTn id="59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500"/>
                            </p:stCondLst>
                            <p:childTnLst>
                              <p:par>
                                <p:cTn id="63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0"/>
                            </p:stCondLst>
                            <p:childTnLst>
                              <p:par>
                                <p:cTn id="67" presetID="10" presetClass="entr" presetSubtype="0" fill="hold" grpId="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6500"/>
                            </p:stCondLst>
                            <p:childTnLst>
                              <p:par>
                                <p:cTn id="71" presetID="1" presetClass="exit" presetSubtype="0" fill="hold" grpId="5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5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5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5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6500"/>
                            </p:stCondLst>
                            <p:childTnLst>
                              <p:par>
                                <p:cTn id="80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8000"/>
                            </p:stCondLst>
                            <p:childTnLst>
                              <p:par>
                                <p:cTn id="84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9500"/>
                            </p:stCondLst>
                            <p:childTnLst>
                              <p:par>
                                <p:cTn id="88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1000"/>
                            </p:stCondLst>
                            <p:childTnLst>
                              <p:par>
                                <p:cTn id="92" presetID="10" presetClass="entr" presetSubtype="0" fill="hold" grpId="6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2500"/>
                            </p:stCondLst>
                            <p:childTnLst>
                              <p:par>
                                <p:cTn id="96" presetID="1" presetClass="exit" presetSubtype="0" fill="hold" grpId="7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7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7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7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05" presetID="10" presetClass="entr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64000"/>
                            </p:stCondLst>
                            <p:childTnLst>
                              <p:par>
                                <p:cTn id="109" presetID="10" presetClass="entr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5500"/>
                            </p:stCondLst>
                            <p:childTnLst>
                              <p:par>
                                <p:cTn id="113" presetID="10" presetClass="entr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7000"/>
                            </p:stCondLst>
                            <p:childTnLst>
                              <p:par>
                                <p:cTn id="117" presetID="10" presetClass="entr" presetSubtype="0" fill="hold" grpId="8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8500"/>
                            </p:stCondLst>
                            <p:childTnLst>
                              <p:par>
                                <p:cTn id="121" presetID="1" presetClass="exit" presetSubtype="0" fill="hold" grpId="9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9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9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9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8500"/>
                            </p:stCondLst>
                            <p:childTnLst>
                              <p:par>
                                <p:cTn id="130" presetID="10" presetClass="entr" presetSubtype="0" fill="hold" grpId="1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81000"/>
                            </p:stCondLst>
                            <p:childTnLst>
                              <p:par>
                                <p:cTn id="134" presetID="10" presetClass="entr" presetSubtype="0" fill="hold" grpId="1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83500"/>
                            </p:stCondLst>
                            <p:childTnLst>
                              <p:par>
                                <p:cTn id="138" presetID="10" presetClass="entr" presetSubtype="0" fill="hold" grpId="1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86000"/>
                            </p:stCondLst>
                            <p:childTnLst>
                              <p:par>
                                <p:cTn id="142" presetID="10" presetClass="entr" presetSubtype="0" fill="hold" grpId="1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8500"/>
                            </p:stCondLst>
                            <p:childTnLst>
                              <p:par>
                                <p:cTn id="146" presetID="1" presetClass="exit" presetSubtype="0" fill="hold" grpId="1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8500"/>
                            </p:stCondLst>
                            <p:childTnLst>
                              <p:par>
                                <p:cTn id="155" presetID="10" presetClass="entr" presetSubtype="0" fill="hold" grpId="1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00"/>
                            </p:stCondLst>
                            <p:childTnLst>
                              <p:par>
                                <p:cTn id="159" presetID="10" presetClass="entr" presetSubtype="0" fill="hold" grpId="1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01500"/>
                            </p:stCondLst>
                            <p:childTnLst>
                              <p:par>
                                <p:cTn id="163" presetID="10" presetClass="entr" presetSubtype="0" fill="hold" grpId="1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3000"/>
                            </p:stCondLst>
                            <p:childTnLst>
                              <p:par>
                                <p:cTn id="16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05500"/>
                            </p:stCondLst>
                            <p:childTnLst>
                              <p:par>
                                <p:cTn id="171" presetID="1" presetClass="exit" presetSubtype="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1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10500"/>
                            </p:stCondLst>
                            <p:childTnLst>
                              <p:par>
                                <p:cTn id="180" presetID="10" presetClass="entr" presetSubtype="0" fill="hold" grpId="1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12000"/>
                            </p:stCondLst>
                            <p:childTnLst>
                              <p:par>
                                <p:cTn id="184" presetID="10" presetClass="entr" presetSubtype="0" fill="hold" grpId="1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188" presetID="10" presetClass="entr" presetSubtype="0" fill="hold" grpId="14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15000"/>
                            </p:stCondLst>
                            <p:childTnLst>
                              <p:par>
                                <p:cTn id="192" presetID="10" presetClass="entr" presetSubtype="0" fill="hold" grpId="1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4" grpId="6" animBg="1"/>
      <p:bldP spid="4" grpId="7" animBg="1"/>
      <p:bldP spid="4" grpId="8" animBg="1"/>
      <p:bldP spid="4" grpId="9" animBg="1"/>
      <p:bldP spid="4" grpId="10" animBg="1"/>
      <p:bldP spid="4" grpId="11" animBg="1"/>
      <p:bldP spid="4" grpId="12" animBg="1"/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  <p:bldP spid="7" grpId="8" animBg="1"/>
      <p:bldP spid="7" grpId="9" animBg="1"/>
      <p:bldP spid="7" grpId="10" animBg="1"/>
      <p:bldP spid="7" grpId="11" animBg="1"/>
      <p:bldP spid="7" grpId="12" animBg="1"/>
      <p:bldP spid="7" grpId="13" animBg="1"/>
      <p:bldP spid="7" grpId="14" animBg="1"/>
      <p:bldP spid="8" grpId="0" animBg="1"/>
      <p:bldP spid="8" grpId="1" animBg="1"/>
      <p:bldP spid="8" grpId="2" animBg="1"/>
      <p:bldP spid="8" grpId="3" animBg="1"/>
      <p:bldP spid="8" grpId="4" animBg="1"/>
      <p:bldP spid="8" grpId="5" animBg="1"/>
      <p:bldP spid="8" grpId="6" animBg="1"/>
      <p:bldP spid="8" grpId="7" animBg="1"/>
      <p:bldP spid="8" grpId="8" animBg="1"/>
      <p:bldP spid="8" grpId="9" animBg="1"/>
      <p:bldP spid="8" grpId="10" animBg="1"/>
      <p:bldP spid="8" grpId="11" animBg="1"/>
      <p:bldP spid="8" grpId="12" animBg="1"/>
      <p:bldP spid="8" grpId="13" animBg="1"/>
      <p:bldP spid="8" grpId="14" animBg="1"/>
      <p:bldP spid="9" grpId="0" animBg="1"/>
      <p:bldP spid="9" grpId="1" animBg="1"/>
      <p:bldP spid="9" grpId="2" animBg="1"/>
      <p:bldP spid="9" grpId="3" animBg="1"/>
      <p:bldP spid="9" grpId="4" animBg="1"/>
      <p:bldP spid="9" grpId="5" animBg="1"/>
      <p:bldP spid="9" grpId="6" animBg="1"/>
      <p:bldP spid="9" grpId="7" animBg="1"/>
      <p:bldP spid="9" grpId="8" animBg="1"/>
      <p:bldP spid="9" grpId="9" animBg="1"/>
      <p:bldP spid="9" grpId="10" animBg="1"/>
      <p:bldP spid="9" grpId="11" animBg="1"/>
      <p:bldP spid="9" grpId="12" animBg="1"/>
      <p:bldP spid="9" grpId="13" animBg="1"/>
      <p:bldP spid="9" grpId="14" animBg="1"/>
      <p:bldP spid="11" grpId="0" animBg="1"/>
      <p:bldP spid="11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Example 2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12776"/>
            <a:ext cx="5472608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Solve 6x+3=63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2160" y="1484784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This is I think of a number 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times by 6 and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add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12160" y="3429000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I need to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Takeaway 3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divide by 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52936"/>
            <a:ext cx="5472608" cy="266429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63 – 3=60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60÷6=10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X=10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Example 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12776"/>
            <a:ext cx="5472608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Solve 8x+5=29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2160" y="1484784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This is I think of a number 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times by 8 and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add 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12160" y="3429000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I need to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Takeaway 5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divide by 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52936"/>
            <a:ext cx="5472608" cy="266429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29 – 5=24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24÷8=3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X=3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Autofit/>
          </a:bodyPr>
          <a:lstStyle/>
          <a:p>
            <a:r>
              <a:rPr lang="en-GB" sz="4800" b="1" dirty="0">
                <a:latin typeface="Century Gothic" pitchFamily="34" charset="0"/>
              </a:rPr>
              <a:t>Solving Equations</a:t>
            </a:r>
            <a:endParaRPr lang="en-GB" b="1" dirty="0">
              <a:latin typeface="Century Gothic" pitchFamily="34" charset="0"/>
            </a:endParaRPr>
          </a:p>
        </p:txBody>
      </p:sp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611560" y="1340768"/>
            <a:ext cx="6696744" cy="4154984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Find x if: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7x= 42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12x=36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5x = 40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10x = 110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Find x if: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 + 10 = 17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 + 15 = 27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 + 25 = 30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x- 9 = 15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x – 13 = 40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Find x if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3x + 6 =21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7x + 11 = 67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5x + 4 = 24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9x – 2 =25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11x – 14= 30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10x - 7= 53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12x + 11= 155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15x - 14= 61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13x + 25 = 90</a:t>
            </a: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524328" y="1071801"/>
            <a:ext cx="1619672" cy="5878532"/>
          </a:xfrm>
          <a:prstGeom prst="rect">
            <a:avLst/>
          </a:prstGeom>
          <a:solidFill>
            <a:srgbClr val="FFC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sz="28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Answers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lang="en-GB" sz="1600" b="1" u="sng" dirty="0">
                <a:latin typeface="Comic Sans MS" pitchFamily="66" charset="0"/>
                <a:cs typeface="Times New Roman" pitchFamily="18" charset="0"/>
              </a:rPr>
              <a:t>8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11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7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lang="en-GB" sz="1600" b="1" u="sng" dirty="0">
                <a:latin typeface="Comic Sans MS" pitchFamily="66" charset="0"/>
                <a:cs typeface="Times New Roman" pitchFamily="18" charset="0"/>
              </a:rPr>
              <a:t>24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lang="en-GB" sz="1600" b="1" u="sng" dirty="0">
                <a:latin typeface="Comic Sans MS" pitchFamily="66" charset="0"/>
                <a:cs typeface="Times New Roman" pitchFamily="18" charset="0"/>
              </a:rPr>
              <a:t>53</a:t>
            </a: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8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4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6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12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685800" marR="0" lvl="1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lphaLcParenR"/>
              <a:tabLst/>
            </a:pPr>
            <a:r>
              <a:rPr kumimoji="0" lang="en-GB" sz="1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Calibri" pitchFamily="34" charset="0"/>
                <a:cs typeface="Times New Roman" pitchFamily="18" charset="0"/>
              </a:rPr>
              <a:t>5</a:t>
            </a:r>
            <a:endParaRPr kumimoji="0" lang="en-GB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sz="6600" dirty="0"/>
              <a:t>x + y=20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259632" y="1772816"/>
            <a:ext cx="6624736" cy="158417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dirty="0"/>
              <a:t>x and y stand for numbers, they can be any number in the world but they must add together to make 20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331640" y="5229200"/>
            <a:ext cx="6336704" cy="1224136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x</a:t>
            </a:r>
            <a:r>
              <a:rPr kumimoji="0" lang="en-GB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stands for a number, it can’t be any number any more, there’s only 1 number it can be.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3933056"/>
            <a:ext cx="822960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 + 6=10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Solving equations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475656" y="980728"/>
            <a:ext cx="6624736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3200" b="1" noProof="0" dirty="0"/>
              <a:t>(Finding out what the number x is)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475656" y="3356992"/>
            <a:ext cx="6336704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x=4, I have solved the equation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7544" y="1916832"/>
            <a:ext cx="822960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 + 6=10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47664" y="5877272"/>
            <a:ext cx="6336704" cy="720080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Here x=16, I have solved the equation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9552" y="4437112"/>
            <a:ext cx="822960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6600" dirty="0">
                <a:latin typeface="+mj-lt"/>
                <a:ea typeface="+mj-ea"/>
                <a:cs typeface="+mj-cs"/>
              </a:rPr>
              <a:t>x – 5 </a:t>
            </a: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=11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7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How to solve equations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628800"/>
            <a:ext cx="822960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Step 1- read the equation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2996952"/>
            <a:ext cx="8229600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5x=35 means I think of a number and multiply it by 5, and I get 35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" y="4221088"/>
            <a:ext cx="8229600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x-7=20 means I think of a number and takeaway 7, and I get 20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5517232"/>
            <a:ext cx="8229600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2x+ 1=31 means I think of a number, times by 2 and add 1, I get 31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What do these equations say?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1600" y="1844824"/>
            <a:ext cx="2195736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3x=18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508104" y="2132856"/>
            <a:ext cx="3024336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3x-4=23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59632" y="4005064"/>
            <a:ext cx="3528392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x÷2=8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508104" y="4653136"/>
            <a:ext cx="3384376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3x+2=17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How to solve equations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268760"/>
            <a:ext cx="8229600" cy="1143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Step 2- work backwards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14400" y="2636912"/>
            <a:ext cx="8229600" cy="12961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5x=35 means I think of a number and multiply it by 5, and I get 35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35÷5=7	x=7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14400" y="4077072"/>
            <a:ext cx="8229600" cy="1296144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x-7=20 means I think of a number and takeaway 7, and I get 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20+7=27	x=27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14400" y="5517232"/>
            <a:ext cx="8229600" cy="1340768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2x+ 1=31 means I think of a number, times by 2 and add 1, I get 31</a:t>
            </a:r>
          </a:p>
          <a:p>
            <a:pPr lvl="0" algn="ctr">
              <a:spcBef>
                <a:spcPct val="0"/>
              </a:spcBef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31-1=30	30</a:t>
            </a:r>
            <a:r>
              <a:rPr lang="en-GB" sz="2800" dirty="0">
                <a:latin typeface="Kristen ITC" pitchFamily="66" charset="0"/>
              </a:rPr>
              <a:t>÷2=15	x=15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Solve these equations?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71600" y="1556792"/>
            <a:ext cx="2195736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3x=18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652120" y="1268760"/>
            <a:ext cx="3024336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3x-4=23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51520" y="4005064"/>
            <a:ext cx="3528392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x÷2=8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619672" y="2492896"/>
            <a:ext cx="2880320" cy="10801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18</a:t>
            </a:r>
            <a:r>
              <a:rPr lang="en-GB" sz="3600" dirty="0">
                <a:latin typeface="Kristen ITC" pitchFamily="66" charset="0"/>
              </a:rPr>
              <a:t>÷3=6</a:t>
            </a:r>
          </a:p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x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=6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619672" y="4941168"/>
            <a:ext cx="2880320" cy="1080120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8 </a:t>
            </a:r>
            <a:r>
              <a:rPr lang="en-GB" sz="3600" dirty="0">
                <a:latin typeface="+mj-lt"/>
                <a:ea typeface="+mj-ea"/>
                <a:cs typeface="+mj-cs"/>
              </a:rPr>
              <a:t>x</a:t>
            </a: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 2</a:t>
            </a:r>
            <a:r>
              <a:rPr lang="en-GB" sz="3600" dirty="0">
                <a:latin typeface="Kristen ITC" pitchFamily="66" charset="0"/>
              </a:rPr>
              <a:t>=16</a:t>
            </a:r>
          </a:p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x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=16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263680" y="2276872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23+4=27</a:t>
            </a:r>
          </a:p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27</a:t>
            </a:r>
            <a:r>
              <a:rPr lang="en-GB" sz="3600" dirty="0">
                <a:latin typeface="Kristen ITC" pitchFamily="66" charset="0"/>
              </a:rPr>
              <a:t>÷3=9</a:t>
            </a:r>
          </a:p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x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=9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88024" y="4149080"/>
            <a:ext cx="3384376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5400" dirty="0">
                <a:latin typeface="Kristen ITC" pitchFamily="66" charset="0"/>
                <a:ea typeface="+mj-ea"/>
                <a:cs typeface="+mj-cs"/>
              </a:rPr>
              <a:t>3x+2=17</a:t>
            </a:r>
            <a:endParaRPr kumimoji="0" lang="en-GB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263680" y="5129808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17-2=15</a:t>
            </a:r>
          </a:p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15</a:t>
            </a:r>
            <a:r>
              <a:rPr lang="en-GB" sz="3600" dirty="0">
                <a:latin typeface="Kristen ITC" pitchFamily="66" charset="0"/>
              </a:rPr>
              <a:t>÷3=5</a:t>
            </a:r>
          </a:p>
          <a:p>
            <a:pPr lvl="0" algn="ctr">
              <a:spcBef>
                <a:spcPct val="0"/>
              </a:spcBef>
            </a:pPr>
            <a:r>
              <a:rPr lang="en-GB" sz="3600" dirty="0">
                <a:latin typeface="Kristen ITC" pitchFamily="66" charset="0"/>
                <a:ea typeface="+mj-ea"/>
                <a:cs typeface="+mj-cs"/>
              </a:rPr>
              <a:t>x</a:t>
            </a: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risten ITC" pitchFamily="66" charset="0"/>
                <a:ea typeface="+mj-ea"/>
                <a:cs typeface="+mj-cs"/>
              </a:rPr>
              <a:t>=5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Example 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12776"/>
            <a:ext cx="5472608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Solve 4x-2=26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2160" y="1484784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This is I think of a number 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times by 4 and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takeaway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12160" y="3429000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I need to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Add 2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divide by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52936"/>
            <a:ext cx="5472608" cy="266429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26 + 2=28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28÷4=7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X=7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en\AppData\Local\Microsoft\Windows\Temporary Internet Files\Content.IE5\4DE9FDJU\MP90042775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GB" dirty="0">
                <a:latin typeface="Kristen ITC" pitchFamily="66" charset="0"/>
              </a:rPr>
              <a:t>Example 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412776"/>
            <a:ext cx="5472608" cy="108012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Solve 4x-2=26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012160" y="1484784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This is I think of a number 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times by 4 and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takeaway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12160" y="3429000"/>
            <a:ext cx="2880320" cy="1728192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I need to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Add 2</a:t>
            </a:r>
          </a:p>
          <a:p>
            <a:pPr lvl="0" algn="ctr">
              <a:spcBef>
                <a:spcPct val="0"/>
              </a:spcBef>
              <a:buFont typeface="Arial" pitchFamily="34" charset="0"/>
              <a:buChar char="•"/>
            </a:pPr>
            <a:r>
              <a:rPr lang="en-GB" sz="2800" dirty="0">
                <a:latin typeface="Kristen ITC" pitchFamily="66" charset="0"/>
                <a:ea typeface="+mj-ea"/>
                <a:cs typeface="+mj-cs"/>
              </a:rPr>
              <a:t> divide by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2852936"/>
            <a:ext cx="5472608" cy="2664296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26 + 2=28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28÷4=7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dirty="0">
                <a:latin typeface="Kristen ITC" pitchFamily="66" charset="0"/>
                <a:ea typeface="+mj-ea"/>
                <a:cs typeface="+mj-cs"/>
              </a:rPr>
              <a:t>X=7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risten ITC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3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575</Words>
  <Application>Microsoft Office PowerPoint</Application>
  <PresentationFormat>On-screen Show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Century Gothic</vt:lpstr>
      <vt:lpstr>Comic Sans MS</vt:lpstr>
      <vt:lpstr>Kristen ITC</vt:lpstr>
      <vt:lpstr>Office Theme</vt:lpstr>
      <vt:lpstr>Solving Equations</vt:lpstr>
      <vt:lpstr>x + y=20</vt:lpstr>
      <vt:lpstr>Solving equations</vt:lpstr>
      <vt:lpstr>How to solve equations</vt:lpstr>
      <vt:lpstr>What do these equations say?</vt:lpstr>
      <vt:lpstr>How to solve equations</vt:lpstr>
      <vt:lpstr>Solve these equations?</vt:lpstr>
      <vt:lpstr>Example 1</vt:lpstr>
      <vt:lpstr>Example 1</vt:lpstr>
      <vt:lpstr>Example 2</vt:lpstr>
      <vt:lpstr>Example 3</vt:lpstr>
      <vt:lpstr>Solving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Equations</dc:title>
  <dc:creator>ben</dc:creator>
  <cp:lastModifiedBy>Malcolm Cooke</cp:lastModifiedBy>
  <cp:revision>5</cp:revision>
  <dcterms:created xsi:type="dcterms:W3CDTF">2012-01-22T15:39:20Z</dcterms:created>
  <dcterms:modified xsi:type="dcterms:W3CDTF">2022-01-18T17:35:26Z</dcterms:modified>
</cp:coreProperties>
</file>