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0"/>
  </p:notesMasterIdLst>
  <p:handoutMasterIdLst>
    <p:handoutMasterId r:id="rId41"/>
  </p:handoutMasterIdLst>
  <p:sldIdLst>
    <p:sldId id="322" r:id="rId2"/>
    <p:sldId id="324" r:id="rId3"/>
    <p:sldId id="256" r:id="rId4"/>
    <p:sldId id="257" r:id="rId5"/>
    <p:sldId id="258" r:id="rId6"/>
    <p:sldId id="297" r:id="rId7"/>
    <p:sldId id="298" r:id="rId8"/>
    <p:sldId id="337" r:id="rId9"/>
    <p:sldId id="300" r:id="rId10"/>
    <p:sldId id="302" r:id="rId11"/>
    <p:sldId id="301" r:id="rId12"/>
    <p:sldId id="303" r:id="rId13"/>
    <p:sldId id="339" r:id="rId14"/>
    <p:sldId id="340" r:id="rId15"/>
    <p:sldId id="341" r:id="rId16"/>
    <p:sldId id="342" r:id="rId17"/>
    <p:sldId id="343" r:id="rId18"/>
    <p:sldId id="344" r:id="rId19"/>
    <p:sldId id="345" r:id="rId20"/>
    <p:sldId id="304" r:id="rId21"/>
    <p:sldId id="305" r:id="rId22"/>
    <p:sldId id="306" r:id="rId23"/>
    <p:sldId id="307" r:id="rId24"/>
    <p:sldId id="311" r:id="rId25"/>
    <p:sldId id="325" r:id="rId26"/>
    <p:sldId id="330" r:id="rId27"/>
    <p:sldId id="313" r:id="rId28"/>
    <p:sldId id="314" r:id="rId29"/>
    <p:sldId id="335" r:id="rId30"/>
    <p:sldId id="346" r:id="rId31"/>
    <p:sldId id="347" r:id="rId32"/>
    <p:sldId id="319" r:id="rId33"/>
    <p:sldId id="320" r:id="rId34"/>
    <p:sldId id="326" r:id="rId35"/>
    <p:sldId id="327" r:id="rId36"/>
    <p:sldId id="348" r:id="rId37"/>
    <p:sldId id="338" r:id="rId38"/>
    <p:sldId id="318" r:id="rId39"/>
  </p:sldIdLst>
  <p:sldSz cx="9144000" cy="6858000" type="screen4x3"/>
  <p:notesSz cx="6742113"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66"/>
    <a:srgbClr val="F5862B"/>
    <a:srgbClr val="F68E38"/>
    <a:srgbClr val="00FF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38" autoAdjust="0"/>
    <p:restoredTop sz="94660"/>
  </p:normalViewPr>
  <p:slideViewPr>
    <p:cSldViewPr>
      <p:cViewPr varScale="1">
        <p:scale>
          <a:sx n="112" d="100"/>
          <a:sy n="112" d="100"/>
        </p:scale>
        <p:origin x="1026"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363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18971" y="0"/>
            <a:ext cx="2921582" cy="493633"/>
          </a:xfrm>
          <a:prstGeom prst="rect">
            <a:avLst/>
          </a:prstGeom>
        </p:spPr>
        <p:txBody>
          <a:bodyPr vert="horz" lIns="91440" tIns="45720" rIns="91440" bIns="45720" rtlCol="0"/>
          <a:lstStyle>
            <a:lvl1pPr algn="r">
              <a:defRPr sz="1200"/>
            </a:lvl1pPr>
          </a:lstStyle>
          <a:p>
            <a:fld id="{CDF5428D-2F09-4533-BD73-DE07F2F86977}" type="datetimeFigureOut">
              <a:rPr lang="en-GB" smtClean="0"/>
              <a:t>02/06/2015</a:t>
            </a:fld>
            <a:endParaRPr lang="en-GB"/>
          </a:p>
        </p:txBody>
      </p:sp>
      <p:sp>
        <p:nvSpPr>
          <p:cNvPr id="4" name="Footer Placeholder 3"/>
          <p:cNvSpPr>
            <a:spLocks noGrp="1"/>
          </p:cNvSpPr>
          <p:nvPr>
            <p:ph type="ftr" sz="quarter" idx="2"/>
          </p:nvPr>
        </p:nvSpPr>
        <p:spPr>
          <a:xfrm>
            <a:off x="0" y="9377316"/>
            <a:ext cx="2921582" cy="493633"/>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18971" y="9377316"/>
            <a:ext cx="2921582" cy="493633"/>
          </a:xfrm>
          <a:prstGeom prst="rect">
            <a:avLst/>
          </a:prstGeom>
        </p:spPr>
        <p:txBody>
          <a:bodyPr vert="horz" lIns="91440" tIns="45720" rIns="91440" bIns="45720" rtlCol="0" anchor="b"/>
          <a:lstStyle>
            <a:lvl1pPr algn="r">
              <a:defRPr sz="1200"/>
            </a:lvl1pPr>
          </a:lstStyle>
          <a:p>
            <a:fld id="{8FC0D562-BCB6-438A-AB5B-E007083F3E6A}" type="slidenum">
              <a:rPr lang="en-GB" smtClean="0"/>
              <a:t>‹#›</a:t>
            </a:fld>
            <a:endParaRPr lang="en-GB"/>
          </a:p>
        </p:txBody>
      </p:sp>
    </p:spTree>
    <p:extLst>
      <p:ext uri="{BB962C8B-B14F-4D97-AF65-F5344CB8AC3E}">
        <p14:creationId xmlns:p14="http://schemas.microsoft.com/office/powerpoint/2010/main" val="12345197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363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18971" y="0"/>
            <a:ext cx="2921582" cy="493633"/>
          </a:xfrm>
          <a:prstGeom prst="rect">
            <a:avLst/>
          </a:prstGeom>
        </p:spPr>
        <p:txBody>
          <a:bodyPr vert="horz" lIns="91440" tIns="45720" rIns="91440" bIns="45720" rtlCol="0"/>
          <a:lstStyle>
            <a:lvl1pPr algn="r">
              <a:defRPr sz="1200"/>
            </a:lvl1pPr>
          </a:lstStyle>
          <a:p>
            <a:fld id="{64F38E40-AD46-491D-B192-BC6BB3E43111}" type="datetimeFigureOut">
              <a:rPr lang="en-GB" smtClean="0"/>
              <a:t>02/06/2015</a:t>
            </a:fld>
            <a:endParaRPr lang="en-GB"/>
          </a:p>
        </p:txBody>
      </p:sp>
      <p:sp>
        <p:nvSpPr>
          <p:cNvPr id="4" name="Slide Image Placeholder 3"/>
          <p:cNvSpPr>
            <a:spLocks noGrp="1" noRot="1" noChangeAspect="1"/>
          </p:cNvSpPr>
          <p:nvPr>
            <p:ph type="sldImg" idx="2"/>
          </p:nvPr>
        </p:nvSpPr>
        <p:spPr>
          <a:xfrm>
            <a:off x="903288" y="739775"/>
            <a:ext cx="4935537" cy="370363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4212" y="4689515"/>
            <a:ext cx="5393690" cy="444269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377316"/>
            <a:ext cx="2921582" cy="49363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18971" y="9377316"/>
            <a:ext cx="2921582" cy="493633"/>
          </a:xfrm>
          <a:prstGeom prst="rect">
            <a:avLst/>
          </a:prstGeom>
        </p:spPr>
        <p:txBody>
          <a:bodyPr vert="horz" lIns="91440" tIns="45720" rIns="91440" bIns="45720" rtlCol="0" anchor="b"/>
          <a:lstStyle>
            <a:lvl1pPr algn="r">
              <a:defRPr sz="1200"/>
            </a:lvl1pPr>
          </a:lstStyle>
          <a:p>
            <a:fld id="{B7172584-BB1C-4C8D-9AF9-D31218D2BD9D}" type="slidenum">
              <a:rPr lang="en-GB" smtClean="0"/>
              <a:t>‹#›</a:t>
            </a:fld>
            <a:endParaRPr lang="en-GB"/>
          </a:p>
        </p:txBody>
      </p:sp>
    </p:spTree>
    <p:extLst>
      <p:ext uri="{BB962C8B-B14F-4D97-AF65-F5344CB8AC3E}">
        <p14:creationId xmlns:p14="http://schemas.microsoft.com/office/powerpoint/2010/main" val="55118388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172584-BB1C-4C8D-9AF9-D31218D2BD9D}" type="slidenum">
              <a:rPr lang="en-GB" smtClean="0"/>
              <a:t>8</a:t>
            </a:fld>
            <a:endParaRPr lang="en-GB"/>
          </a:p>
        </p:txBody>
      </p:sp>
    </p:spTree>
    <p:extLst>
      <p:ext uri="{BB962C8B-B14F-4D97-AF65-F5344CB8AC3E}">
        <p14:creationId xmlns:p14="http://schemas.microsoft.com/office/powerpoint/2010/main" val="4165064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172584-BB1C-4C8D-9AF9-D31218D2BD9D}" type="slidenum">
              <a:rPr lang="en-GB" smtClean="0"/>
              <a:t>26</a:t>
            </a:fld>
            <a:endParaRPr lang="en-GB"/>
          </a:p>
        </p:txBody>
      </p:sp>
    </p:spTree>
    <p:extLst>
      <p:ext uri="{BB962C8B-B14F-4D97-AF65-F5344CB8AC3E}">
        <p14:creationId xmlns:p14="http://schemas.microsoft.com/office/powerpoint/2010/main" val="2553542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172584-BB1C-4C8D-9AF9-D31218D2BD9D}" type="slidenum">
              <a:rPr lang="en-GB" smtClean="0"/>
              <a:t>37</a:t>
            </a:fld>
            <a:endParaRPr lang="en-GB"/>
          </a:p>
        </p:txBody>
      </p:sp>
    </p:spTree>
    <p:extLst>
      <p:ext uri="{BB962C8B-B14F-4D97-AF65-F5344CB8AC3E}">
        <p14:creationId xmlns:p14="http://schemas.microsoft.com/office/powerpoint/2010/main" val="4165064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1A3FFA6-CF87-474B-BD79-CB7961746CA1}" type="datetime1">
              <a:rPr lang="en-GB" smtClean="0"/>
              <a:t>02/06/2015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1204830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1110085-1368-45B7-B4AA-7FAEEB24641C}" type="datetime1">
              <a:rPr lang="en-GB" smtClean="0"/>
              <a:t>02/06/2015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2413761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A9F7F1E-002A-458D-A961-847D4B11F123}" type="datetime1">
              <a:rPr lang="en-GB" smtClean="0"/>
              <a:t>02/06/2015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583866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612099E-699F-493D-BFF3-0237ED4C5C7C}" type="datetime1">
              <a:rPr lang="en-GB" smtClean="0"/>
              <a:t>02/06/2015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3475905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9BF200-19B6-4A1C-BB95-31DA05881547}" type="datetime1">
              <a:rPr lang="en-GB" smtClean="0"/>
              <a:t>02/06/2015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4017697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0FB4DC6-763B-4447-93B5-4BE851F3DC63}" type="datetime1">
              <a:rPr lang="en-GB" smtClean="0"/>
              <a:t>02/06/2015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3897563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4110D76-141D-4420-9B3F-662ADCED946B}" type="datetime1">
              <a:rPr lang="en-GB" smtClean="0"/>
              <a:t>02/06/2015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482952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41FC42A-FFE2-4932-A656-BA5D4056107F}" type="datetime1">
              <a:rPr lang="en-GB" smtClean="0"/>
              <a:t>02/06/2015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44489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5B8C75-4D4A-4E07-B166-AB4B5CCE620F}" type="datetime1">
              <a:rPr lang="en-GB" smtClean="0"/>
              <a:t>02/06/2015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2198038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49D2D4-7DC2-44AF-B784-4A13127F1250}" type="datetime1">
              <a:rPr lang="en-GB" smtClean="0"/>
              <a:t>02/06/2015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2354541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2289CC-AAB6-48E6-8DB6-22D8189482C6}" type="datetime1">
              <a:rPr lang="en-GB" smtClean="0"/>
              <a:t>02/06/2015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3782767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A457F9-0D5D-41BB-888D-AD02823330F3}" type="datetime1">
              <a:rPr lang="en-GB" smtClean="0"/>
              <a:t>02/06/2015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A55F11-0F6B-4871-AF95-E9FBACA37828}" type="slidenum">
              <a:rPr lang="en-GB" smtClean="0"/>
              <a:t>‹#›</a:t>
            </a:fld>
            <a:endParaRPr lang="en-GB"/>
          </a:p>
        </p:txBody>
      </p:sp>
    </p:spTree>
    <p:extLst>
      <p:ext uri="{BB962C8B-B14F-4D97-AF65-F5344CB8AC3E}">
        <p14:creationId xmlns:p14="http://schemas.microsoft.com/office/powerpoint/2010/main" val="2630853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4.png"/><Relationship Id="rId3" Type="http://schemas.openxmlformats.org/officeDocument/2006/relationships/image" Target="../media/image5.png"/><Relationship Id="rId7" Type="http://schemas.microsoft.com/office/2007/relationships/hdphoto" Target="../media/hdphoto6.wdp"/><Relationship Id="rId12" Type="http://schemas.openxmlformats.org/officeDocument/2006/relationships/image" Target="../media/image45.png"/><Relationship Id="rId2" Type="http://schemas.openxmlformats.org/officeDocument/2006/relationships/image" Target="../media/image43.png"/><Relationship Id="rId16"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image" Target="../media/image61.png"/><Relationship Id="rId11" Type="http://schemas.openxmlformats.org/officeDocument/2006/relationships/image" Target="../media/image34.png"/><Relationship Id="rId5" Type="http://schemas.openxmlformats.org/officeDocument/2006/relationships/image" Target="../media/image32.png"/><Relationship Id="rId15" Type="http://schemas.openxmlformats.org/officeDocument/2006/relationships/image" Target="../media/image66.png"/><Relationship Id="rId10" Type="http://schemas.openxmlformats.org/officeDocument/2006/relationships/image" Target="../media/image63.png"/><Relationship Id="rId4" Type="http://schemas.openxmlformats.org/officeDocument/2006/relationships/image" Target="../media/image6.png"/><Relationship Id="rId9" Type="http://schemas.openxmlformats.org/officeDocument/2006/relationships/image" Target="../media/image62.jpeg"/><Relationship Id="rId14" Type="http://schemas.openxmlformats.org/officeDocument/2006/relationships/image" Target="../media/image65.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2.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70.png"/><Relationship Id="rId3" Type="http://schemas.openxmlformats.org/officeDocument/2006/relationships/image" Target="../media/image5.png"/><Relationship Id="rId7" Type="http://schemas.openxmlformats.org/officeDocument/2006/relationships/image" Target="../media/image29.png"/><Relationship Id="rId12" Type="http://schemas.openxmlformats.org/officeDocument/2006/relationships/image" Target="../media/image69.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68.png"/><Relationship Id="rId5" Type="http://schemas.openxmlformats.org/officeDocument/2006/relationships/image" Target="../media/image11.png"/><Relationship Id="rId10" Type="http://schemas.openxmlformats.org/officeDocument/2006/relationships/image" Target="../media/image45.png"/><Relationship Id="rId4" Type="http://schemas.openxmlformats.org/officeDocument/2006/relationships/image" Target="../media/image6.png"/><Relationship Id="rId9" Type="http://schemas.openxmlformats.org/officeDocument/2006/relationships/image" Target="../media/image35.png"/><Relationship Id="rId14" Type="http://schemas.microsoft.com/office/2007/relationships/hdphoto" Target="../media/hdphoto7.wdp"/></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71.png"/><Relationship Id="rId5" Type="http://schemas.openxmlformats.org/officeDocument/2006/relationships/image" Target="../media/image11.png"/><Relationship Id="rId10" Type="http://schemas.openxmlformats.org/officeDocument/2006/relationships/image" Target="../media/image45.png"/><Relationship Id="rId4" Type="http://schemas.openxmlformats.org/officeDocument/2006/relationships/image" Target="../media/image6.pn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8.wdp"/><Relationship Id="rId3" Type="http://schemas.openxmlformats.org/officeDocument/2006/relationships/image" Target="../media/image5.png"/><Relationship Id="rId7" Type="http://schemas.openxmlformats.org/officeDocument/2006/relationships/image" Target="../media/image29.png"/><Relationship Id="rId12" Type="http://schemas.openxmlformats.org/officeDocument/2006/relationships/image" Target="../media/image73.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72.png"/><Relationship Id="rId5" Type="http://schemas.openxmlformats.org/officeDocument/2006/relationships/image" Target="../media/image11.png"/><Relationship Id="rId10" Type="http://schemas.openxmlformats.org/officeDocument/2006/relationships/image" Target="../media/image45.png"/><Relationship Id="rId4" Type="http://schemas.openxmlformats.org/officeDocument/2006/relationships/image" Target="../media/image6.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74.png"/><Relationship Id="rId5" Type="http://schemas.openxmlformats.org/officeDocument/2006/relationships/image" Target="../media/image11.png"/><Relationship Id="rId10" Type="http://schemas.openxmlformats.org/officeDocument/2006/relationships/image" Target="../media/image45.png"/><Relationship Id="rId4" Type="http://schemas.openxmlformats.org/officeDocument/2006/relationships/image" Target="../media/image6.pn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png"/><Relationship Id="rId7" Type="http://schemas.openxmlformats.org/officeDocument/2006/relationships/image" Target="../media/image29.png"/><Relationship Id="rId12" Type="http://schemas.openxmlformats.org/officeDocument/2006/relationships/image" Target="../media/image76.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75.png"/><Relationship Id="rId5" Type="http://schemas.openxmlformats.org/officeDocument/2006/relationships/image" Target="../media/image11.png"/><Relationship Id="rId10" Type="http://schemas.openxmlformats.org/officeDocument/2006/relationships/image" Target="../media/image45.png"/><Relationship Id="rId4" Type="http://schemas.openxmlformats.org/officeDocument/2006/relationships/image" Target="../media/image6.pn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79.png"/><Relationship Id="rId3" Type="http://schemas.openxmlformats.org/officeDocument/2006/relationships/image" Target="../media/image5.png"/><Relationship Id="rId7" Type="http://schemas.openxmlformats.org/officeDocument/2006/relationships/image" Target="../media/image29.png"/><Relationship Id="rId12" Type="http://schemas.openxmlformats.org/officeDocument/2006/relationships/image" Target="../media/image78.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77.png"/><Relationship Id="rId5" Type="http://schemas.openxmlformats.org/officeDocument/2006/relationships/image" Target="../media/image11.png"/><Relationship Id="rId10" Type="http://schemas.openxmlformats.org/officeDocument/2006/relationships/image" Target="../media/image45.png"/><Relationship Id="rId4" Type="http://schemas.openxmlformats.org/officeDocument/2006/relationships/image" Target="../media/image6.png"/><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9.wdp"/><Relationship Id="rId3" Type="http://schemas.openxmlformats.org/officeDocument/2006/relationships/image" Target="../media/image5.png"/><Relationship Id="rId7" Type="http://schemas.openxmlformats.org/officeDocument/2006/relationships/image" Target="../media/image29.png"/><Relationship Id="rId12" Type="http://schemas.openxmlformats.org/officeDocument/2006/relationships/image" Target="../media/image81.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80.png"/><Relationship Id="rId5" Type="http://schemas.openxmlformats.org/officeDocument/2006/relationships/image" Target="../media/image11.png"/><Relationship Id="rId10" Type="http://schemas.openxmlformats.org/officeDocument/2006/relationships/image" Target="../media/image45.png"/><Relationship Id="rId4" Type="http://schemas.openxmlformats.org/officeDocument/2006/relationships/image" Target="../media/image6.png"/><Relationship Id="rId9" Type="http://schemas.openxmlformats.org/officeDocument/2006/relationships/image" Target="../media/image35.png"/><Relationship Id="rId14" Type="http://schemas.openxmlformats.org/officeDocument/2006/relationships/image" Target="../media/image82.pn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83.png"/><Relationship Id="rId5" Type="http://schemas.openxmlformats.org/officeDocument/2006/relationships/image" Target="../media/image11.png"/><Relationship Id="rId10" Type="http://schemas.openxmlformats.org/officeDocument/2006/relationships/image" Target="../media/image45.png"/><Relationship Id="rId4" Type="http://schemas.openxmlformats.org/officeDocument/2006/relationships/image" Target="../media/image6.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png"/><Relationship Id="rId7" Type="http://schemas.openxmlformats.org/officeDocument/2006/relationships/image" Target="../media/image29.png"/><Relationship Id="rId12" Type="http://schemas.microsoft.com/office/2007/relationships/hdphoto" Target="../media/hdphoto10.wdp"/><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84.png"/><Relationship Id="rId5" Type="http://schemas.openxmlformats.org/officeDocument/2006/relationships/image" Target="../media/image11.png"/><Relationship Id="rId10" Type="http://schemas.openxmlformats.org/officeDocument/2006/relationships/image" Target="../media/image45.png"/><Relationship Id="rId4" Type="http://schemas.openxmlformats.org/officeDocument/2006/relationships/image" Target="../media/image6.png"/><Relationship Id="rId9"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hyperlink" Target="http://www.mathwarehouse.com/geometry/circle/interactive-circumference.php" TargetMode="External"/><Relationship Id="rId18" Type="http://schemas.openxmlformats.org/officeDocument/2006/relationships/hyperlink" Target="http://www.youtube.com/watch?v=DWM6TBCNAWg" TargetMode="External"/><Relationship Id="rId3" Type="http://schemas.openxmlformats.org/officeDocument/2006/relationships/image" Target="../media/image5.png"/><Relationship Id="rId7" Type="http://schemas.openxmlformats.org/officeDocument/2006/relationships/image" Target="../media/image29.png"/><Relationship Id="rId12" Type="http://schemas.openxmlformats.org/officeDocument/2006/relationships/hyperlink" Target="http://nrich.maths.org/7283" TargetMode="External"/><Relationship Id="rId17" Type="http://schemas.openxmlformats.org/officeDocument/2006/relationships/hyperlink" Target="http://www.cyram.org/Projects/perimetergame/" TargetMode="External"/><Relationship Id="rId2" Type="http://schemas.openxmlformats.org/officeDocument/2006/relationships/image" Target="../media/image43.png"/><Relationship Id="rId16" Type="http://schemas.openxmlformats.org/officeDocument/2006/relationships/hyperlink" Target="http://www.mathsisfun.com/geometry/perimeter.html" TargetMode="External"/><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hyperlink" Target="http://en.wikipedia.org/wiki/File:Pi-unrolled-720.gif" TargetMode="External"/><Relationship Id="rId5" Type="http://schemas.openxmlformats.org/officeDocument/2006/relationships/image" Target="../media/image11.png"/><Relationship Id="rId15" Type="http://schemas.openxmlformats.org/officeDocument/2006/relationships/hyperlink" Target="http://www.bgfl.org/custom/resources_ftp/client_ftp/ks2/maths/perimeter_and_area/index.html" TargetMode="External"/><Relationship Id="rId10" Type="http://schemas.openxmlformats.org/officeDocument/2006/relationships/image" Target="../media/image45.png"/><Relationship Id="rId4" Type="http://schemas.openxmlformats.org/officeDocument/2006/relationships/image" Target="../media/image6.png"/><Relationship Id="rId9" Type="http://schemas.openxmlformats.org/officeDocument/2006/relationships/image" Target="../media/image35.png"/><Relationship Id="rId14" Type="http://schemas.openxmlformats.org/officeDocument/2006/relationships/hyperlink" Target="http://video.about.com/math/How-to-Find-the-Perimeter-of-a-Circle.htm"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86.png"/><Relationship Id="rId3" Type="http://schemas.openxmlformats.org/officeDocument/2006/relationships/image" Target="../media/image5.png"/><Relationship Id="rId7" Type="http://schemas.openxmlformats.org/officeDocument/2006/relationships/image" Target="../media/image29.png"/><Relationship Id="rId12" Type="http://schemas.microsoft.com/office/2007/relationships/hdphoto" Target="../media/hdphoto11.wdp"/><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85.png"/><Relationship Id="rId5" Type="http://schemas.openxmlformats.org/officeDocument/2006/relationships/image" Target="../media/image11.png"/><Relationship Id="rId15" Type="http://schemas.openxmlformats.org/officeDocument/2006/relationships/image" Target="../media/image88.png"/><Relationship Id="rId10" Type="http://schemas.openxmlformats.org/officeDocument/2006/relationships/image" Target="../media/image45.png"/><Relationship Id="rId4" Type="http://schemas.openxmlformats.org/officeDocument/2006/relationships/image" Target="../media/image6.png"/><Relationship Id="rId9" Type="http://schemas.openxmlformats.org/officeDocument/2006/relationships/image" Target="../media/image37.png"/><Relationship Id="rId14" Type="http://schemas.openxmlformats.org/officeDocument/2006/relationships/image" Target="../media/image87.png"/></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12.wdp"/><Relationship Id="rId3" Type="http://schemas.openxmlformats.org/officeDocument/2006/relationships/image" Target="../media/image5.png"/><Relationship Id="rId7" Type="http://schemas.openxmlformats.org/officeDocument/2006/relationships/image" Target="../media/image29.png"/><Relationship Id="rId12" Type="http://schemas.openxmlformats.org/officeDocument/2006/relationships/image" Target="../media/image90.png"/><Relationship Id="rId2" Type="http://schemas.openxmlformats.org/officeDocument/2006/relationships/image" Target="../media/image43.png"/><Relationship Id="rId16" Type="http://schemas.openxmlformats.org/officeDocument/2006/relationships/image" Target="../media/image92.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89.png"/><Relationship Id="rId5" Type="http://schemas.openxmlformats.org/officeDocument/2006/relationships/image" Target="../media/image11.png"/><Relationship Id="rId15" Type="http://schemas.microsoft.com/office/2007/relationships/hdphoto" Target="../media/hdphoto13.wdp"/><Relationship Id="rId10" Type="http://schemas.openxmlformats.org/officeDocument/2006/relationships/image" Target="../media/image45.png"/><Relationship Id="rId4" Type="http://schemas.openxmlformats.org/officeDocument/2006/relationships/image" Target="../media/image6.png"/><Relationship Id="rId9" Type="http://schemas.openxmlformats.org/officeDocument/2006/relationships/image" Target="../media/image37.png"/><Relationship Id="rId14" Type="http://schemas.openxmlformats.org/officeDocument/2006/relationships/image" Target="../media/image91.png"/></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95.png"/><Relationship Id="rId3" Type="http://schemas.openxmlformats.org/officeDocument/2006/relationships/image" Target="../media/image5.png"/><Relationship Id="rId7" Type="http://schemas.openxmlformats.org/officeDocument/2006/relationships/image" Target="../media/image29.png"/><Relationship Id="rId12" Type="http://schemas.openxmlformats.org/officeDocument/2006/relationships/image" Target="../media/image94.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93.png"/><Relationship Id="rId5" Type="http://schemas.openxmlformats.org/officeDocument/2006/relationships/image" Target="../media/image11.png"/><Relationship Id="rId10" Type="http://schemas.openxmlformats.org/officeDocument/2006/relationships/image" Target="../media/image45.png"/><Relationship Id="rId4" Type="http://schemas.openxmlformats.org/officeDocument/2006/relationships/image" Target="../media/image6.png"/><Relationship Id="rId9" Type="http://schemas.openxmlformats.org/officeDocument/2006/relationships/image" Target="../media/image37.png"/></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98.png"/><Relationship Id="rId3" Type="http://schemas.openxmlformats.org/officeDocument/2006/relationships/image" Target="../media/image5.png"/><Relationship Id="rId7" Type="http://schemas.openxmlformats.org/officeDocument/2006/relationships/image" Target="../media/image29.png"/><Relationship Id="rId12" Type="http://schemas.openxmlformats.org/officeDocument/2006/relationships/image" Target="../media/image97.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slide" Target="slide20.xml"/><Relationship Id="rId11" Type="http://schemas.openxmlformats.org/officeDocument/2006/relationships/image" Target="../media/image96.png"/><Relationship Id="rId5" Type="http://schemas.openxmlformats.org/officeDocument/2006/relationships/image" Target="../media/image11.png"/><Relationship Id="rId10" Type="http://schemas.openxmlformats.org/officeDocument/2006/relationships/image" Target="../media/image45.png"/><Relationship Id="rId4" Type="http://schemas.openxmlformats.org/officeDocument/2006/relationships/image" Target="../media/image6.png"/><Relationship Id="rId9" Type="http://schemas.openxmlformats.org/officeDocument/2006/relationships/image" Target="../media/image37.png"/><Relationship Id="rId14" Type="http://schemas.microsoft.com/office/2007/relationships/hdphoto" Target="../media/hdphoto14.wdp"/></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45.png"/><Relationship Id="rId3" Type="http://schemas.openxmlformats.org/officeDocument/2006/relationships/image" Target="../media/image43.png"/><Relationship Id="rId7" Type="http://schemas.openxmlformats.org/officeDocument/2006/relationships/slide" Target="slide20.xml"/><Relationship Id="rId12" Type="http://schemas.openxmlformats.org/officeDocument/2006/relationships/image" Target="../media/image100.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37.png"/><Relationship Id="rId5" Type="http://schemas.openxmlformats.org/officeDocument/2006/relationships/image" Target="../media/image6.png"/><Relationship Id="rId10" Type="http://schemas.openxmlformats.org/officeDocument/2006/relationships/image" Target="../media/image99.jpeg"/><Relationship Id="rId4" Type="http://schemas.openxmlformats.org/officeDocument/2006/relationships/image" Target="../media/image5.png"/><Relationship Id="rId9" Type="http://schemas.openxmlformats.org/officeDocument/2006/relationships/image" Target="../media/image32.png"/><Relationship Id="rId14" Type="http://schemas.openxmlformats.org/officeDocument/2006/relationships/image" Target="../media/image101.png"/></Relationships>
</file>

<file path=ppt/slides/_rels/slide27.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32.png"/><Relationship Id="rId7" Type="http://schemas.openxmlformats.org/officeDocument/2006/relationships/image" Target="../media/image45.png"/><Relationship Id="rId12" Type="http://schemas.openxmlformats.org/officeDocument/2006/relationships/image" Target="../media/image106.png"/><Relationship Id="rId2" Type="http://schemas.openxmlformats.org/officeDocument/2006/relationships/image" Target="../media/image43.png"/><Relationship Id="rId16" Type="http://schemas.openxmlformats.org/officeDocument/2006/relationships/image" Target="../media/image110.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105.png"/><Relationship Id="rId5" Type="http://schemas.openxmlformats.org/officeDocument/2006/relationships/image" Target="../media/image6.png"/><Relationship Id="rId15" Type="http://schemas.openxmlformats.org/officeDocument/2006/relationships/image" Target="../media/image109.png"/><Relationship Id="rId10" Type="http://schemas.openxmlformats.org/officeDocument/2006/relationships/image" Target="../media/image104.png"/><Relationship Id="rId4" Type="http://schemas.openxmlformats.org/officeDocument/2006/relationships/image" Target="../media/image5.png"/><Relationship Id="rId9" Type="http://schemas.openxmlformats.org/officeDocument/2006/relationships/image" Target="../media/image103.png"/><Relationship Id="rId14" Type="http://schemas.openxmlformats.org/officeDocument/2006/relationships/image" Target="../media/image108.png"/></Relationships>
</file>

<file path=ppt/slides/_rels/slide2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png"/><Relationship Id="rId7" Type="http://schemas.openxmlformats.org/officeDocument/2006/relationships/image" Target="../media/image29.png"/><Relationship Id="rId12" Type="http://schemas.microsoft.com/office/2007/relationships/hdphoto" Target="../media/hdphoto15.wdp"/><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111.png"/><Relationship Id="rId5" Type="http://schemas.openxmlformats.org/officeDocument/2006/relationships/image" Target="../media/image11.png"/><Relationship Id="rId10" Type="http://schemas.openxmlformats.org/officeDocument/2006/relationships/image" Target="../media/image45.png"/><Relationship Id="rId4" Type="http://schemas.openxmlformats.org/officeDocument/2006/relationships/image" Target="../media/image6.png"/><Relationship Id="rId9" Type="http://schemas.openxmlformats.org/officeDocument/2006/relationships/image" Target="../media/image37.png"/></Relationships>
</file>

<file path=ppt/slides/_rels/slide2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14.png"/><Relationship Id="rId3" Type="http://schemas.openxmlformats.org/officeDocument/2006/relationships/image" Target="../media/image5.png"/><Relationship Id="rId7" Type="http://schemas.openxmlformats.org/officeDocument/2006/relationships/slide" Target="slide4.xml"/><Relationship Id="rId12" Type="http://schemas.openxmlformats.org/officeDocument/2006/relationships/image" Target="../media/image113.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12.png"/><Relationship Id="rId5" Type="http://schemas.openxmlformats.org/officeDocument/2006/relationships/image" Target="../media/image32.png"/><Relationship Id="rId10" Type="http://schemas.openxmlformats.org/officeDocument/2006/relationships/image" Target="../media/image45.png"/><Relationship Id="rId4" Type="http://schemas.openxmlformats.org/officeDocument/2006/relationships/image" Target="../media/image6.png"/><Relationship Id="rId9" Type="http://schemas.openxmlformats.org/officeDocument/2006/relationships/image" Target="../media/image37.png"/><Relationship Id="rId14" Type="http://schemas.openxmlformats.org/officeDocument/2006/relationships/image" Target="../media/image115.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4.png"/><Relationship Id="rId26" Type="http://schemas.openxmlformats.org/officeDocument/2006/relationships/image" Target="../media/image30.png"/><Relationship Id="rId3" Type="http://schemas.openxmlformats.org/officeDocument/2006/relationships/image" Target="../media/image6.png"/><Relationship Id="rId21" Type="http://schemas.openxmlformats.org/officeDocument/2006/relationships/image" Target="../media/image27.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3.png"/><Relationship Id="rId25" Type="http://schemas.openxmlformats.org/officeDocument/2006/relationships/image" Target="../media/image29.png"/><Relationship Id="rId2" Type="http://schemas.openxmlformats.org/officeDocument/2006/relationships/image" Target="../media/image5.png"/><Relationship Id="rId16" Type="http://schemas.openxmlformats.org/officeDocument/2006/relationships/image" Target="../media/image10.png"/><Relationship Id="rId20"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24" Type="http://schemas.openxmlformats.org/officeDocument/2006/relationships/audio" Target="../media/audio1.wav"/><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slide" Target="slide4.xml"/><Relationship Id="rId28" Type="http://schemas.openxmlformats.org/officeDocument/2006/relationships/image" Target="../media/image7.png"/><Relationship Id="rId10" Type="http://schemas.openxmlformats.org/officeDocument/2006/relationships/image" Target="../media/image17.png"/><Relationship Id="rId19" Type="http://schemas.openxmlformats.org/officeDocument/2006/relationships/image" Target="../media/image25.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8.png"/><Relationship Id="rId27" Type="http://schemas.openxmlformats.org/officeDocument/2006/relationships/image" Target="../media/image31.png"/></Relationships>
</file>

<file path=ppt/slides/_rels/slide3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png"/><Relationship Id="rId7" Type="http://schemas.openxmlformats.org/officeDocument/2006/relationships/image" Target="../media/image29.png"/><Relationship Id="rId12" Type="http://schemas.openxmlformats.org/officeDocument/2006/relationships/image" Target="../media/image117.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116.png"/><Relationship Id="rId5" Type="http://schemas.openxmlformats.org/officeDocument/2006/relationships/image" Target="../media/image11.png"/><Relationship Id="rId10" Type="http://schemas.openxmlformats.org/officeDocument/2006/relationships/image" Target="../media/image45.png"/><Relationship Id="rId4" Type="http://schemas.openxmlformats.org/officeDocument/2006/relationships/image" Target="../media/image6.png"/><Relationship Id="rId9" Type="http://schemas.openxmlformats.org/officeDocument/2006/relationships/image" Target="../media/image37.png"/></Relationships>
</file>

<file path=ppt/slides/_rels/slide3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png"/><Relationship Id="rId7" Type="http://schemas.openxmlformats.org/officeDocument/2006/relationships/image" Target="../media/image29.png"/><Relationship Id="rId12" Type="http://schemas.openxmlformats.org/officeDocument/2006/relationships/image" Target="../media/image119.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118.png"/><Relationship Id="rId5" Type="http://schemas.openxmlformats.org/officeDocument/2006/relationships/image" Target="../media/image11.png"/><Relationship Id="rId10" Type="http://schemas.openxmlformats.org/officeDocument/2006/relationships/image" Target="../media/image45.png"/><Relationship Id="rId4" Type="http://schemas.openxmlformats.org/officeDocument/2006/relationships/image" Target="../media/image6.png"/><Relationship Id="rId9" Type="http://schemas.openxmlformats.org/officeDocument/2006/relationships/image" Target="../media/image37.png"/></Relationships>
</file>

<file path=ppt/slides/_rels/slide32.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5.png"/><Relationship Id="rId7"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2.png"/><Relationship Id="rId4" Type="http://schemas.openxmlformats.org/officeDocument/2006/relationships/image" Target="../media/image6.png"/><Relationship Id="rId9" Type="http://schemas.openxmlformats.org/officeDocument/2006/relationships/image" Target="../media/image121.png"/></Relationships>
</file>

<file path=ppt/slides/_rels/slide33.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5.png"/><Relationship Id="rId7"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2.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2.png"/><Relationship Id="rId7" Type="http://schemas.openxmlformats.org/officeDocument/2006/relationships/image" Target="../media/image6.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17.wdp"/><Relationship Id="rId5" Type="http://schemas.microsoft.com/office/2007/relationships/hdphoto" Target="../media/hdphoto16.wdp"/><Relationship Id="rId10" Type="http://schemas.openxmlformats.org/officeDocument/2006/relationships/image" Target="../media/image124.png"/><Relationship Id="rId4" Type="http://schemas.openxmlformats.org/officeDocument/2006/relationships/image" Target="../media/image123.jpeg"/><Relationship Id="rId9" Type="http://schemas.openxmlformats.org/officeDocument/2006/relationships/image" Target="../media/image45.png"/></Relationships>
</file>

<file path=ppt/slides/_rels/slide35.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32.png"/><Relationship Id="rId7"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1.png"/><Relationship Id="rId11" Type="http://schemas.microsoft.com/office/2007/relationships/hdphoto" Target="../media/hdphoto18.wdp"/><Relationship Id="rId5" Type="http://schemas.openxmlformats.org/officeDocument/2006/relationships/image" Target="../media/image6.png"/><Relationship Id="rId10" Type="http://schemas.openxmlformats.org/officeDocument/2006/relationships/image" Target="../media/image127.png"/><Relationship Id="rId4" Type="http://schemas.openxmlformats.org/officeDocument/2006/relationships/image" Target="../media/image5.png"/><Relationship Id="rId9" Type="http://schemas.openxmlformats.org/officeDocument/2006/relationships/image" Target="../media/image126.png"/></Relationships>
</file>

<file path=ppt/slides/_rels/slide36.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32.png"/><Relationship Id="rId7"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6.png"/><Relationship Id="rId10" Type="http://schemas.openxmlformats.org/officeDocument/2006/relationships/image" Target="../media/image128.png"/><Relationship Id="rId4" Type="http://schemas.openxmlformats.org/officeDocument/2006/relationships/image" Target="../media/image5.png"/><Relationship Id="rId9" Type="http://schemas.microsoft.com/office/2007/relationships/hdphoto" Target="../media/hdphoto18.wdp"/></Relationships>
</file>

<file path=ppt/slides/_rels/slide3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6.png"/><Relationship Id="rId3" Type="http://schemas.openxmlformats.org/officeDocument/2006/relationships/image" Target="../media/image43.png"/><Relationship Id="rId7" Type="http://schemas.openxmlformats.org/officeDocument/2006/relationships/image" Target="../media/image44.png"/><Relationship Id="rId12" Type="http://schemas.openxmlformats.org/officeDocument/2006/relationships/image" Target="../media/image55.gi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54.png"/><Relationship Id="rId5" Type="http://schemas.openxmlformats.org/officeDocument/2006/relationships/image" Target="../media/image6.png"/><Relationship Id="rId10" Type="http://schemas.openxmlformats.org/officeDocument/2006/relationships/image" Target="../media/image53.jpeg"/><Relationship Id="rId4" Type="http://schemas.openxmlformats.org/officeDocument/2006/relationships/image" Target="../media/image5.png"/><Relationship Id="rId9" Type="http://schemas.openxmlformats.org/officeDocument/2006/relationships/image" Target="../media/image38.png"/><Relationship Id="rId14" Type="http://schemas.openxmlformats.org/officeDocument/2006/relationships/image" Target="../media/image45.png"/></Relationships>
</file>

<file path=ppt/slides/_rels/slide38.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5.png"/><Relationship Id="rId7" Type="http://schemas.microsoft.com/office/2007/relationships/hdphoto" Target="../media/hdphoto19.wdp"/><Relationship Id="rId12"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129.png"/><Relationship Id="rId11" Type="http://schemas.openxmlformats.org/officeDocument/2006/relationships/image" Target="../media/image40.png"/><Relationship Id="rId5" Type="http://schemas.openxmlformats.org/officeDocument/2006/relationships/image" Target="../media/image32.png"/><Relationship Id="rId10" Type="http://schemas.openxmlformats.org/officeDocument/2006/relationships/image" Target="../media/image131.png"/><Relationship Id="rId4" Type="http://schemas.openxmlformats.org/officeDocument/2006/relationships/image" Target="../media/image6.png"/><Relationship Id="rId9" Type="http://schemas.microsoft.com/office/2007/relationships/hdphoto" Target="../media/hdphoto20.wdp"/></Relationships>
</file>

<file path=ppt/slides/_rels/slide4.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36.png"/><Relationship Id="rId18" Type="http://schemas.openxmlformats.org/officeDocument/2006/relationships/slide" Target="slide32.xml"/><Relationship Id="rId26" Type="http://schemas.openxmlformats.org/officeDocument/2006/relationships/image" Target="../media/image10.png"/><Relationship Id="rId3" Type="http://schemas.openxmlformats.org/officeDocument/2006/relationships/image" Target="../media/image6.png"/><Relationship Id="rId21" Type="http://schemas.openxmlformats.org/officeDocument/2006/relationships/image" Target="../media/image40.png"/><Relationship Id="rId7" Type="http://schemas.openxmlformats.org/officeDocument/2006/relationships/image" Target="../media/image33.png"/><Relationship Id="rId12" Type="http://schemas.openxmlformats.org/officeDocument/2006/relationships/slide" Target="slide5.xml"/><Relationship Id="rId17" Type="http://schemas.openxmlformats.org/officeDocument/2006/relationships/image" Target="../media/image38.png"/><Relationship Id="rId25" Type="http://schemas.openxmlformats.org/officeDocument/2006/relationships/image" Target="../media/image42.png"/><Relationship Id="rId2" Type="http://schemas.openxmlformats.org/officeDocument/2006/relationships/image" Target="../media/image5.png"/><Relationship Id="rId16" Type="http://schemas.openxmlformats.org/officeDocument/2006/relationships/slide" Target="slide8.xml"/><Relationship Id="rId20" Type="http://schemas.openxmlformats.org/officeDocument/2006/relationships/slide" Target="slide38.xml"/><Relationship Id="rId1" Type="http://schemas.openxmlformats.org/officeDocument/2006/relationships/slideLayout" Target="../slideLayouts/slideLayout1.xml"/><Relationship Id="rId6" Type="http://schemas.openxmlformats.org/officeDocument/2006/relationships/slide" Target="slide9.xml"/><Relationship Id="rId11" Type="http://schemas.openxmlformats.org/officeDocument/2006/relationships/image" Target="../media/image35.png"/><Relationship Id="rId24" Type="http://schemas.openxmlformats.org/officeDocument/2006/relationships/slide" Target="slide3.xml"/><Relationship Id="rId5" Type="http://schemas.openxmlformats.org/officeDocument/2006/relationships/image" Target="../media/image32.png"/><Relationship Id="rId15" Type="http://schemas.openxmlformats.org/officeDocument/2006/relationships/image" Target="../media/image37.png"/><Relationship Id="rId23" Type="http://schemas.openxmlformats.org/officeDocument/2006/relationships/image" Target="../media/image41.png"/><Relationship Id="rId10" Type="http://schemas.openxmlformats.org/officeDocument/2006/relationships/slide" Target="slide11.xml"/><Relationship Id="rId19" Type="http://schemas.openxmlformats.org/officeDocument/2006/relationships/image" Target="../media/image39.png"/><Relationship Id="rId4" Type="http://schemas.openxmlformats.org/officeDocument/2006/relationships/image" Target="../media/image11.png"/><Relationship Id="rId9" Type="http://schemas.openxmlformats.org/officeDocument/2006/relationships/image" Target="../media/image34.png"/><Relationship Id="rId14" Type="http://schemas.openxmlformats.org/officeDocument/2006/relationships/slide" Target="slide22.xml"/><Relationship Id="rId22" Type="http://schemas.openxmlformats.org/officeDocument/2006/relationships/slide" Target="slide34.xml"/></Relationships>
</file>

<file path=ppt/slides/_rels/slide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32.png"/><Relationship Id="rId10" Type="http://schemas.openxmlformats.org/officeDocument/2006/relationships/image" Target="../media/image47.emf"/><Relationship Id="rId4" Type="http://schemas.openxmlformats.org/officeDocument/2006/relationships/image" Target="../media/image6.png"/><Relationship Id="rId9" Type="http://schemas.openxmlformats.org/officeDocument/2006/relationships/image" Target="../media/image46.emf"/></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48.png"/></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png"/><Relationship Id="rId7"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51.png"/><Relationship Id="rId5" Type="http://schemas.openxmlformats.org/officeDocument/2006/relationships/image" Target="../media/image32.png"/><Relationship Id="rId10" Type="http://schemas.openxmlformats.org/officeDocument/2006/relationships/image" Target="../media/image50.png"/><Relationship Id="rId4" Type="http://schemas.openxmlformats.org/officeDocument/2006/relationships/image" Target="../media/image6.pn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6.png"/><Relationship Id="rId3" Type="http://schemas.openxmlformats.org/officeDocument/2006/relationships/image" Target="../media/image43.png"/><Relationship Id="rId7" Type="http://schemas.openxmlformats.org/officeDocument/2006/relationships/image" Target="../media/image44.png"/><Relationship Id="rId12" Type="http://schemas.openxmlformats.org/officeDocument/2006/relationships/image" Target="../media/image55.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54.png"/><Relationship Id="rId5" Type="http://schemas.openxmlformats.org/officeDocument/2006/relationships/image" Target="../media/image6.png"/><Relationship Id="rId10" Type="http://schemas.openxmlformats.org/officeDocument/2006/relationships/image" Target="../media/image53.jpeg"/><Relationship Id="rId4" Type="http://schemas.openxmlformats.org/officeDocument/2006/relationships/image" Target="../media/image5.png"/><Relationship Id="rId9" Type="http://schemas.openxmlformats.org/officeDocument/2006/relationships/image" Target="../media/image38.png"/><Relationship Id="rId14"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33.png"/><Relationship Id="rId3" Type="http://schemas.openxmlformats.org/officeDocument/2006/relationships/image" Target="../media/image5.png"/><Relationship Id="rId7" Type="http://schemas.microsoft.com/office/2007/relationships/hdphoto" Target="../media/hdphoto4.wdp"/><Relationship Id="rId12" Type="http://schemas.microsoft.com/office/2007/relationships/hdphoto" Target="../media/hdphoto5.wdp"/><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57.jpeg"/><Relationship Id="rId11" Type="http://schemas.openxmlformats.org/officeDocument/2006/relationships/image" Target="../media/image60.jpeg"/><Relationship Id="rId5" Type="http://schemas.openxmlformats.org/officeDocument/2006/relationships/image" Target="../media/image32.png"/><Relationship Id="rId10" Type="http://schemas.openxmlformats.org/officeDocument/2006/relationships/image" Target="../media/image59.jpeg"/><Relationship Id="rId4" Type="http://schemas.openxmlformats.org/officeDocument/2006/relationships/image" Target="../media/image6.png"/><Relationship Id="rId9" Type="http://schemas.openxmlformats.org/officeDocument/2006/relationships/hyperlink" Target="http://www.bbc.co.uk/skillswise/topic/perimeter" TargetMode="External"/><Relationship Id="rId1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124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saturation sat="295000"/>
                    </a14:imgEffect>
                  </a14:imgLayer>
                </a14:imgProps>
              </a:ext>
              <a:ext uri="{28A0092B-C50C-407E-A947-70E740481C1C}">
                <a14:useLocalDpi xmlns:a14="http://schemas.microsoft.com/office/drawing/2010/main" val="0"/>
              </a:ext>
            </a:extLst>
          </a:blip>
          <a:srcRect/>
          <a:stretch>
            <a:fillRect/>
          </a:stretch>
        </p:blipFill>
        <p:spPr bwMode="auto">
          <a:xfrm>
            <a:off x="-117783" y="620688"/>
            <a:ext cx="9265029" cy="4584757"/>
          </a:xfrm>
          <a:prstGeom prst="rect">
            <a:avLst/>
          </a:prstGeom>
          <a:noFill/>
          <a:ln>
            <a:noFill/>
          </a:ln>
          <a:effectLst>
            <a:glow rad="228600">
              <a:schemeClr val="bg1">
                <a:lumMod val="85000"/>
                <a:alpha val="40000"/>
              </a:schemeClr>
            </a:glow>
            <a:outerShdw dist="35921" dir="2700000" algn="ctr" rotWithShape="0">
              <a:schemeClr val="bg2"/>
            </a:outerShdw>
            <a:reflection stA="20000" endPos="88000" dir="5400000" sy="-100000" algn="bl" rotWithShape="0"/>
            <a:softEdge rad="317500"/>
          </a:effectLst>
          <a:scene3d>
            <a:camera prst="orthographicFront"/>
            <a:lightRig rig="threePt" dir="t"/>
          </a:scene3d>
          <a:sp3d prstMaterial="softEdge"/>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603" y="4581128"/>
            <a:ext cx="6876256" cy="1615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37A55F11-0F6B-4871-AF95-E9FBACA37828}" type="slidenum">
              <a:rPr lang="en-GB" smtClean="0"/>
              <a:t>1</a:t>
            </a:fld>
            <a:endParaRPr lang="en-GB"/>
          </a:p>
        </p:txBody>
      </p:sp>
    </p:spTree>
    <p:extLst>
      <p:ext uri="{BB962C8B-B14F-4D97-AF65-F5344CB8AC3E}">
        <p14:creationId xmlns:p14="http://schemas.microsoft.com/office/powerpoint/2010/main" val="3443791987"/>
      </p:ext>
    </p:extLst>
  </p:cSld>
  <p:clrMapOvr>
    <a:masterClrMapping/>
  </p:clrMapOvr>
  <mc:AlternateContent xmlns:mc="http://schemas.openxmlformats.org/markup-compatibility/2006" xmlns:p14="http://schemas.microsoft.com/office/powerpoint/2010/main">
    <mc:Choice Requires="p14">
      <p:transition spd="slow" p14:dur="3000">
        <p14:ripp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1030493"/>
            <a:ext cx="9186863" cy="5405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Vocabulary and Jobs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11805" y="1080018"/>
            <a:ext cx="8836907" cy="5229301"/>
            <a:chOff x="3275856" y="1196666"/>
            <a:chExt cx="5495639" cy="4896719"/>
          </a:xfrm>
        </p:grpSpPr>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26561" y="1196666"/>
              <a:ext cx="5144934" cy="4896719"/>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p:cNvSpPr/>
          <p:nvPr/>
        </p:nvSpPr>
        <p:spPr>
          <a:xfrm>
            <a:off x="959137" y="1460147"/>
            <a:ext cx="7573304" cy="4154984"/>
          </a:xfrm>
          <a:prstGeom prst="rect">
            <a:avLst/>
          </a:prstGeom>
        </p:spPr>
        <p:txBody>
          <a:bodyPr wrap="square">
            <a:spAutoFit/>
          </a:bodyPr>
          <a:lstStyle/>
          <a:p>
            <a:r>
              <a:rPr lang="en-GB" dirty="0" smtClean="0">
                <a:latin typeface="Impact" pitchFamily="34" charset="0"/>
              </a:rPr>
              <a:t>Perimeter</a:t>
            </a:r>
          </a:p>
          <a:p>
            <a:r>
              <a:rPr lang="en-GB" dirty="0" smtClean="0">
                <a:latin typeface="Impact" pitchFamily="34" charset="0"/>
              </a:rPr>
              <a:t>Total</a:t>
            </a:r>
          </a:p>
          <a:p>
            <a:r>
              <a:rPr lang="en-GB" dirty="0" smtClean="0">
                <a:latin typeface="Impact" pitchFamily="34" charset="0"/>
              </a:rPr>
              <a:t>Measure</a:t>
            </a:r>
          </a:p>
          <a:p>
            <a:r>
              <a:rPr lang="en-GB" dirty="0" smtClean="0">
                <a:latin typeface="Impact" pitchFamily="34" charset="0"/>
              </a:rPr>
              <a:t>Ruler</a:t>
            </a:r>
          </a:p>
          <a:p>
            <a:r>
              <a:rPr lang="en-GB" dirty="0" smtClean="0">
                <a:latin typeface="Impact" pitchFamily="34" charset="0"/>
              </a:rPr>
              <a:t>Distance</a:t>
            </a:r>
          </a:p>
          <a:p>
            <a:r>
              <a:rPr lang="en-GB" dirty="0" smtClean="0">
                <a:latin typeface="Impact" pitchFamily="34" charset="0"/>
              </a:rPr>
              <a:t>Enclose</a:t>
            </a:r>
          </a:p>
          <a:p>
            <a:r>
              <a:rPr lang="en-GB" dirty="0" smtClean="0">
                <a:latin typeface="Impact" pitchFamily="34" charset="0"/>
              </a:rPr>
              <a:t>Outside Edge</a:t>
            </a:r>
          </a:p>
          <a:p>
            <a:r>
              <a:rPr lang="en-GB" dirty="0" smtClean="0">
                <a:latin typeface="Impact" pitchFamily="34" charset="0"/>
              </a:rPr>
              <a:t>Surround</a:t>
            </a:r>
          </a:p>
          <a:p>
            <a:r>
              <a:rPr lang="en-GB" dirty="0" smtClean="0">
                <a:latin typeface="Impact" pitchFamily="34" charset="0"/>
              </a:rPr>
              <a:t>Add</a:t>
            </a:r>
          </a:p>
          <a:p>
            <a:r>
              <a:rPr lang="en-GB" dirty="0" smtClean="0">
                <a:latin typeface="Impact" pitchFamily="34" charset="0"/>
              </a:rPr>
              <a:t>Formula</a:t>
            </a:r>
          </a:p>
          <a:p>
            <a:r>
              <a:rPr lang="en-GB" dirty="0" smtClean="0">
                <a:latin typeface="Impact" pitchFamily="34" charset="0"/>
              </a:rPr>
              <a:t>Circumference</a:t>
            </a:r>
            <a:endParaRPr lang="en-GB" dirty="0">
              <a:latin typeface="Impact" pitchFamily="34" charset="0"/>
            </a:endParaRPr>
          </a:p>
          <a:p>
            <a:r>
              <a:rPr lang="en-GB" dirty="0" smtClean="0">
                <a:latin typeface="Impact" pitchFamily="34" charset="0"/>
              </a:rPr>
              <a:t>1 Dimension (linear)</a:t>
            </a:r>
          </a:p>
          <a:p>
            <a:r>
              <a:rPr lang="en-GB" dirty="0" smtClean="0">
                <a:latin typeface="Impact" pitchFamily="34" charset="0"/>
              </a:rPr>
              <a:t>Plane</a:t>
            </a:r>
          </a:p>
          <a:p>
            <a:r>
              <a:rPr lang="en-GB" sz="1200" dirty="0" smtClean="0">
                <a:latin typeface="Impact" pitchFamily="34" charset="0"/>
              </a:rPr>
              <a:t>These are the words you will be using in this topic</a:t>
            </a:r>
          </a:p>
          <a:p>
            <a:endParaRPr lang="en-GB" dirty="0">
              <a:latin typeface="Impact" pitchFamily="34" charset="0"/>
            </a:endParaRPr>
          </a:p>
        </p:txBody>
      </p:sp>
      <p:pic>
        <p:nvPicPr>
          <p:cNvPr id="24" name="Picture 23"/>
          <p:cNvPicPr/>
          <p:nvPr/>
        </p:nvPicPr>
        <p:blipFill>
          <a:blip r:embed="rId6" cstate="print">
            <a:extLst>
              <a:ext uri="{BEBA8EAE-BF5A-486C-A8C5-ECC9F3942E4B}">
                <a14:imgProps xmlns:a14="http://schemas.microsoft.com/office/drawing/2010/main">
                  <a14:imgLayer r:embed="rId7">
                    <a14:imgEffect>
                      <a14:artisticGlass/>
                    </a14:imgEffect>
                    <a14:imgEffect>
                      <a14:brightnessContrast bright="55000"/>
                    </a14:imgEffect>
                  </a14:imgLayer>
                </a14:imgProps>
              </a:ext>
              <a:ext uri="{28A0092B-C50C-407E-A947-70E740481C1C}">
                <a14:useLocalDpi xmlns:a14="http://schemas.microsoft.com/office/drawing/2010/main" val="0"/>
              </a:ext>
            </a:extLst>
          </a:blip>
          <a:srcRect/>
          <a:stretch>
            <a:fillRect/>
          </a:stretch>
        </p:blipFill>
        <p:spPr bwMode="auto">
          <a:xfrm rot="10800000">
            <a:off x="-42863" y="965747"/>
            <a:ext cx="598446" cy="5905055"/>
          </a:xfrm>
          <a:prstGeom prst="rect">
            <a:avLst/>
          </a:prstGeom>
          <a:noFill/>
          <a:ln>
            <a:noFill/>
          </a:ln>
        </p:spPr>
      </p:pic>
      <p:cxnSp>
        <p:nvCxnSpPr>
          <p:cNvPr id="7" name="Straight Connector 6"/>
          <p:cNvCxnSpPr/>
          <p:nvPr/>
        </p:nvCxnSpPr>
        <p:spPr>
          <a:xfrm>
            <a:off x="959137" y="1139517"/>
            <a:ext cx="0" cy="4468838"/>
          </a:xfrm>
          <a:prstGeom prst="line">
            <a:avLst/>
          </a:prstGeom>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flipH="1">
            <a:off x="724419" y="1412776"/>
            <a:ext cx="5040560" cy="0"/>
          </a:xfrm>
          <a:prstGeom prst="line">
            <a:avLst/>
          </a:prstGeom>
        </p:spPr>
        <p:style>
          <a:lnRef idx="3">
            <a:schemeClr val="dk1"/>
          </a:lnRef>
          <a:fillRef idx="0">
            <a:schemeClr val="dk1"/>
          </a:fillRef>
          <a:effectRef idx="2">
            <a:schemeClr val="dk1"/>
          </a:effectRef>
          <a:fontRef idx="minor">
            <a:schemeClr val="tx1"/>
          </a:fontRef>
        </p:style>
      </p:cxnSp>
      <p:pic>
        <p:nvPicPr>
          <p:cNvPr id="31" name="Picture 3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2696971" y="870147"/>
            <a:ext cx="219966" cy="1552707"/>
          </a:xfrm>
          <a:prstGeom prst="rect">
            <a:avLst/>
          </a:prstGeom>
          <a:noFill/>
          <a:ln>
            <a:noFill/>
          </a:ln>
        </p:spPr>
      </p:pic>
      <p:pic>
        <p:nvPicPr>
          <p:cNvPr id="34" name="Picture 3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2256526" y="1129587"/>
            <a:ext cx="219966" cy="1552707"/>
          </a:xfrm>
          <a:prstGeom prst="rect">
            <a:avLst/>
          </a:prstGeom>
          <a:noFill/>
          <a:ln>
            <a:noFill/>
          </a:ln>
        </p:spPr>
      </p:pic>
      <p:pic>
        <p:nvPicPr>
          <p:cNvPr id="38" name="Picture 3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2568691" y="1405071"/>
            <a:ext cx="219966" cy="1552707"/>
          </a:xfrm>
          <a:prstGeom prst="rect">
            <a:avLst/>
          </a:prstGeom>
          <a:noFill/>
          <a:ln>
            <a:noFill/>
          </a:ln>
        </p:spPr>
      </p:pic>
      <p:pic>
        <p:nvPicPr>
          <p:cNvPr id="39" name="Picture 3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2256526" y="1705180"/>
            <a:ext cx="219966" cy="1552707"/>
          </a:xfrm>
          <a:prstGeom prst="rect">
            <a:avLst/>
          </a:prstGeom>
          <a:noFill/>
          <a:ln>
            <a:noFill/>
          </a:ln>
        </p:spPr>
      </p:pic>
      <p:pic>
        <p:nvPicPr>
          <p:cNvPr id="40" name="Picture 3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2606565" y="1967565"/>
            <a:ext cx="219966" cy="1552707"/>
          </a:xfrm>
          <a:prstGeom prst="rect">
            <a:avLst/>
          </a:prstGeom>
          <a:noFill/>
          <a:ln>
            <a:noFill/>
          </a:ln>
        </p:spPr>
      </p:pic>
      <p:pic>
        <p:nvPicPr>
          <p:cNvPr id="41" name="Picture 4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2496995" y="2205007"/>
            <a:ext cx="219966" cy="1552707"/>
          </a:xfrm>
          <a:prstGeom prst="rect">
            <a:avLst/>
          </a:prstGeom>
          <a:noFill/>
          <a:ln>
            <a:noFill/>
          </a:ln>
        </p:spPr>
      </p:pic>
      <p:pic>
        <p:nvPicPr>
          <p:cNvPr id="42" name="Picture 4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2976026" y="2522933"/>
            <a:ext cx="219966" cy="1552707"/>
          </a:xfrm>
          <a:prstGeom prst="rect">
            <a:avLst/>
          </a:prstGeom>
          <a:noFill/>
          <a:ln>
            <a:noFill/>
          </a:ln>
        </p:spPr>
      </p:pic>
      <p:pic>
        <p:nvPicPr>
          <p:cNvPr id="43" name="Picture 4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2683086" y="2801275"/>
            <a:ext cx="219966" cy="1552707"/>
          </a:xfrm>
          <a:prstGeom prst="rect">
            <a:avLst/>
          </a:prstGeom>
          <a:noFill/>
          <a:ln>
            <a:noFill/>
          </a:ln>
        </p:spPr>
      </p:pic>
      <p:pic>
        <p:nvPicPr>
          <p:cNvPr id="44" name="Picture 4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2141504" y="3070515"/>
            <a:ext cx="219966" cy="1552707"/>
          </a:xfrm>
          <a:prstGeom prst="rect">
            <a:avLst/>
          </a:prstGeom>
          <a:noFill/>
          <a:ln>
            <a:noFill/>
          </a:ln>
        </p:spPr>
      </p:pic>
      <p:pic>
        <p:nvPicPr>
          <p:cNvPr id="45" name="Picture 4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2352666" y="4145789"/>
            <a:ext cx="219966" cy="1552707"/>
          </a:xfrm>
          <a:prstGeom prst="rect">
            <a:avLst/>
          </a:prstGeom>
          <a:noFill/>
          <a:ln>
            <a:noFill/>
          </a:ln>
        </p:spPr>
      </p:pic>
      <p:pic>
        <p:nvPicPr>
          <p:cNvPr id="46" name="Picture 4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2568691" y="3353699"/>
            <a:ext cx="219966" cy="1552707"/>
          </a:xfrm>
          <a:prstGeom prst="rect">
            <a:avLst/>
          </a:prstGeom>
          <a:noFill/>
          <a:ln>
            <a:noFill/>
          </a:ln>
        </p:spPr>
      </p:pic>
      <p:pic>
        <p:nvPicPr>
          <p:cNvPr id="47" name="Picture 4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3169752" y="3615503"/>
            <a:ext cx="219966" cy="1552707"/>
          </a:xfrm>
          <a:prstGeom prst="rect">
            <a:avLst/>
          </a:prstGeom>
          <a:noFill/>
          <a:ln>
            <a:noFill/>
          </a:ln>
        </p:spPr>
      </p:pic>
      <p:pic>
        <p:nvPicPr>
          <p:cNvPr id="48" name="Picture 4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3605578" y="3889494"/>
            <a:ext cx="219966" cy="1552707"/>
          </a:xfrm>
          <a:prstGeom prst="rect">
            <a:avLst/>
          </a:prstGeom>
          <a:noFill/>
          <a:ln>
            <a:noFill/>
          </a:ln>
        </p:spPr>
      </p:pic>
      <p:pic>
        <p:nvPicPr>
          <p:cNvPr id="49" name="Picture 48" descr="http://t0.gstatic.com/images?q=tbn:ANd9GcSV_QSd104kzYgOGG_GTGRlMdWISs8qccdrkRmnfR0rUmN1KdhQqA"/>
          <p:cNvPicPr/>
          <p:nvPr/>
        </p:nvPicPr>
        <p:blipFill rotWithShape="1">
          <a:blip r:embed="rId9">
            <a:extLst>
              <a:ext uri="{28A0092B-C50C-407E-A947-70E740481C1C}">
                <a14:useLocalDpi xmlns:a14="http://schemas.microsoft.com/office/drawing/2010/main" val="0"/>
              </a:ext>
            </a:extLst>
          </a:blip>
          <a:srcRect/>
          <a:stretch/>
        </p:blipFill>
        <p:spPr bwMode="auto">
          <a:xfrm>
            <a:off x="911299" y="5655482"/>
            <a:ext cx="7853591" cy="439155"/>
          </a:xfrm>
          <a:prstGeom prst="rect">
            <a:avLst/>
          </a:prstGeom>
          <a:noFill/>
          <a:ln>
            <a:noFill/>
          </a:ln>
          <a:effectLst>
            <a:glow rad="228600">
              <a:schemeClr val="accent1">
                <a:alpha val="40000"/>
              </a:schemeClr>
            </a:glow>
          </a:effectLst>
        </p:spPr>
      </p:pic>
      <p:sp>
        <p:nvSpPr>
          <p:cNvPr id="50" name="Snip Diagonal Corner Rectangle 49"/>
          <p:cNvSpPr/>
          <p:nvPr/>
        </p:nvSpPr>
        <p:spPr>
          <a:xfrm>
            <a:off x="4578527" y="1533824"/>
            <a:ext cx="4313953" cy="3911400"/>
          </a:xfrm>
          <a:prstGeom prst="snip2DiagRect">
            <a:avLst>
              <a:gd name="adj1" fmla="val 13169"/>
              <a:gd name="adj2" fmla="val 122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512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9139" y="1161398"/>
            <a:ext cx="4451120" cy="197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a:off x="-1201116" y="3404817"/>
            <a:ext cx="4045445" cy="179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Rectangle 51"/>
          <p:cNvSpPr/>
          <p:nvPr/>
        </p:nvSpPr>
        <p:spPr>
          <a:xfrm>
            <a:off x="5049683" y="1692522"/>
            <a:ext cx="3842797" cy="4524315"/>
          </a:xfrm>
          <a:prstGeom prst="rect">
            <a:avLst/>
          </a:prstGeom>
        </p:spPr>
        <p:txBody>
          <a:bodyPr wrap="square">
            <a:spAutoFit/>
          </a:bodyPr>
          <a:lstStyle/>
          <a:p>
            <a:r>
              <a:rPr lang="en-GB" dirty="0" smtClean="0">
                <a:latin typeface="Arial Unicode MS" pitchFamily="34" charset="-128"/>
                <a:ea typeface="Arial Unicode MS" pitchFamily="34" charset="-128"/>
                <a:cs typeface="Arial Unicode MS" pitchFamily="34" charset="-128"/>
              </a:rPr>
              <a:t>Builders</a:t>
            </a:r>
          </a:p>
          <a:p>
            <a:r>
              <a:rPr lang="en-GB" dirty="0" smtClean="0">
                <a:latin typeface="Arial Unicode MS" pitchFamily="34" charset="-128"/>
                <a:ea typeface="Arial Unicode MS" pitchFamily="34" charset="-128"/>
                <a:cs typeface="Arial Unicode MS" pitchFamily="34" charset="-128"/>
              </a:rPr>
              <a:t>Police</a:t>
            </a:r>
          </a:p>
          <a:p>
            <a:r>
              <a:rPr lang="en-GB" dirty="0" smtClean="0">
                <a:latin typeface="Arial Unicode MS" pitchFamily="34" charset="-128"/>
                <a:ea typeface="Arial Unicode MS" pitchFamily="34" charset="-128"/>
                <a:cs typeface="Arial Unicode MS" pitchFamily="34" charset="-128"/>
              </a:rPr>
              <a:t>Sports Arena</a:t>
            </a:r>
          </a:p>
          <a:p>
            <a:r>
              <a:rPr lang="en-GB" dirty="0" smtClean="0">
                <a:latin typeface="Arial Unicode MS" pitchFamily="34" charset="-128"/>
                <a:ea typeface="Arial Unicode MS" pitchFamily="34" charset="-128"/>
                <a:cs typeface="Arial Unicode MS" pitchFamily="34" charset="-128"/>
              </a:rPr>
              <a:t>Airport</a:t>
            </a:r>
          </a:p>
          <a:p>
            <a:r>
              <a:rPr lang="en-GB" dirty="0" smtClean="0">
                <a:latin typeface="Arial Unicode MS" pitchFamily="34" charset="-128"/>
                <a:ea typeface="Arial Unicode MS" pitchFamily="34" charset="-128"/>
                <a:cs typeface="Arial Unicode MS" pitchFamily="34" charset="-128"/>
              </a:rPr>
              <a:t>Architect/Planner</a:t>
            </a:r>
          </a:p>
          <a:p>
            <a:r>
              <a:rPr lang="en-GB" dirty="0" smtClean="0">
                <a:latin typeface="Arial Unicode MS" pitchFamily="34" charset="-128"/>
                <a:ea typeface="Arial Unicode MS" pitchFamily="34" charset="-128"/>
                <a:cs typeface="Arial Unicode MS" pitchFamily="34" charset="-128"/>
              </a:rPr>
              <a:t>Gardener</a:t>
            </a:r>
          </a:p>
          <a:p>
            <a:r>
              <a:rPr lang="en-GB" dirty="0" smtClean="0">
                <a:latin typeface="Arial Unicode MS" pitchFamily="34" charset="-128"/>
                <a:ea typeface="Arial Unicode MS" pitchFamily="34" charset="-128"/>
                <a:cs typeface="Arial Unicode MS" pitchFamily="34" charset="-128"/>
              </a:rPr>
              <a:t>Computer Game Designer</a:t>
            </a:r>
          </a:p>
          <a:p>
            <a:r>
              <a:rPr lang="en-GB" dirty="0" smtClean="0">
                <a:latin typeface="Arial Unicode MS" pitchFamily="34" charset="-128"/>
                <a:ea typeface="Arial Unicode MS" pitchFamily="34" charset="-128"/>
                <a:cs typeface="Arial Unicode MS" pitchFamily="34" charset="-128"/>
              </a:rPr>
              <a:t>Road worker</a:t>
            </a:r>
          </a:p>
          <a:p>
            <a:r>
              <a:rPr lang="en-GB" dirty="0" smtClean="0">
                <a:latin typeface="Arial Unicode MS" pitchFamily="34" charset="-128"/>
                <a:ea typeface="Arial Unicode MS" pitchFamily="34" charset="-128"/>
                <a:cs typeface="Arial Unicode MS" pitchFamily="34" charset="-128"/>
              </a:rPr>
              <a:t>Metal worker</a:t>
            </a:r>
          </a:p>
          <a:p>
            <a:r>
              <a:rPr lang="en-GB" dirty="0" smtClean="0">
                <a:latin typeface="Arial Unicode MS" pitchFamily="34" charset="-128"/>
                <a:ea typeface="Arial Unicode MS" pitchFamily="34" charset="-128"/>
                <a:cs typeface="Arial Unicode MS" pitchFamily="34" charset="-128"/>
              </a:rPr>
              <a:t>…. Can you think of more?</a:t>
            </a:r>
          </a:p>
          <a:p>
            <a:r>
              <a:rPr lang="en-GB" dirty="0" smtClean="0">
                <a:latin typeface="Arial Unicode MS" pitchFamily="34" charset="-128"/>
                <a:ea typeface="Arial Unicode MS" pitchFamily="34" charset="-128"/>
                <a:cs typeface="Arial Unicode MS" pitchFamily="34" charset="-128"/>
              </a:rPr>
              <a:t>…………………………………</a:t>
            </a:r>
          </a:p>
          <a:p>
            <a:r>
              <a:rPr lang="en-GB" dirty="0" smtClean="0">
                <a:latin typeface="Arial Unicode MS" pitchFamily="34" charset="-128"/>
                <a:ea typeface="Arial Unicode MS" pitchFamily="34" charset="-128"/>
                <a:cs typeface="Arial Unicode MS" pitchFamily="34" charset="-128"/>
              </a:rPr>
              <a:t>…………………………………</a:t>
            </a:r>
          </a:p>
          <a:p>
            <a:endParaRPr lang="en-GB" dirty="0" smtClean="0">
              <a:latin typeface="Arial Unicode MS" pitchFamily="34" charset="-128"/>
              <a:ea typeface="Arial Unicode MS" pitchFamily="34" charset="-128"/>
              <a:cs typeface="Arial Unicode MS" pitchFamily="34" charset="-128"/>
            </a:endParaRPr>
          </a:p>
          <a:p>
            <a:endParaRPr lang="en-GB" dirty="0" smtClean="0">
              <a:latin typeface="Impact" pitchFamily="34" charset="0"/>
            </a:endParaRPr>
          </a:p>
          <a:p>
            <a:endParaRPr lang="en-GB" dirty="0" smtClean="0">
              <a:latin typeface="Impact" pitchFamily="34" charset="0"/>
            </a:endParaRPr>
          </a:p>
          <a:p>
            <a:endParaRPr lang="en-GB" dirty="0">
              <a:latin typeface="Impact" pitchFamily="34" charset="0"/>
            </a:endParaRPr>
          </a:p>
        </p:txBody>
      </p:sp>
      <p:pic>
        <p:nvPicPr>
          <p:cNvPr id="53"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29803" y="511550"/>
            <a:ext cx="618810" cy="599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1805" y="911"/>
            <a:ext cx="887556" cy="1553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3754" y="5296674"/>
            <a:ext cx="1549245" cy="115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782467" y="5266814"/>
            <a:ext cx="1768101" cy="115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68413" y="5081732"/>
            <a:ext cx="2193132" cy="1341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971081" y="5032126"/>
            <a:ext cx="1943356" cy="1518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7068557"/>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1030493"/>
            <a:ext cx="9186863" cy="5405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Concept Activity</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805" y="911"/>
            <a:ext cx="887556" cy="1553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9"/>
          <p:cNvSpPr/>
          <p:nvPr/>
        </p:nvSpPr>
        <p:spPr>
          <a:xfrm>
            <a:off x="258861" y="1628800"/>
            <a:ext cx="7648124" cy="1200329"/>
          </a:xfrm>
          <a:prstGeom prst="rect">
            <a:avLst/>
          </a:prstGeom>
        </p:spPr>
        <p:txBody>
          <a:bodyPr wrap="square">
            <a:spAutoFit/>
          </a:bodyPr>
          <a:lstStyle/>
          <a:p>
            <a:r>
              <a:rPr lang="en-GB" dirty="0" smtClean="0">
                <a:latin typeface="Impact" pitchFamily="34" charset="0"/>
              </a:rPr>
              <a:t>Take a number of perimeter strips and build shapes using them.</a:t>
            </a:r>
          </a:p>
          <a:p>
            <a:endParaRPr lang="en-GB" dirty="0">
              <a:latin typeface="Impact" pitchFamily="34" charset="0"/>
            </a:endParaRPr>
          </a:p>
          <a:p>
            <a:r>
              <a:rPr lang="en-GB" dirty="0" smtClean="0">
                <a:latin typeface="Impact" pitchFamily="34" charset="0"/>
              </a:rPr>
              <a:t>Using the numbered lengths on the strips, can you work out the perimeters of the shapes you have built?</a:t>
            </a:r>
            <a:endParaRPr lang="en-GB" dirty="0">
              <a:latin typeface="Impact" pitchFamily="34" charset="0"/>
            </a:endParaRPr>
          </a:p>
        </p:txBody>
      </p:sp>
      <p:sp>
        <p:nvSpPr>
          <p:cNvPr id="2" name="Round Diagonal Corner Rectangle 1"/>
          <p:cNvSpPr/>
          <p:nvPr/>
        </p:nvSpPr>
        <p:spPr>
          <a:xfrm rot="20189395">
            <a:off x="127779" y="4166035"/>
            <a:ext cx="5240553" cy="486385"/>
          </a:xfrm>
          <a:prstGeom prst="round2DiagRect">
            <a:avLst>
              <a:gd name="adj1" fmla="val 16667"/>
              <a:gd name="adj2" fmla="val 2929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30" name="Round Diagonal Corner Rectangle 29"/>
          <p:cNvSpPr/>
          <p:nvPr/>
        </p:nvSpPr>
        <p:spPr>
          <a:xfrm rot="2199632">
            <a:off x="5657738" y="4487615"/>
            <a:ext cx="2543059" cy="486385"/>
          </a:xfrm>
          <a:prstGeom prst="round2DiagRect">
            <a:avLst>
              <a:gd name="adj1" fmla="val 16667"/>
              <a:gd name="adj2" fmla="val 2929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31" name="Round Diagonal Corner Rectangle 30"/>
          <p:cNvSpPr/>
          <p:nvPr/>
        </p:nvSpPr>
        <p:spPr>
          <a:xfrm rot="21184796">
            <a:off x="587813" y="4043521"/>
            <a:ext cx="5240553" cy="486385"/>
          </a:xfrm>
          <a:prstGeom prst="round2DiagRect">
            <a:avLst>
              <a:gd name="adj1" fmla="val 16667"/>
              <a:gd name="adj2" fmla="val 2929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32" name="Round Diagonal Corner Rectangle 31"/>
          <p:cNvSpPr/>
          <p:nvPr/>
        </p:nvSpPr>
        <p:spPr>
          <a:xfrm rot="21184796">
            <a:off x="1774788" y="4962646"/>
            <a:ext cx="3947886" cy="486385"/>
          </a:xfrm>
          <a:prstGeom prst="round2DiagRect">
            <a:avLst>
              <a:gd name="adj1" fmla="val 16667"/>
              <a:gd name="adj2" fmla="val 29298"/>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33" name="Round Diagonal Corner Rectangle 32"/>
          <p:cNvSpPr/>
          <p:nvPr/>
        </p:nvSpPr>
        <p:spPr>
          <a:xfrm rot="641334">
            <a:off x="3502094" y="3143060"/>
            <a:ext cx="5240553" cy="486385"/>
          </a:xfrm>
          <a:prstGeom prst="round2DiagRect">
            <a:avLst>
              <a:gd name="adj1" fmla="val 16667"/>
              <a:gd name="adj2" fmla="val 2929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34" name="Round Diagonal Corner Rectangle 33"/>
          <p:cNvSpPr/>
          <p:nvPr/>
        </p:nvSpPr>
        <p:spPr>
          <a:xfrm>
            <a:off x="2819564" y="5725027"/>
            <a:ext cx="5240553" cy="486385"/>
          </a:xfrm>
          <a:prstGeom prst="round2DiagRect">
            <a:avLst>
              <a:gd name="adj1" fmla="val 16667"/>
              <a:gd name="adj2" fmla="val 2929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35" name="Round Diagonal Corner Rectangle 34"/>
          <p:cNvSpPr/>
          <p:nvPr/>
        </p:nvSpPr>
        <p:spPr>
          <a:xfrm rot="21184796">
            <a:off x="2146358" y="2776869"/>
            <a:ext cx="3561795" cy="486385"/>
          </a:xfrm>
          <a:prstGeom prst="round2DiagRect">
            <a:avLst>
              <a:gd name="adj1" fmla="val 16667"/>
              <a:gd name="adj2" fmla="val 2929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4" name="Rectangle 3"/>
          <p:cNvSpPr/>
          <p:nvPr/>
        </p:nvSpPr>
        <p:spPr>
          <a:xfrm>
            <a:off x="3531801" y="2552723"/>
            <a:ext cx="535724" cy="923330"/>
          </a:xfrm>
          <a:prstGeom prst="rect">
            <a:avLst/>
          </a:prstGeom>
          <a:noFill/>
        </p:spPr>
        <p:txBody>
          <a:bodyPr wrap="none" lIns="91440" tIns="45720" rIns="91440" bIns="45720">
            <a:spAutoFit/>
          </a:bodyPr>
          <a:lstStyle/>
          <a:p>
            <a:pPr algn="ctr"/>
            <a:r>
              <a:rPr lang="en-US" sz="5400" b="1" cap="none" spc="0" dirty="0" smtClean="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2</a:t>
            </a:r>
            <a:endParaRPr lang="en-US" sz="5400" b="1" cap="none" spc="0" dirty="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endParaRPr>
          </a:p>
        </p:txBody>
      </p:sp>
      <p:sp>
        <p:nvSpPr>
          <p:cNvPr id="37" name="Rectangle 36"/>
          <p:cNvSpPr/>
          <p:nvPr/>
        </p:nvSpPr>
        <p:spPr>
          <a:xfrm rot="2323019">
            <a:off x="6634317" y="4177312"/>
            <a:ext cx="535724" cy="923330"/>
          </a:xfrm>
          <a:prstGeom prst="rect">
            <a:avLst/>
          </a:prstGeom>
          <a:noFill/>
        </p:spPr>
        <p:txBody>
          <a:bodyPr wrap="none" lIns="91440" tIns="45720" rIns="91440" bIns="45720">
            <a:spAutoFit/>
          </a:bodyPr>
          <a:lstStyle/>
          <a:p>
            <a:pPr algn="ctr"/>
            <a:r>
              <a:rPr lang="en-US" sz="5400" b="1" cap="none" spc="0" dirty="0" smtClean="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2</a:t>
            </a:r>
            <a:endParaRPr lang="en-US" sz="5400" b="1" cap="none" spc="0" dirty="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endParaRPr>
          </a:p>
        </p:txBody>
      </p:sp>
      <p:sp>
        <p:nvSpPr>
          <p:cNvPr id="38" name="Rectangle 37"/>
          <p:cNvSpPr/>
          <p:nvPr/>
        </p:nvSpPr>
        <p:spPr>
          <a:xfrm rot="779760">
            <a:off x="5981615" y="2832424"/>
            <a:ext cx="535724" cy="923330"/>
          </a:xfrm>
          <a:prstGeom prst="rect">
            <a:avLst/>
          </a:prstGeom>
          <a:noFill/>
        </p:spPr>
        <p:txBody>
          <a:bodyPr wrap="none" lIns="91440" tIns="45720" rIns="91440" bIns="45720">
            <a:spAutoFit/>
          </a:bodyPr>
          <a:lstStyle/>
          <a:p>
            <a:pPr algn="ctr"/>
            <a:r>
              <a:rPr lang="en-US" sz="5400" b="1" dirty="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5</a:t>
            </a:r>
            <a:endParaRPr lang="en-US" sz="5400" b="1" cap="none" spc="0" dirty="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endParaRPr>
          </a:p>
        </p:txBody>
      </p:sp>
      <p:sp>
        <p:nvSpPr>
          <p:cNvPr id="39" name="Rectangle 38"/>
          <p:cNvSpPr/>
          <p:nvPr/>
        </p:nvSpPr>
        <p:spPr>
          <a:xfrm rot="21047312">
            <a:off x="3480869" y="4702198"/>
            <a:ext cx="535724" cy="923330"/>
          </a:xfrm>
          <a:prstGeom prst="rect">
            <a:avLst/>
          </a:prstGeom>
          <a:noFill/>
        </p:spPr>
        <p:txBody>
          <a:bodyPr wrap="none" lIns="91440" tIns="45720" rIns="91440" bIns="45720">
            <a:spAutoFit/>
          </a:bodyPr>
          <a:lstStyle/>
          <a:p>
            <a:pPr algn="ctr"/>
            <a:r>
              <a:rPr lang="en-US" sz="5400" b="1" cap="none" spc="0" dirty="0" smtClean="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3</a:t>
            </a:r>
            <a:endParaRPr lang="en-US" sz="5400" b="1" cap="none" spc="0" dirty="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endParaRPr>
          </a:p>
        </p:txBody>
      </p:sp>
      <p:sp>
        <p:nvSpPr>
          <p:cNvPr id="40" name="Rectangle 39"/>
          <p:cNvSpPr/>
          <p:nvPr/>
        </p:nvSpPr>
        <p:spPr>
          <a:xfrm rot="21255999">
            <a:off x="2940226" y="3825048"/>
            <a:ext cx="535724" cy="923330"/>
          </a:xfrm>
          <a:prstGeom prst="rect">
            <a:avLst/>
          </a:prstGeom>
          <a:noFill/>
        </p:spPr>
        <p:txBody>
          <a:bodyPr wrap="none" lIns="91440" tIns="45720" rIns="91440" bIns="45720">
            <a:spAutoFit/>
          </a:bodyPr>
          <a:lstStyle/>
          <a:p>
            <a:pPr algn="ctr"/>
            <a:r>
              <a:rPr lang="en-US" sz="5400" b="1" dirty="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5</a:t>
            </a:r>
            <a:endParaRPr lang="en-US" sz="5400" b="1" cap="none" spc="0" dirty="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endParaRPr>
          </a:p>
        </p:txBody>
      </p:sp>
      <p:sp>
        <p:nvSpPr>
          <p:cNvPr id="41" name="Rectangle 40"/>
          <p:cNvSpPr/>
          <p:nvPr/>
        </p:nvSpPr>
        <p:spPr>
          <a:xfrm rot="194749">
            <a:off x="5171978" y="5535927"/>
            <a:ext cx="535724" cy="923330"/>
          </a:xfrm>
          <a:prstGeom prst="rect">
            <a:avLst/>
          </a:prstGeom>
          <a:noFill/>
        </p:spPr>
        <p:txBody>
          <a:bodyPr wrap="none" lIns="91440" tIns="45720" rIns="91440" bIns="45720">
            <a:spAutoFit/>
          </a:bodyPr>
          <a:lstStyle/>
          <a:p>
            <a:pPr algn="ctr"/>
            <a:r>
              <a:rPr lang="en-US" sz="5400" b="1" cap="none" spc="0" dirty="0" smtClean="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5</a:t>
            </a:r>
            <a:endParaRPr lang="en-US" sz="5400" b="1" cap="none" spc="0" dirty="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2867821988"/>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1030493"/>
            <a:ext cx="9186863" cy="5405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Main Teach 1</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23165" y="1222585"/>
            <a:ext cx="8854806" cy="5345916"/>
            <a:chOff x="3274536" y="1289754"/>
            <a:chExt cx="5506770" cy="4803631"/>
          </a:xfrm>
        </p:grpSpPr>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805" y="911"/>
            <a:ext cx="887556" cy="1553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5288" y="1554133"/>
            <a:ext cx="4806752" cy="2523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27983" y="3858811"/>
            <a:ext cx="4534213" cy="2709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17051" y="3858811"/>
            <a:ext cx="3506877" cy="2585323"/>
          </a:xfrm>
          <a:prstGeom prst="rect">
            <a:avLst/>
          </a:prstGeom>
          <a:noFill/>
        </p:spPr>
        <p:txBody>
          <a:bodyPr wrap="square" rtlCol="0">
            <a:spAutoFit/>
          </a:bodyPr>
          <a:lstStyle/>
          <a:p>
            <a:r>
              <a:rPr lang="en-GB" dirty="0" smtClean="0"/>
              <a:t>To find the perimeter of a square..</a:t>
            </a:r>
          </a:p>
          <a:p>
            <a:endParaRPr lang="en-GB" dirty="0"/>
          </a:p>
          <a:p>
            <a:pPr marL="342900" indent="-342900">
              <a:buAutoNum type="arabicParenR"/>
            </a:pPr>
            <a:r>
              <a:rPr lang="en-GB" dirty="0" smtClean="0"/>
              <a:t>Measure then add up all four</a:t>
            </a:r>
          </a:p>
          <a:p>
            <a:r>
              <a:rPr lang="en-GB" dirty="0" smtClean="0"/>
              <a:t>lengths around the outside edge of</a:t>
            </a:r>
          </a:p>
          <a:p>
            <a:r>
              <a:rPr lang="en-GB" dirty="0" smtClean="0"/>
              <a:t>the square </a:t>
            </a:r>
          </a:p>
          <a:p>
            <a:pPr marL="342900" indent="-342900">
              <a:buAutoNum type="arabicParenR" startAt="2"/>
            </a:pPr>
            <a:r>
              <a:rPr lang="en-GB" dirty="0" smtClean="0"/>
              <a:t>Put the unit you have used on the end of the number found</a:t>
            </a:r>
          </a:p>
          <a:p>
            <a:endParaRPr lang="en-GB" dirty="0"/>
          </a:p>
          <a:p>
            <a:r>
              <a:rPr lang="en-GB" dirty="0" smtClean="0"/>
              <a:t>That’s it!!</a:t>
            </a:r>
          </a:p>
        </p:txBody>
      </p:sp>
      <p:sp>
        <p:nvSpPr>
          <p:cNvPr id="6" name="Rectangle 5"/>
          <p:cNvSpPr/>
          <p:nvPr/>
        </p:nvSpPr>
        <p:spPr>
          <a:xfrm>
            <a:off x="417051" y="3858811"/>
            <a:ext cx="3506878" cy="2576709"/>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p:cNvPicPr>
            <a:picLocks noChangeAspect="1" noChangeArrowheads="1"/>
          </p:cNvPicPr>
          <p:nvPr/>
        </p:nvPicPr>
        <p:blipFill>
          <a:blip r:embed="rId13">
            <a:extLst>
              <a:ext uri="{BEBA8EAE-BF5A-486C-A8C5-ECC9F3942E4B}">
                <a14:imgProps xmlns:a14="http://schemas.microsoft.com/office/drawing/2010/main">
                  <a14:imgLayer r:embed="rId14">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4932040" y="1574914"/>
            <a:ext cx="3904084" cy="2161035"/>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0309406"/>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1030493"/>
            <a:ext cx="9186863" cy="5405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Main Teach 2</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23165" y="1222585"/>
            <a:ext cx="8854806" cy="5345916"/>
            <a:chOff x="3274536" y="1289754"/>
            <a:chExt cx="5506770" cy="4803631"/>
          </a:xfrm>
        </p:grpSpPr>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805" y="911"/>
            <a:ext cx="887556" cy="1553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292080" y="1554133"/>
            <a:ext cx="3506877" cy="2585323"/>
          </a:xfrm>
          <a:prstGeom prst="rect">
            <a:avLst/>
          </a:prstGeom>
          <a:noFill/>
        </p:spPr>
        <p:txBody>
          <a:bodyPr wrap="square" rtlCol="0">
            <a:spAutoFit/>
          </a:bodyPr>
          <a:lstStyle/>
          <a:p>
            <a:r>
              <a:rPr lang="en-GB" dirty="0" smtClean="0"/>
              <a:t>To find the perimeter of a square..</a:t>
            </a:r>
          </a:p>
          <a:p>
            <a:endParaRPr lang="en-GB" dirty="0"/>
          </a:p>
          <a:p>
            <a:pPr marL="342900" indent="-342900">
              <a:buAutoNum type="arabicParenR"/>
            </a:pPr>
            <a:r>
              <a:rPr lang="en-GB" dirty="0" smtClean="0"/>
              <a:t>Measure then add up all four</a:t>
            </a:r>
          </a:p>
          <a:p>
            <a:r>
              <a:rPr lang="en-GB" dirty="0" smtClean="0"/>
              <a:t>lengths around the outside edge of</a:t>
            </a:r>
          </a:p>
          <a:p>
            <a:r>
              <a:rPr lang="en-GB" dirty="0" smtClean="0"/>
              <a:t>the square </a:t>
            </a:r>
          </a:p>
          <a:p>
            <a:pPr marL="342900" indent="-342900">
              <a:buAutoNum type="arabicParenR" startAt="2"/>
            </a:pPr>
            <a:r>
              <a:rPr lang="en-GB" dirty="0" smtClean="0"/>
              <a:t>Put the unit you have used on the end of the number found</a:t>
            </a:r>
          </a:p>
          <a:p>
            <a:endParaRPr lang="en-GB" dirty="0"/>
          </a:p>
          <a:p>
            <a:r>
              <a:rPr lang="en-GB" dirty="0" smtClean="0"/>
              <a:t>That’s it!!</a:t>
            </a:r>
          </a:p>
        </p:txBody>
      </p:sp>
      <p:sp>
        <p:nvSpPr>
          <p:cNvPr id="6" name="Rectangle 5"/>
          <p:cNvSpPr/>
          <p:nvPr/>
        </p:nvSpPr>
        <p:spPr>
          <a:xfrm>
            <a:off x="5292080" y="1554133"/>
            <a:ext cx="3506878" cy="2576709"/>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238470" y="1585227"/>
            <a:ext cx="4837586" cy="5078313"/>
          </a:xfrm>
          <a:prstGeom prst="rect">
            <a:avLst/>
          </a:prstGeom>
        </p:spPr>
        <p:txBody>
          <a:bodyPr wrap="square">
            <a:spAutoFit/>
          </a:bodyPr>
          <a:lstStyle/>
          <a:p>
            <a:r>
              <a:rPr lang="en-GB" dirty="0" smtClean="0">
                <a:latin typeface="Impact" pitchFamily="34" charset="0"/>
              </a:rPr>
              <a:t>Perimeter of a square examples…</a:t>
            </a:r>
          </a:p>
          <a:p>
            <a:endParaRPr lang="en-GB" dirty="0" smtClean="0">
              <a:latin typeface="Impact" pitchFamily="34" charset="0"/>
            </a:endParaRPr>
          </a:p>
          <a:p>
            <a:r>
              <a:rPr lang="en-GB" dirty="0" smtClean="0">
                <a:solidFill>
                  <a:schemeClr val="accent2">
                    <a:lumMod val="75000"/>
                  </a:schemeClr>
                </a:solidFill>
                <a:latin typeface="Impact" pitchFamily="34" charset="0"/>
              </a:rPr>
              <a:t>…. a square garden has a length of 13.8metres, how much fencing is needed to enclose the whole garden?</a:t>
            </a:r>
          </a:p>
          <a:p>
            <a:endParaRPr lang="en-GB" dirty="0">
              <a:solidFill>
                <a:schemeClr val="accent2">
                  <a:lumMod val="75000"/>
                </a:schemeClr>
              </a:solidFill>
              <a:latin typeface="Impact" pitchFamily="34" charset="0"/>
            </a:endParaRPr>
          </a:p>
          <a:p>
            <a:r>
              <a:rPr lang="en-GB" dirty="0" smtClean="0">
                <a:solidFill>
                  <a:schemeClr val="accent2">
                    <a:lumMod val="75000"/>
                  </a:schemeClr>
                </a:solidFill>
                <a:latin typeface="Impact" pitchFamily="34" charset="0"/>
              </a:rPr>
              <a:t>Answer….    as a square has 4 EQUAL sides, multiply one of the sides by 4.</a:t>
            </a:r>
          </a:p>
          <a:p>
            <a:r>
              <a:rPr lang="en-GB" dirty="0">
                <a:solidFill>
                  <a:schemeClr val="accent2">
                    <a:lumMod val="75000"/>
                  </a:schemeClr>
                </a:solidFill>
                <a:latin typeface="Impact" pitchFamily="34" charset="0"/>
              </a:rPr>
              <a:t>	</a:t>
            </a:r>
            <a:r>
              <a:rPr lang="en-GB" dirty="0" smtClean="0">
                <a:solidFill>
                  <a:schemeClr val="accent2">
                    <a:lumMod val="75000"/>
                  </a:schemeClr>
                </a:solidFill>
                <a:latin typeface="Impact" pitchFamily="34" charset="0"/>
              </a:rPr>
              <a:t>so….   13.8 metres x 4 =  55.2 m</a:t>
            </a:r>
          </a:p>
          <a:p>
            <a:r>
              <a:rPr lang="en-GB" dirty="0" smtClean="0">
                <a:solidFill>
                  <a:schemeClr val="accent2">
                    <a:lumMod val="75000"/>
                  </a:schemeClr>
                </a:solidFill>
                <a:latin typeface="Impact" pitchFamily="34" charset="0"/>
              </a:rPr>
              <a:t>The perimeter of the garden is 55.2 metres long !</a:t>
            </a:r>
          </a:p>
          <a:p>
            <a:endParaRPr lang="en-GB" dirty="0">
              <a:latin typeface="Impact" pitchFamily="34" charset="0"/>
            </a:endParaRPr>
          </a:p>
          <a:p>
            <a:r>
              <a:rPr lang="en-GB" dirty="0" smtClean="0">
                <a:solidFill>
                  <a:srgbClr val="002060"/>
                </a:solidFill>
                <a:latin typeface="Impact" pitchFamily="34" charset="0"/>
              </a:rPr>
              <a:t>… 52cm of ribbon is used to wrap a cube shaped present.  The ribbon is tied around 4 sides, what is the length of ribbon on each side?</a:t>
            </a:r>
          </a:p>
          <a:p>
            <a:endParaRPr lang="en-GB" dirty="0">
              <a:solidFill>
                <a:srgbClr val="002060"/>
              </a:solidFill>
              <a:latin typeface="Impact" pitchFamily="34" charset="0"/>
            </a:endParaRPr>
          </a:p>
          <a:p>
            <a:r>
              <a:rPr lang="en-GB" dirty="0" smtClean="0">
                <a:solidFill>
                  <a:srgbClr val="002060"/>
                </a:solidFill>
                <a:latin typeface="Impact" pitchFamily="34" charset="0"/>
              </a:rPr>
              <a:t>Answer….   this time we know the perimeter but want the length …. so divide the perimeter between the 4 sides…   52cm / 4 = 13cm </a:t>
            </a:r>
            <a:endParaRPr lang="en-GB" dirty="0">
              <a:solidFill>
                <a:srgbClr val="002060"/>
              </a:solidFill>
              <a:latin typeface="Impact" pitchFamily="34" charset="0"/>
            </a:endParaRPr>
          </a:p>
        </p:txBody>
      </p:sp>
      <p:sp>
        <p:nvSpPr>
          <p:cNvPr id="7" name="Rectangle 6"/>
          <p:cNvSpPr/>
          <p:nvPr/>
        </p:nvSpPr>
        <p:spPr>
          <a:xfrm rot="19769233">
            <a:off x="5315082" y="2242355"/>
            <a:ext cx="3658630" cy="923330"/>
          </a:xfrm>
          <a:prstGeom prst="rect">
            <a:avLst/>
          </a:prstGeom>
          <a:noFill/>
        </p:spPr>
        <p:txBody>
          <a:bodyPr wrap="none" lIns="91440" tIns="45720" rIns="91440" bIns="45720">
            <a:spAutoFit/>
          </a:bodyPr>
          <a:lstStyle/>
          <a:p>
            <a:pPr algn="ctr"/>
            <a:r>
              <a:rPr lang="en-US" sz="5400" b="1" cap="none" spc="50" dirty="0" smtClean="0">
                <a:ln w="13500">
                  <a:solidFill>
                    <a:schemeClr val="accent1">
                      <a:shade val="2500"/>
                      <a:alpha val="6500"/>
                    </a:schemeClr>
                  </a:solidFill>
                  <a:prstDash val="solid"/>
                </a:ln>
                <a:noFill/>
                <a:effectLst>
                  <a:innerShdw blurRad="50900" dist="38500" dir="13500000">
                    <a:srgbClr val="000000">
                      <a:alpha val="60000"/>
                    </a:srgbClr>
                  </a:innerShdw>
                </a:effectLst>
              </a:rPr>
              <a:t>remember !</a:t>
            </a:r>
            <a:endParaRPr lang="en-US" sz="5400" b="1" cap="none" spc="50" dirty="0">
              <a:ln w="13500">
                <a:solidFill>
                  <a:schemeClr val="accent1">
                    <a:shade val="2500"/>
                    <a:alpha val="6500"/>
                  </a:schemeClr>
                </a:solidFill>
                <a:prstDash val="solid"/>
              </a:ln>
              <a:noFill/>
              <a:effectLst>
                <a:innerShdw blurRad="50900" dist="38500" dir="13500000">
                  <a:srgbClr val="000000">
                    <a:alpha val="60000"/>
                  </a:srgbClr>
                </a:innerShdw>
              </a:effectLst>
            </a:endParaRPr>
          </a:p>
        </p:txBody>
      </p:sp>
      <p:sp>
        <p:nvSpPr>
          <p:cNvPr id="8" name="Snip Diagonal Corner Rectangle 7"/>
          <p:cNvSpPr/>
          <p:nvPr/>
        </p:nvSpPr>
        <p:spPr>
          <a:xfrm>
            <a:off x="238470" y="4437112"/>
            <a:ext cx="4693570" cy="144016"/>
          </a:xfrm>
          <a:prstGeom prst="snip2Diag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12996" y="4293096"/>
            <a:ext cx="1924050"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2909816"/>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1030493"/>
            <a:ext cx="9186863" cy="5405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Main Teach </a:t>
            </a:r>
            <a:r>
              <a:rPr lang="en-GB" sz="2000" b="1" dirty="0">
                <a:solidFill>
                  <a:srgbClr val="FFFFFF"/>
                </a:solidFill>
                <a:latin typeface="Line Printer (PC)"/>
                <a:ea typeface="Calibri"/>
                <a:cs typeface="Times New Roman"/>
              </a:rPr>
              <a:t>3</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23165" y="1222585"/>
            <a:ext cx="8854806" cy="5345916"/>
            <a:chOff x="3274536" y="1289754"/>
            <a:chExt cx="5506770" cy="4803631"/>
          </a:xfrm>
        </p:grpSpPr>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805" y="911"/>
            <a:ext cx="887556" cy="1553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51520" y="1628800"/>
            <a:ext cx="5184576" cy="2585323"/>
          </a:xfrm>
          <a:prstGeom prst="rect">
            <a:avLst/>
          </a:prstGeom>
          <a:noFill/>
        </p:spPr>
        <p:txBody>
          <a:bodyPr wrap="square" rtlCol="0">
            <a:spAutoFit/>
          </a:bodyPr>
          <a:lstStyle/>
          <a:p>
            <a:r>
              <a:rPr lang="en-GB" dirty="0" smtClean="0"/>
              <a:t>To find the perimeter of a rectangles..</a:t>
            </a:r>
          </a:p>
          <a:p>
            <a:endParaRPr lang="en-GB" dirty="0"/>
          </a:p>
          <a:p>
            <a:pPr marL="342900" indent="-342900">
              <a:buAutoNum type="arabicParenR"/>
            </a:pPr>
            <a:r>
              <a:rPr lang="en-GB" dirty="0" smtClean="0"/>
              <a:t>Measure then add up the two lengths and then the two widths of the rectangle </a:t>
            </a:r>
          </a:p>
          <a:p>
            <a:pPr marL="342900" indent="-342900">
              <a:buAutoNum type="arabicParenR" startAt="2"/>
            </a:pPr>
            <a:r>
              <a:rPr lang="en-GB" dirty="0" smtClean="0"/>
              <a:t>Add up all the lengths and widths together</a:t>
            </a:r>
          </a:p>
          <a:p>
            <a:pPr marL="342900" indent="-342900">
              <a:buAutoNum type="arabicParenR" startAt="2"/>
            </a:pPr>
            <a:r>
              <a:rPr lang="en-GB" dirty="0" smtClean="0"/>
              <a:t>The total of the four measurements is the Perimeter</a:t>
            </a:r>
          </a:p>
          <a:p>
            <a:endParaRPr lang="en-GB" dirty="0"/>
          </a:p>
          <a:p>
            <a:r>
              <a:rPr lang="en-GB" dirty="0" smtClean="0"/>
              <a:t>That’s it!!</a:t>
            </a:r>
          </a:p>
        </p:txBody>
      </p:sp>
      <p:sp>
        <p:nvSpPr>
          <p:cNvPr id="6" name="Rectangle 5"/>
          <p:cNvSpPr/>
          <p:nvPr/>
        </p:nvSpPr>
        <p:spPr>
          <a:xfrm>
            <a:off x="251520" y="1637414"/>
            <a:ext cx="4896544" cy="2576709"/>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23928" y="3546395"/>
            <a:ext cx="4895850" cy="2990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12">
            <a:extLst>
              <a:ext uri="{BEBA8EAE-BF5A-486C-A8C5-ECC9F3942E4B}">
                <a14:imgProps xmlns:a14="http://schemas.microsoft.com/office/drawing/2010/main">
                  <a14:imgLayer r:embed="rId1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228600" y="4393400"/>
            <a:ext cx="3527298" cy="2042120"/>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5292079" y="1539824"/>
            <a:ext cx="3574339" cy="1938992"/>
          </a:xfrm>
          <a:prstGeom prst="rect">
            <a:avLst/>
          </a:prstGeom>
          <a:noFill/>
        </p:spPr>
        <p:txBody>
          <a:bodyPr wrap="square" rtlCol="0">
            <a:spAutoFit/>
          </a:bodyPr>
          <a:lstStyle/>
          <a:p>
            <a:pPr algn="ctr"/>
            <a:r>
              <a:rPr lang="en-GB" sz="2400" dirty="0" smtClean="0">
                <a:solidFill>
                  <a:schemeClr val="accent6">
                    <a:lumMod val="75000"/>
                  </a:schemeClr>
                </a:solidFill>
                <a:latin typeface="Impact" panose="020B0806030902050204" pitchFamily="34" charset="0"/>
              </a:rPr>
              <a:t>P = Perimeter</a:t>
            </a:r>
          </a:p>
          <a:p>
            <a:pPr algn="ctr"/>
            <a:r>
              <a:rPr lang="en-GB" sz="2400" dirty="0" smtClean="0">
                <a:solidFill>
                  <a:schemeClr val="accent6">
                    <a:lumMod val="75000"/>
                  </a:schemeClr>
                </a:solidFill>
                <a:latin typeface="Impact" panose="020B0806030902050204" pitchFamily="34" charset="0"/>
              </a:rPr>
              <a:t>W = width</a:t>
            </a:r>
          </a:p>
          <a:p>
            <a:pPr algn="ctr"/>
            <a:r>
              <a:rPr lang="en-GB" sz="2400" dirty="0" smtClean="0">
                <a:solidFill>
                  <a:schemeClr val="accent6">
                    <a:lumMod val="75000"/>
                  </a:schemeClr>
                </a:solidFill>
                <a:latin typeface="Impact" panose="020B0806030902050204" pitchFamily="34" charset="0"/>
              </a:rPr>
              <a:t>L = length</a:t>
            </a:r>
          </a:p>
          <a:p>
            <a:pPr algn="ctr"/>
            <a:r>
              <a:rPr lang="en-GB" sz="2400" dirty="0">
                <a:solidFill>
                  <a:schemeClr val="accent6">
                    <a:lumMod val="75000"/>
                  </a:schemeClr>
                </a:solidFill>
                <a:latin typeface="Impact" panose="020B0806030902050204" pitchFamily="34" charset="0"/>
              </a:rPr>
              <a:t>/</a:t>
            </a:r>
            <a:r>
              <a:rPr lang="en-GB" sz="2400" dirty="0" smtClean="0">
                <a:solidFill>
                  <a:schemeClr val="accent6">
                    <a:lumMod val="75000"/>
                  </a:schemeClr>
                </a:solidFill>
                <a:latin typeface="Impact" panose="020B0806030902050204" pitchFamily="34" charset="0"/>
              </a:rPr>
              <a:t> = divide</a:t>
            </a:r>
          </a:p>
          <a:p>
            <a:pPr algn="ctr"/>
            <a:r>
              <a:rPr lang="en-GB" sz="2400" dirty="0" smtClean="0">
                <a:solidFill>
                  <a:schemeClr val="accent6">
                    <a:lumMod val="75000"/>
                  </a:schemeClr>
                </a:solidFill>
                <a:latin typeface="Impact" panose="020B0806030902050204" pitchFamily="34" charset="0"/>
              </a:rPr>
              <a:t>(  ) = do this bit first !!</a:t>
            </a:r>
          </a:p>
        </p:txBody>
      </p:sp>
    </p:spTree>
    <p:extLst>
      <p:ext uri="{BB962C8B-B14F-4D97-AF65-F5344CB8AC3E}">
        <p14:creationId xmlns:p14="http://schemas.microsoft.com/office/powerpoint/2010/main" val="1813901679"/>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1030493"/>
            <a:ext cx="9186863" cy="5405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Main Teach </a:t>
            </a:r>
            <a:r>
              <a:rPr lang="en-GB" sz="2000" b="1" dirty="0">
                <a:solidFill>
                  <a:srgbClr val="FFFFFF"/>
                </a:solidFill>
                <a:latin typeface="Line Printer (PC)"/>
                <a:ea typeface="Calibri"/>
                <a:cs typeface="Times New Roman"/>
              </a:rPr>
              <a:t>4</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23165" y="1222585"/>
            <a:ext cx="8854806" cy="5345916"/>
            <a:chOff x="3274536" y="1289754"/>
            <a:chExt cx="5506770" cy="4803631"/>
          </a:xfrm>
        </p:grpSpPr>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805" y="911"/>
            <a:ext cx="887556" cy="1553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p:nvSpPr>
        <p:spPr>
          <a:xfrm>
            <a:off x="238470" y="1585227"/>
            <a:ext cx="4837586" cy="5078313"/>
          </a:xfrm>
          <a:prstGeom prst="rect">
            <a:avLst/>
          </a:prstGeom>
        </p:spPr>
        <p:txBody>
          <a:bodyPr wrap="square">
            <a:spAutoFit/>
          </a:bodyPr>
          <a:lstStyle/>
          <a:p>
            <a:r>
              <a:rPr lang="en-GB" dirty="0" smtClean="0">
                <a:latin typeface="Impact" pitchFamily="34" charset="0"/>
              </a:rPr>
              <a:t>Perimeter of a rectangles examples…</a:t>
            </a:r>
          </a:p>
          <a:p>
            <a:endParaRPr lang="en-GB" dirty="0" smtClean="0">
              <a:latin typeface="Impact" pitchFamily="34" charset="0"/>
            </a:endParaRPr>
          </a:p>
          <a:p>
            <a:r>
              <a:rPr lang="en-GB" dirty="0" smtClean="0">
                <a:solidFill>
                  <a:schemeClr val="accent2">
                    <a:lumMod val="75000"/>
                  </a:schemeClr>
                </a:solidFill>
                <a:latin typeface="Impact" pitchFamily="34" charset="0"/>
              </a:rPr>
              <a:t>…. A rectangular swimming pool needs a hand rail around the outside edge.  The pool is 20m long by 7m wide.  How much hand rail is required?</a:t>
            </a:r>
          </a:p>
          <a:p>
            <a:endParaRPr lang="en-GB" dirty="0">
              <a:solidFill>
                <a:schemeClr val="accent2">
                  <a:lumMod val="75000"/>
                </a:schemeClr>
              </a:solidFill>
              <a:latin typeface="Impact" pitchFamily="34" charset="0"/>
            </a:endParaRPr>
          </a:p>
          <a:p>
            <a:r>
              <a:rPr lang="en-GB" dirty="0" smtClean="0">
                <a:solidFill>
                  <a:schemeClr val="accent2">
                    <a:lumMod val="75000"/>
                  </a:schemeClr>
                </a:solidFill>
                <a:latin typeface="Impact" pitchFamily="34" charset="0"/>
              </a:rPr>
              <a:t>Answer…   add together two of the lengths then two of the widths..   20+20+7+7 = 54m</a:t>
            </a:r>
          </a:p>
          <a:p>
            <a:endParaRPr lang="en-GB" dirty="0" smtClean="0">
              <a:solidFill>
                <a:schemeClr val="accent2">
                  <a:lumMod val="75000"/>
                </a:schemeClr>
              </a:solidFill>
              <a:latin typeface="Impact" pitchFamily="34" charset="0"/>
            </a:endParaRPr>
          </a:p>
          <a:p>
            <a:r>
              <a:rPr lang="en-GB" dirty="0" smtClean="0">
                <a:solidFill>
                  <a:srgbClr val="002060"/>
                </a:solidFill>
                <a:latin typeface="Impact" pitchFamily="34" charset="0"/>
              </a:rPr>
              <a:t>… </a:t>
            </a:r>
            <a:r>
              <a:rPr lang="en-GB" smtClean="0">
                <a:solidFill>
                  <a:srgbClr val="002060"/>
                </a:solidFill>
                <a:latin typeface="Impact" pitchFamily="34" charset="0"/>
              </a:rPr>
              <a:t>A rectangular plot </a:t>
            </a:r>
            <a:r>
              <a:rPr lang="en-GB" dirty="0" smtClean="0">
                <a:solidFill>
                  <a:srgbClr val="002060"/>
                </a:solidFill>
                <a:latin typeface="Impact" pitchFamily="34" charset="0"/>
              </a:rPr>
              <a:t>of land is to be used for a building site and safety fencing to be placed around the outside edge.  The land needs to be  250m long.  There is 660m of fencing currently available.  How wide can the plot of land be?</a:t>
            </a:r>
          </a:p>
          <a:p>
            <a:endParaRPr lang="en-GB" dirty="0">
              <a:solidFill>
                <a:srgbClr val="002060"/>
              </a:solidFill>
              <a:latin typeface="Impact" pitchFamily="34" charset="0"/>
            </a:endParaRPr>
          </a:p>
          <a:p>
            <a:r>
              <a:rPr lang="en-GB" dirty="0" smtClean="0">
                <a:solidFill>
                  <a:srgbClr val="002060"/>
                </a:solidFill>
                <a:latin typeface="Impact" pitchFamily="34" charset="0"/>
              </a:rPr>
              <a:t>Answer… here we know the perimeter and need the width… so…  660 = 250+250+?+?</a:t>
            </a:r>
          </a:p>
          <a:p>
            <a:r>
              <a:rPr lang="en-GB" dirty="0">
                <a:solidFill>
                  <a:srgbClr val="002060"/>
                </a:solidFill>
                <a:latin typeface="Impact" pitchFamily="34" charset="0"/>
              </a:rPr>
              <a:t> </a:t>
            </a:r>
            <a:r>
              <a:rPr lang="en-GB" dirty="0" smtClean="0">
                <a:solidFill>
                  <a:srgbClr val="002060"/>
                </a:solidFill>
                <a:latin typeface="Impact" pitchFamily="34" charset="0"/>
              </a:rPr>
              <a:t>  660-250-250 = ?+?,    160 = 2 x ?,    80 = W</a:t>
            </a:r>
            <a:endParaRPr lang="en-GB" dirty="0">
              <a:solidFill>
                <a:srgbClr val="002060"/>
              </a:solidFill>
              <a:latin typeface="Impact" pitchFamily="34" charset="0"/>
            </a:endParaRPr>
          </a:p>
        </p:txBody>
      </p:sp>
      <p:sp>
        <p:nvSpPr>
          <p:cNvPr id="8" name="Snip Diagonal Corner Rectangle 7"/>
          <p:cNvSpPr/>
          <p:nvPr/>
        </p:nvSpPr>
        <p:spPr>
          <a:xfrm>
            <a:off x="238470" y="3886535"/>
            <a:ext cx="4693570" cy="144016"/>
          </a:xfrm>
          <a:prstGeom prst="snip2Diag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grpSp>
        <p:nvGrpSpPr>
          <p:cNvPr id="9" name="Group 8"/>
          <p:cNvGrpSpPr/>
          <p:nvPr/>
        </p:nvGrpSpPr>
        <p:grpSpPr>
          <a:xfrm>
            <a:off x="5583698" y="1666161"/>
            <a:ext cx="2759033" cy="923330"/>
            <a:chOff x="5583699" y="1758617"/>
            <a:chExt cx="2759033" cy="923330"/>
          </a:xfrm>
        </p:grpSpPr>
        <p:sp>
          <p:nvSpPr>
            <p:cNvPr id="22" name="Round Diagonal Corner Rectangle 21"/>
            <p:cNvSpPr/>
            <p:nvPr/>
          </p:nvSpPr>
          <p:spPr>
            <a:xfrm rot="21184796">
              <a:off x="5583699" y="2154227"/>
              <a:ext cx="2759033" cy="226352"/>
            </a:xfrm>
            <a:prstGeom prst="round2DiagRect">
              <a:avLst>
                <a:gd name="adj1" fmla="val 16667"/>
                <a:gd name="adj2" fmla="val 2929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3" name="Rectangle 22"/>
            <p:cNvSpPr/>
            <p:nvPr/>
          </p:nvSpPr>
          <p:spPr>
            <a:xfrm rot="21255999">
              <a:off x="6724207" y="1758617"/>
              <a:ext cx="478016" cy="923330"/>
            </a:xfrm>
            <a:prstGeom prst="rect">
              <a:avLst/>
            </a:prstGeom>
            <a:noFill/>
          </p:spPr>
          <p:txBody>
            <a:bodyPr wrap="none" lIns="91440" tIns="45720" rIns="91440" bIns="45720">
              <a:spAutoFit/>
            </a:bodyPr>
            <a:lstStyle/>
            <a:p>
              <a:pPr algn="ctr"/>
              <a:r>
                <a:rPr lang="en-US" sz="5400" b="1" cap="none" spc="0" dirty="0" smtClean="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L</a:t>
              </a:r>
              <a:endParaRPr lang="en-US" sz="5400" b="1" cap="none" spc="0" dirty="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endParaRPr>
            </a:p>
          </p:txBody>
        </p:sp>
      </p:grpSp>
      <p:grpSp>
        <p:nvGrpSpPr>
          <p:cNvPr id="25" name="Group 24"/>
          <p:cNvGrpSpPr/>
          <p:nvPr/>
        </p:nvGrpSpPr>
        <p:grpSpPr>
          <a:xfrm>
            <a:off x="5765876" y="3035213"/>
            <a:ext cx="2759033" cy="923330"/>
            <a:chOff x="5583699" y="1758617"/>
            <a:chExt cx="2759033" cy="923330"/>
          </a:xfrm>
        </p:grpSpPr>
        <p:sp>
          <p:nvSpPr>
            <p:cNvPr id="26" name="Round Diagonal Corner Rectangle 25"/>
            <p:cNvSpPr/>
            <p:nvPr/>
          </p:nvSpPr>
          <p:spPr>
            <a:xfrm rot="21184796">
              <a:off x="5583699" y="2154227"/>
              <a:ext cx="2759033" cy="226352"/>
            </a:xfrm>
            <a:prstGeom prst="round2DiagRect">
              <a:avLst>
                <a:gd name="adj1" fmla="val 16667"/>
                <a:gd name="adj2" fmla="val 2929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7" name="Rectangle 26"/>
            <p:cNvSpPr/>
            <p:nvPr/>
          </p:nvSpPr>
          <p:spPr>
            <a:xfrm rot="21255999">
              <a:off x="6724207" y="1758617"/>
              <a:ext cx="478016" cy="923330"/>
            </a:xfrm>
            <a:prstGeom prst="rect">
              <a:avLst/>
            </a:prstGeom>
            <a:noFill/>
          </p:spPr>
          <p:txBody>
            <a:bodyPr wrap="none" lIns="91440" tIns="45720" rIns="91440" bIns="45720">
              <a:spAutoFit/>
            </a:bodyPr>
            <a:lstStyle/>
            <a:p>
              <a:pPr algn="ctr"/>
              <a:r>
                <a:rPr lang="en-US" sz="5400" b="1" cap="none" spc="0" dirty="0" smtClean="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L</a:t>
              </a:r>
              <a:endParaRPr lang="en-US" sz="5400" b="1" cap="none" spc="0" dirty="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endParaRPr>
            </a:p>
          </p:txBody>
        </p:sp>
      </p:grpSp>
      <p:grpSp>
        <p:nvGrpSpPr>
          <p:cNvPr id="10" name="Group 9"/>
          <p:cNvGrpSpPr/>
          <p:nvPr/>
        </p:nvGrpSpPr>
        <p:grpSpPr>
          <a:xfrm>
            <a:off x="4932040" y="2355138"/>
            <a:ext cx="813044" cy="1375517"/>
            <a:chOff x="5030797" y="2355138"/>
            <a:chExt cx="813044" cy="1375517"/>
          </a:xfrm>
        </p:grpSpPr>
        <p:sp>
          <p:nvSpPr>
            <p:cNvPr id="28" name="Round Diagonal Corner Rectangle 27"/>
            <p:cNvSpPr/>
            <p:nvPr/>
          </p:nvSpPr>
          <p:spPr>
            <a:xfrm rot="15827366">
              <a:off x="4876650" y="2915083"/>
              <a:ext cx="1375517" cy="255628"/>
            </a:xfrm>
            <a:prstGeom prst="round2DiagRect">
              <a:avLst>
                <a:gd name="adj1" fmla="val 16667"/>
                <a:gd name="adj2" fmla="val 2929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9" name="Rectangle 28"/>
            <p:cNvSpPr/>
            <p:nvPr/>
          </p:nvSpPr>
          <p:spPr>
            <a:xfrm rot="21255999">
              <a:off x="5030797" y="2470990"/>
              <a:ext cx="813044" cy="923330"/>
            </a:xfrm>
            <a:prstGeom prst="rect">
              <a:avLst/>
            </a:prstGeom>
            <a:noFill/>
          </p:spPr>
          <p:txBody>
            <a:bodyPr wrap="none" lIns="91440" tIns="45720" rIns="91440" bIns="45720">
              <a:spAutoFit/>
            </a:bodyPr>
            <a:lstStyle/>
            <a:p>
              <a:pPr algn="ctr"/>
              <a:r>
                <a:rPr lang="en-US" sz="5400" b="1" dirty="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W</a:t>
              </a:r>
              <a:endParaRPr lang="en-US" sz="5400" b="1" cap="none" spc="0" dirty="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endParaRPr>
            </a:p>
          </p:txBody>
        </p:sp>
      </p:grpSp>
      <p:grpSp>
        <p:nvGrpSpPr>
          <p:cNvPr id="31" name="Group 30"/>
          <p:cNvGrpSpPr/>
          <p:nvPr/>
        </p:nvGrpSpPr>
        <p:grpSpPr>
          <a:xfrm>
            <a:off x="8222418" y="2011974"/>
            <a:ext cx="813044" cy="1375517"/>
            <a:chOff x="5157886" y="2355138"/>
            <a:chExt cx="813044" cy="1375517"/>
          </a:xfrm>
        </p:grpSpPr>
        <p:sp>
          <p:nvSpPr>
            <p:cNvPr id="32" name="Round Diagonal Corner Rectangle 31"/>
            <p:cNvSpPr/>
            <p:nvPr/>
          </p:nvSpPr>
          <p:spPr>
            <a:xfrm rot="15827366">
              <a:off x="4876650" y="2915083"/>
              <a:ext cx="1375517" cy="255628"/>
            </a:xfrm>
            <a:prstGeom prst="round2DiagRect">
              <a:avLst>
                <a:gd name="adj1" fmla="val 16667"/>
                <a:gd name="adj2" fmla="val 2929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33" name="Rectangle 32"/>
            <p:cNvSpPr/>
            <p:nvPr/>
          </p:nvSpPr>
          <p:spPr>
            <a:xfrm rot="21255999">
              <a:off x="5157886" y="2470990"/>
              <a:ext cx="813044" cy="923330"/>
            </a:xfrm>
            <a:prstGeom prst="rect">
              <a:avLst/>
            </a:prstGeom>
            <a:noFill/>
          </p:spPr>
          <p:txBody>
            <a:bodyPr wrap="none" lIns="91440" tIns="45720" rIns="91440" bIns="45720">
              <a:spAutoFit/>
            </a:bodyPr>
            <a:lstStyle/>
            <a:p>
              <a:pPr algn="ctr"/>
              <a:r>
                <a:rPr lang="en-US" sz="5400" b="1" dirty="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W</a:t>
              </a:r>
              <a:endParaRPr lang="en-US" sz="5400" b="1" cap="none" spc="0" dirty="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endParaRPr>
            </a:p>
          </p:txBody>
        </p:sp>
      </p:grpSp>
      <p:pic>
        <p:nvPicPr>
          <p:cNvPr id="409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32040" y="3799715"/>
            <a:ext cx="3994277" cy="2768786"/>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0710274"/>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1030493"/>
            <a:ext cx="9186863" cy="5405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Main Teach 5</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23165" y="1222585"/>
            <a:ext cx="8854806" cy="5345916"/>
            <a:chOff x="3274536" y="1289754"/>
            <a:chExt cx="5506770" cy="4803631"/>
          </a:xfrm>
        </p:grpSpPr>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805" y="911"/>
            <a:ext cx="887556" cy="1553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p:nvSpPr>
        <p:spPr>
          <a:xfrm>
            <a:off x="238470" y="1585227"/>
            <a:ext cx="4837586" cy="5078313"/>
          </a:xfrm>
          <a:prstGeom prst="rect">
            <a:avLst/>
          </a:prstGeom>
        </p:spPr>
        <p:txBody>
          <a:bodyPr wrap="square">
            <a:spAutoFit/>
          </a:bodyPr>
          <a:lstStyle/>
          <a:p>
            <a:r>
              <a:rPr lang="en-GB" dirty="0" smtClean="0">
                <a:latin typeface="Impact" pitchFamily="34" charset="0"/>
              </a:rPr>
              <a:t>Perimeter (Circumference) of Circles…</a:t>
            </a:r>
          </a:p>
          <a:p>
            <a:endParaRPr lang="en-GB" dirty="0">
              <a:latin typeface="Impact" pitchFamily="34" charset="0"/>
            </a:endParaRPr>
          </a:p>
          <a:p>
            <a:endParaRPr lang="en-GB" dirty="0" smtClean="0">
              <a:latin typeface="Impact" pitchFamily="34" charset="0"/>
            </a:endParaRPr>
          </a:p>
          <a:p>
            <a:r>
              <a:rPr lang="en-GB" dirty="0" smtClean="0">
                <a:latin typeface="Impact" pitchFamily="34" charset="0"/>
              </a:rPr>
              <a:t>To find the distance around the outside edge </a:t>
            </a:r>
          </a:p>
          <a:p>
            <a:r>
              <a:rPr lang="en-GB" dirty="0" smtClean="0">
                <a:latin typeface="Impact" pitchFamily="34" charset="0"/>
              </a:rPr>
              <a:t>of a circle you cannot simply put a ruler on its</a:t>
            </a:r>
          </a:p>
          <a:p>
            <a:r>
              <a:rPr lang="en-GB" dirty="0" smtClean="0">
                <a:latin typeface="Impact" pitchFamily="34" charset="0"/>
              </a:rPr>
              <a:t>edge and add up !!</a:t>
            </a:r>
          </a:p>
          <a:p>
            <a:endParaRPr lang="en-GB" dirty="0">
              <a:latin typeface="Impact" pitchFamily="34" charset="0"/>
            </a:endParaRPr>
          </a:p>
          <a:p>
            <a:r>
              <a:rPr lang="en-GB" dirty="0" smtClean="0">
                <a:latin typeface="Impact" pitchFamily="34" charset="0"/>
              </a:rPr>
              <a:t>You need something like string and place it </a:t>
            </a:r>
          </a:p>
          <a:p>
            <a:r>
              <a:rPr lang="en-GB" dirty="0" smtClean="0">
                <a:latin typeface="Impact" pitchFamily="34" charset="0"/>
              </a:rPr>
              <a:t>round so it can be bent.  </a:t>
            </a:r>
          </a:p>
          <a:p>
            <a:endParaRPr lang="en-GB" dirty="0">
              <a:latin typeface="Impact" pitchFamily="34" charset="0"/>
            </a:endParaRPr>
          </a:p>
          <a:p>
            <a:r>
              <a:rPr lang="en-GB" dirty="0" smtClean="0">
                <a:latin typeface="Impact" pitchFamily="34" charset="0"/>
              </a:rPr>
              <a:t>If you do this you will find that the total length </a:t>
            </a:r>
          </a:p>
          <a:p>
            <a:r>
              <a:rPr lang="en-GB" dirty="0" smtClean="0">
                <a:latin typeface="Impact" pitchFamily="34" charset="0"/>
              </a:rPr>
              <a:t>around the outside edge is about 3 x the length</a:t>
            </a:r>
          </a:p>
          <a:p>
            <a:r>
              <a:rPr lang="en-GB" dirty="0" smtClean="0">
                <a:latin typeface="Impact" pitchFamily="34" charset="0"/>
              </a:rPr>
              <a:t>of the distance across the middle of the circle.</a:t>
            </a:r>
          </a:p>
          <a:p>
            <a:endParaRPr lang="en-GB" dirty="0">
              <a:latin typeface="Impact" pitchFamily="34" charset="0"/>
            </a:endParaRPr>
          </a:p>
          <a:p>
            <a:r>
              <a:rPr lang="en-GB" dirty="0" smtClean="0">
                <a:latin typeface="Impact" pitchFamily="34" charset="0"/>
              </a:rPr>
              <a:t>The distance across the middle of a circle is called the DIAMETER.</a:t>
            </a:r>
          </a:p>
          <a:p>
            <a:endParaRPr lang="en-GB" dirty="0">
              <a:latin typeface="Impact" pitchFamily="34" charset="0"/>
            </a:endParaRPr>
          </a:p>
          <a:p>
            <a:r>
              <a:rPr lang="en-GB" dirty="0" smtClean="0">
                <a:latin typeface="Impact" pitchFamily="34" charset="0"/>
              </a:rPr>
              <a:t>So approximately Circumference  = 3 x Diameter  </a:t>
            </a:r>
          </a:p>
        </p:txBody>
      </p:sp>
      <p:pic>
        <p:nvPicPr>
          <p:cNvPr id="512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93110" y="1617884"/>
            <a:ext cx="3248025" cy="314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50843" y="5233608"/>
            <a:ext cx="1511354" cy="1325341"/>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rot="21088741">
            <a:off x="5109220" y="5001335"/>
            <a:ext cx="3493328" cy="707886"/>
          </a:xfrm>
          <a:prstGeom prst="rect">
            <a:avLst/>
          </a:prstGeom>
          <a:noFill/>
        </p:spPr>
        <p:txBody>
          <a:bodyPr wrap="none" lIns="91440" tIns="45720" rIns="91440" bIns="45720">
            <a:spAutoFit/>
          </a:bodyPr>
          <a:lstStyle/>
          <a:p>
            <a:pPr algn="ctr"/>
            <a:r>
              <a:rPr lang="en-US" sz="4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try it yourself !!</a:t>
            </a:r>
            <a:endPar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4196511324"/>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1030493"/>
            <a:ext cx="9186863" cy="5405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Main Teach 6</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23165" y="1222585"/>
            <a:ext cx="8854806" cy="5345916"/>
            <a:chOff x="3274536" y="1289754"/>
            <a:chExt cx="5506770" cy="4803631"/>
          </a:xfrm>
        </p:grpSpPr>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805" y="911"/>
            <a:ext cx="887556" cy="1553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p:nvSpPr>
        <p:spPr>
          <a:xfrm>
            <a:off x="238470" y="1585227"/>
            <a:ext cx="4837586" cy="4247317"/>
          </a:xfrm>
          <a:prstGeom prst="rect">
            <a:avLst/>
          </a:prstGeom>
        </p:spPr>
        <p:txBody>
          <a:bodyPr wrap="square">
            <a:spAutoFit/>
          </a:bodyPr>
          <a:lstStyle/>
          <a:p>
            <a:r>
              <a:rPr lang="en-GB" dirty="0" smtClean="0">
                <a:latin typeface="Impact" pitchFamily="34" charset="0"/>
              </a:rPr>
              <a:t>Perimeter (Circumference) of Circles…</a:t>
            </a:r>
          </a:p>
          <a:p>
            <a:endParaRPr lang="en-GB" dirty="0" smtClean="0">
              <a:latin typeface="Impact" pitchFamily="34" charset="0"/>
            </a:endParaRPr>
          </a:p>
          <a:p>
            <a:r>
              <a:rPr lang="en-GB" dirty="0" smtClean="0">
                <a:latin typeface="Impact" pitchFamily="34" charset="0"/>
              </a:rPr>
              <a:t>Another way of writing C=3xD is….</a:t>
            </a:r>
          </a:p>
          <a:p>
            <a:endParaRPr lang="en-GB" dirty="0">
              <a:latin typeface="Impact" pitchFamily="34" charset="0"/>
            </a:endParaRPr>
          </a:p>
          <a:p>
            <a:r>
              <a:rPr lang="en-GB" dirty="0" smtClean="0">
                <a:latin typeface="Impact" pitchFamily="34" charset="0"/>
              </a:rPr>
              <a:t>The diameter can also be seen to be double the distance from the centre of a circle to its edge</a:t>
            </a:r>
          </a:p>
          <a:p>
            <a:endParaRPr lang="en-GB" dirty="0">
              <a:latin typeface="Impact" pitchFamily="34" charset="0"/>
            </a:endParaRPr>
          </a:p>
          <a:p>
            <a:r>
              <a:rPr lang="en-GB" dirty="0" smtClean="0">
                <a:latin typeface="Impact" pitchFamily="34" charset="0"/>
              </a:rPr>
              <a:t>Diameter is 2 x RADIUS     </a:t>
            </a:r>
            <a:r>
              <a:rPr lang="en-GB" dirty="0" err="1" smtClean="0">
                <a:latin typeface="Impact" pitchFamily="34" charset="0"/>
              </a:rPr>
              <a:t>Radius</a:t>
            </a:r>
            <a:r>
              <a:rPr lang="en-GB" dirty="0" smtClean="0">
                <a:latin typeface="Impact" pitchFamily="34" charset="0"/>
              </a:rPr>
              <a:t> = distance from middle of the circle to its edge</a:t>
            </a:r>
          </a:p>
          <a:p>
            <a:endParaRPr lang="en-GB" dirty="0">
              <a:latin typeface="Impact" pitchFamily="34" charset="0"/>
            </a:endParaRPr>
          </a:p>
          <a:p>
            <a:r>
              <a:rPr lang="en-GB" dirty="0" smtClean="0">
                <a:latin typeface="Impact" pitchFamily="34" charset="0"/>
              </a:rPr>
              <a:t>Therefore  the circumference can also be found by saying C = 3 x 2 x r</a:t>
            </a:r>
          </a:p>
          <a:p>
            <a:endParaRPr lang="en-GB" dirty="0">
              <a:latin typeface="Impact" pitchFamily="34" charset="0"/>
            </a:endParaRPr>
          </a:p>
          <a:p>
            <a:r>
              <a:rPr lang="en-GB" dirty="0" smtClean="0">
                <a:latin typeface="Haettenschweiler" pitchFamily="34" charset="0"/>
              </a:rPr>
              <a:t>2 x r    is just the same as saying DIAMETER so the formulae are the same really !!</a:t>
            </a:r>
          </a:p>
        </p:txBody>
      </p:sp>
      <p:pic>
        <p:nvPicPr>
          <p:cNvPr id="614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01512" y="1585227"/>
            <a:ext cx="3126872" cy="3016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8470" y="5733256"/>
            <a:ext cx="8582002" cy="783630"/>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236296" y="4138815"/>
            <a:ext cx="1584176" cy="1594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5509020"/>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1030493"/>
            <a:ext cx="9186863" cy="5405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Main Teach </a:t>
            </a:r>
            <a:r>
              <a:rPr lang="en-GB" sz="2000" b="1" dirty="0">
                <a:solidFill>
                  <a:srgbClr val="FFFFFF"/>
                </a:solidFill>
                <a:latin typeface="Line Printer (PC)"/>
                <a:ea typeface="Calibri"/>
                <a:cs typeface="Times New Roman"/>
              </a:rPr>
              <a:t>7</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23165" y="1222585"/>
            <a:ext cx="8854806" cy="5345916"/>
            <a:chOff x="3274536" y="1289754"/>
            <a:chExt cx="5506770" cy="4803631"/>
          </a:xfrm>
        </p:grpSpPr>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805" y="911"/>
            <a:ext cx="887556" cy="1553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p:nvSpPr>
        <p:spPr>
          <a:xfrm>
            <a:off x="238470" y="1585227"/>
            <a:ext cx="4837586" cy="5416868"/>
          </a:xfrm>
          <a:prstGeom prst="rect">
            <a:avLst/>
          </a:prstGeom>
        </p:spPr>
        <p:txBody>
          <a:bodyPr wrap="square">
            <a:spAutoFit/>
          </a:bodyPr>
          <a:lstStyle/>
          <a:p>
            <a:r>
              <a:rPr lang="en-GB" dirty="0" smtClean="0">
                <a:latin typeface="Impact" pitchFamily="34" charset="0"/>
              </a:rPr>
              <a:t>Perimeter (Circumference) of Circles…</a:t>
            </a:r>
          </a:p>
          <a:p>
            <a:endParaRPr lang="en-GB" dirty="0" smtClean="0">
              <a:latin typeface="Impact" pitchFamily="34" charset="0"/>
            </a:endParaRPr>
          </a:p>
          <a:p>
            <a:r>
              <a:rPr lang="en-GB" dirty="0" smtClean="0">
                <a:latin typeface="Impact" pitchFamily="34" charset="0"/>
              </a:rPr>
              <a:t>A more accurate measurement of the circumference of a circle can be found if you use a special number called   PI   ( this has he symbol  </a:t>
            </a:r>
            <a:r>
              <a:rPr lang="el-GR" sz="2000" dirty="0" smtClean="0">
                <a:latin typeface="Impact" pitchFamily="34" charset="0"/>
                <a:cs typeface="AngsanaUPC" panose="02020603050405020304" pitchFamily="18" charset="-34"/>
              </a:rPr>
              <a:t>π</a:t>
            </a:r>
            <a:r>
              <a:rPr lang="en-GB" sz="2000" dirty="0" smtClean="0">
                <a:latin typeface="Impact" pitchFamily="34" charset="0"/>
                <a:cs typeface="AngsanaUPC" panose="02020603050405020304" pitchFamily="18" charset="-34"/>
              </a:rPr>
              <a:t> </a:t>
            </a:r>
            <a:r>
              <a:rPr lang="en-GB" dirty="0" smtClean="0">
                <a:latin typeface="Impact" pitchFamily="34" charset="0"/>
                <a:cs typeface="AngsanaUPC" panose="02020603050405020304" pitchFamily="18" charset="-34"/>
              </a:rPr>
              <a:t>)</a:t>
            </a:r>
            <a:endParaRPr lang="en-GB" dirty="0" smtClean="0">
              <a:latin typeface="Impact" pitchFamily="34" charset="0"/>
            </a:endParaRPr>
          </a:p>
          <a:p>
            <a:endParaRPr lang="en-GB" dirty="0">
              <a:latin typeface="Impact" pitchFamily="34" charset="0"/>
            </a:endParaRPr>
          </a:p>
          <a:p>
            <a:r>
              <a:rPr lang="en-GB" dirty="0" smtClean="0">
                <a:latin typeface="Impact" pitchFamily="34" charset="0"/>
              </a:rPr>
              <a:t>This replaces just the number 3 in the formula with 3.1 or 3.14 or 3.141  and on …  adding more decimals and more accuracy in the calculation</a:t>
            </a:r>
          </a:p>
          <a:p>
            <a:endParaRPr lang="en-GB" dirty="0">
              <a:latin typeface="Impact" pitchFamily="34" charset="0"/>
            </a:endParaRPr>
          </a:p>
          <a:p>
            <a:r>
              <a:rPr lang="en-GB" dirty="0" smtClean="0">
                <a:latin typeface="Impact" pitchFamily="34" charset="0"/>
              </a:rPr>
              <a:t>This comes from the fact that 3 x diameter is not quite enough to find the whole distance around a circle and you need just a bit over 3 x  to get all the way round</a:t>
            </a:r>
          </a:p>
          <a:p>
            <a:endParaRPr lang="en-GB" dirty="0">
              <a:latin typeface="Impact" pitchFamily="34" charset="0"/>
            </a:endParaRPr>
          </a:p>
          <a:p>
            <a:r>
              <a:rPr lang="en-GB" dirty="0" smtClean="0">
                <a:latin typeface="Impact" pitchFamily="34" charset="0"/>
              </a:rPr>
              <a:t>So the new formula we now have for finding circumferences of circles is    C = </a:t>
            </a:r>
            <a:r>
              <a:rPr lang="el-GR" dirty="0">
                <a:latin typeface="Impact" pitchFamily="34" charset="0"/>
                <a:cs typeface="AngsanaUPC" panose="02020603050405020304" pitchFamily="18" charset="-34"/>
              </a:rPr>
              <a:t>π </a:t>
            </a:r>
            <a:r>
              <a:rPr lang="en-GB" dirty="0" smtClean="0">
                <a:latin typeface="Impact" pitchFamily="34" charset="0"/>
                <a:cs typeface="AngsanaUPC" panose="02020603050405020304" pitchFamily="18" charset="-34"/>
              </a:rPr>
              <a:t> </a:t>
            </a:r>
            <a:r>
              <a:rPr lang="en-GB" dirty="0" smtClean="0">
                <a:latin typeface="Impact" pitchFamily="34" charset="0"/>
              </a:rPr>
              <a:t>D</a:t>
            </a:r>
          </a:p>
          <a:p>
            <a:r>
              <a:rPr lang="en-GB" dirty="0">
                <a:latin typeface="Impact" pitchFamily="34" charset="0"/>
              </a:rPr>
              <a:t> </a:t>
            </a:r>
            <a:r>
              <a:rPr lang="en-GB" dirty="0" smtClean="0">
                <a:latin typeface="Impact" pitchFamily="34" charset="0"/>
              </a:rPr>
              <a:t>  	or    C = 2  </a:t>
            </a:r>
            <a:r>
              <a:rPr lang="el-GR" sz="2000" dirty="0" smtClean="0">
                <a:latin typeface="Impact" pitchFamily="34" charset="0"/>
                <a:cs typeface="AngsanaUPC" panose="02020603050405020304" pitchFamily="18" charset="-34"/>
              </a:rPr>
              <a:t>π</a:t>
            </a:r>
            <a:r>
              <a:rPr lang="en-GB" sz="2000" dirty="0" smtClean="0">
                <a:latin typeface="Impact" pitchFamily="34" charset="0"/>
                <a:cs typeface="AngsanaUPC" panose="02020603050405020304" pitchFamily="18" charset="-34"/>
              </a:rPr>
              <a:t> r</a:t>
            </a:r>
            <a:endParaRPr lang="en-GB" dirty="0" smtClean="0">
              <a:latin typeface="AngsanaUPC" panose="02020603050405020304" pitchFamily="18" charset="-34"/>
              <a:cs typeface="AngsanaUPC" panose="02020603050405020304" pitchFamily="18" charset="-34"/>
            </a:endParaRPr>
          </a:p>
        </p:txBody>
      </p:sp>
      <p:pic>
        <p:nvPicPr>
          <p:cNvPr id="7171" name="Picture 3"/>
          <p:cNvPicPr>
            <a:picLocks noChangeAspect="1" noChangeArrowheads="1"/>
          </p:cNvPicPr>
          <p:nvPr/>
        </p:nvPicPr>
        <p:blipFill>
          <a:blip r:embed="rId11">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5094671" y="1585227"/>
            <a:ext cx="3799697" cy="198779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12">
            <a:duotone>
              <a:schemeClr val="accent2">
                <a:shade val="45000"/>
                <a:satMod val="135000"/>
              </a:schemeClr>
              <a:prstClr val="white"/>
            </a:duotone>
            <a:extLst>
              <a:ext uri="{BEBA8EAE-BF5A-486C-A8C5-ECC9F3942E4B}">
                <a14:imgProps xmlns:a14="http://schemas.microsoft.com/office/drawing/2010/main">
                  <a14:imgLayer r:embed="rId1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5094672" y="4767095"/>
            <a:ext cx="3617438" cy="1736370"/>
          </a:xfrm>
          <a:prstGeom prst="rect">
            <a:avLst/>
          </a:prstGeom>
          <a:noFill/>
          <a:ln>
            <a:noFill/>
          </a:ln>
          <a:effectLst>
            <a:outerShdw blurRad="50800" dist="38100" dir="2700000" sx="102000" sy="102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flipV="1">
            <a:off x="4139952" y="2027337"/>
            <a:ext cx="1296144" cy="21602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7173"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94670" y="3675936"/>
            <a:ext cx="3617440" cy="1016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5039695"/>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1030493"/>
            <a:ext cx="9186863" cy="5405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Main Teach 8</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23165" y="1222585"/>
            <a:ext cx="8854806" cy="5345916"/>
            <a:chOff x="3274536" y="1289754"/>
            <a:chExt cx="5506770" cy="4803631"/>
          </a:xfrm>
        </p:grpSpPr>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805" y="911"/>
            <a:ext cx="887556" cy="1553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p:nvSpPr>
        <p:spPr>
          <a:xfrm>
            <a:off x="238470" y="1585227"/>
            <a:ext cx="5197626" cy="4801314"/>
          </a:xfrm>
          <a:prstGeom prst="rect">
            <a:avLst/>
          </a:prstGeom>
        </p:spPr>
        <p:txBody>
          <a:bodyPr wrap="square">
            <a:spAutoFit/>
          </a:bodyPr>
          <a:lstStyle/>
          <a:p>
            <a:r>
              <a:rPr lang="en-GB" dirty="0" smtClean="0">
                <a:latin typeface="Impact" pitchFamily="34" charset="0"/>
              </a:rPr>
              <a:t>Perimeter (Circumference) of Circles…</a:t>
            </a:r>
          </a:p>
          <a:p>
            <a:endParaRPr lang="en-GB" dirty="0">
              <a:latin typeface="Impact" pitchFamily="34" charset="0"/>
            </a:endParaRPr>
          </a:p>
          <a:p>
            <a:r>
              <a:rPr lang="en-GB" dirty="0" smtClean="0">
                <a:latin typeface="Impact" pitchFamily="34" charset="0"/>
              </a:rPr>
              <a:t>Examples..</a:t>
            </a:r>
          </a:p>
          <a:p>
            <a:endParaRPr lang="en-GB" dirty="0">
              <a:latin typeface="Impact" pitchFamily="34" charset="0"/>
            </a:endParaRPr>
          </a:p>
          <a:p>
            <a:pPr marL="342900" indent="-342900">
              <a:buAutoNum type="arabicParenR"/>
            </a:pPr>
            <a:r>
              <a:rPr lang="en-GB" dirty="0" smtClean="0">
                <a:latin typeface="Impact" pitchFamily="34" charset="0"/>
              </a:rPr>
              <a:t>I drive my car around a large, circular roundabout.  The distance to the middle is 15m.  How far is a complete circuit around the roundabout ?</a:t>
            </a:r>
          </a:p>
          <a:p>
            <a:endParaRPr lang="en-GB" dirty="0" smtClean="0">
              <a:latin typeface="Impact" pitchFamily="34" charset="0"/>
            </a:endParaRPr>
          </a:p>
          <a:p>
            <a:r>
              <a:rPr lang="en-GB" dirty="0" smtClean="0">
                <a:latin typeface="Impact" pitchFamily="34" charset="0"/>
              </a:rPr>
              <a:t>Answer…  using C = 2 </a:t>
            </a:r>
            <a:r>
              <a:rPr lang="el-GR" dirty="0" smtClean="0">
                <a:latin typeface="Impact" pitchFamily="34" charset="0"/>
                <a:cs typeface="AngsanaUPC" panose="02020603050405020304" pitchFamily="18" charset="-34"/>
              </a:rPr>
              <a:t>π</a:t>
            </a:r>
            <a:r>
              <a:rPr lang="en-GB" dirty="0" smtClean="0">
                <a:latin typeface="Impact" pitchFamily="34" charset="0"/>
                <a:cs typeface="AngsanaUPC" panose="02020603050405020304" pitchFamily="18" charset="-34"/>
              </a:rPr>
              <a:t> r,     C = 2 x 3.14 x 15</a:t>
            </a:r>
          </a:p>
          <a:p>
            <a:r>
              <a:rPr lang="en-GB" dirty="0" smtClean="0">
                <a:latin typeface="Impact" pitchFamily="34" charset="0"/>
                <a:cs typeface="AngsanaUPC" panose="02020603050405020304" pitchFamily="18" charset="-34"/>
              </a:rPr>
              <a:t>C = 6.28 x 15,   C = 94.2m</a:t>
            </a:r>
          </a:p>
          <a:p>
            <a:endParaRPr lang="en-GB" dirty="0">
              <a:latin typeface="Impact" pitchFamily="34" charset="0"/>
              <a:cs typeface="AngsanaUPC" panose="02020603050405020304" pitchFamily="18" charset="-34"/>
            </a:endParaRPr>
          </a:p>
          <a:p>
            <a:pPr marL="342900" indent="-342900">
              <a:buAutoNum type="arabicParenR" startAt="2"/>
            </a:pPr>
            <a:r>
              <a:rPr lang="en-GB" dirty="0" smtClean="0">
                <a:latin typeface="Impact" pitchFamily="34" charset="0"/>
                <a:cs typeface="AngsanaUPC" panose="02020603050405020304" pitchFamily="18" charset="-34"/>
              </a:rPr>
              <a:t>A small bridge crosses a pond through its middle.  If the bridge is 7 feet long, how far is it all the way round the pond?</a:t>
            </a:r>
          </a:p>
          <a:p>
            <a:pPr marL="342900" indent="-342900">
              <a:buAutoNum type="arabicParenR" startAt="2"/>
            </a:pPr>
            <a:endParaRPr lang="en-GB" dirty="0">
              <a:latin typeface="Impact" pitchFamily="34" charset="0"/>
              <a:cs typeface="AngsanaUPC" panose="02020603050405020304" pitchFamily="18" charset="-34"/>
            </a:endParaRPr>
          </a:p>
          <a:p>
            <a:r>
              <a:rPr lang="en-GB" dirty="0" smtClean="0">
                <a:latin typeface="Impact" pitchFamily="34" charset="0"/>
                <a:cs typeface="AngsanaUPC" panose="02020603050405020304" pitchFamily="18" charset="-34"/>
              </a:rPr>
              <a:t>Answer…  using C = </a:t>
            </a:r>
            <a:r>
              <a:rPr lang="el-GR" dirty="0" smtClean="0">
                <a:latin typeface="Impact" pitchFamily="34" charset="0"/>
                <a:cs typeface="AngsanaUPC" panose="02020603050405020304" pitchFamily="18" charset="-34"/>
              </a:rPr>
              <a:t>π</a:t>
            </a:r>
            <a:r>
              <a:rPr lang="en-GB" dirty="0" smtClean="0">
                <a:latin typeface="Impact" pitchFamily="34" charset="0"/>
                <a:cs typeface="AngsanaUPC" panose="02020603050405020304" pitchFamily="18" charset="-34"/>
              </a:rPr>
              <a:t> D,   C = 3.14 x 7,    C = 21.98 feet</a:t>
            </a:r>
            <a:endParaRPr lang="en-GB" dirty="0" smtClean="0">
              <a:latin typeface="Impact" pitchFamily="34" charset="0"/>
            </a:endParaRPr>
          </a:p>
        </p:txBody>
      </p:sp>
      <p:pic>
        <p:nvPicPr>
          <p:cNvPr id="819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92080" y="1554133"/>
            <a:ext cx="3627427" cy="3296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rot="20448985">
            <a:off x="5820825" y="4524514"/>
            <a:ext cx="2569934" cy="175432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C=3.14D</a:t>
            </a:r>
          </a:p>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C=6.28r</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4288795108"/>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BEBA8EAE-BF5A-486C-A8C5-ECC9F3942E4B}">
                <a14:imgProps xmlns:a14="http://schemas.microsoft.com/office/drawing/2010/main">
                  <a14:imgLayer r:embed="rId3">
                    <a14:imgEffect>
                      <a14:artisticPlasticWrap/>
                    </a14:imgEffect>
                    <a14:imgEffect>
                      <a14:saturation sat="220000"/>
                    </a14:imgEffect>
                    <a14:imgEffect>
                      <a14:brightnessContrast bright="30000" contrast="33000"/>
                    </a14:imgEffect>
                  </a14:imgLayer>
                </a14:imgProps>
              </a:ext>
              <a:ext uri="{28A0092B-C50C-407E-A947-70E740481C1C}">
                <a14:useLocalDpi xmlns:a14="http://schemas.microsoft.com/office/drawing/2010/main" val="0"/>
              </a:ext>
            </a:extLst>
          </a:blip>
          <a:srcRect/>
          <a:stretch>
            <a:fillRect/>
          </a:stretch>
        </p:blipFill>
        <p:spPr bwMode="auto">
          <a:xfrm>
            <a:off x="94064" y="692696"/>
            <a:ext cx="8913007" cy="5570629"/>
          </a:xfrm>
          <a:prstGeom prst="rect">
            <a:avLst/>
          </a:prstGeom>
          <a:noFill/>
          <a:ln>
            <a:noFill/>
          </a:ln>
          <a:effectLst>
            <a:glow rad="939800">
              <a:schemeClr val="accent5">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000238"/>
            <a:ext cx="9157052" cy="870565"/>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0"/>
            <a:ext cx="9186863" cy="104382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85299" y="701097"/>
            <a:ext cx="2766391" cy="705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528" y="1739517"/>
            <a:ext cx="2921266" cy="499443"/>
          </a:xfrm>
          <a:prstGeom prst="rect">
            <a:avLst/>
          </a:prstGeom>
          <a:noFill/>
          <a:ln>
            <a:noFill/>
          </a:ln>
          <a:effectLst/>
          <a:scene3d>
            <a:camera prst="isometricLeftDown"/>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95130">
            <a:off x="5981496" y="1804287"/>
            <a:ext cx="3488325" cy="549385"/>
          </a:xfrm>
          <a:prstGeom prst="rect">
            <a:avLst/>
          </a:prstGeom>
          <a:noFill/>
          <a:ln>
            <a:noFill/>
          </a:ln>
          <a:effectLst/>
          <a:scene3d>
            <a:camera prst="isometricRightUp"/>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777082" y="2348880"/>
            <a:ext cx="1514998" cy="1487456"/>
          </a:xfrm>
          <a:prstGeom prst="rect">
            <a:avLst/>
          </a:prstGeom>
          <a:noFill/>
          <a:ln>
            <a:noFill/>
          </a:ln>
        </p:spPr>
      </p:pic>
      <p:sp>
        <p:nvSpPr>
          <p:cNvPr id="2" name="Rectangle 1"/>
          <p:cNvSpPr/>
          <p:nvPr/>
        </p:nvSpPr>
        <p:spPr>
          <a:xfrm>
            <a:off x="543813" y="4589623"/>
            <a:ext cx="8056373"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PERIMETERS OF 2D SHAPES</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295321056"/>
      </p:ext>
    </p:extLst>
  </p:cSld>
  <p:clrMapOvr>
    <a:masterClrMapping/>
  </p:clrMapOvr>
  <mc:AlternateContent xmlns:mc="http://schemas.openxmlformats.org/markup-compatibility/2006" xmlns:p14="http://schemas.microsoft.com/office/powerpoint/2010/main">
    <mc:Choice Requires="p14">
      <p:transition spd="slow" p14:dur="2000">
        <p14:doors dir="vert"/>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1030493"/>
            <a:ext cx="9186863" cy="5405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Try out</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Snip Diagonal Corner Rectangle 23"/>
          <p:cNvSpPr/>
          <p:nvPr/>
        </p:nvSpPr>
        <p:spPr>
          <a:xfrm>
            <a:off x="4772251" y="1541750"/>
            <a:ext cx="3976213" cy="401758"/>
          </a:xfrm>
          <a:prstGeom prst="snip2DiagRect">
            <a:avLst>
              <a:gd name="adj1" fmla="val 32210"/>
              <a:gd name="adj2" fmla="val 375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solidFill>
                <a:schemeClr val="bg1"/>
              </a:solidFill>
            </a:endParaRPr>
          </a:p>
        </p:txBody>
      </p:sp>
      <p:sp>
        <p:nvSpPr>
          <p:cNvPr id="25" name="Rectangle 24"/>
          <p:cNvSpPr/>
          <p:nvPr/>
        </p:nvSpPr>
        <p:spPr>
          <a:xfrm>
            <a:off x="323528" y="1591979"/>
            <a:ext cx="8640961" cy="7171194"/>
          </a:xfrm>
          <a:prstGeom prst="rect">
            <a:avLst/>
          </a:prstGeom>
        </p:spPr>
        <p:txBody>
          <a:bodyPr wrap="square">
            <a:spAutoFit/>
          </a:bodyPr>
          <a:lstStyle/>
          <a:p>
            <a:r>
              <a:rPr lang="en-GB" sz="1400" dirty="0" smtClean="0">
                <a:latin typeface="Impact" pitchFamily="34" charset="0"/>
              </a:rPr>
              <a:t>Block 1  :   Watch tutor led demo (in class or on video)	w=width,  L=length,  P=perimeter,  C=circumference</a:t>
            </a:r>
          </a:p>
          <a:p>
            <a:endParaRPr lang="en-GB" sz="1400" dirty="0">
              <a:latin typeface="Impact" pitchFamily="34" charset="0"/>
            </a:endParaRPr>
          </a:p>
          <a:p>
            <a:r>
              <a:rPr lang="en-GB" sz="1600" dirty="0" smtClean="0">
                <a:latin typeface="Impact" pitchFamily="34" charset="0"/>
              </a:rPr>
              <a:t>Try these, 	1)  Square length 6m,  Perimeter= ?</a:t>
            </a:r>
            <a:r>
              <a:rPr lang="en-GB" sz="1600" dirty="0">
                <a:latin typeface="Impact" pitchFamily="34" charset="0"/>
              </a:rPr>
              <a:t> </a:t>
            </a:r>
            <a:r>
              <a:rPr lang="en-GB" sz="1600" dirty="0" smtClean="0">
                <a:latin typeface="Impact" pitchFamily="34" charset="0"/>
              </a:rPr>
              <a:t>             2)   Rectangle with width 7m and length 8m, P = ?</a:t>
            </a:r>
          </a:p>
          <a:p>
            <a:pPr lvl="1"/>
            <a:r>
              <a:rPr lang="en-GB" sz="1600" dirty="0" smtClean="0">
                <a:latin typeface="Impact" pitchFamily="34" charset="0"/>
              </a:rPr>
              <a:t>3)  3 + 2 + 3 + 2 = ?		4)  triangle with all sides 19cm long, P = ?</a:t>
            </a:r>
            <a:endParaRPr lang="en-GB" sz="1600" dirty="0">
              <a:latin typeface="Impact" pitchFamily="34" charset="0"/>
            </a:endParaRPr>
          </a:p>
          <a:p>
            <a:endParaRPr lang="en-GB" sz="1400" dirty="0">
              <a:latin typeface="Impact" pitchFamily="34" charset="0"/>
            </a:endParaRPr>
          </a:p>
          <a:p>
            <a:endParaRPr lang="en-GB" sz="1400" dirty="0" smtClean="0">
              <a:latin typeface="Impact" pitchFamily="34" charset="0"/>
            </a:endParaRPr>
          </a:p>
          <a:p>
            <a:r>
              <a:rPr lang="en-GB" sz="1400" dirty="0" smtClean="0">
                <a:latin typeface="Impact" pitchFamily="34" charset="0"/>
              </a:rPr>
              <a:t>Block 2 </a:t>
            </a:r>
            <a:r>
              <a:rPr lang="en-GB" sz="1400" dirty="0">
                <a:latin typeface="Impact" pitchFamily="34" charset="0"/>
              </a:rPr>
              <a:t>:  Watch tutor led demo (in class or on video)</a:t>
            </a:r>
          </a:p>
          <a:p>
            <a:endParaRPr lang="en-GB" sz="1400" dirty="0" smtClean="0">
              <a:latin typeface="Impact" pitchFamily="34" charset="0"/>
            </a:endParaRPr>
          </a:p>
          <a:p>
            <a:r>
              <a:rPr lang="en-GB" sz="1400" dirty="0" smtClean="0">
                <a:latin typeface="Impact" pitchFamily="34" charset="0"/>
              </a:rPr>
              <a:t>Try these, 	5)  Perimeter of a square is 45m, L = ?		6)  		                  P = ?</a:t>
            </a:r>
          </a:p>
          <a:p>
            <a:endParaRPr lang="en-GB" sz="1400" dirty="0">
              <a:latin typeface="Impact" pitchFamily="34" charset="0"/>
            </a:endParaRPr>
          </a:p>
          <a:p>
            <a:r>
              <a:rPr lang="en-GB" sz="1400" dirty="0" smtClean="0">
                <a:latin typeface="Impact" pitchFamily="34" charset="0"/>
              </a:rPr>
              <a:t>7)  		P = ?		</a:t>
            </a:r>
          </a:p>
          <a:p>
            <a:r>
              <a:rPr lang="en-GB" sz="1400" dirty="0" smtClean="0">
                <a:latin typeface="Impact" pitchFamily="34" charset="0"/>
              </a:rPr>
              <a:t>				8)  4 + w + 4 + w = 12,    w = ?</a:t>
            </a:r>
          </a:p>
          <a:p>
            <a:endParaRPr lang="en-GB" sz="1400" dirty="0">
              <a:latin typeface="Impact" pitchFamily="34" charset="0"/>
            </a:endParaRPr>
          </a:p>
          <a:p>
            <a:endParaRPr lang="en-GB" sz="1400" dirty="0" smtClean="0">
              <a:latin typeface="Impact" pitchFamily="34" charset="0"/>
            </a:endParaRPr>
          </a:p>
          <a:p>
            <a:r>
              <a:rPr lang="en-GB" sz="1400" dirty="0" smtClean="0">
                <a:latin typeface="Impact" pitchFamily="34" charset="0"/>
              </a:rPr>
              <a:t>Block 3 : Watch tutor led demo (in class or on video)</a:t>
            </a:r>
          </a:p>
          <a:p>
            <a:endParaRPr lang="en-GB" sz="1400" dirty="0" smtClean="0">
              <a:latin typeface="Impact" pitchFamily="34" charset="0"/>
            </a:endParaRPr>
          </a:p>
          <a:p>
            <a:r>
              <a:rPr lang="en-GB" sz="1600" dirty="0" smtClean="0">
                <a:latin typeface="Impact" pitchFamily="34" charset="0"/>
              </a:rPr>
              <a:t>Try these, 	</a:t>
            </a:r>
            <a:r>
              <a:rPr lang="en-GB" sz="1600" dirty="0">
                <a:latin typeface="Impact" pitchFamily="34" charset="0"/>
              </a:rPr>
              <a:t>9</a:t>
            </a:r>
            <a:r>
              <a:rPr lang="en-GB" sz="1600" dirty="0" smtClean="0">
                <a:latin typeface="Impact" pitchFamily="34" charset="0"/>
              </a:rPr>
              <a:t>)  Circumference of a circle with radius 8m = ?	10)  2 </a:t>
            </a:r>
            <a:r>
              <a:rPr lang="el-GR" sz="1600" dirty="0" smtClean="0">
                <a:latin typeface="Impact" pitchFamily="34" charset="0"/>
              </a:rPr>
              <a:t>π</a:t>
            </a:r>
            <a:r>
              <a:rPr lang="en-GB" sz="1600" dirty="0" smtClean="0">
                <a:latin typeface="Impact" pitchFamily="34" charset="0"/>
              </a:rPr>
              <a:t> r = 31.4,    r = ?</a:t>
            </a:r>
          </a:p>
          <a:p>
            <a:endParaRPr lang="en-GB" sz="1600" dirty="0">
              <a:latin typeface="Impact" pitchFamily="34" charset="0"/>
            </a:endParaRPr>
          </a:p>
          <a:p>
            <a:r>
              <a:rPr lang="en-GB" sz="1600" dirty="0" smtClean="0">
                <a:latin typeface="Impact" pitchFamily="34" charset="0"/>
              </a:rPr>
              <a:t>11)  Diameter of a circle with circumference 9 </a:t>
            </a:r>
            <a:r>
              <a:rPr lang="en-GB" sz="1600" dirty="0" err="1" smtClean="0">
                <a:latin typeface="Impact" pitchFamily="34" charset="0"/>
              </a:rPr>
              <a:t>ft</a:t>
            </a:r>
            <a:r>
              <a:rPr lang="en-GB" sz="1600" dirty="0" smtClean="0">
                <a:latin typeface="Impact" pitchFamily="34" charset="0"/>
              </a:rPr>
              <a:t> = ?	12)  Rearrange so P is the subject</a:t>
            </a:r>
          </a:p>
          <a:p>
            <a:pPr lvl="8"/>
            <a:r>
              <a:rPr lang="en-GB" sz="1600" dirty="0" smtClean="0">
                <a:latin typeface="Impact" pitchFamily="34" charset="0"/>
              </a:rPr>
              <a:t>	               8P – 2(3P) = </a:t>
            </a:r>
            <a:r>
              <a:rPr lang="el-GR" sz="1600" dirty="0">
                <a:latin typeface="Impact" pitchFamily="34" charset="0"/>
              </a:rPr>
              <a:t>π</a:t>
            </a:r>
            <a:r>
              <a:rPr lang="en-GB" sz="1600" dirty="0" smtClean="0">
                <a:latin typeface="Impact" pitchFamily="34" charset="0"/>
              </a:rPr>
              <a:t> x</a:t>
            </a:r>
          </a:p>
          <a:p>
            <a:endParaRPr lang="en-GB" sz="1400" dirty="0">
              <a:latin typeface="Impact" pitchFamily="34" charset="0"/>
            </a:endParaRPr>
          </a:p>
          <a:p>
            <a:endParaRPr lang="en-GB" sz="1200" dirty="0" smtClean="0">
              <a:latin typeface="Impact" pitchFamily="34" charset="0"/>
            </a:endParaRPr>
          </a:p>
          <a:p>
            <a:endParaRPr lang="en-GB" sz="1200" dirty="0">
              <a:latin typeface="Impact" pitchFamily="34" charset="0"/>
            </a:endParaRPr>
          </a:p>
          <a:p>
            <a:endParaRPr lang="en-GB" sz="1200" dirty="0" smtClean="0">
              <a:latin typeface="Impact" pitchFamily="34" charset="0"/>
            </a:endParaRPr>
          </a:p>
          <a:p>
            <a:endParaRPr lang="en-GB" sz="1200" dirty="0">
              <a:latin typeface="Impact" pitchFamily="34" charset="0"/>
            </a:endParaRPr>
          </a:p>
          <a:p>
            <a:endParaRPr lang="en-GB" sz="1200" dirty="0" smtClean="0">
              <a:latin typeface="Impact" pitchFamily="34" charset="0"/>
            </a:endParaRPr>
          </a:p>
          <a:p>
            <a:endParaRPr lang="en-GB" sz="1200" dirty="0">
              <a:latin typeface="Impact" pitchFamily="34" charset="0"/>
            </a:endParaRPr>
          </a:p>
          <a:p>
            <a:endParaRPr lang="en-GB" sz="1200" dirty="0" smtClean="0">
              <a:latin typeface="Impact" pitchFamily="34" charset="0"/>
            </a:endParaRPr>
          </a:p>
          <a:p>
            <a:endParaRPr lang="en-GB" sz="1200" dirty="0">
              <a:latin typeface="Impact" pitchFamily="34" charset="0"/>
            </a:endParaRPr>
          </a:p>
          <a:p>
            <a:endParaRPr lang="en-GB" sz="1200" dirty="0" smtClean="0">
              <a:latin typeface="Impact" pitchFamily="34" charset="0"/>
            </a:endParaRPr>
          </a:p>
          <a:p>
            <a:endParaRPr lang="en-GB" sz="1200" dirty="0">
              <a:latin typeface="Impact" pitchFamily="34" charset="0"/>
            </a:endParaRPr>
          </a:p>
          <a:p>
            <a:endParaRPr lang="en-GB" sz="1200" dirty="0" smtClean="0">
              <a:latin typeface="Impact" pitchFamily="34" charset="0"/>
            </a:endParaRPr>
          </a:p>
          <a:p>
            <a:endParaRPr lang="en-GB" sz="1200" dirty="0">
              <a:latin typeface="Impact" pitchFamily="34" charset="0"/>
            </a:endParaRPr>
          </a:p>
          <a:p>
            <a:endParaRPr lang="en-GB" sz="1200" dirty="0" smtClean="0">
              <a:latin typeface="Impact" pitchFamily="34" charset="0"/>
            </a:endParaRPr>
          </a:p>
        </p:txBody>
      </p:sp>
      <p:pic>
        <p:nvPicPr>
          <p:cNvPr id="1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24864" y="552033"/>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Snip Diagonal Corner Rectangle 15"/>
          <p:cNvSpPr/>
          <p:nvPr/>
        </p:nvSpPr>
        <p:spPr>
          <a:xfrm>
            <a:off x="251520" y="1515074"/>
            <a:ext cx="4176464" cy="401758"/>
          </a:xfrm>
          <a:prstGeom prst="snip2DiagRect">
            <a:avLst>
              <a:gd name="adj1" fmla="val 32210"/>
              <a:gd name="adj2" fmla="val 37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0" name="Snip Diagonal Corner Rectangle 19"/>
          <p:cNvSpPr/>
          <p:nvPr/>
        </p:nvSpPr>
        <p:spPr>
          <a:xfrm>
            <a:off x="274035" y="2780928"/>
            <a:ext cx="4176464" cy="401758"/>
          </a:xfrm>
          <a:prstGeom prst="snip2DiagRect">
            <a:avLst>
              <a:gd name="adj1" fmla="val 32210"/>
              <a:gd name="adj2" fmla="val 37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1" name="Snip Diagonal Corner Rectangle 20"/>
          <p:cNvSpPr/>
          <p:nvPr/>
        </p:nvSpPr>
        <p:spPr>
          <a:xfrm>
            <a:off x="314170" y="4541410"/>
            <a:ext cx="4198979" cy="401758"/>
          </a:xfrm>
          <a:prstGeom prst="snip2DiagRect">
            <a:avLst>
              <a:gd name="adj1" fmla="val 32210"/>
              <a:gd name="adj2" fmla="val 37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23"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805" y="911"/>
            <a:ext cx="887556" cy="1553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436096" y="3429000"/>
            <a:ext cx="1080120" cy="30400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6" name="Rectangle 5"/>
          <p:cNvSpPr/>
          <p:nvPr/>
        </p:nvSpPr>
        <p:spPr>
          <a:xfrm>
            <a:off x="5651387" y="3052725"/>
            <a:ext cx="649537"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2cm</a:t>
            </a:r>
            <a:endParaRPr lang="en-U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6" name="Rectangle 25"/>
          <p:cNvSpPr/>
          <p:nvPr/>
        </p:nvSpPr>
        <p:spPr>
          <a:xfrm>
            <a:off x="6500186" y="3380948"/>
            <a:ext cx="861134"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0.8cm</a:t>
            </a:r>
            <a:endParaRPr lang="en-U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7" name="Rectangle 26"/>
          <p:cNvSpPr/>
          <p:nvPr/>
        </p:nvSpPr>
        <p:spPr>
          <a:xfrm>
            <a:off x="858934" y="3781058"/>
            <a:ext cx="426867" cy="30400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8" name="Rectangle 27"/>
          <p:cNvSpPr/>
          <p:nvPr/>
        </p:nvSpPr>
        <p:spPr>
          <a:xfrm>
            <a:off x="858934" y="3972129"/>
            <a:ext cx="1120778" cy="304006"/>
          </a:xfrm>
          <a:prstGeom prst="rect">
            <a:avLst/>
          </a:prstGeom>
          <a:ln>
            <a:solidFill>
              <a:schemeClr val="accent2">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ln>
                <a:solidFill>
                  <a:srgbClr val="CC0066"/>
                </a:solidFill>
              </a:ln>
            </a:endParaRPr>
          </a:p>
        </p:txBody>
      </p:sp>
      <p:sp>
        <p:nvSpPr>
          <p:cNvPr id="29" name="Rectangle 28"/>
          <p:cNvSpPr/>
          <p:nvPr/>
        </p:nvSpPr>
        <p:spPr>
          <a:xfrm>
            <a:off x="787419" y="3579116"/>
            <a:ext cx="633507" cy="30777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1.6 m</a:t>
            </a:r>
            <a:endParaRPr lang="en-U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0" name="Rectangle 29"/>
          <p:cNvSpPr/>
          <p:nvPr/>
        </p:nvSpPr>
        <p:spPr>
          <a:xfrm>
            <a:off x="1185407" y="4122246"/>
            <a:ext cx="481222" cy="30777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4 m</a:t>
            </a:r>
            <a:endParaRPr lang="en-U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1" name="Rectangle 30"/>
          <p:cNvSpPr/>
          <p:nvPr/>
        </p:nvSpPr>
        <p:spPr>
          <a:xfrm>
            <a:off x="1970094" y="3966869"/>
            <a:ext cx="481222" cy="30777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1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a:t>
            </a:r>
            <a:r>
              <a:rPr lang="en-US"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m</a:t>
            </a:r>
            <a:endParaRPr lang="en-U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2" name="Rectangle 31"/>
          <p:cNvSpPr/>
          <p:nvPr/>
        </p:nvSpPr>
        <p:spPr>
          <a:xfrm>
            <a:off x="477576" y="3833504"/>
            <a:ext cx="481222" cy="30777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3 m</a:t>
            </a:r>
            <a:endParaRPr lang="en-U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026" name="Picture 2"/>
          <p:cNvPicPr>
            <a:picLocks noChangeAspect="1" noChangeArrowheads="1"/>
          </p:cNvPicPr>
          <p:nvPr/>
        </p:nvPicPr>
        <p:blipFill>
          <a:blip r:embed="rId11">
            <a:extLst>
              <a:ext uri="{BEBA8EAE-BF5A-486C-A8C5-ECC9F3942E4B}">
                <a14:imgProps xmlns:a14="http://schemas.microsoft.com/office/drawing/2010/main">
                  <a14:imgLayer r:embed="rId12">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294662" y="6165304"/>
            <a:ext cx="8436974" cy="360040"/>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a:xfrm>
            <a:off x="718187" y="3733004"/>
            <a:ext cx="0" cy="543131"/>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3335511"/>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1030493"/>
            <a:ext cx="9186863" cy="5405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Websites and links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gradFill>
              <a:gsLst>
                <a:gs pos="0">
                  <a:srgbClr val="FFFFFF">
                    <a:alpha val="78000"/>
                  </a:srgbClr>
                </a:gs>
                <a:gs pos="18000">
                  <a:srgbClr val="E6E6E6"/>
                </a:gs>
                <a:gs pos="30000">
                  <a:schemeClr val="bg1">
                    <a:lumMod val="95000"/>
                    <a:alpha val="73000"/>
                  </a:schemeClr>
                </a:gs>
                <a:gs pos="55000">
                  <a:schemeClr val="bg1">
                    <a:lumMod val="95000"/>
                    <a:alpha val="80000"/>
                  </a:schemeClr>
                </a:gs>
                <a:gs pos="77000">
                  <a:schemeClr val="bg1">
                    <a:lumMod val="95000"/>
                    <a:alpha val="76000"/>
                  </a:schemeClr>
                </a:gs>
                <a:gs pos="100000">
                  <a:srgbClr val="E6E6E6">
                    <a:alpha val="79000"/>
                  </a:srgb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80436" y="541275"/>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01787" y="1753101"/>
            <a:ext cx="3243196" cy="307777"/>
          </a:xfrm>
          <a:prstGeom prst="rect">
            <a:avLst/>
          </a:prstGeom>
        </p:spPr>
        <p:txBody>
          <a:bodyPr wrap="none">
            <a:spAutoFit/>
          </a:bodyPr>
          <a:lstStyle/>
          <a:p>
            <a:pPr fontAlgn="b"/>
            <a:r>
              <a:rPr lang="en-GB" sz="1400" dirty="0" smtClean="0">
                <a:latin typeface="Impact" panose="020B0806030902050204" pitchFamily="34" charset="0"/>
              </a:rPr>
              <a:t>shows why a circles length is 3x diameter</a:t>
            </a:r>
            <a:endParaRPr lang="en-GB" sz="1400" dirty="0">
              <a:solidFill>
                <a:srgbClr val="000000"/>
              </a:solidFill>
              <a:latin typeface="Impact" panose="020B0806030902050204" pitchFamily="34" charset="0"/>
            </a:endParaRPr>
          </a:p>
        </p:txBody>
      </p:sp>
      <p:pic>
        <p:nvPicPr>
          <p:cNvPr id="3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flipV="1">
            <a:off x="-2141051" y="3912559"/>
            <a:ext cx="4907100" cy="149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805" y="911"/>
            <a:ext cx="887556" cy="1553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139952" y="1583825"/>
            <a:ext cx="4572000" cy="646331"/>
          </a:xfrm>
          <a:prstGeom prst="rect">
            <a:avLst/>
          </a:prstGeom>
        </p:spPr>
        <p:txBody>
          <a:bodyPr>
            <a:spAutoFit/>
          </a:bodyPr>
          <a:lstStyle/>
          <a:p>
            <a:r>
              <a:rPr lang="en-GB" dirty="0">
                <a:hlinkClick r:id="rId11"/>
              </a:rPr>
              <a:t>http://en.wikipedia.org/wiki/File:Pi-unrolled-720.gif</a:t>
            </a:r>
            <a:endParaRPr lang="en-GB" dirty="0"/>
          </a:p>
        </p:txBody>
      </p:sp>
      <p:sp>
        <p:nvSpPr>
          <p:cNvPr id="6" name="Rectangle 5"/>
          <p:cNvSpPr/>
          <p:nvPr/>
        </p:nvSpPr>
        <p:spPr>
          <a:xfrm>
            <a:off x="4139621" y="5724244"/>
            <a:ext cx="2864054" cy="369332"/>
          </a:xfrm>
          <a:prstGeom prst="rect">
            <a:avLst/>
          </a:prstGeom>
        </p:spPr>
        <p:txBody>
          <a:bodyPr wrap="none">
            <a:spAutoFit/>
          </a:bodyPr>
          <a:lstStyle/>
          <a:p>
            <a:r>
              <a:rPr lang="en-GB" dirty="0">
                <a:hlinkClick r:id="rId12"/>
              </a:rPr>
              <a:t>http://nrich.maths.org/7283</a:t>
            </a:r>
            <a:endParaRPr lang="en-GB" dirty="0"/>
          </a:p>
        </p:txBody>
      </p:sp>
      <p:sp>
        <p:nvSpPr>
          <p:cNvPr id="20" name="Rectangle 19"/>
          <p:cNvSpPr/>
          <p:nvPr/>
        </p:nvSpPr>
        <p:spPr>
          <a:xfrm>
            <a:off x="615833" y="5756543"/>
            <a:ext cx="2650084" cy="307777"/>
          </a:xfrm>
          <a:prstGeom prst="rect">
            <a:avLst/>
          </a:prstGeom>
        </p:spPr>
        <p:txBody>
          <a:bodyPr wrap="none">
            <a:spAutoFit/>
          </a:bodyPr>
          <a:lstStyle/>
          <a:p>
            <a:pPr fontAlgn="b"/>
            <a:r>
              <a:rPr lang="en-GB" sz="1400" dirty="0" smtClean="0">
                <a:latin typeface="Impact" panose="020B0806030902050204" pitchFamily="34" charset="0"/>
              </a:rPr>
              <a:t>A challenging perimeter problem </a:t>
            </a:r>
            <a:endParaRPr lang="en-GB" sz="1400" dirty="0">
              <a:solidFill>
                <a:srgbClr val="000000"/>
              </a:solidFill>
              <a:latin typeface="Impact" panose="020B0806030902050204" pitchFamily="34" charset="0"/>
            </a:endParaRPr>
          </a:p>
        </p:txBody>
      </p:sp>
      <p:sp>
        <p:nvSpPr>
          <p:cNvPr id="8" name="Rectangle 7"/>
          <p:cNvSpPr/>
          <p:nvPr/>
        </p:nvSpPr>
        <p:spPr>
          <a:xfrm>
            <a:off x="4147141" y="5035279"/>
            <a:ext cx="4572000" cy="646331"/>
          </a:xfrm>
          <a:prstGeom prst="rect">
            <a:avLst/>
          </a:prstGeom>
        </p:spPr>
        <p:txBody>
          <a:bodyPr>
            <a:spAutoFit/>
          </a:bodyPr>
          <a:lstStyle/>
          <a:p>
            <a:r>
              <a:rPr lang="en-GB" dirty="0">
                <a:hlinkClick r:id="rId13"/>
              </a:rPr>
              <a:t>http://www.mathwarehouse.com/geometry/circle/interactive-circumference.php</a:t>
            </a:r>
            <a:endParaRPr lang="en-GB" dirty="0"/>
          </a:p>
        </p:txBody>
      </p:sp>
      <p:sp>
        <p:nvSpPr>
          <p:cNvPr id="22" name="Rectangle 21"/>
          <p:cNvSpPr/>
          <p:nvPr/>
        </p:nvSpPr>
        <p:spPr>
          <a:xfrm>
            <a:off x="571607" y="5107556"/>
            <a:ext cx="3266199" cy="523220"/>
          </a:xfrm>
          <a:prstGeom prst="rect">
            <a:avLst/>
          </a:prstGeom>
        </p:spPr>
        <p:txBody>
          <a:bodyPr wrap="square">
            <a:spAutoFit/>
          </a:bodyPr>
          <a:lstStyle/>
          <a:p>
            <a:pPr fontAlgn="b"/>
            <a:r>
              <a:rPr lang="en-GB" sz="1400" dirty="0" smtClean="0">
                <a:latin typeface="Impact" panose="020B0806030902050204" pitchFamily="34" charset="0"/>
              </a:rPr>
              <a:t>Applet  to explore circles, circumferences related to their radius</a:t>
            </a:r>
            <a:endParaRPr lang="en-GB" sz="1400" dirty="0">
              <a:solidFill>
                <a:srgbClr val="000000"/>
              </a:solidFill>
              <a:latin typeface="Impact" panose="020B0806030902050204" pitchFamily="34" charset="0"/>
            </a:endParaRPr>
          </a:p>
        </p:txBody>
      </p:sp>
      <p:sp>
        <p:nvSpPr>
          <p:cNvPr id="9" name="Rectangle 8"/>
          <p:cNvSpPr/>
          <p:nvPr/>
        </p:nvSpPr>
        <p:spPr>
          <a:xfrm>
            <a:off x="4219947" y="4394964"/>
            <a:ext cx="4572000" cy="646331"/>
          </a:xfrm>
          <a:prstGeom prst="rect">
            <a:avLst/>
          </a:prstGeom>
        </p:spPr>
        <p:txBody>
          <a:bodyPr>
            <a:spAutoFit/>
          </a:bodyPr>
          <a:lstStyle/>
          <a:p>
            <a:r>
              <a:rPr lang="en-GB" dirty="0">
                <a:hlinkClick r:id="rId14"/>
              </a:rPr>
              <a:t>http://video.about.com/math/How-to-Find-the-Perimeter-of-a-Circle.htm</a:t>
            </a:r>
            <a:endParaRPr lang="en-GB" dirty="0"/>
          </a:p>
        </p:txBody>
      </p:sp>
      <p:sp>
        <p:nvSpPr>
          <p:cNvPr id="24" name="Rectangle 23"/>
          <p:cNvSpPr/>
          <p:nvPr/>
        </p:nvSpPr>
        <p:spPr>
          <a:xfrm>
            <a:off x="631494" y="4456519"/>
            <a:ext cx="3266199" cy="523220"/>
          </a:xfrm>
          <a:prstGeom prst="rect">
            <a:avLst/>
          </a:prstGeom>
        </p:spPr>
        <p:txBody>
          <a:bodyPr wrap="square">
            <a:spAutoFit/>
          </a:bodyPr>
          <a:lstStyle/>
          <a:p>
            <a:pPr fontAlgn="b"/>
            <a:r>
              <a:rPr lang="en-GB" sz="1400" dirty="0" smtClean="0">
                <a:latin typeface="Impact" panose="020B0806030902050204" pitchFamily="34" charset="0"/>
              </a:rPr>
              <a:t>A video to show how to find the circumference of a circle</a:t>
            </a:r>
            <a:endParaRPr lang="en-GB" sz="1400" dirty="0">
              <a:solidFill>
                <a:srgbClr val="000000"/>
              </a:solidFill>
              <a:latin typeface="Impact" panose="020B0806030902050204" pitchFamily="34" charset="0"/>
            </a:endParaRPr>
          </a:p>
        </p:txBody>
      </p:sp>
      <p:sp>
        <p:nvSpPr>
          <p:cNvPr id="10" name="Rectangle 9"/>
          <p:cNvSpPr/>
          <p:nvPr/>
        </p:nvSpPr>
        <p:spPr>
          <a:xfrm>
            <a:off x="4179710" y="3429000"/>
            <a:ext cx="4572000" cy="923330"/>
          </a:xfrm>
          <a:prstGeom prst="rect">
            <a:avLst/>
          </a:prstGeom>
        </p:spPr>
        <p:txBody>
          <a:bodyPr>
            <a:spAutoFit/>
          </a:bodyPr>
          <a:lstStyle/>
          <a:p>
            <a:r>
              <a:rPr lang="en-GB" dirty="0">
                <a:hlinkClick r:id="rId15"/>
              </a:rPr>
              <a:t>http://www.bgfl.org/custom/resources_ftp/client_ftp/ks2/maths/perimeter_and_area/index.html</a:t>
            </a:r>
            <a:endParaRPr lang="en-GB" dirty="0"/>
          </a:p>
        </p:txBody>
      </p:sp>
      <p:sp>
        <p:nvSpPr>
          <p:cNvPr id="26" name="Rectangle 25"/>
          <p:cNvSpPr/>
          <p:nvPr/>
        </p:nvSpPr>
        <p:spPr>
          <a:xfrm>
            <a:off x="585720" y="3471396"/>
            <a:ext cx="3266199" cy="738664"/>
          </a:xfrm>
          <a:prstGeom prst="rect">
            <a:avLst/>
          </a:prstGeom>
        </p:spPr>
        <p:txBody>
          <a:bodyPr wrap="square">
            <a:spAutoFit/>
          </a:bodyPr>
          <a:lstStyle/>
          <a:p>
            <a:pPr fontAlgn="b"/>
            <a:r>
              <a:rPr lang="en-GB" sz="1400" dirty="0" smtClean="0">
                <a:latin typeface="Impact" panose="020B0806030902050204" pitchFamily="34" charset="0"/>
              </a:rPr>
              <a:t>Perimeter (and Area) website with how to guide and worked examples and questions</a:t>
            </a:r>
            <a:endParaRPr lang="en-GB" sz="1400" dirty="0">
              <a:solidFill>
                <a:srgbClr val="000000"/>
              </a:solidFill>
              <a:latin typeface="Impact" panose="020B0806030902050204" pitchFamily="34" charset="0"/>
            </a:endParaRPr>
          </a:p>
        </p:txBody>
      </p:sp>
      <p:sp>
        <p:nvSpPr>
          <p:cNvPr id="12" name="Rectangle 11"/>
          <p:cNvSpPr/>
          <p:nvPr/>
        </p:nvSpPr>
        <p:spPr>
          <a:xfrm>
            <a:off x="4234036" y="2782669"/>
            <a:ext cx="4572000" cy="646331"/>
          </a:xfrm>
          <a:prstGeom prst="rect">
            <a:avLst/>
          </a:prstGeom>
        </p:spPr>
        <p:txBody>
          <a:bodyPr>
            <a:spAutoFit/>
          </a:bodyPr>
          <a:lstStyle/>
          <a:p>
            <a:r>
              <a:rPr lang="en-GB" dirty="0"/>
              <a:t>http://</a:t>
            </a:r>
            <a:r>
              <a:rPr lang="en-GB" dirty="0">
                <a:hlinkClick r:id="rId16"/>
              </a:rPr>
              <a:t>www.mathsisfun.com/geometry/perimeter.html</a:t>
            </a:r>
            <a:endParaRPr lang="en-GB" dirty="0"/>
          </a:p>
        </p:txBody>
      </p:sp>
      <p:sp>
        <p:nvSpPr>
          <p:cNvPr id="28" name="Rectangle 27"/>
          <p:cNvSpPr/>
          <p:nvPr/>
        </p:nvSpPr>
        <p:spPr>
          <a:xfrm>
            <a:off x="631494" y="2753151"/>
            <a:ext cx="3266199" cy="307777"/>
          </a:xfrm>
          <a:prstGeom prst="rect">
            <a:avLst/>
          </a:prstGeom>
        </p:spPr>
        <p:txBody>
          <a:bodyPr wrap="square">
            <a:spAutoFit/>
          </a:bodyPr>
          <a:lstStyle/>
          <a:p>
            <a:pPr fontAlgn="b"/>
            <a:r>
              <a:rPr lang="en-GB" sz="1400" dirty="0" smtClean="0">
                <a:latin typeface="Impact" panose="020B0806030902050204" pitchFamily="34" charset="0"/>
              </a:rPr>
              <a:t>Perimeter website with formulae</a:t>
            </a:r>
            <a:endParaRPr lang="en-GB" sz="1400" dirty="0">
              <a:solidFill>
                <a:srgbClr val="000000"/>
              </a:solidFill>
              <a:latin typeface="Impact" panose="020B0806030902050204" pitchFamily="34" charset="0"/>
            </a:endParaRPr>
          </a:p>
        </p:txBody>
      </p:sp>
      <p:sp>
        <p:nvSpPr>
          <p:cNvPr id="14" name="Rectangle 13"/>
          <p:cNvSpPr/>
          <p:nvPr/>
        </p:nvSpPr>
        <p:spPr>
          <a:xfrm>
            <a:off x="4139952" y="2146547"/>
            <a:ext cx="4572000" cy="646331"/>
          </a:xfrm>
          <a:prstGeom prst="rect">
            <a:avLst/>
          </a:prstGeom>
        </p:spPr>
        <p:txBody>
          <a:bodyPr>
            <a:spAutoFit/>
          </a:bodyPr>
          <a:lstStyle/>
          <a:p>
            <a:r>
              <a:rPr lang="en-GB" dirty="0">
                <a:hlinkClick r:id="rId17"/>
              </a:rPr>
              <a:t>http://www.cyram.org/Projects/perimetergame/</a:t>
            </a:r>
            <a:endParaRPr lang="en-GB" dirty="0"/>
          </a:p>
        </p:txBody>
      </p:sp>
      <p:sp>
        <p:nvSpPr>
          <p:cNvPr id="31" name="Rectangle 30"/>
          <p:cNvSpPr/>
          <p:nvPr/>
        </p:nvSpPr>
        <p:spPr>
          <a:xfrm>
            <a:off x="615833" y="2243084"/>
            <a:ext cx="3266199" cy="307777"/>
          </a:xfrm>
          <a:prstGeom prst="rect">
            <a:avLst/>
          </a:prstGeom>
        </p:spPr>
        <p:txBody>
          <a:bodyPr wrap="square">
            <a:spAutoFit/>
          </a:bodyPr>
          <a:lstStyle/>
          <a:p>
            <a:pPr fontAlgn="b"/>
            <a:r>
              <a:rPr lang="en-GB" sz="1400" dirty="0" smtClean="0">
                <a:latin typeface="Impact" panose="020B0806030902050204" pitchFamily="34" charset="0"/>
              </a:rPr>
              <a:t>Perimeter shapes questions</a:t>
            </a:r>
            <a:endParaRPr lang="en-GB" sz="1400" dirty="0">
              <a:solidFill>
                <a:srgbClr val="000000"/>
              </a:solidFill>
              <a:latin typeface="Impact" panose="020B0806030902050204" pitchFamily="34" charset="0"/>
            </a:endParaRPr>
          </a:p>
        </p:txBody>
      </p:sp>
      <p:sp>
        <p:nvSpPr>
          <p:cNvPr id="15" name="Rectangle 14"/>
          <p:cNvSpPr/>
          <p:nvPr/>
        </p:nvSpPr>
        <p:spPr>
          <a:xfrm>
            <a:off x="4109616" y="6107250"/>
            <a:ext cx="4572000" cy="338554"/>
          </a:xfrm>
          <a:prstGeom prst="rect">
            <a:avLst/>
          </a:prstGeom>
        </p:spPr>
        <p:txBody>
          <a:bodyPr>
            <a:spAutoFit/>
          </a:bodyPr>
          <a:lstStyle/>
          <a:p>
            <a:r>
              <a:rPr lang="en-GB" sz="1600" dirty="0">
                <a:hlinkClick r:id="rId18"/>
              </a:rPr>
              <a:t>http://www.youtube.com/watch?v=DWM6TBCNAWg</a:t>
            </a:r>
            <a:endParaRPr lang="en-GB" sz="1600" dirty="0"/>
          </a:p>
        </p:txBody>
      </p:sp>
      <p:sp>
        <p:nvSpPr>
          <p:cNvPr id="32" name="Rectangle 31"/>
          <p:cNvSpPr/>
          <p:nvPr/>
        </p:nvSpPr>
        <p:spPr>
          <a:xfrm>
            <a:off x="615833" y="6164824"/>
            <a:ext cx="3167919" cy="307777"/>
          </a:xfrm>
          <a:prstGeom prst="rect">
            <a:avLst/>
          </a:prstGeom>
        </p:spPr>
        <p:txBody>
          <a:bodyPr wrap="none">
            <a:spAutoFit/>
          </a:bodyPr>
          <a:lstStyle/>
          <a:p>
            <a:pPr fontAlgn="b"/>
            <a:r>
              <a:rPr lang="en-GB" sz="1400" dirty="0" smtClean="0">
                <a:latin typeface="Impact" panose="020B0806030902050204" pitchFamily="34" charset="0"/>
              </a:rPr>
              <a:t>Short easy Squares and Rectangles intro</a:t>
            </a:r>
            <a:endParaRPr lang="en-GB" sz="1400" dirty="0">
              <a:solidFill>
                <a:srgbClr val="000000"/>
              </a:solidFill>
              <a:latin typeface="Impact" panose="020B0806030902050204" pitchFamily="34" charset="0"/>
            </a:endParaRPr>
          </a:p>
        </p:txBody>
      </p:sp>
    </p:spTree>
    <p:extLst>
      <p:ext uri="{BB962C8B-B14F-4D97-AF65-F5344CB8AC3E}">
        <p14:creationId xmlns:p14="http://schemas.microsoft.com/office/powerpoint/2010/main" val="2053335511"/>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1030493"/>
            <a:ext cx="9186863" cy="5405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Activity A – Match/Sort</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7704"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805" y="911"/>
            <a:ext cx="887556" cy="1553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p:nvPr/>
        </p:nvPicPr>
        <p:blipFill rotWithShape="1">
          <a:blip r:embed="rId11">
            <a:duotone>
              <a:schemeClr val="accent5">
                <a:shade val="45000"/>
                <a:satMod val="135000"/>
              </a:schemeClr>
              <a:prstClr val="white"/>
            </a:duotone>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rcRect t="-108" r="21872"/>
          <a:stretch/>
        </p:blipFill>
        <p:spPr bwMode="auto">
          <a:xfrm rot="5400000">
            <a:off x="-560203" y="2257237"/>
            <a:ext cx="4508068" cy="31640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53640926-AAD7-44D8-BBD7-CCE9431645EC}">
              <a14:shadowObscured xmlns:a14="http://schemas.microsoft.com/office/drawing/2010/main"/>
            </a:ext>
          </a:extLst>
        </p:spPr>
      </p:pic>
      <p:sp>
        <p:nvSpPr>
          <p:cNvPr id="32" name="Rectangle 31"/>
          <p:cNvSpPr/>
          <p:nvPr/>
        </p:nvSpPr>
        <p:spPr>
          <a:xfrm>
            <a:off x="249941" y="2132856"/>
            <a:ext cx="2965379" cy="3046988"/>
          </a:xfrm>
          <a:prstGeom prst="rect">
            <a:avLst/>
          </a:prstGeom>
        </p:spPr>
        <p:style>
          <a:lnRef idx="2">
            <a:schemeClr val="accent1"/>
          </a:lnRef>
          <a:fillRef idx="1">
            <a:schemeClr val="lt1"/>
          </a:fillRef>
          <a:effectRef idx="0">
            <a:schemeClr val="accent1"/>
          </a:effectRef>
          <a:fontRef idx="minor">
            <a:schemeClr val="dk1"/>
          </a:fontRef>
        </p:style>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GB"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Perimeter Match !</a:t>
            </a:r>
          </a:p>
          <a:p>
            <a:endParaRPr lang="en-GB"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endParaRPr>
          </a:p>
          <a:p>
            <a:r>
              <a:rPr lang="en-GB"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Match the computer terminals to the perimeter answers</a:t>
            </a:r>
          </a:p>
          <a:p>
            <a:endParaRPr lang="en-GB"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endParaRPr>
          </a:p>
          <a:p>
            <a:r>
              <a:rPr lang="en-GB"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Match the formulae when appropriate</a:t>
            </a:r>
          </a:p>
        </p:txBody>
      </p:sp>
      <p:pic>
        <p:nvPicPr>
          <p:cNvPr id="1027"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0553826">
            <a:off x="3408050" y="3330678"/>
            <a:ext cx="4378905" cy="2995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069915">
            <a:off x="3409042" y="2162477"/>
            <a:ext cx="5505450" cy="173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0"/>
          <p:cNvPicPr/>
          <p:nvPr/>
        </p:nvPicPr>
        <p:blipFill>
          <a:blip r:embed="rId15">
            <a:extLst>
              <a:ext uri="{28A0092B-C50C-407E-A947-70E740481C1C}">
                <a14:useLocalDpi xmlns:a14="http://schemas.microsoft.com/office/drawing/2010/main" val="0"/>
              </a:ext>
            </a:extLst>
          </a:blip>
          <a:srcRect/>
          <a:stretch>
            <a:fillRect/>
          </a:stretch>
        </p:blipFill>
        <p:spPr bwMode="auto">
          <a:xfrm>
            <a:off x="7236296" y="101874"/>
            <a:ext cx="1742688" cy="2423930"/>
          </a:xfrm>
          <a:prstGeom prst="rect">
            <a:avLst/>
          </a:prstGeom>
          <a:noFill/>
          <a:ln>
            <a:noFill/>
          </a:ln>
        </p:spPr>
      </p:pic>
    </p:spTree>
    <p:extLst>
      <p:ext uri="{BB962C8B-B14F-4D97-AF65-F5344CB8AC3E}">
        <p14:creationId xmlns:p14="http://schemas.microsoft.com/office/powerpoint/2010/main" val="2053335511"/>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1030493"/>
            <a:ext cx="9186863" cy="5405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Activity B – Build/Design</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268760"/>
            <a:ext cx="8854806" cy="5345916"/>
            <a:chOff x="3274536" y="1289754"/>
            <a:chExt cx="5506770" cy="4803631"/>
          </a:xfrm>
        </p:grpSpPr>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7704"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251520" y="1582528"/>
            <a:ext cx="4032448" cy="5078313"/>
          </a:xfrm>
          <a:prstGeom prst="rect">
            <a:avLst/>
          </a:prstGeom>
          <a:solidFill>
            <a:schemeClr val="bg2">
              <a:lumMod val="90000"/>
            </a:schemeClr>
          </a:solidFill>
        </p:spPr>
        <p:txBody>
          <a:bodyPr wrap="square">
            <a:spAutoFit/>
          </a:bodyPr>
          <a:lstStyle/>
          <a:p>
            <a:pPr marL="342900" indent="-342900">
              <a:buFont typeface="Arial" panose="020B0604020202020204" pitchFamily="34" charset="0"/>
              <a:buChar char="•"/>
            </a:pPr>
            <a:r>
              <a:rPr lang="en-GB" dirty="0" smtClean="0">
                <a:solidFill>
                  <a:schemeClr val="accent6">
                    <a:lumMod val="75000"/>
                  </a:schemeClr>
                </a:solidFill>
                <a:latin typeface="Showcard Gothic" pitchFamily="82" charset="0"/>
              </a:rPr>
              <a:t>Pair Up</a:t>
            </a:r>
          </a:p>
          <a:p>
            <a:pPr marL="342900" indent="-342900">
              <a:buFont typeface="Arial" panose="020B0604020202020204" pitchFamily="34" charset="0"/>
              <a:buChar char="•"/>
            </a:pPr>
            <a:r>
              <a:rPr lang="en-GB" dirty="0" smtClean="0">
                <a:solidFill>
                  <a:srgbClr val="00B0F0"/>
                </a:solidFill>
                <a:latin typeface="Showcard Gothic" pitchFamily="82" charset="0"/>
              </a:rPr>
              <a:t>Choose A Perimeter To Draw And Game Board</a:t>
            </a:r>
          </a:p>
          <a:p>
            <a:pPr marL="342900" indent="-342900">
              <a:buFont typeface="Arial" panose="020B0604020202020204" pitchFamily="34" charset="0"/>
              <a:buChar char="•"/>
            </a:pPr>
            <a:r>
              <a:rPr lang="en-GB" dirty="0" smtClean="0">
                <a:solidFill>
                  <a:srgbClr val="FF0000"/>
                </a:solidFill>
                <a:latin typeface="Showcard Gothic" pitchFamily="82" charset="0"/>
              </a:rPr>
              <a:t>Take A White Board Each And Pen</a:t>
            </a:r>
          </a:p>
          <a:p>
            <a:pPr marL="342900" indent="-342900">
              <a:buFont typeface="Arial" panose="020B0604020202020204" pitchFamily="34" charset="0"/>
              <a:buChar char="•"/>
            </a:pPr>
            <a:r>
              <a:rPr lang="en-GB" dirty="0" smtClean="0">
                <a:solidFill>
                  <a:schemeClr val="accent6">
                    <a:lumMod val="75000"/>
                  </a:schemeClr>
                </a:solidFill>
                <a:latin typeface="Showcard Gothic" pitchFamily="82" charset="0"/>
              </a:rPr>
              <a:t>Both Draw Your Chosen Shape, Writing Relevant Measurement On It In The Correct Places</a:t>
            </a:r>
          </a:p>
          <a:p>
            <a:pPr marL="342900" indent="-342900">
              <a:buFont typeface="Arial" panose="020B0604020202020204" pitchFamily="34" charset="0"/>
              <a:buChar char="•"/>
            </a:pPr>
            <a:r>
              <a:rPr lang="en-GB" dirty="0" smtClean="0">
                <a:solidFill>
                  <a:schemeClr val="accent4">
                    <a:lumMod val="75000"/>
                  </a:schemeClr>
                </a:solidFill>
                <a:latin typeface="Showcard Gothic" pitchFamily="82" charset="0"/>
              </a:rPr>
              <a:t>Pass You Board To The Other Player</a:t>
            </a:r>
          </a:p>
          <a:p>
            <a:pPr marL="342900" indent="-342900">
              <a:buFont typeface="Arial" panose="020B0604020202020204" pitchFamily="34" charset="0"/>
              <a:buChar char="•"/>
            </a:pPr>
            <a:r>
              <a:rPr lang="en-GB" dirty="0" smtClean="0">
                <a:latin typeface="Showcard Gothic" pitchFamily="82" charset="0"/>
              </a:rPr>
              <a:t>Find The Perimeter Of The Shape Before The Other Player To Win A Point</a:t>
            </a:r>
          </a:p>
          <a:p>
            <a:pPr marL="342900" indent="-342900">
              <a:buFont typeface="Arial" panose="020B0604020202020204" pitchFamily="34" charset="0"/>
              <a:buChar char="•"/>
            </a:pPr>
            <a:r>
              <a:rPr lang="en-GB" dirty="0" smtClean="0">
                <a:solidFill>
                  <a:srgbClr val="CC0066"/>
                </a:solidFill>
                <a:latin typeface="Showcard Gothic" pitchFamily="82" charset="0"/>
              </a:rPr>
              <a:t>Move Your Playing Piece Up The Formula Game Board</a:t>
            </a:r>
          </a:p>
          <a:p>
            <a:pPr marL="342900" indent="-342900">
              <a:buFont typeface="Arial" panose="020B0604020202020204" pitchFamily="34" charset="0"/>
              <a:buChar char="•"/>
            </a:pPr>
            <a:r>
              <a:rPr lang="en-GB" dirty="0" smtClean="0">
                <a:solidFill>
                  <a:schemeClr val="accent3">
                    <a:lumMod val="75000"/>
                  </a:schemeClr>
                </a:solidFill>
                <a:latin typeface="Showcard Gothic" pitchFamily="82" charset="0"/>
              </a:rPr>
              <a:t>First To Get To The End Of The Game Board WINS !!</a:t>
            </a:r>
          </a:p>
        </p:txBody>
      </p:sp>
      <p:pic>
        <p:nvPicPr>
          <p:cNvPr id="16"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805" y="911"/>
            <a:ext cx="887556" cy="1553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53262" y="1593194"/>
            <a:ext cx="4476750" cy="267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338" b="99324" l="0" r="98805"/>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6876256" y="4303792"/>
            <a:ext cx="1728192" cy="2155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reeform 3"/>
          <p:cNvSpPr/>
          <p:nvPr/>
        </p:nvSpPr>
        <p:spPr>
          <a:xfrm>
            <a:off x="5208480" y="2209800"/>
            <a:ext cx="2161610" cy="1491953"/>
          </a:xfrm>
          <a:custGeom>
            <a:avLst/>
            <a:gdLst>
              <a:gd name="connsiteX0" fmla="*/ 211245 w 2161610"/>
              <a:gd name="connsiteY0" fmla="*/ 0 h 1491953"/>
              <a:gd name="connsiteX1" fmla="*/ 773220 w 2161610"/>
              <a:gd name="connsiteY1" fmla="*/ 19050 h 1491953"/>
              <a:gd name="connsiteX2" fmla="*/ 954195 w 2161610"/>
              <a:gd name="connsiteY2" fmla="*/ 28575 h 1491953"/>
              <a:gd name="connsiteX3" fmla="*/ 992295 w 2161610"/>
              <a:gd name="connsiteY3" fmla="*/ 38100 h 1491953"/>
              <a:gd name="connsiteX4" fmla="*/ 1049445 w 2161610"/>
              <a:gd name="connsiteY4" fmla="*/ 47625 h 1491953"/>
              <a:gd name="connsiteX5" fmla="*/ 1135170 w 2161610"/>
              <a:gd name="connsiteY5" fmla="*/ 95250 h 1491953"/>
              <a:gd name="connsiteX6" fmla="*/ 1192320 w 2161610"/>
              <a:gd name="connsiteY6" fmla="*/ 133350 h 1491953"/>
              <a:gd name="connsiteX7" fmla="*/ 1249470 w 2161610"/>
              <a:gd name="connsiteY7" fmla="*/ 142875 h 1491953"/>
              <a:gd name="connsiteX8" fmla="*/ 1344720 w 2161610"/>
              <a:gd name="connsiteY8" fmla="*/ 133350 h 1491953"/>
              <a:gd name="connsiteX9" fmla="*/ 1401870 w 2161610"/>
              <a:gd name="connsiteY9" fmla="*/ 114300 h 1491953"/>
              <a:gd name="connsiteX10" fmla="*/ 1487595 w 2161610"/>
              <a:gd name="connsiteY10" fmla="*/ 95250 h 1491953"/>
              <a:gd name="connsiteX11" fmla="*/ 1516170 w 2161610"/>
              <a:gd name="connsiteY11" fmla="*/ 85725 h 1491953"/>
              <a:gd name="connsiteX12" fmla="*/ 1535220 w 2161610"/>
              <a:gd name="connsiteY12" fmla="*/ 390525 h 1491953"/>
              <a:gd name="connsiteX13" fmla="*/ 1525695 w 2161610"/>
              <a:gd name="connsiteY13" fmla="*/ 485775 h 1491953"/>
              <a:gd name="connsiteX14" fmla="*/ 1554270 w 2161610"/>
              <a:gd name="connsiteY14" fmla="*/ 981075 h 1491953"/>
              <a:gd name="connsiteX15" fmla="*/ 1725720 w 2161610"/>
              <a:gd name="connsiteY15" fmla="*/ 1019175 h 1491953"/>
              <a:gd name="connsiteX16" fmla="*/ 2020995 w 2161610"/>
              <a:gd name="connsiteY16" fmla="*/ 1028700 h 1491953"/>
              <a:gd name="connsiteX17" fmla="*/ 2087670 w 2161610"/>
              <a:gd name="connsiteY17" fmla="*/ 1485900 h 1491953"/>
              <a:gd name="connsiteX18" fmla="*/ 2030520 w 2161610"/>
              <a:gd name="connsiteY18" fmla="*/ 1466850 h 1491953"/>
              <a:gd name="connsiteX19" fmla="*/ 1982895 w 2161610"/>
              <a:gd name="connsiteY19" fmla="*/ 1457325 h 1491953"/>
              <a:gd name="connsiteX20" fmla="*/ 1906695 w 2161610"/>
              <a:gd name="connsiteY20" fmla="*/ 1438275 h 1491953"/>
              <a:gd name="connsiteX21" fmla="*/ 1859070 w 2161610"/>
              <a:gd name="connsiteY21" fmla="*/ 1428750 h 1491953"/>
              <a:gd name="connsiteX22" fmla="*/ 1659045 w 2161610"/>
              <a:gd name="connsiteY22" fmla="*/ 1409700 h 1491953"/>
              <a:gd name="connsiteX23" fmla="*/ 1563795 w 2161610"/>
              <a:gd name="connsiteY23" fmla="*/ 1381125 h 1491953"/>
              <a:gd name="connsiteX24" fmla="*/ 1497120 w 2161610"/>
              <a:gd name="connsiteY24" fmla="*/ 1362075 h 1491953"/>
              <a:gd name="connsiteX25" fmla="*/ 1382820 w 2161610"/>
              <a:gd name="connsiteY25" fmla="*/ 1343025 h 1491953"/>
              <a:gd name="connsiteX26" fmla="*/ 1344720 w 2161610"/>
              <a:gd name="connsiteY26" fmla="*/ 1333500 h 1491953"/>
              <a:gd name="connsiteX27" fmla="*/ 1297095 w 2161610"/>
              <a:gd name="connsiteY27" fmla="*/ 1323975 h 1491953"/>
              <a:gd name="connsiteX28" fmla="*/ 1201845 w 2161610"/>
              <a:gd name="connsiteY28" fmla="*/ 1304925 h 1491953"/>
              <a:gd name="connsiteX29" fmla="*/ 1030395 w 2161610"/>
              <a:gd name="connsiteY29" fmla="*/ 1295400 h 1491953"/>
              <a:gd name="connsiteX30" fmla="*/ 382695 w 2161610"/>
              <a:gd name="connsiteY30" fmla="*/ 1304925 h 1491953"/>
              <a:gd name="connsiteX31" fmla="*/ 316020 w 2161610"/>
              <a:gd name="connsiteY31" fmla="*/ 1323975 h 1491953"/>
              <a:gd name="connsiteX32" fmla="*/ 211245 w 2161610"/>
              <a:gd name="connsiteY32" fmla="*/ 1352550 h 1491953"/>
              <a:gd name="connsiteX33" fmla="*/ 30270 w 2161610"/>
              <a:gd name="connsiteY33" fmla="*/ 1343025 h 1491953"/>
              <a:gd name="connsiteX34" fmla="*/ 1695 w 2161610"/>
              <a:gd name="connsiteY34" fmla="*/ 1314450 h 1491953"/>
              <a:gd name="connsiteX35" fmla="*/ 11220 w 2161610"/>
              <a:gd name="connsiteY35" fmla="*/ 1038225 h 1491953"/>
              <a:gd name="connsiteX36" fmla="*/ 30270 w 2161610"/>
              <a:gd name="connsiteY36" fmla="*/ 923925 h 1491953"/>
              <a:gd name="connsiteX37" fmla="*/ 39795 w 2161610"/>
              <a:gd name="connsiteY37" fmla="*/ 733425 h 1491953"/>
              <a:gd name="connsiteX38" fmla="*/ 49320 w 2161610"/>
              <a:gd name="connsiteY38" fmla="*/ 685800 h 1491953"/>
              <a:gd name="connsiteX39" fmla="*/ 58845 w 2161610"/>
              <a:gd name="connsiteY39" fmla="*/ 514350 h 1491953"/>
              <a:gd name="connsiteX40" fmla="*/ 68370 w 2161610"/>
              <a:gd name="connsiteY40" fmla="*/ 485775 h 1491953"/>
              <a:gd name="connsiteX41" fmla="*/ 77895 w 2161610"/>
              <a:gd name="connsiteY41" fmla="*/ 438150 h 1491953"/>
              <a:gd name="connsiteX42" fmla="*/ 87420 w 2161610"/>
              <a:gd name="connsiteY42" fmla="*/ 409575 h 1491953"/>
              <a:gd name="connsiteX43" fmla="*/ 96945 w 2161610"/>
              <a:gd name="connsiteY43" fmla="*/ 361950 h 1491953"/>
              <a:gd name="connsiteX44" fmla="*/ 115995 w 2161610"/>
              <a:gd name="connsiteY44" fmla="*/ 285750 h 1491953"/>
              <a:gd name="connsiteX45" fmla="*/ 125520 w 2161610"/>
              <a:gd name="connsiteY45" fmla="*/ 257175 h 1491953"/>
              <a:gd name="connsiteX46" fmla="*/ 144570 w 2161610"/>
              <a:gd name="connsiteY46" fmla="*/ 180975 h 1491953"/>
              <a:gd name="connsiteX47" fmla="*/ 154095 w 2161610"/>
              <a:gd name="connsiteY47" fmla="*/ 152400 h 1491953"/>
              <a:gd name="connsiteX48" fmla="*/ 173145 w 2161610"/>
              <a:gd name="connsiteY48" fmla="*/ 123825 h 1491953"/>
              <a:gd name="connsiteX49" fmla="*/ 173145 w 2161610"/>
              <a:gd name="connsiteY49" fmla="*/ 85725 h 149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161610" h="1491953">
                <a:moveTo>
                  <a:pt x="211245" y="0"/>
                </a:moveTo>
                <a:cubicBezTo>
                  <a:pt x="591915" y="21148"/>
                  <a:pt x="145283" y="-1881"/>
                  <a:pt x="773220" y="19050"/>
                </a:cubicBezTo>
                <a:cubicBezTo>
                  <a:pt x="833595" y="21062"/>
                  <a:pt x="893870" y="25400"/>
                  <a:pt x="954195" y="28575"/>
                </a:cubicBezTo>
                <a:cubicBezTo>
                  <a:pt x="966895" y="31750"/>
                  <a:pt x="979458" y="35533"/>
                  <a:pt x="992295" y="38100"/>
                </a:cubicBezTo>
                <a:cubicBezTo>
                  <a:pt x="1011233" y="41888"/>
                  <a:pt x="1030947" y="42076"/>
                  <a:pt x="1049445" y="47625"/>
                </a:cubicBezTo>
                <a:cubicBezTo>
                  <a:pt x="1066646" y="52785"/>
                  <a:pt x="1124209" y="88275"/>
                  <a:pt x="1135170" y="95250"/>
                </a:cubicBezTo>
                <a:cubicBezTo>
                  <a:pt x="1154486" y="107542"/>
                  <a:pt x="1169736" y="129586"/>
                  <a:pt x="1192320" y="133350"/>
                </a:cubicBezTo>
                <a:lnTo>
                  <a:pt x="1249470" y="142875"/>
                </a:lnTo>
                <a:cubicBezTo>
                  <a:pt x="1281220" y="139700"/>
                  <a:pt x="1313358" y="139230"/>
                  <a:pt x="1344720" y="133350"/>
                </a:cubicBezTo>
                <a:cubicBezTo>
                  <a:pt x="1364457" y="129649"/>
                  <a:pt x="1382179" y="118238"/>
                  <a:pt x="1401870" y="114300"/>
                </a:cubicBezTo>
                <a:cubicBezTo>
                  <a:pt x="1434606" y="107753"/>
                  <a:pt x="1456208" y="104218"/>
                  <a:pt x="1487595" y="95250"/>
                </a:cubicBezTo>
                <a:cubicBezTo>
                  <a:pt x="1497249" y="92492"/>
                  <a:pt x="1506645" y="88900"/>
                  <a:pt x="1516170" y="85725"/>
                </a:cubicBezTo>
                <a:cubicBezTo>
                  <a:pt x="1637662" y="126222"/>
                  <a:pt x="1550032" y="86870"/>
                  <a:pt x="1535220" y="390525"/>
                </a:cubicBezTo>
                <a:cubicBezTo>
                  <a:pt x="1533665" y="422395"/>
                  <a:pt x="1528870" y="454025"/>
                  <a:pt x="1525695" y="485775"/>
                </a:cubicBezTo>
                <a:cubicBezTo>
                  <a:pt x="1535220" y="650875"/>
                  <a:pt x="1510757" y="821528"/>
                  <a:pt x="1554270" y="981075"/>
                </a:cubicBezTo>
                <a:cubicBezTo>
                  <a:pt x="1555408" y="985246"/>
                  <a:pt x="1694694" y="1017498"/>
                  <a:pt x="1725720" y="1019175"/>
                </a:cubicBezTo>
                <a:cubicBezTo>
                  <a:pt x="1824053" y="1024490"/>
                  <a:pt x="1922570" y="1025525"/>
                  <a:pt x="2020995" y="1028700"/>
                </a:cubicBezTo>
                <a:cubicBezTo>
                  <a:pt x="2234610" y="1055402"/>
                  <a:pt x="2160077" y="1020425"/>
                  <a:pt x="2087670" y="1485900"/>
                </a:cubicBezTo>
                <a:cubicBezTo>
                  <a:pt x="2084583" y="1505742"/>
                  <a:pt x="2050211" y="1470788"/>
                  <a:pt x="2030520" y="1466850"/>
                </a:cubicBezTo>
                <a:cubicBezTo>
                  <a:pt x="2014645" y="1463675"/>
                  <a:pt x="1998670" y="1460965"/>
                  <a:pt x="1982895" y="1457325"/>
                </a:cubicBezTo>
                <a:cubicBezTo>
                  <a:pt x="1957384" y="1451438"/>
                  <a:pt x="1932368" y="1443410"/>
                  <a:pt x="1906695" y="1438275"/>
                </a:cubicBezTo>
                <a:cubicBezTo>
                  <a:pt x="1890820" y="1435100"/>
                  <a:pt x="1875071" y="1431212"/>
                  <a:pt x="1859070" y="1428750"/>
                </a:cubicBezTo>
                <a:cubicBezTo>
                  <a:pt x="1785772" y="1417473"/>
                  <a:pt x="1737269" y="1415717"/>
                  <a:pt x="1659045" y="1409700"/>
                </a:cubicBezTo>
                <a:cubicBezTo>
                  <a:pt x="1556354" y="1375470"/>
                  <a:pt x="1642969" y="1402718"/>
                  <a:pt x="1563795" y="1381125"/>
                </a:cubicBezTo>
                <a:cubicBezTo>
                  <a:pt x="1541495" y="1375043"/>
                  <a:pt x="1519544" y="1367681"/>
                  <a:pt x="1497120" y="1362075"/>
                </a:cubicBezTo>
                <a:cubicBezTo>
                  <a:pt x="1444471" y="1348913"/>
                  <a:pt x="1441960" y="1353778"/>
                  <a:pt x="1382820" y="1343025"/>
                </a:cubicBezTo>
                <a:cubicBezTo>
                  <a:pt x="1369940" y="1340683"/>
                  <a:pt x="1357499" y="1336340"/>
                  <a:pt x="1344720" y="1333500"/>
                </a:cubicBezTo>
                <a:cubicBezTo>
                  <a:pt x="1328916" y="1329988"/>
                  <a:pt x="1312899" y="1327487"/>
                  <a:pt x="1297095" y="1323975"/>
                </a:cubicBezTo>
                <a:cubicBezTo>
                  <a:pt x="1257386" y="1315151"/>
                  <a:pt x="1246640" y="1308658"/>
                  <a:pt x="1201845" y="1304925"/>
                </a:cubicBezTo>
                <a:cubicBezTo>
                  <a:pt x="1144805" y="1300172"/>
                  <a:pt x="1087545" y="1298575"/>
                  <a:pt x="1030395" y="1295400"/>
                </a:cubicBezTo>
                <a:lnTo>
                  <a:pt x="382695" y="1304925"/>
                </a:lnTo>
                <a:cubicBezTo>
                  <a:pt x="365032" y="1305416"/>
                  <a:pt x="333869" y="1319107"/>
                  <a:pt x="316020" y="1323975"/>
                </a:cubicBezTo>
                <a:cubicBezTo>
                  <a:pt x="197852" y="1356203"/>
                  <a:pt x="277017" y="1330626"/>
                  <a:pt x="211245" y="1352550"/>
                </a:cubicBezTo>
                <a:cubicBezTo>
                  <a:pt x="150920" y="1349375"/>
                  <a:pt x="89704" y="1353831"/>
                  <a:pt x="30270" y="1343025"/>
                </a:cubicBezTo>
                <a:cubicBezTo>
                  <a:pt x="17017" y="1340615"/>
                  <a:pt x="2535" y="1327894"/>
                  <a:pt x="1695" y="1314450"/>
                </a:cubicBezTo>
                <a:cubicBezTo>
                  <a:pt x="-4052" y="1222500"/>
                  <a:pt x="6247" y="1130220"/>
                  <a:pt x="11220" y="1038225"/>
                </a:cubicBezTo>
                <a:cubicBezTo>
                  <a:pt x="14296" y="981328"/>
                  <a:pt x="18665" y="970344"/>
                  <a:pt x="30270" y="923925"/>
                </a:cubicBezTo>
                <a:cubicBezTo>
                  <a:pt x="33445" y="860425"/>
                  <a:pt x="34725" y="796802"/>
                  <a:pt x="39795" y="733425"/>
                </a:cubicBezTo>
                <a:cubicBezTo>
                  <a:pt x="41086" y="717287"/>
                  <a:pt x="47918" y="701929"/>
                  <a:pt x="49320" y="685800"/>
                </a:cubicBezTo>
                <a:cubicBezTo>
                  <a:pt x="54279" y="628777"/>
                  <a:pt x="53418" y="571330"/>
                  <a:pt x="58845" y="514350"/>
                </a:cubicBezTo>
                <a:cubicBezTo>
                  <a:pt x="59797" y="504355"/>
                  <a:pt x="65935" y="495515"/>
                  <a:pt x="68370" y="485775"/>
                </a:cubicBezTo>
                <a:cubicBezTo>
                  <a:pt x="72297" y="470069"/>
                  <a:pt x="73968" y="453856"/>
                  <a:pt x="77895" y="438150"/>
                </a:cubicBezTo>
                <a:cubicBezTo>
                  <a:pt x="80330" y="428410"/>
                  <a:pt x="84985" y="419315"/>
                  <a:pt x="87420" y="409575"/>
                </a:cubicBezTo>
                <a:cubicBezTo>
                  <a:pt x="91347" y="393869"/>
                  <a:pt x="93305" y="377725"/>
                  <a:pt x="96945" y="361950"/>
                </a:cubicBezTo>
                <a:cubicBezTo>
                  <a:pt x="102832" y="336439"/>
                  <a:pt x="107716" y="310588"/>
                  <a:pt x="115995" y="285750"/>
                </a:cubicBezTo>
                <a:cubicBezTo>
                  <a:pt x="119170" y="276225"/>
                  <a:pt x="122878" y="266861"/>
                  <a:pt x="125520" y="257175"/>
                </a:cubicBezTo>
                <a:cubicBezTo>
                  <a:pt x="132409" y="231916"/>
                  <a:pt x="136291" y="205813"/>
                  <a:pt x="144570" y="180975"/>
                </a:cubicBezTo>
                <a:cubicBezTo>
                  <a:pt x="147745" y="171450"/>
                  <a:pt x="149605" y="161380"/>
                  <a:pt x="154095" y="152400"/>
                </a:cubicBezTo>
                <a:cubicBezTo>
                  <a:pt x="159215" y="142161"/>
                  <a:pt x="170000" y="134832"/>
                  <a:pt x="173145" y="123825"/>
                </a:cubicBezTo>
                <a:cubicBezTo>
                  <a:pt x="176634" y="111614"/>
                  <a:pt x="173145" y="98425"/>
                  <a:pt x="173145" y="8572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5"/>
          <p:cNvSpPr/>
          <p:nvPr/>
        </p:nvSpPr>
        <p:spPr>
          <a:xfrm>
            <a:off x="5905500" y="1990725"/>
            <a:ext cx="352425" cy="190500"/>
          </a:xfrm>
          <a:custGeom>
            <a:avLst/>
            <a:gdLst>
              <a:gd name="connsiteX0" fmla="*/ 0 w 352425"/>
              <a:gd name="connsiteY0" fmla="*/ 104775 h 190500"/>
              <a:gd name="connsiteX1" fmla="*/ 9525 w 352425"/>
              <a:gd name="connsiteY1" fmla="*/ 47625 h 190500"/>
              <a:gd name="connsiteX2" fmla="*/ 95250 w 352425"/>
              <a:gd name="connsiteY2" fmla="*/ 0 h 190500"/>
              <a:gd name="connsiteX3" fmla="*/ 133350 w 352425"/>
              <a:gd name="connsiteY3" fmla="*/ 9525 h 190500"/>
              <a:gd name="connsiteX4" fmla="*/ 152400 w 352425"/>
              <a:gd name="connsiteY4" fmla="*/ 66675 h 190500"/>
              <a:gd name="connsiteX5" fmla="*/ 114300 w 352425"/>
              <a:gd name="connsiteY5" fmla="*/ 114300 h 190500"/>
              <a:gd name="connsiteX6" fmla="*/ 95250 w 352425"/>
              <a:gd name="connsiteY6" fmla="*/ 142875 h 190500"/>
              <a:gd name="connsiteX7" fmla="*/ 66675 w 352425"/>
              <a:gd name="connsiteY7" fmla="*/ 152400 h 190500"/>
              <a:gd name="connsiteX8" fmla="*/ 28575 w 352425"/>
              <a:gd name="connsiteY8" fmla="*/ 171450 h 190500"/>
              <a:gd name="connsiteX9" fmla="*/ 57150 w 352425"/>
              <a:gd name="connsiteY9" fmla="*/ 180975 h 190500"/>
              <a:gd name="connsiteX10" fmla="*/ 114300 w 352425"/>
              <a:gd name="connsiteY10" fmla="*/ 161925 h 190500"/>
              <a:gd name="connsiteX11" fmla="*/ 333375 w 352425"/>
              <a:gd name="connsiteY11" fmla="*/ 180975 h 190500"/>
              <a:gd name="connsiteX12" fmla="*/ 352425 w 352425"/>
              <a:gd name="connsiteY12"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2425" h="190500">
                <a:moveTo>
                  <a:pt x="0" y="104775"/>
                </a:moveTo>
                <a:cubicBezTo>
                  <a:pt x="3175" y="85725"/>
                  <a:pt x="-1550" y="63447"/>
                  <a:pt x="9525" y="47625"/>
                </a:cubicBezTo>
                <a:cubicBezTo>
                  <a:pt x="29461" y="19145"/>
                  <a:pt x="64938" y="10104"/>
                  <a:pt x="95250" y="0"/>
                </a:cubicBezTo>
                <a:cubicBezTo>
                  <a:pt x="107950" y="3175"/>
                  <a:pt x="124831" y="-414"/>
                  <a:pt x="133350" y="9525"/>
                </a:cubicBezTo>
                <a:cubicBezTo>
                  <a:pt x="146418" y="24771"/>
                  <a:pt x="152400" y="66675"/>
                  <a:pt x="152400" y="66675"/>
                </a:cubicBezTo>
                <a:cubicBezTo>
                  <a:pt x="132645" y="145694"/>
                  <a:pt x="161272" y="76722"/>
                  <a:pt x="114300" y="114300"/>
                </a:cubicBezTo>
                <a:cubicBezTo>
                  <a:pt x="105361" y="121451"/>
                  <a:pt x="104189" y="135724"/>
                  <a:pt x="95250" y="142875"/>
                </a:cubicBezTo>
                <a:cubicBezTo>
                  <a:pt x="87410" y="149147"/>
                  <a:pt x="75903" y="148445"/>
                  <a:pt x="66675" y="152400"/>
                </a:cubicBezTo>
                <a:cubicBezTo>
                  <a:pt x="53624" y="157993"/>
                  <a:pt x="41275" y="165100"/>
                  <a:pt x="28575" y="171450"/>
                </a:cubicBezTo>
                <a:cubicBezTo>
                  <a:pt x="38100" y="174625"/>
                  <a:pt x="47171" y="182084"/>
                  <a:pt x="57150" y="180975"/>
                </a:cubicBezTo>
                <a:cubicBezTo>
                  <a:pt x="77108" y="178757"/>
                  <a:pt x="114300" y="161925"/>
                  <a:pt x="114300" y="161925"/>
                </a:cubicBezTo>
                <a:cubicBezTo>
                  <a:pt x="207608" y="166590"/>
                  <a:pt x="261415" y="152191"/>
                  <a:pt x="333375" y="180975"/>
                </a:cubicBezTo>
                <a:cubicBezTo>
                  <a:pt x="339967" y="183612"/>
                  <a:pt x="346075" y="187325"/>
                  <a:pt x="352425" y="1905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6871241" y="2619375"/>
            <a:ext cx="224884" cy="323850"/>
          </a:xfrm>
          <a:custGeom>
            <a:avLst/>
            <a:gdLst>
              <a:gd name="connsiteX0" fmla="*/ 5809 w 224884"/>
              <a:gd name="connsiteY0" fmla="*/ 0 h 323850"/>
              <a:gd name="connsiteX1" fmla="*/ 15334 w 224884"/>
              <a:gd name="connsiteY1" fmla="*/ 200025 h 323850"/>
              <a:gd name="connsiteX2" fmla="*/ 101059 w 224884"/>
              <a:gd name="connsiteY2" fmla="*/ 190500 h 323850"/>
              <a:gd name="connsiteX3" fmla="*/ 148684 w 224884"/>
              <a:gd name="connsiteY3" fmla="*/ 180975 h 323850"/>
              <a:gd name="connsiteX4" fmla="*/ 224884 w 224884"/>
              <a:gd name="connsiteY4" fmla="*/ 171450 h 323850"/>
              <a:gd name="connsiteX5" fmla="*/ 186784 w 224884"/>
              <a:gd name="connsiteY5" fmla="*/ 123825 h 323850"/>
              <a:gd name="connsiteX6" fmla="*/ 139159 w 224884"/>
              <a:gd name="connsiteY6" fmla="*/ 85725 h 323850"/>
              <a:gd name="connsiteX7" fmla="*/ 148684 w 224884"/>
              <a:gd name="connsiteY7" fmla="*/ 171450 h 323850"/>
              <a:gd name="connsiteX8" fmla="*/ 158209 w 224884"/>
              <a:gd name="connsiteY8" fmla="*/ 247650 h 323850"/>
              <a:gd name="connsiteX9" fmla="*/ 158209 w 224884"/>
              <a:gd name="connsiteY9" fmla="*/ 32385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884" h="323850">
                <a:moveTo>
                  <a:pt x="5809" y="0"/>
                </a:moveTo>
                <a:cubicBezTo>
                  <a:pt x="8984" y="66675"/>
                  <a:pt x="-14518" y="140321"/>
                  <a:pt x="15334" y="200025"/>
                </a:cubicBezTo>
                <a:cubicBezTo>
                  <a:pt x="28192" y="225741"/>
                  <a:pt x="72597" y="194566"/>
                  <a:pt x="101059" y="190500"/>
                </a:cubicBezTo>
                <a:cubicBezTo>
                  <a:pt x="117086" y="188210"/>
                  <a:pt x="132683" y="183437"/>
                  <a:pt x="148684" y="180975"/>
                </a:cubicBezTo>
                <a:cubicBezTo>
                  <a:pt x="173984" y="177083"/>
                  <a:pt x="199484" y="174625"/>
                  <a:pt x="224884" y="171450"/>
                </a:cubicBezTo>
                <a:cubicBezTo>
                  <a:pt x="206341" y="115820"/>
                  <a:pt x="229868" y="166909"/>
                  <a:pt x="186784" y="123825"/>
                </a:cubicBezTo>
                <a:cubicBezTo>
                  <a:pt x="143700" y="80741"/>
                  <a:pt x="194789" y="104268"/>
                  <a:pt x="139159" y="85725"/>
                </a:cubicBezTo>
                <a:cubicBezTo>
                  <a:pt x="142334" y="114300"/>
                  <a:pt x="145325" y="142896"/>
                  <a:pt x="148684" y="171450"/>
                </a:cubicBezTo>
                <a:cubicBezTo>
                  <a:pt x="151675" y="196872"/>
                  <a:pt x="156612" y="222102"/>
                  <a:pt x="158209" y="247650"/>
                </a:cubicBezTo>
                <a:cubicBezTo>
                  <a:pt x="159793" y="273001"/>
                  <a:pt x="158209" y="298450"/>
                  <a:pt x="158209" y="3238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4981575" y="2771775"/>
            <a:ext cx="171450" cy="276225"/>
          </a:xfrm>
          <a:custGeom>
            <a:avLst/>
            <a:gdLst>
              <a:gd name="connsiteX0" fmla="*/ 152400 w 171450"/>
              <a:gd name="connsiteY0" fmla="*/ 0 h 276225"/>
              <a:gd name="connsiteX1" fmla="*/ 104775 w 171450"/>
              <a:gd name="connsiteY1" fmla="*/ 9525 h 276225"/>
              <a:gd name="connsiteX2" fmla="*/ 57150 w 171450"/>
              <a:gd name="connsiteY2" fmla="*/ 76200 h 276225"/>
              <a:gd name="connsiteX3" fmla="*/ 28575 w 171450"/>
              <a:gd name="connsiteY3" fmla="*/ 104775 h 276225"/>
              <a:gd name="connsiteX4" fmla="*/ 9525 w 171450"/>
              <a:gd name="connsiteY4" fmla="*/ 161925 h 276225"/>
              <a:gd name="connsiteX5" fmla="*/ 0 w 171450"/>
              <a:gd name="connsiteY5" fmla="*/ 190500 h 276225"/>
              <a:gd name="connsiteX6" fmla="*/ 9525 w 171450"/>
              <a:gd name="connsiteY6" fmla="*/ 247650 h 276225"/>
              <a:gd name="connsiteX7" fmla="*/ 66675 w 171450"/>
              <a:gd name="connsiteY7" fmla="*/ 276225 h 276225"/>
              <a:gd name="connsiteX8" fmla="*/ 161925 w 171450"/>
              <a:gd name="connsiteY8" fmla="*/ 247650 h 276225"/>
              <a:gd name="connsiteX9" fmla="*/ 171450 w 171450"/>
              <a:gd name="connsiteY9" fmla="*/ 219075 h 276225"/>
              <a:gd name="connsiteX10" fmla="*/ 104775 w 171450"/>
              <a:gd name="connsiteY10" fmla="*/ 161925 h 276225"/>
              <a:gd name="connsiteX11" fmla="*/ 76200 w 171450"/>
              <a:gd name="connsiteY11" fmla="*/ 152400 h 276225"/>
              <a:gd name="connsiteX12" fmla="*/ 47625 w 171450"/>
              <a:gd name="connsiteY12" fmla="*/ 161925 h 276225"/>
              <a:gd name="connsiteX13" fmla="*/ 28575 w 171450"/>
              <a:gd name="connsiteY13" fmla="*/ 190500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450" h="276225">
                <a:moveTo>
                  <a:pt x="152400" y="0"/>
                </a:moveTo>
                <a:cubicBezTo>
                  <a:pt x="136525" y="3175"/>
                  <a:pt x="119255" y="2285"/>
                  <a:pt x="104775" y="9525"/>
                </a:cubicBezTo>
                <a:cubicBezTo>
                  <a:pt x="71754" y="26035"/>
                  <a:pt x="76327" y="49352"/>
                  <a:pt x="57150" y="76200"/>
                </a:cubicBezTo>
                <a:cubicBezTo>
                  <a:pt x="49320" y="87161"/>
                  <a:pt x="38100" y="95250"/>
                  <a:pt x="28575" y="104775"/>
                </a:cubicBezTo>
                <a:lnTo>
                  <a:pt x="9525" y="161925"/>
                </a:lnTo>
                <a:lnTo>
                  <a:pt x="0" y="190500"/>
                </a:lnTo>
                <a:cubicBezTo>
                  <a:pt x="3175" y="209550"/>
                  <a:pt x="888" y="230376"/>
                  <a:pt x="9525" y="247650"/>
                </a:cubicBezTo>
                <a:cubicBezTo>
                  <a:pt x="16911" y="262422"/>
                  <a:pt x="53151" y="271717"/>
                  <a:pt x="66675" y="276225"/>
                </a:cubicBezTo>
                <a:cubicBezTo>
                  <a:pt x="95854" y="272057"/>
                  <a:pt x="139568" y="275597"/>
                  <a:pt x="161925" y="247650"/>
                </a:cubicBezTo>
                <a:cubicBezTo>
                  <a:pt x="168197" y="239810"/>
                  <a:pt x="168275" y="228600"/>
                  <a:pt x="171450" y="219075"/>
                </a:cubicBezTo>
                <a:cubicBezTo>
                  <a:pt x="157055" y="161494"/>
                  <a:pt x="174344" y="185115"/>
                  <a:pt x="104775" y="161925"/>
                </a:cubicBezTo>
                <a:lnTo>
                  <a:pt x="76200" y="152400"/>
                </a:lnTo>
                <a:cubicBezTo>
                  <a:pt x="66675" y="155575"/>
                  <a:pt x="55465" y="155653"/>
                  <a:pt x="47625" y="161925"/>
                </a:cubicBezTo>
                <a:cubicBezTo>
                  <a:pt x="38686" y="169076"/>
                  <a:pt x="28575" y="190500"/>
                  <a:pt x="28575" y="1905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a:off x="6123415" y="3609975"/>
            <a:ext cx="20210" cy="219075"/>
          </a:xfrm>
          <a:custGeom>
            <a:avLst/>
            <a:gdLst>
              <a:gd name="connsiteX0" fmla="*/ 20210 w 20210"/>
              <a:gd name="connsiteY0" fmla="*/ 0 h 219075"/>
              <a:gd name="connsiteX1" fmla="*/ 10685 w 20210"/>
              <a:gd name="connsiteY1" fmla="*/ 57150 h 219075"/>
              <a:gd name="connsiteX2" fmla="*/ 1160 w 20210"/>
              <a:gd name="connsiteY2" fmla="*/ 85725 h 219075"/>
              <a:gd name="connsiteX3" fmla="*/ 1160 w 20210"/>
              <a:gd name="connsiteY3" fmla="*/ 219075 h 219075"/>
            </a:gdLst>
            <a:ahLst/>
            <a:cxnLst>
              <a:cxn ang="0">
                <a:pos x="connsiteX0" y="connsiteY0"/>
              </a:cxn>
              <a:cxn ang="0">
                <a:pos x="connsiteX1" y="connsiteY1"/>
              </a:cxn>
              <a:cxn ang="0">
                <a:pos x="connsiteX2" y="connsiteY2"/>
              </a:cxn>
              <a:cxn ang="0">
                <a:pos x="connsiteX3" y="connsiteY3"/>
              </a:cxn>
            </a:cxnLst>
            <a:rect l="l" t="t" r="r" b="b"/>
            <a:pathLst>
              <a:path w="20210" h="219075">
                <a:moveTo>
                  <a:pt x="20210" y="0"/>
                </a:moveTo>
                <a:cubicBezTo>
                  <a:pt x="17035" y="19050"/>
                  <a:pt x="14875" y="38297"/>
                  <a:pt x="10685" y="57150"/>
                </a:cubicBezTo>
                <a:cubicBezTo>
                  <a:pt x="8507" y="66951"/>
                  <a:pt x="1750" y="75702"/>
                  <a:pt x="1160" y="85725"/>
                </a:cubicBezTo>
                <a:cubicBezTo>
                  <a:pt x="-1450" y="130098"/>
                  <a:pt x="1160" y="174625"/>
                  <a:pt x="1160" y="21907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p:cNvSpPr/>
          <p:nvPr/>
        </p:nvSpPr>
        <p:spPr>
          <a:xfrm>
            <a:off x="6229350" y="3589698"/>
            <a:ext cx="190500" cy="258402"/>
          </a:xfrm>
          <a:custGeom>
            <a:avLst/>
            <a:gdLst>
              <a:gd name="connsiteX0" fmla="*/ 114300 w 190500"/>
              <a:gd name="connsiteY0" fmla="*/ 1227 h 258402"/>
              <a:gd name="connsiteX1" fmla="*/ 66675 w 190500"/>
              <a:gd name="connsiteY1" fmla="*/ 10752 h 258402"/>
              <a:gd name="connsiteX2" fmla="*/ 38100 w 190500"/>
              <a:gd name="connsiteY2" fmla="*/ 20277 h 258402"/>
              <a:gd name="connsiteX3" fmla="*/ 0 w 190500"/>
              <a:gd name="connsiteY3" fmla="*/ 77427 h 258402"/>
              <a:gd name="connsiteX4" fmla="*/ 9525 w 190500"/>
              <a:gd name="connsiteY4" fmla="*/ 182202 h 258402"/>
              <a:gd name="connsiteX5" fmla="*/ 28575 w 190500"/>
              <a:gd name="connsiteY5" fmla="*/ 210777 h 258402"/>
              <a:gd name="connsiteX6" fmla="*/ 85725 w 190500"/>
              <a:gd name="connsiteY6" fmla="*/ 258402 h 258402"/>
              <a:gd name="connsiteX7" fmla="*/ 142875 w 190500"/>
              <a:gd name="connsiteY7" fmla="*/ 248877 h 258402"/>
              <a:gd name="connsiteX8" fmla="*/ 171450 w 190500"/>
              <a:gd name="connsiteY8" fmla="*/ 239352 h 258402"/>
              <a:gd name="connsiteX9" fmla="*/ 180975 w 190500"/>
              <a:gd name="connsiteY9" fmla="*/ 210777 h 258402"/>
              <a:gd name="connsiteX10" fmla="*/ 190500 w 190500"/>
              <a:gd name="connsiteY10" fmla="*/ 153627 h 258402"/>
              <a:gd name="connsiteX11" fmla="*/ 180975 w 190500"/>
              <a:gd name="connsiteY11" fmla="*/ 58377 h 258402"/>
              <a:gd name="connsiteX12" fmla="*/ 152400 w 190500"/>
              <a:gd name="connsiteY12" fmla="*/ 39327 h 258402"/>
              <a:gd name="connsiteX13" fmla="*/ 114300 w 190500"/>
              <a:gd name="connsiteY13" fmla="*/ 1227 h 25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 h="258402">
                <a:moveTo>
                  <a:pt x="114300" y="1227"/>
                </a:moveTo>
                <a:cubicBezTo>
                  <a:pt x="100012" y="-3536"/>
                  <a:pt x="82381" y="6825"/>
                  <a:pt x="66675" y="10752"/>
                </a:cubicBezTo>
                <a:cubicBezTo>
                  <a:pt x="56935" y="13187"/>
                  <a:pt x="45200" y="13177"/>
                  <a:pt x="38100" y="20277"/>
                </a:cubicBezTo>
                <a:cubicBezTo>
                  <a:pt x="21911" y="36466"/>
                  <a:pt x="0" y="77427"/>
                  <a:pt x="0" y="77427"/>
                </a:cubicBezTo>
                <a:cubicBezTo>
                  <a:pt x="3175" y="112352"/>
                  <a:pt x="2177" y="147911"/>
                  <a:pt x="9525" y="182202"/>
                </a:cubicBezTo>
                <a:cubicBezTo>
                  <a:pt x="11924" y="193396"/>
                  <a:pt x="21246" y="201983"/>
                  <a:pt x="28575" y="210777"/>
                </a:cubicBezTo>
                <a:cubicBezTo>
                  <a:pt x="51494" y="238279"/>
                  <a:pt x="57628" y="239671"/>
                  <a:pt x="85725" y="258402"/>
                </a:cubicBezTo>
                <a:cubicBezTo>
                  <a:pt x="104775" y="255227"/>
                  <a:pt x="124022" y="253067"/>
                  <a:pt x="142875" y="248877"/>
                </a:cubicBezTo>
                <a:cubicBezTo>
                  <a:pt x="152676" y="246699"/>
                  <a:pt x="164350" y="246452"/>
                  <a:pt x="171450" y="239352"/>
                </a:cubicBezTo>
                <a:cubicBezTo>
                  <a:pt x="178550" y="232252"/>
                  <a:pt x="178797" y="220578"/>
                  <a:pt x="180975" y="210777"/>
                </a:cubicBezTo>
                <a:cubicBezTo>
                  <a:pt x="185165" y="191924"/>
                  <a:pt x="187325" y="172677"/>
                  <a:pt x="190500" y="153627"/>
                </a:cubicBezTo>
                <a:cubicBezTo>
                  <a:pt x="187325" y="121877"/>
                  <a:pt x="191065" y="88648"/>
                  <a:pt x="180975" y="58377"/>
                </a:cubicBezTo>
                <a:cubicBezTo>
                  <a:pt x="177355" y="47517"/>
                  <a:pt x="162639" y="44447"/>
                  <a:pt x="152400" y="39327"/>
                </a:cubicBezTo>
                <a:cubicBezTo>
                  <a:pt x="123310" y="24782"/>
                  <a:pt x="128588" y="5990"/>
                  <a:pt x="114300" y="1227"/>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pic>
        <p:nvPicPr>
          <p:cNvPr id="12" name="Picture 11"/>
          <p:cNvPicPr>
            <a:picLocks noChangeAspect="1"/>
          </p:cNvPicPr>
          <p:nvPr/>
        </p:nvPicPr>
        <p:blipFill>
          <a:blip r:embed="rId14">
            <a:extLst>
              <a:ext uri="{BEBA8EAE-BF5A-486C-A8C5-ECC9F3942E4B}">
                <a14:imgProps xmlns:a14="http://schemas.microsoft.com/office/drawing/2010/main">
                  <a14:imgLayer r:embed="rId15">
                    <a14:imgEffect>
                      <a14:artisticPaintBrush/>
                    </a14:imgEffect>
                  </a14:imgLayer>
                </a14:imgProps>
              </a:ext>
            </a:extLst>
          </a:blip>
          <a:stretch>
            <a:fillRect/>
          </a:stretch>
        </p:blipFill>
        <p:spPr>
          <a:xfrm>
            <a:off x="4587913" y="4402292"/>
            <a:ext cx="2093058" cy="2008854"/>
          </a:xfrm>
          <a:prstGeom prst="rect">
            <a:avLst/>
          </a:prstGeom>
        </p:spPr>
      </p:pic>
      <p:pic>
        <p:nvPicPr>
          <p:cNvPr id="26" name="Picture 25"/>
          <p:cNvPicPr/>
          <p:nvPr/>
        </p:nvPicPr>
        <p:blipFill>
          <a:blip r:embed="rId16">
            <a:extLst>
              <a:ext uri="{28A0092B-C50C-407E-A947-70E740481C1C}">
                <a14:useLocalDpi xmlns:a14="http://schemas.microsoft.com/office/drawing/2010/main" val="0"/>
              </a:ext>
            </a:extLst>
          </a:blip>
          <a:srcRect/>
          <a:stretch>
            <a:fillRect/>
          </a:stretch>
        </p:blipFill>
        <p:spPr bwMode="auto">
          <a:xfrm>
            <a:off x="7360976" y="52208"/>
            <a:ext cx="1679082" cy="2329988"/>
          </a:xfrm>
          <a:prstGeom prst="rect">
            <a:avLst/>
          </a:prstGeom>
          <a:noFill/>
          <a:ln>
            <a:noFill/>
          </a:ln>
        </p:spPr>
      </p:pic>
    </p:spTree>
    <p:extLst>
      <p:ext uri="{BB962C8B-B14F-4D97-AF65-F5344CB8AC3E}">
        <p14:creationId xmlns:p14="http://schemas.microsoft.com/office/powerpoint/2010/main" val="2053335511"/>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1030493"/>
            <a:ext cx="9186863" cy="5405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Activity C - Computer</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2" y="1072753"/>
            <a:ext cx="8854806" cy="5345916"/>
            <a:chOff x="3274536" y="1289754"/>
            <a:chExt cx="5506770" cy="4803631"/>
          </a:xfrm>
        </p:grpSpPr>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7704"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151430" y="1491493"/>
            <a:ext cx="5242398" cy="2893100"/>
          </a:xfrm>
          <a:prstGeom prst="rect">
            <a:avLst/>
          </a:prstGeom>
        </p:spPr>
        <p:txBody>
          <a:bodyPr wrap="square">
            <a:spAutoFit/>
          </a:bodyPr>
          <a:lstStyle/>
          <a:p>
            <a:r>
              <a:rPr lang="en-GB" sz="1400" dirty="0" smtClean="0">
                <a:latin typeface="Impact" pitchFamily="34" charset="0"/>
              </a:rPr>
              <a:t>Computer based activity -  Search online using sites such as Google Earth and find interesting  places you would like to explore.</a:t>
            </a:r>
            <a:r>
              <a:rPr lang="en-GB" sz="1400" dirty="0">
                <a:latin typeface="Impact" pitchFamily="34" charset="0"/>
              </a:rPr>
              <a:t> </a:t>
            </a:r>
            <a:r>
              <a:rPr lang="en-GB" sz="1400" dirty="0" smtClean="0">
                <a:latin typeface="Impact" pitchFamily="34" charset="0"/>
              </a:rPr>
              <a:t>  Use the scales on the maps shown online, find the perimeter of the landmarks you have explored.</a:t>
            </a:r>
          </a:p>
          <a:p>
            <a:endParaRPr lang="en-GB" sz="1400" dirty="0">
              <a:latin typeface="Impact" pitchFamily="34" charset="0"/>
            </a:endParaRPr>
          </a:p>
          <a:p>
            <a:pPr marL="342900" indent="-342900">
              <a:buAutoNum type="arabicParenR"/>
            </a:pPr>
            <a:r>
              <a:rPr lang="en-GB" sz="1400" dirty="0" smtClean="0">
                <a:latin typeface="Impact" pitchFamily="34" charset="0"/>
              </a:rPr>
              <a:t>Google search maps</a:t>
            </a:r>
          </a:p>
          <a:p>
            <a:pPr marL="342900" indent="-342900">
              <a:buAutoNum type="arabicParenR"/>
            </a:pPr>
            <a:r>
              <a:rPr lang="en-GB" sz="1400" dirty="0" smtClean="0">
                <a:latin typeface="Impact" pitchFamily="34" charset="0"/>
              </a:rPr>
              <a:t>find interesting landmarks and places across the planet</a:t>
            </a:r>
          </a:p>
          <a:p>
            <a:pPr lvl="1"/>
            <a:r>
              <a:rPr lang="en-GB" sz="1400" dirty="0" err="1" smtClean="0">
                <a:latin typeface="Impact" pitchFamily="34" charset="0"/>
              </a:rPr>
              <a:t>eg</a:t>
            </a:r>
            <a:r>
              <a:rPr lang="en-GB" sz="1400" dirty="0" smtClean="0">
                <a:latin typeface="Impact" pitchFamily="34" charset="0"/>
              </a:rPr>
              <a:t>..   statues, lakes, airports, famous cities/buildings, parks</a:t>
            </a:r>
            <a:endParaRPr lang="en-GB" sz="1400" dirty="0">
              <a:latin typeface="Impact" pitchFamily="34" charset="0"/>
            </a:endParaRPr>
          </a:p>
          <a:p>
            <a:pPr lvl="1"/>
            <a:endParaRPr lang="en-GB" sz="1400" dirty="0" smtClean="0">
              <a:latin typeface="Impact" pitchFamily="34" charset="0"/>
            </a:endParaRPr>
          </a:p>
          <a:p>
            <a:pPr marL="342900" indent="-342900">
              <a:buAutoNum type="arabicParenR" startAt="3"/>
            </a:pPr>
            <a:r>
              <a:rPr lang="en-GB" sz="1400" dirty="0" smtClean="0">
                <a:latin typeface="Impact" pitchFamily="34" charset="0"/>
              </a:rPr>
              <a:t>Copy the screen onto ‘PAINT’ using the ‘screen print’ button on the keyboard</a:t>
            </a:r>
          </a:p>
          <a:p>
            <a:pPr marL="342900" indent="-342900">
              <a:buAutoNum type="arabicParenR" startAt="3"/>
            </a:pPr>
            <a:r>
              <a:rPr lang="en-GB" sz="1400" dirty="0" smtClean="0">
                <a:latin typeface="Impact" pitchFamily="34" charset="0"/>
              </a:rPr>
              <a:t>Draw a square/rectangle/circle et c   around the landmark</a:t>
            </a:r>
          </a:p>
          <a:p>
            <a:pPr marL="342900" indent="-342900">
              <a:buAutoNum type="arabicParenR" startAt="3"/>
            </a:pPr>
            <a:r>
              <a:rPr lang="en-GB" sz="1400" dirty="0" smtClean="0">
                <a:latin typeface="Impact" pitchFamily="34" charset="0"/>
              </a:rPr>
              <a:t>Find the perimeter of the landmark</a:t>
            </a:r>
            <a:r>
              <a:rPr lang="en-GB" sz="1400" dirty="0">
                <a:latin typeface="Impact" pitchFamily="34" charset="0"/>
              </a:rPr>
              <a:t> </a:t>
            </a:r>
            <a:r>
              <a:rPr lang="en-GB" sz="1400" dirty="0" smtClean="0">
                <a:latin typeface="Impact" pitchFamily="34" charset="0"/>
              </a:rPr>
              <a:t> (use the scale of the map)</a:t>
            </a:r>
          </a:p>
        </p:txBody>
      </p:sp>
      <p:pic>
        <p:nvPicPr>
          <p:cNvPr id="1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805" y="911"/>
            <a:ext cx="887556" cy="1553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8889" y="4356762"/>
            <a:ext cx="4147246" cy="2124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1280580">
            <a:off x="5266391" y="3050644"/>
            <a:ext cx="4695074" cy="2962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0"/>
          <p:cNvPicPr/>
          <p:nvPr/>
        </p:nvPicPr>
        <p:blipFill>
          <a:blip r:embed="rId13">
            <a:extLst>
              <a:ext uri="{28A0092B-C50C-407E-A947-70E740481C1C}">
                <a14:useLocalDpi xmlns:a14="http://schemas.microsoft.com/office/drawing/2010/main" val="0"/>
              </a:ext>
            </a:extLst>
          </a:blip>
          <a:srcRect/>
          <a:stretch>
            <a:fillRect/>
          </a:stretch>
        </p:blipFill>
        <p:spPr bwMode="auto">
          <a:xfrm>
            <a:off x="6804249" y="201662"/>
            <a:ext cx="1874230" cy="2620711"/>
          </a:xfrm>
          <a:prstGeom prst="rect">
            <a:avLst/>
          </a:prstGeom>
          <a:noFill/>
          <a:ln>
            <a:noFill/>
          </a:ln>
        </p:spPr>
      </p:pic>
    </p:spTree>
    <p:extLst>
      <p:ext uri="{BB962C8B-B14F-4D97-AF65-F5344CB8AC3E}">
        <p14:creationId xmlns:p14="http://schemas.microsoft.com/office/powerpoint/2010/main" val="2894213819"/>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1030493"/>
            <a:ext cx="9186863" cy="5405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Activity D - Discuss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51123" y="1170354"/>
            <a:ext cx="8854806" cy="5345916"/>
            <a:chOff x="3274536" y="1289754"/>
            <a:chExt cx="5506770" cy="4803631"/>
          </a:xfrm>
        </p:grpSpPr>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7704"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805" y="911"/>
            <a:ext cx="887556" cy="1553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11"/>
          <a:stretch>
            <a:fillRect/>
          </a:stretch>
        </p:blipFill>
        <p:spPr>
          <a:xfrm rot="918974">
            <a:off x="4751662" y="3615182"/>
            <a:ext cx="4066177" cy="2691070"/>
          </a:xfrm>
          <a:prstGeom prst="rect">
            <a:avLst/>
          </a:prstGeom>
          <a:effectLst>
            <a:softEdge rad="127000"/>
          </a:effectLst>
        </p:spPr>
      </p:pic>
      <p:sp>
        <p:nvSpPr>
          <p:cNvPr id="17" name="Rectangle 16"/>
          <p:cNvSpPr/>
          <p:nvPr/>
        </p:nvSpPr>
        <p:spPr>
          <a:xfrm>
            <a:off x="1114335" y="1606755"/>
            <a:ext cx="2965379" cy="4524315"/>
          </a:xfrm>
          <a:prstGeom prst="rect">
            <a:avLst/>
          </a:prstGeom>
        </p:spPr>
        <p:style>
          <a:lnRef idx="2">
            <a:schemeClr val="accent1"/>
          </a:lnRef>
          <a:fillRef idx="1">
            <a:schemeClr val="lt1"/>
          </a:fillRef>
          <a:effectRef idx="0">
            <a:schemeClr val="accent1"/>
          </a:effectRef>
          <a:fontRef idx="minor">
            <a:schemeClr val="dk1"/>
          </a:fontRef>
        </p:style>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buFont typeface="Arial" panose="020B0604020202020204" pitchFamily="34" charset="0"/>
              <a:buChar char="•"/>
            </a:pPr>
            <a:r>
              <a:rPr lang="en-GB"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Work in small groups</a:t>
            </a:r>
          </a:p>
          <a:p>
            <a:pPr marL="342900" indent="-342900">
              <a:buFont typeface="Arial" panose="020B0604020202020204" pitchFamily="34" charset="0"/>
              <a:buChar char="•"/>
            </a:pPr>
            <a:endParaRPr lang="en-GB"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endParaRPr>
          </a:p>
          <a:p>
            <a:pPr marL="342900" indent="-342900">
              <a:buFont typeface="Arial" panose="020B0604020202020204" pitchFamily="34" charset="0"/>
              <a:buChar char="•"/>
            </a:pPr>
            <a:r>
              <a:rPr lang="en-GB"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Take a question</a:t>
            </a:r>
          </a:p>
          <a:p>
            <a:pPr marL="342900" indent="-342900">
              <a:buFont typeface="Arial" panose="020B0604020202020204" pitchFamily="34" charset="0"/>
              <a:buChar char="•"/>
            </a:pPr>
            <a:endParaRPr lang="en-GB"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endParaRPr>
          </a:p>
          <a:p>
            <a:pPr marL="342900" indent="-342900">
              <a:buFont typeface="Arial" panose="020B0604020202020204" pitchFamily="34" charset="0"/>
              <a:buChar char="•"/>
            </a:pPr>
            <a:r>
              <a:rPr lang="en-GB"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Talk about it</a:t>
            </a:r>
          </a:p>
          <a:p>
            <a:pPr marL="342900" indent="-342900">
              <a:buFont typeface="Arial" panose="020B0604020202020204" pitchFamily="34" charset="0"/>
              <a:buChar char="•"/>
            </a:pPr>
            <a:endParaRPr lang="en-GB"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endParaRPr>
          </a:p>
          <a:p>
            <a:pPr marL="342900" indent="-342900">
              <a:buFont typeface="Arial" panose="020B0604020202020204" pitchFamily="34" charset="0"/>
              <a:buChar char="•"/>
            </a:pPr>
            <a:r>
              <a:rPr lang="en-GB"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Find answers</a:t>
            </a:r>
          </a:p>
          <a:p>
            <a:pPr marL="342900" indent="-342900">
              <a:buFont typeface="Arial" panose="020B0604020202020204" pitchFamily="34" charset="0"/>
              <a:buChar char="•"/>
            </a:pPr>
            <a:endParaRPr lang="en-GB"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endParaRPr>
          </a:p>
          <a:p>
            <a:pPr marL="342900" indent="-342900">
              <a:buFont typeface="Arial" panose="020B0604020202020204" pitchFamily="34" charset="0"/>
              <a:buChar char="•"/>
            </a:pPr>
            <a:r>
              <a:rPr lang="en-GB"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Record your discussions for </a:t>
            </a:r>
            <a:r>
              <a:rPr lang="en-GB"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feeback</a:t>
            </a:r>
            <a:endParaRPr lang="en-GB"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endParaRPr>
          </a:p>
        </p:txBody>
      </p:sp>
      <p:pic>
        <p:nvPicPr>
          <p:cNvPr id="18" name="Picture 17"/>
          <p:cNvPicPr/>
          <p:nvPr/>
        </p:nvPicPr>
        <p:blipFill>
          <a:blip r:embed="rId12">
            <a:extLst>
              <a:ext uri="{28A0092B-C50C-407E-A947-70E740481C1C}">
                <a14:useLocalDpi xmlns:a14="http://schemas.microsoft.com/office/drawing/2010/main" val="0"/>
              </a:ext>
            </a:extLst>
          </a:blip>
          <a:srcRect/>
          <a:stretch>
            <a:fillRect/>
          </a:stretch>
        </p:blipFill>
        <p:spPr bwMode="auto">
          <a:xfrm>
            <a:off x="7092280" y="362315"/>
            <a:ext cx="1728192" cy="2403649"/>
          </a:xfrm>
          <a:prstGeom prst="rect">
            <a:avLst/>
          </a:prstGeom>
          <a:noFill/>
          <a:ln>
            <a:noFill/>
          </a:ln>
        </p:spPr>
      </p:pic>
      <p:pic>
        <p:nvPicPr>
          <p:cNvPr id="6" name="Picture 5"/>
          <p:cNvPicPr>
            <a:picLocks noChangeAspect="1"/>
          </p:cNvPicPr>
          <p:nvPr/>
        </p:nvPicPr>
        <p:blipFill>
          <a:blip r:embed="rId13">
            <a:extLst>
              <a:ext uri="{BEBA8EAE-BF5A-486C-A8C5-ECC9F3942E4B}">
                <a14:imgProps xmlns:a14="http://schemas.microsoft.com/office/drawing/2010/main">
                  <a14:imgLayer r:embed="rId14">
                    <a14:imgEffect>
                      <a14:artisticPaintBrush/>
                    </a14:imgEffect>
                  </a14:imgLayer>
                </a14:imgProps>
              </a:ext>
            </a:extLst>
          </a:blip>
          <a:stretch>
            <a:fillRect/>
          </a:stretch>
        </p:blipFill>
        <p:spPr>
          <a:xfrm>
            <a:off x="4273576" y="1577260"/>
            <a:ext cx="2707811" cy="1794833"/>
          </a:xfrm>
          <a:prstGeom prst="rect">
            <a:avLst/>
          </a:prstGeom>
          <a:effectLst>
            <a:softEdge rad="127000"/>
          </a:effectLst>
        </p:spPr>
      </p:pic>
    </p:spTree>
    <p:extLst>
      <p:ext uri="{BB962C8B-B14F-4D97-AF65-F5344CB8AC3E}">
        <p14:creationId xmlns:p14="http://schemas.microsoft.com/office/powerpoint/2010/main" val="3295641022"/>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1030493"/>
            <a:ext cx="9186863" cy="5405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Activity E - Solve</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blipFill>
              <a:blip r:embed="rId10"/>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07704"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247118" y="1549557"/>
            <a:ext cx="3532793" cy="369332"/>
          </a:xfrm>
          <a:prstGeom prst="rect">
            <a:avLst/>
          </a:prstGeom>
          <a:noFill/>
        </p:spPr>
        <p:txBody>
          <a:bodyPr wrap="square" rtlCol="0">
            <a:spAutoFit/>
          </a:bodyPr>
          <a:lstStyle/>
          <a:p>
            <a:r>
              <a:rPr lang="en-GB" dirty="0" smtClean="0">
                <a:latin typeface="Impact" pitchFamily="34" charset="0"/>
              </a:rPr>
              <a:t>Try a variety of written practice</a:t>
            </a:r>
            <a:endParaRPr lang="en-GB" dirty="0">
              <a:latin typeface="Impact" pitchFamily="34" charset="0"/>
            </a:endParaRPr>
          </a:p>
        </p:txBody>
      </p:sp>
      <p:pic>
        <p:nvPicPr>
          <p:cNvPr id="4" name="Picture 2" descr="http://www.appcolt.com/imgbest/1/1/three_worksheets03.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91880" y="2347916"/>
            <a:ext cx="5381428" cy="327895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56504" y="2564904"/>
            <a:ext cx="3532793" cy="3108543"/>
          </a:xfrm>
          <a:prstGeom prst="rect">
            <a:avLst/>
          </a:prstGeom>
          <a:noFill/>
        </p:spPr>
        <p:txBody>
          <a:bodyPr wrap="square" rtlCol="0">
            <a:spAutoFit/>
          </a:bodyPr>
          <a:lstStyle/>
          <a:p>
            <a:r>
              <a:rPr lang="en-GB" sz="2800" dirty="0" smtClean="0">
                <a:latin typeface="Impact" pitchFamily="34" charset="0"/>
              </a:rPr>
              <a:t>Worksheets</a:t>
            </a:r>
          </a:p>
          <a:p>
            <a:endParaRPr lang="en-GB" sz="2800" dirty="0" smtClean="0">
              <a:latin typeface="Impact" pitchFamily="34" charset="0"/>
            </a:endParaRPr>
          </a:p>
          <a:p>
            <a:r>
              <a:rPr lang="en-GB" sz="2800" dirty="0" smtClean="0">
                <a:latin typeface="Impact" pitchFamily="34" charset="0"/>
              </a:rPr>
              <a:t>Workbooks</a:t>
            </a:r>
          </a:p>
          <a:p>
            <a:endParaRPr lang="en-GB" sz="2800" dirty="0" smtClean="0">
              <a:latin typeface="Impact" pitchFamily="34" charset="0"/>
            </a:endParaRPr>
          </a:p>
          <a:p>
            <a:r>
              <a:rPr lang="en-GB" sz="2800" dirty="0" smtClean="0">
                <a:latin typeface="Impact" pitchFamily="34" charset="0"/>
              </a:rPr>
              <a:t>Practice Exam Papers</a:t>
            </a:r>
          </a:p>
          <a:p>
            <a:endParaRPr lang="en-GB" sz="2800" dirty="0" smtClean="0">
              <a:latin typeface="Impact" pitchFamily="34" charset="0"/>
            </a:endParaRPr>
          </a:p>
          <a:p>
            <a:r>
              <a:rPr lang="en-GB" sz="2800" dirty="0" smtClean="0">
                <a:latin typeface="Impact" pitchFamily="34" charset="0"/>
              </a:rPr>
              <a:t>Maths Problems</a:t>
            </a:r>
            <a:endParaRPr lang="en-GB" sz="2800" dirty="0">
              <a:latin typeface="Impact" pitchFamily="34" charset="0"/>
            </a:endParaRPr>
          </a:p>
        </p:txBody>
      </p:sp>
      <p:pic>
        <p:nvPicPr>
          <p:cNvPr id="19"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1805" y="911"/>
            <a:ext cx="887556" cy="1553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389" y="5628123"/>
            <a:ext cx="8754919" cy="74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14"/>
          <a:stretch>
            <a:fillRect/>
          </a:stretch>
        </p:blipFill>
        <p:spPr>
          <a:xfrm>
            <a:off x="6857600" y="124498"/>
            <a:ext cx="1896991" cy="2728438"/>
          </a:xfrm>
          <a:prstGeom prst="rect">
            <a:avLst/>
          </a:prstGeom>
        </p:spPr>
      </p:pic>
    </p:spTree>
    <p:extLst>
      <p:ext uri="{BB962C8B-B14F-4D97-AF65-F5344CB8AC3E}">
        <p14:creationId xmlns:p14="http://schemas.microsoft.com/office/powerpoint/2010/main" val="589504358"/>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1030493"/>
            <a:ext cx="9186863" cy="5405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93909" y="1195799"/>
            <a:ext cx="8854806" cy="5345916"/>
            <a:chOff x="3274536" y="1289754"/>
            <a:chExt cx="5506770" cy="4803631"/>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Practice – just the numbers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4471"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132898" y="1684809"/>
            <a:ext cx="2376263" cy="4185761"/>
          </a:xfrm>
          <a:prstGeom prst="rect">
            <a:avLst/>
          </a:prstGeom>
        </p:spPr>
        <p:txBody>
          <a:bodyPr wrap="square">
            <a:spAutoFit/>
          </a:bodyPr>
          <a:lstStyle/>
          <a:p>
            <a:r>
              <a:rPr lang="en-GB" sz="1400" dirty="0" smtClean="0">
                <a:latin typeface="Impact" pitchFamily="34" charset="0"/>
              </a:rPr>
              <a:t>Find the square perimeters</a:t>
            </a:r>
          </a:p>
          <a:p>
            <a:endParaRPr lang="en-GB" sz="1400" dirty="0">
              <a:latin typeface="Impact" pitchFamily="34" charset="0"/>
            </a:endParaRPr>
          </a:p>
          <a:p>
            <a:pPr marL="342900" indent="-342900">
              <a:buAutoNum type="arabicParenR"/>
            </a:pPr>
            <a:r>
              <a:rPr lang="en-GB" sz="1400" dirty="0" smtClean="0">
                <a:latin typeface="Impact" pitchFamily="34" charset="0"/>
              </a:rPr>
              <a:t>L = 4cm  P = ?</a:t>
            </a:r>
          </a:p>
          <a:p>
            <a:pPr marL="342900" indent="-342900">
              <a:buAutoNum type="arabicParenR"/>
            </a:pPr>
            <a:r>
              <a:rPr lang="en-GB" sz="1400" dirty="0" smtClean="0">
                <a:latin typeface="Impact" pitchFamily="34" charset="0"/>
              </a:rPr>
              <a:t>L = 6m   P = ?</a:t>
            </a:r>
          </a:p>
          <a:p>
            <a:pPr marL="342900" indent="-342900">
              <a:buAutoNum type="arabicParenR"/>
            </a:pPr>
            <a:r>
              <a:rPr lang="en-GB" sz="1400" dirty="0" smtClean="0">
                <a:latin typeface="Impact" pitchFamily="34" charset="0"/>
              </a:rPr>
              <a:t>L = 25m  P = ?</a:t>
            </a:r>
            <a:endParaRPr lang="en-GB" dirty="0">
              <a:latin typeface="Impact" pitchFamily="34" charset="0"/>
            </a:endParaRPr>
          </a:p>
          <a:p>
            <a:pPr marL="342900" indent="-342900">
              <a:buAutoNum type="arabicParenR"/>
            </a:pPr>
            <a:r>
              <a:rPr lang="en-GB" sz="1400" dirty="0" smtClean="0">
                <a:latin typeface="Impact" pitchFamily="34" charset="0"/>
              </a:rPr>
              <a:t>L = 317mm  P = ?</a:t>
            </a:r>
          </a:p>
          <a:p>
            <a:pPr marL="342900" indent="-342900">
              <a:buAutoNum type="arabicParenR"/>
            </a:pPr>
            <a:r>
              <a:rPr lang="en-GB" sz="1400" dirty="0" smtClean="0">
                <a:latin typeface="Impact" pitchFamily="34" charset="0"/>
              </a:rPr>
              <a:t>L = ……..    P = 12cm</a:t>
            </a:r>
          </a:p>
          <a:p>
            <a:endParaRPr lang="en-GB" sz="1400" dirty="0">
              <a:latin typeface="Impact" pitchFamily="34" charset="0"/>
            </a:endParaRPr>
          </a:p>
          <a:p>
            <a:r>
              <a:rPr lang="en-GB" sz="1400" dirty="0" smtClean="0">
                <a:latin typeface="Impact" pitchFamily="34" charset="0"/>
              </a:rPr>
              <a:t>Find the rectangle perimeters</a:t>
            </a:r>
          </a:p>
          <a:p>
            <a:endParaRPr lang="en-GB" sz="1400" dirty="0">
              <a:latin typeface="Impact" pitchFamily="34" charset="0"/>
            </a:endParaRPr>
          </a:p>
          <a:p>
            <a:pPr marL="342900" indent="-342900">
              <a:buAutoNum type="arabicParenR" startAt="6"/>
            </a:pPr>
            <a:r>
              <a:rPr lang="en-GB" sz="1400" dirty="0" smtClean="0">
                <a:latin typeface="Impact" pitchFamily="34" charset="0"/>
              </a:rPr>
              <a:t>L = 6cm   W = 4cm  P = ?</a:t>
            </a:r>
          </a:p>
          <a:p>
            <a:pPr marL="342900" indent="-342900">
              <a:buAutoNum type="arabicParenR" startAt="6"/>
            </a:pPr>
            <a:r>
              <a:rPr lang="en-GB" sz="1400" dirty="0" smtClean="0">
                <a:latin typeface="Impact" pitchFamily="34" charset="0"/>
              </a:rPr>
              <a:t>L = 20m   W = 10m  P = ?</a:t>
            </a:r>
          </a:p>
          <a:p>
            <a:pPr marL="342900" indent="-342900">
              <a:buAutoNum type="arabicParenR" startAt="6"/>
            </a:pPr>
            <a:r>
              <a:rPr lang="en-GB" sz="1400" dirty="0" smtClean="0">
                <a:latin typeface="Impact" pitchFamily="34" charset="0"/>
              </a:rPr>
              <a:t>L = 7.2 m  W = 3.5m   P = ?</a:t>
            </a:r>
          </a:p>
          <a:p>
            <a:pPr marL="342900" indent="-342900">
              <a:buAutoNum type="arabicParenR" startAt="6"/>
            </a:pPr>
            <a:r>
              <a:rPr lang="en-GB" sz="1400" dirty="0" smtClean="0">
                <a:latin typeface="Impact" pitchFamily="34" charset="0"/>
              </a:rPr>
              <a:t>L = ?    W = 3m   P = 20m</a:t>
            </a:r>
          </a:p>
          <a:p>
            <a:pPr marL="342900" indent="-342900">
              <a:buAutoNum type="arabicParenR" startAt="6"/>
            </a:pPr>
            <a:r>
              <a:rPr lang="en-GB" sz="1400" dirty="0" smtClean="0">
                <a:latin typeface="Impact" pitchFamily="34" charset="0"/>
              </a:rPr>
              <a:t>L = 18in  W = ?   P = 100in</a:t>
            </a:r>
          </a:p>
          <a:p>
            <a:pPr marL="342900" indent="-342900">
              <a:buAutoNum type="arabicParenR" startAt="6"/>
            </a:pPr>
            <a:endParaRPr lang="en-GB" sz="1400" dirty="0">
              <a:latin typeface="Impact" pitchFamily="34" charset="0"/>
            </a:endParaRPr>
          </a:p>
          <a:p>
            <a:r>
              <a:rPr lang="en-GB" sz="1400" dirty="0" smtClean="0">
                <a:latin typeface="Impact" pitchFamily="34" charset="0"/>
              </a:rPr>
              <a:t>Find the perimeters</a:t>
            </a:r>
          </a:p>
          <a:p>
            <a:endParaRPr lang="en-GB" sz="1400" dirty="0">
              <a:latin typeface="Impact" pitchFamily="34" charset="0"/>
            </a:endParaRPr>
          </a:p>
          <a:p>
            <a:r>
              <a:rPr lang="en-GB" sz="1400" dirty="0" smtClean="0">
                <a:latin typeface="Impact" pitchFamily="34" charset="0"/>
              </a:rPr>
              <a:t>11)  </a:t>
            </a:r>
            <a:endParaRPr lang="en-GB" sz="1400" dirty="0">
              <a:latin typeface="Impact" pitchFamily="34" charset="0"/>
            </a:endParaRPr>
          </a:p>
        </p:txBody>
      </p:sp>
      <p:pic>
        <p:nvPicPr>
          <p:cNvPr id="1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805" y="911"/>
            <a:ext cx="887556" cy="1553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1312" y="5485888"/>
            <a:ext cx="1136098" cy="875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2421030" y="1708553"/>
            <a:ext cx="2376263" cy="4401205"/>
          </a:xfrm>
          <a:prstGeom prst="rect">
            <a:avLst/>
          </a:prstGeom>
        </p:spPr>
        <p:txBody>
          <a:bodyPr wrap="square">
            <a:spAutoFit/>
          </a:bodyPr>
          <a:lstStyle/>
          <a:p>
            <a:r>
              <a:rPr lang="en-GB" sz="1400" dirty="0" smtClean="0">
                <a:latin typeface="Impact" pitchFamily="34" charset="0"/>
              </a:rPr>
              <a:t>Find the perimeters</a:t>
            </a:r>
          </a:p>
          <a:p>
            <a:endParaRPr lang="en-GB" sz="1400" dirty="0">
              <a:latin typeface="Impact" pitchFamily="34" charset="0"/>
            </a:endParaRPr>
          </a:p>
          <a:p>
            <a:r>
              <a:rPr lang="en-GB" sz="1400" dirty="0" smtClean="0">
                <a:latin typeface="Impact" pitchFamily="34" charset="0"/>
              </a:rPr>
              <a:t>12) </a:t>
            </a:r>
          </a:p>
          <a:p>
            <a:endParaRPr lang="en-GB" sz="1400" dirty="0">
              <a:latin typeface="Impact" pitchFamily="34" charset="0"/>
            </a:endParaRPr>
          </a:p>
          <a:p>
            <a:endParaRPr lang="en-GB" sz="1400" dirty="0" smtClean="0">
              <a:latin typeface="Impact" pitchFamily="34" charset="0"/>
            </a:endParaRPr>
          </a:p>
          <a:p>
            <a:endParaRPr lang="en-GB" sz="1400" dirty="0">
              <a:latin typeface="Impact" pitchFamily="34" charset="0"/>
            </a:endParaRPr>
          </a:p>
          <a:p>
            <a:endParaRPr lang="en-GB" sz="1400" dirty="0" smtClean="0">
              <a:latin typeface="Impact" pitchFamily="34" charset="0"/>
            </a:endParaRPr>
          </a:p>
          <a:p>
            <a:endParaRPr lang="en-GB" sz="1400" dirty="0">
              <a:latin typeface="Impact" pitchFamily="34" charset="0"/>
            </a:endParaRPr>
          </a:p>
          <a:p>
            <a:r>
              <a:rPr lang="en-GB" sz="1400" dirty="0" smtClean="0">
                <a:latin typeface="Impact" pitchFamily="34" charset="0"/>
              </a:rPr>
              <a:t>13)</a:t>
            </a:r>
          </a:p>
          <a:p>
            <a:endParaRPr lang="en-GB" sz="1400" dirty="0">
              <a:latin typeface="Impact" pitchFamily="34" charset="0"/>
            </a:endParaRPr>
          </a:p>
          <a:p>
            <a:endParaRPr lang="en-GB" sz="1400" dirty="0" smtClean="0">
              <a:latin typeface="Impact" pitchFamily="34" charset="0"/>
            </a:endParaRPr>
          </a:p>
          <a:p>
            <a:endParaRPr lang="en-GB" sz="1400" dirty="0">
              <a:latin typeface="Impact" pitchFamily="34" charset="0"/>
            </a:endParaRPr>
          </a:p>
          <a:p>
            <a:endParaRPr lang="en-GB" sz="1400" dirty="0" smtClean="0">
              <a:latin typeface="Impact" pitchFamily="34" charset="0"/>
            </a:endParaRPr>
          </a:p>
          <a:p>
            <a:endParaRPr lang="en-GB" sz="1400" dirty="0">
              <a:latin typeface="Impact" pitchFamily="34" charset="0"/>
            </a:endParaRPr>
          </a:p>
          <a:p>
            <a:r>
              <a:rPr lang="en-GB" sz="1400" dirty="0" smtClean="0">
                <a:latin typeface="Impact" pitchFamily="34" charset="0"/>
              </a:rPr>
              <a:t>14)</a:t>
            </a:r>
          </a:p>
          <a:p>
            <a:endParaRPr lang="en-GB" sz="1400" dirty="0" smtClean="0">
              <a:latin typeface="Impact" pitchFamily="34" charset="0"/>
            </a:endParaRPr>
          </a:p>
          <a:p>
            <a:endParaRPr lang="en-GB" sz="1400" dirty="0">
              <a:latin typeface="Impact" pitchFamily="34" charset="0"/>
            </a:endParaRPr>
          </a:p>
          <a:p>
            <a:endParaRPr lang="en-GB" sz="1400" dirty="0" smtClean="0">
              <a:latin typeface="Impact" pitchFamily="34" charset="0"/>
            </a:endParaRPr>
          </a:p>
          <a:p>
            <a:endParaRPr lang="en-GB" sz="1400" dirty="0">
              <a:latin typeface="Impact" pitchFamily="34" charset="0"/>
            </a:endParaRPr>
          </a:p>
          <a:p>
            <a:r>
              <a:rPr lang="en-GB" sz="1400" dirty="0" smtClean="0">
                <a:latin typeface="Impact" pitchFamily="34" charset="0"/>
              </a:rPr>
              <a:t>15)</a:t>
            </a:r>
            <a:endParaRPr lang="en-GB" sz="1400" dirty="0">
              <a:latin typeface="Impact" pitchFamily="34" charset="0"/>
            </a:endParaRPr>
          </a:p>
        </p:txBody>
      </p:sp>
      <p:pic>
        <p:nvPicPr>
          <p:cNvPr id="1126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219757">
            <a:off x="2751497" y="2255870"/>
            <a:ext cx="936104" cy="969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865294">
            <a:off x="2812660" y="3381830"/>
            <a:ext cx="576064" cy="1132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1017464">
            <a:off x="2823505" y="4658260"/>
            <a:ext cx="792088" cy="99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1"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484516">
            <a:off x="2864741" y="5807191"/>
            <a:ext cx="933233" cy="661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9"/>
          <p:cNvSpPr/>
          <p:nvPr/>
        </p:nvSpPr>
        <p:spPr>
          <a:xfrm>
            <a:off x="4211960" y="1749332"/>
            <a:ext cx="2376263" cy="4832092"/>
          </a:xfrm>
          <a:prstGeom prst="rect">
            <a:avLst/>
          </a:prstGeom>
        </p:spPr>
        <p:txBody>
          <a:bodyPr wrap="square">
            <a:spAutoFit/>
          </a:bodyPr>
          <a:lstStyle/>
          <a:p>
            <a:r>
              <a:rPr lang="en-GB" sz="1400" dirty="0" smtClean="0">
                <a:latin typeface="Impact" pitchFamily="34" charset="0"/>
              </a:rPr>
              <a:t>Find the circumferences</a:t>
            </a:r>
          </a:p>
          <a:p>
            <a:endParaRPr lang="en-GB" sz="1400" dirty="0">
              <a:latin typeface="Impact" pitchFamily="34" charset="0"/>
            </a:endParaRPr>
          </a:p>
          <a:p>
            <a:pPr marL="342900" indent="-342900">
              <a:buAutoNum type="arabicParenR" startAt="16"/>
            </a:pPr>
            <a:r>
              <a:rPr lang="en-GB" sz="1400" dirty="0" smtClean="0">
                <a:latin typeface="Impact" pitchFamily="34" charset="0"/>
              </a:rPr>
              <a:t>Radius = 5cm</a:t>
            </a:r>
          </a:p>
          <a:p>
            <a:pPr marL="342900" indent="-342900">
              <a:buAutoNum type="arabicParenR" startAt="16"/>
            </a:pPr>
            <a:r>
              <a:rPr lang="en-GB" sz="1400" dirty="0" smtClean="0">
                <a:latin typeface="Impact" pitchFamily="34" charset="0"/>
              </a:rPr>
              <a:t>Radius = 25m</a:t>
            </a:r>
          </a:p>
          <a:p>
            <a:pPr marL="342900" indent="-342900">
              <a:buAutoNum type="arabicParenR" startAt="16"/>
            </a:pPr>
            <a:r>
              <a:rPr lang="en-GB" sz="1400" dirty="0" smtClean="0">
                <a:latin typeface="Impact" pitchFamily="34" charset="0"/>
              </a:rPr>
              <a:t>Diameter = 100miles</a:t>
            </a:r>
          </a:p>
          <a:p>
            <a:pPr marL="342900" indent="-342900">
              <a:buAutoNum type="arabicParenR" startAt="16"/>
            </a:pPr>
            <a:r>
              <a:rPr lang="en-GB" sz="1400" dirty="0" smtClean="0">
                <a:latin typeface="Impact" pitchFamily="34" charset="0"/>
              </a:rPr>
              <a:t>Diameter = 0.7 inches</a:t>
            </a:r>
          </a:p>
          <a:p>
            <a:pPr marL="342900" indent="-342900">
              <a:buAutoNum type="arabicParenR" startAt="16"/>
            </a:pPr>
            <a:r>
              <a:rPr lang="en-GB" sz="1400" dirty="0" smtClean="0">
                <a:latin typeface="Impact" pitchFamily="34" charset="0"/>
              </a:rPr>
              <a:t>Diameter = 14.3 km</a:t>
            </a:r>
          </a:p>
          <a:p>
            <a:pPr marL="342900" indent="-342900">
              <a:buAutoNum type="arabicParenR" startAt="16"/>
            </a:pPr>
            <a:endParaRPr lang="en-GB" sz="1400" dirty="0">
              <a:latin typeface="Impact" pitchFamily="34" charset="0"/>
            </a:endParaRPr>
          </a:p>
          <a:p>
            <a:r>
              <a:rPr lang="en-GB" sz="1400" dirty="0" smtClean="0">
                <a:latin typeface="Impact" pitchFamily="34" charset="0"/>
              </a:rPr>
              <a:t>Find the Diameters</a:t>
            </a:r>
          </a:p>
          <a:p>
            <a:endParaRPr lang="en-GB" sz="1400" dirty="0">
              <a:latin typeface="Impact" pitchFamily="34" charset="0"/>
            </a:endParaRPr>
          </a:p>
          <a:p>
            <a:r>
              <a:rPr lang="en-GB" sz="1400" dirty="0" smtClean="0">
                <a:latin typeface="Impact" pitchFamily="34" charset="0"/>
              </a:rPr>
              <a:t>21) Circumference = 70cm</a:t>
            </a:r>
          </a:p>
          <a:p>
            <a:r>
              <a:rPr lang="en-GB" sz="1400" dirty="0" smtClean="0">
                <a:latin typeface="Impact" pitchFamily="34" charset="0"/>
              </a:rPr>
              <a:t>22) Circumference = 1 km</a:t>
            </a:r>
          </a:p>
          <a:p>
            <a:r>
              <a:rPr lang="en-GB" sz="1400" dirty="0" smtClean="0">
                <a:latin typeface="Impact" pitchFamily="34" charset="0"/>
              </a:rPr>
              <a:t>23) </a:t>
            </a:r>
            <a:r>
              <a:rPr lang="en-GB" sz="1400" dirty="0">
                <a:latin typeface="Impact" pitchFamily="34" charset="0"/>
              </a:rPr>
              <a:t>Circumference = </a:t>
            </a:r>
            <a:r>
              <a:rPr lang="en-GB" sz="1400" dirty="0" smtClean="0">
                <a:latin typeface="Impact" pitchFamily="34" charset="0"/>
              </a:rPr>
              <a:t>2.5 m</a:t>
            </a:r>
            <a:endParaRPr lang="en-GB" sz="1400" dirty="0">
              <a:latin typeface="Impact" pitchFamily="34" charset="0"/>
            </a:endParaRPr>
          </a:p>
          <a:p>
            <a:r>
              <a:rPr lang="en-GB" sz="1400" dirty="0" smtClean="0">
                <a:latin typeface="Impact" pitchFamily="34" charset="0"/>
              </a:rPr>
              <a:t>24) </a:t>
            </a:r>
            <a:r>
              <a:rPr lang="en-GB" sz="1400" dirty="0">
                <a:latin typeface="Impact" pitchFamily="34" charset="0"/>
              </a:rPr>
              <a:t>Circumference = </a:t>
            </a:r>
            <a:r>
              <a:rPr lang="en-GB" sz="1400" dirty="0" smtClean="0">
                <a:latin typeface="Impact" pitchFamily="34" charset="0"/>
              </a:rPr>
              <a:t>31.4 mm</a:t>
            </a:r>
            <a:endParaRPr lang="en-GB" sz="1400" dirty="0">
              <a:latin typeface="Impact" pitchFamily="34" charset="0"/>
            </a:endParaRPr>
          </a:p>
          <a:p>
            <a:r>
              <a:rPr lang="en-GB" sz="1400" dirty="0" smtClean="0">
                <a:latin typeface="Impact" pitchFamily="34" charset="0"/>
              </a:rPr>
              <a:t>25) </a:t>
            </a:r>
            <a:r>
              <a:rPr lang="en-GB" sz="1400" dirty="0">
                <a:latin typeface="Impact" pitchFamily="34" charset="0"/>
              </a:rPr>
              <a:t>Circumference = </a:t>
            </a:r>
            <a:r>
              <a:rPr lang="en-GB" sz="1400" dirty="0" smtClean="0">
                <a:latin typeface="Impact" pitchFamily="34" charset="0"/>
              </a:rPr>
              <a:t>600 feet</a:t>
            </a:r>
            <a:endParaRPr lang="en-GB" sz="1400" dirty="0">
              <a:latin typeface="Impact" pitchFamily="34" charset="0"/>
            </a:endParaRPr>
          </a:p>
          <a:p>
            <a:endParaRPr lang="en-GB" sz="1400" dirty="0" smtClean="0">
              <a:latin typeface="Impact" pitchFamily="34" charset="0"/>
            </a:endParaRPr>
          </a:p>
          <a:p>
            <a:r>
              <a:rPr lang="en-GB" sz="1400" dirty="0" smtClean="0">
                <a:latin typeface="Impact" pitchFamily="34" charset="0"/>
              </a:rPr>
              <a:t>Find the radius</a:t>
            </a:r>
          </a:p>
          <a:p>
            <a:endParaRPr lang="en-GB" sz="1400" dirty="0">
              <a:latin typeface="Impact" pitchFamily="34" charset="0"/>
            </a:endParaRPr>
          </a:p>
          <a:p>
            <a:r>
              <a:rPr lang="en-GB" sz="1400" dirty="0" smtClean="0">
                <a:latin typeface="Impact" pitchFamily="34" charset="0"/>
              </a:rPr>
              <a:t>26) </a:t>
            </a:r>
            <a:r>
              <a:rPr lang="en-GB" sz="1400" dirty="0">
                <a:latin typeface="Impact" pitchFamily="34" charset="0"/>
              </a:rPr>
              <a:t>Circumference = </a:t>
            </a:r>
            <a:r>
              <a:rPr lang="en-GB" sz="1400" dirty="0" smtClean="0">
                <a:latin typeface="Impact" pitchFamily="34" charset="0"/>
              </a:rPr>
              <a:t>5 m</a:t>
            </a:r>
            <a:endParaRPr lang="en-GB" sz="1400" dirty="0">
              <a:latin typeface="Impact" pitchFamily="34" charset="0"/>
            </a:endParaRPr>
          </a:p>
          <a:p>
            <a:r>
              <a:rPr lang="en-GB" sz="1400" dirty="0" smtClean="0">
                <a:latin typeface="Impact" pitchFamily="34" charset="0"/>
              </a:rPr>
              <a:t>27) </a:t>
            </a:r>
            <a:r>
              <a:rPr lang="en-GB" sz="1400" dirty="0">
                <a:latin typeface="Impact" pitchFamily="34" charset="0"/>
              </a:rPr>
              <a:t>Circumference = </a:t>
            </a:r>
            <a:r>
              <a:rPr lang="en-GB" sz="1400" dirty="0" smtClean="0">
                <a:latin typeface="Impact" pitchFamily="34" charset="0"/>
              </a:rPr>
              <a:t>87 cm</a:t>
            </a:r>
            <a:endParaRPr lang="en-GB" sz="1400" dirty="0">
              <a:latin typeface="Impact" pitchFamily="34" charset="0"/>
            </a:endParaRPr>
          </a:p>
          <a:p>
            <a:r>
              <a:rPr lang="en-GB" sz="1400" dirty="0" smtClean="0">
                <a:latin typeface="Impact" pitchFamily="34" charset="0"/>
              </a:rPr>
              <a:t>28) </a:t>
            </a:r>
            <a:r>
              <a:rPr lang="en-GB" sz="1400" dirty="0">
                <a:latin typeface="Impact" pitchFamily="34" charset="0"/>
              </a:rPr>
              <a:t>Circumference = </a:t>
            </a:r>
            <a:r>
              <a:rPr lang="en-GB" sz="1400" dirty="0" smtClean="0">
                <a:latin typeface="Impact" pitchFamily="34" charset="0"/>
              </a:rPr>
              <a:t>0.25 km</a:t>
            </a:r>
            <a:endParaRPr lang="en-GB" sz="1400" dirty="0">
              <a:latin typeface="Impact" pitchFamily="34" charset="0"/>
            </a:endParaRPr>
          </a:p>
          <a:p>
            <a:endParaRPr lang="en-GB" sz="1400" dirty="0" smtClean="0">
              <a:latin typeface="Impact" pitchFamily="34" charset="0"/>
            </a:endParaRPr>
          </a:p>
        </p:txBody>
      </p:sp>
      <p:sp>
        <p:nvSpPr>
          <p:cNvPr id="21" name="Rectangle 20"/>
          <p:cNvSpPr/>
          <p:nvPr/>
        </p:nvSpPr>
        <p:spPr>
          <a:xfrm>
            <a:off x="6547474" y="1745909"/>
            <a:ext cx="2376263" cy="4401205"/>
          </a:xfrm>
          <a:prstGeom prst="rect">
            <a:avLst/>
          </a:prstGeom>
        </p:spPr>
        <p:txBody>
          <a:bodyPr wrap="square">
            <a:spAutoFit/>
          </a:bodyPr>
          <a:lstStyle/>
          <a:p>
            <a:r>
              <a:rPr lang="en-GB" sz="1400" dirty="0" smtClean="0">
                <a:latin typeface="Impact" pitchFamily="34" charset="0"/>
              </a:rPr>
              <a:t>Find the circumferences</a:t>
            </a:r>
          </a:p>
          <a:p>
            <a:r>
              <a:rPr lang="en-GB" sz="1400" dirty="0" smtClean="0">
                <a:latin typeface="Impact" pitchFamily="34" charset="0"/>
              </a:rPr>
              <a:t>	         </a:t>
            </a:r>
            <a:r>
              <a:rPr lang="en-GB" sz="1050" dirty="0" smtClean="0">
                <a:latin typeface="Impact" pitchFamily="34" charset="0"/>
              </a:rPr>
              <a:t>using the </a:t>
            </a:r>
            <a:endParaRPr lang="en-GB" sz="1400" dirty="0">
              <a:latin typeface="Impact" pitchFamily="34" charset="0"/>
            </a:endParaRPr>
          </a:p>
          <a:p>
            <a:r>
              <a:rPr lang="en-GB" sz="1400" dirty="0" smtClean="0">
                <a:latin typeface="Impact" pitchFamily="34" charset="0"/>
              </a:rPr>
              <a:t>29)	</a:t>
            </a:r>
            <a:r>
              <a:rPr lang="en-GB" sz="1050" dirty="0" smtClean="0">
                <a:latin typeface="Impact" pitchFamily="34" charset="0"/>
              </a:rPr>
              <a:t>               diameters given</a:t>
            </a:r>
            <a:endParaRPr lang="en-GB" sz="1400" dirty="0" smtClean="0">
              <a:latin typeface="Impact" pitchFamily="34" charset="0"/>
            </a:endParaRPr>
          </a:p>
          <a:p>
            <a:endParaRPr lang="en-GB" sz="1400" dirty="0">
              <a:latin typeface="Impact" pitchFamily="34" charset="0"/>
            </a:endParaRPr>
          </a:p>
          <a:p>
            <a:endParaRPr lang="en-GB" sz="1400" dirty="0" smtClean="0">
              <a:latin typeface="Impact" pitchFamily="34" charset="0"/>
            </a:endParaRPr>
          </a:p>
          <a:p>
            <a:endParaRPr lang="en-GB" sz="1400" dirty="0">
              <a:latin typeface="Impact" pitchFamily="34" charset="0"/>
            </a:endParaRPr>
          </a:p>
          <a:p>
            <a:endParaRPr lang="en-GB" sz="1400" dirty="0" smtClean="0">
              <a:latin typeface="Impact" pitchFamily="34" charset="0"/>
            </a:endParaRPr>
          </a:p>
          <a:p>
            <a:endParaRPr lang="en-GB" sz="1400" dirty="0">
              <a:latin typeface="Impact" pitchFamily="34" charset="0"/>
            </a:endParaRPr>
          </a:p>
          <a:p>
            <a:r>
              <a:rPr lang="en-GB" sz="1400" dirty="0" smtClean="0">
                <a:latin typeface="Impact" pitchFamily="34" charset="0"/>
              </a:rPr>
              <a:t>30)</a:t>
            </a:r>
          </a:p>
          <a:p>
            <a:endParaRPr lang="en-GB" sz="1400" dirty="0">
              <a:latin typeface="Impact" pitchFamily="34" charset="0"/>
            </a:endParaRPr>
          </a:p>
          <a:p>
            <a:endParaRPr lang="en-GB" sz="1400" dirty="0" smtClean="0">
              <a:latin typeface="Impact" pitchFamily="34" charset="0"/>
            </a:endParaRPr>
          </a:p>
          <a:p>
            <a:endParaRPr lang="en-GB" sz="1400" dirty="0">
              <a:latin typeface="Impact" pitchFamily="34" charset="0"/>
            </a:endParaRPr>
          </a:p>
          <a:p>
            <a:endParaRPr lang="en-GB" sz="1400" dirty="0" smtClean="0">
              <a:latin typeface="Impact" pitchFamily="34" charset="0"/>
            </a:endParaRPr>
          </a:p>
          <a:p>
            <a:endParaRPr lang="en-GB" sz="1400" dirty="0">
              <a:latin typeface="Impact" pitchFamily="34" charset="0"/>
            </a:endParaRPr>
          </a:p>
          <a:p>
            <a:r>
              <a:rPr lang="en-GB" sz="1400" dirty="0" smtClean="0">
                <a:latin typeface="Impact" pitchFamily="34" charset="0"/>
              </a:rPr>
              <a:t>31)</a:t>
            </a:r>
          </a:p>
          <a:p>
            <a:endParaRPr lang="en-GB" sz="1400" dirty="0">
              <a:latin typeface="Impact" pitchFamily="34" charset="0"/>
            </a:endParaRPr>
          </a:p>
          <a:p>
            <a:endParaRPr lang="en-GB" sz="1400" dirty="0" smtClean="0">
              <a:latin typeface="Impact" pitchFamily="34" charset="0"/>
            </a:endParaRPr>
          </a:p>
          <a:p>
            <a:endParaRPr lang="en-GB" sz="1400" dirty="0">
              <a:latin typeface="Impact" pitchFamily="34" charset="0"/>
            </a:endParaRPr>
          </a:p>
          <a:p>
            <a:endParaRPr lang="en-GB" sz="1400" dirty="0" smtClean="0">
              <a:latin typeface="Impact" pitchFamily="34" charset="0"/>
            </a:endParaRPr>
          </a:p>
          <a:p>
            <a:r>
              <a:rPr lang="en-GB" sz="1400" dirty="0" smtClean="0">
                <a:latin typeface="Impact" pitchFamily="34" charset="0"/>
              </a:rPr>
              <a:t>32)</a:t>
            </a:r>
          </a:p>
        </p:txBody>
      </p:sp>
      <p:pic>
        <p:nvPicPr>
          <p:cNvPr id="11272" name="Picture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92281" y="2115241"/>
            <a:ext cx="720982" cy="1025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3" name="Picture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88381" y="3433719"/>
            <a:ext cx="719946" cy="950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4" name="Picture 1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071209" y="4537109"/>
            <a:ext cx="717172" cy="977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5" name="Picture 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86158" y="5485888"/>
            <a:ext cx="720643" cy="949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3620465"/>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1030493"/>
            <a:ext cx="9186863" cy="5405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Practice – word problems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Rectangle 24"/>
          <p:cNvSpPr/>
          <p:nvPr/>
        </p:nvSpPr>
        <p:spPr>
          <a:xfrm>
            <a:off x="261986" y="1550748"/>
            <a:ext cx="8558484" cy="4770537"/>
          </a:xfrm>
          <a:prstGeom prst="rect">
            <a:avLst/>
          </a:prstGeom>
        </p:spPr>
        <p:txBody>
          <a:bodyPr wrap="square">
            <a:spAutoFit/>
          </a:bodyPr>
          <a:lstStyle/>
          <a:p>
            <a:pPr marL="342900" indent="-342900">
              <a:buAutoNum type="arabicParenR"/>
            </a:pPr>
            <a:r>
              <a:rPr lang="en-GB" sz="1600" dirty="0" smtClean="0">
                <a:latin typeface="Impact" pitchFamily="34" charset="0"/>
              </a:rPr>
              <a:t>The Earth is 93M miles from the sun.  Using this number as the radius find the circumference of a single orbit of the Earth around the sun.</a:t>
            </a:r>
          </a:p>
          <a:p>
            <a:pPr marL="342900" indent="-342900">
              <a:buAutoNum type="arabicParenR"/>
            </a:pPr>
            <a:endParaRPr lang="en-GB" sz="1600" dirty="0">
              <a:latin typeface="Impact" pitchFamily="34" charset="0"/>
            </a:endParaRPr>
          </a:p>
          <a:p>
            <a:pPr marL="342900" indent="-342900">
              <a:buAutoNum type="arabicParenR"/>
            </a:pPr>
            <a:r>
              <a:rPr lang="en-GB" sz="1600" dirty="0" smtClean="0">
                <a:latin typeface="Impact" pitchFamily="34" charset="0"/>
              </a:rPr>
              <a:t>A town has a length of 15miles and width of 8 miles.  A ring road is to be build around the town in an approximately rectangular shape.  What </a:t>
            </a:r>
            <a:r>
              <a:rPr lang="en-GB" sz="1600" smtClean="0">
                <a:latin typeface="Impact" pitchFamily="34" charset="0"/>
              </a:rPr>
              <a:t>is a </a:t>
            </a:r>
            <a:r>
              <a:rPr lang="en-GB" sz="1600" dirty="0" smtClean="0">
                <a:latin typeface="Impact" pitchFamily="34" charset="0"/>
              </a:rPr>
              <a:t>good estimation for the total length of the ring road?</a:t>
            </a:r>
          </a:p>
          <a:p>
            <a:pPr marL="342900" indent="-342900">
              <a:buAutoNum type="arabicParenR"/>
            </a:pPr>
            <a:endParaRPr lang="en-GB" sz="1600" dirty="0">
              <a:latin typeface="Impact" pitchFamily="34" charset="0"/>
            </a:endParaRPr>
          </a:p>
          <a:p>
            <a:pPr marL="342900" indent="-342900">
              <a:buAutoNum type="arabicParenR"/>
            </a:pPr>
            <a:r>
              <a:rPr lang="en-GB" sz="1600" dirty="0" smtClean="0">
                <a:latin typeface="Impact" pitchFamily="34" charset="0"/>
              </a:rPr>
              <a:t>A prison has a square perimeter fence around it.  Three hundred and sixty metres of metal fencing was used in total to enclose the prison.  What is the length of one side of the fence?</a:t>
            </a:r>
          </a:p>
          <a:p>
            <a:pPr marL="342900" indent="-342900">
              <a:buAutoNum type="arabicParenR"/>
            </a:pPr>
            <a:endParaRPr lang="en-GB" sz="1600" dirty="0">
              <a:latin typeface="Impact" pitchFamily="34" charset="0"/>
            </a:endParaRPr>
          </a:p>
          <a:p>
            <a:pPr marL="342900" indent="-342900">
              <a:buAutoNum type="arabicParenR"/>
            </a:pPr>
            <a:r>
              <a:rPr lang="en-GB" sz="1600" dirty="0" smtClean="0">
                <a:latin typeface="Impact" pitchFamily="34" charset="0"/>
              </a:rPr>
              <a:t>A motor racing track is a rough rectangle shape.  A car completes 70 laps and the total distance driven is 350km.  If the length of the racing track on both sides is 2km long, how wide is the track?</a:t>
            </a:r>
          </a:p>
          <a:p>
            <a:pPr marL="342900" indent="-342900">
              <a:buAutoNum type="arabicParenR"/>
            </a:pPr>
            <a:endParaRPr lang="en-GB" sz="1600" dirty="0">
              <a:latin typeface="Impact" pitchFamily="34" charset="0"/>
            </a:endParaRPr>
          </a:p>
          <a:p>
            <a:pPr marL="342900" indent="-342900">
              <a:buAutoNum type="arabicParenR"/>
            </a:pPr>
            <a:r>
              <a:rPr lang="en-GB" sz="1600" dirty="0" smtClean="0">
                <a:latin typeface="Impact" pitchFamily="34" charset="0"/>
              </a:rPr>
              <a:t>A pipe in a circular pool goes all the way round the edge and has holes in it to provide bubbles.  If six metres of pipe was used to go round the pool once, how big is the pool (what is its diameter) ?</a:t>
            </a:r>
          </a:p>
          <a:p>
            <a:pPr marL="342900" indent="-342900">
              <a:buAutoNum type="arabicParenR"/>
            </a:pPr>
            <a:endParaRPr lang="en-GB" sz="1600" dirty="0">
              <a:latin typeface="Impact" pitchFamily="34" charset="0"/>
            </a:endParaRPr>
          </a:p>
          <a:p>
            <a:pPr marL="342900" indent="-342900">
              <a:buAutoNum type="arabicParenR"/>
            </a:pPr>
            <a:r>
              <a:rPr lang="en-GB" sz="1600" dirty="0" smtClean="0">
                <a:latin typeface="Impact" pitchFamily="34" charset="0"/>
              </a:rPr>
              <a:t>A hotel room has electrical wiring problems and needs a refit.  The room is 7.3m x 5.8m.  How much wiring is required to go all the way round the room?</a:t>
            </a:r>
          </a:p>
        </p:txBody>
      </p:sp>
      <p:pic>
        <p:nvPicPr>
          <p:cNvPr id="16"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19672" y="545701"/>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805" y="911"/>
            <a:ext cx="887556" cy="1553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11">
            <a:extLst>
              <a:ext uri="{BEBA8EAE-BF5A-486C-A8C5-ECC9F3942E4B}">
                <a14:imgProps xmlns:a14="http://schemas.microsoft.com/office/drawing/2010/main">
                  <a14:imgLayer r:embed="rId12">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1475656" y="4581128"/>
            <a:ext cx="7473059" cy="400050"/>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a:blip r:embed="rId11">
            <a:extLst>
              <a:ext uri="{BEBA8EAE-BF5A-486C-A8C5-ECC9F3942E4B}">
                <a14:imgProps xmlns:a14="http://schemas.microsoft.com/office/drawing/2010/main">
                  <a14:imgLayer r:embed="rId12">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4067944" y="1916832"/>
            <a:ext cx="4880770" cy="400050"/>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6602600"/>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1030493"/>
            <a:ext cx="9186863" cy="5405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Practice – Making it Functional 1</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61111" y="1133237"/>
            <a:ext cx="8854806" cy="5345916"/>
            <a:chOff x="3274536" y="1289754"/>
            <a:chExt cx="5506770" cy="4803631"/>
          </a:xfrm>
        </p:grpSpPr>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BB</a:t>
              </a:r>
              <a:endParaRPr lang="en-GB" dirty="0"/>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pic>
        <p:nvPicPr>
          <p:cNvPr id="16"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85893" y="552356"/>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805" y="911"/>
            <a:ext cx="887556" cy="1553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7536" y="1449443"/>
            <a:ext cx="8766952" cy="3563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84110" y="4725144"/>
            <a:ext cx="7029450" cy="1710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005564" y="5020477"/>
            <a:ext cx="994579" cy="1419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1370" y="5020477"/>
            <a:ext cx="885245" cy="1415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1760592"/>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91" y="1507922"/>
            <a:ext cx="9143489" cy="452140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000238"/>
            <a:ext cx="9157052" cy="870565"/>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10360"/>
            <a:ext cx="9186863" cy="10438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82982" y="2104390"/>
            <a:ext cx="439933" cy="1552708"/>
          </a:xfrm>
          <a:prstGeom prst="rect">
            <a:avLst/>
          </a:prstGeom>
          <a:noFill/>
          <a:ln>
            <a:noFill/>
          </a:ln>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55189" y="2596081"/>
            <a:ext cx="483064" cy="508944"/>
          </a:xfrm>
          <a:prstGeom prst="rect">
            <a:avLst/>
          </a:prstGeom>
          <a:noFill/>
          <a:ln>
            <a:noFill/>
          </a:ln>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59334" y="2104390"/>
            <a:ext cx="439933" cy="1552708"/>
          </a:xfrm>
          <a:prstGeom prst="rect">
            <a:avLst/>
          </a:prstGeom>
          <a:noFill/>
          <a:ln>
            <a:noFill/>
          </a:ln>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27061" y="2104390"/>
            <a:ext cx="439933" cy="1552708"/>
          </a:xfrm>
          <a:prstGeom prst="rect">
            <a:avLst/>
          </a:prstGeom>
          <a:noFill/>
          <a:ln>
            <a:noFill/>
          </a:ln>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43031" y="2104390"/>
            <a:ext cx="439933" cy="1552708"/>
          </a:xfrm>
          <a:prstGeom prst="rect">
            <a:avLst/>
          </a:prstGeom>
          <a:noFill/>
          <a:ln>
            <a:noFill/>
          </a:ln>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98514" y="2113063"/>
            <a:ext cx="439933" cy="1552708"/>
          </a:xfrm>
          <a:prstGeom prst="rect">
            <a:avLst/>
          </a:prstGeom>
          <a:noFill/>
          <a:ln>
            <a:noFill/>
          </a:ln>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0173" y="2104390"/>
            <a:ext cx="439933" cy="1552708"/>
          </a:xfrm>
          <a:prstGeom prst="rect">
            <a:avLst/>
          </a:prstGeom>
          <a:noFill/>
          <a:ln>
            <a:noFill/>
          </a:ln>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7899" y="2104390"/>
            <a:ext cx="439933" cy="1552708"/>
          </a:xfrm>
          <a:prstGeom prst="rect">
            <a:avLst/>
          </a:prstGeom>
          <a:noFill/>
          <a:ln>
            <a:noFill/>
          </a:ln>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53870" y="2104390"/>
            <a:ext cx="439933" cy="1552708"/>
          </a:xfrm>
          <a:prstGeom prst="rect">
            <a:avLst/>
          </a:prstGeom>
          <a:noFill/>
          <a:ln>
            <a:noFill/>
          </a:ln>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87091" y="2104390"/>
            <a:ext cx="439933" cy="1552708"/>
          </a:xfrm>
          <a:prstGeom prst="rect">
            <a:avLst/>
          </a:prstGeom>
          <a:noFill/>
          <a:ln>
            <a:noFill/>
          </a:ln>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5256" y="4217799"/>
            <a:ext cx="439933" cy="1552709"/>
          </a:xfrm>
          <a:prstGeom prst="rect">
            <a:avLst/>
          </a:prstGeom>
          <a:noFill/>
          <a:ln>
            <a:noFill/>
          </a:ln>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82982" y="4226426"/>
            <a:ext cx="439933" cy="1552709"/>
          </a:xfrm>
          <a:prstGeom prst="rect">
            <a:avLst/>
          </a:prstGeom>
          <a:noFill/>
          <a:ln>
            <a:noFill/>
          </a:ln>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59334" y="4226426"/>
            <a:ext cx="439933" cy="1552709"/>
          </a:xfrm>
          <a:prstGeom prst="rect">
            <a:avLst/>
          </a:prstGeom>
          <a:noFill/>
          <a:ln>
            <a:noFill/>
          </a:ln>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27061" y="4226426"/>
            <a:ext cx="439933" cy="1552709"/>
          </a:xfrm>
          <a:prstGeom prst="rect">
            <a:avLst/>
          </a:prstGeom>
          <a:noFill/>
          <a:ln>
            <a:noFill/>
          </a:ln>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51657" y="4226426"/>
            <a:ext cx="439933" cy="1552709"/>
          </a:xfrm>
          <a:prstGeom prst="rect">
            <a:avLst/>
          </a:prstGeom>
          <a:noFill/>
          <a:ln>
            <a:noFill/>
          </a:ln>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0757" y="4226426"/>
            <a:ext cx="439933" cy="1552709"/>
          </a:xfrm>
          <a:prstGeom prst="rect">
            <a:avLst/>
          </a:prstGeom>
          <a:noFill/>
          <a:ln>
            <a:noFill/>
          </a:ln>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77516" y="4226426"/>
            <a:ext cx="439933" cy="1552709"/>
          </a:xfrm>
          <a:prstGeom prst="rect">
            <a:avLst/>
          </a:prstGeom>
          <a:noFill/>
          <a:ln>
            <a:noFill/>
          </a:ln>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45243" y="4226426"/>
            <a:ext cx="439933" cy="1552709"/>
          </a:xfrm>
          <a:prstGeom prst="rect">
            <a:avLst/>
          </a:prstGeom>
          <a:noFill/>
          <a:ln>
            <a:noFill/>
          </a:ln>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52586" y="4226426"/>
            <a:ext cx="439933" cy="1552709"/>
          </a:xfrm>
          <a:prstGeom prst="rect">
            <a:avLst/>
          </a:prstGeom>
          <a:noFill/>
          <a:ln>
            <a:noFill/>
          </a:ln>
        </p:spPr>
      </p:pic>
      <p:pic>
        <p:nvPicPr>
          <p:cNvPr id="31" name="Picture 3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14289" y="2596081"/>
            <a:ext cx="508942" cy="508944"/>
          </a:xfrm>
          <a:prstGeom prst="rect">
            <a:avLst/>
          </a:prstGeom>
          <a:noFill/>
          <a:ln>
            <a:noFill/>
          </a:ln>
        </p:spPr>
      </p:pic>
      <p:pic>
        <p:nvPicPr>
          <p:cNvPr id="32" name="Picture 3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90642" y="2596081"/>
            <a:ext cx="465811" cy="483066"/>
          </a:xfrm>
          <a:prstGeom prst="rect">
            <a:avLst/>
          </a:prstGeom>
          <a:noFill/>
          <a:ln>
            <a:noFill/>
          </a:ln>
        </p:spPr>
      </p:pic>
      <p:pic>
        <p:nvPicPr>
          <p:cNvPr id="33" name="Picture 3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32490" y="2621960"/>
            <a:ext cx="457185" cy="457187"/>
          </a:xfrm>
          <a:prstGeom prst="rect">
            <a:avLst/>
          </a:prstGeom>
          <a:noFill/>
          <a:ln>
            <a:noFill/>
          </a:ln>
        </p:spPr>
      </p:pic>
      <p:pic>
        <p:nvPicPr>
          <p:cNvPr id="34" name="Picture 3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865711" y="2596082"/>
            <a:ext cx="500316" cy="483065"/>
          </a:xfrm>
          <a:prstGeom prst="rect">
            <a:avLst/>
          </a:prstGeom>
          <a:noFill/>
          <a:ln>
            <a:noFill/>
          </a:ln>
        </p:spPr>
      </p:pic>
      <p:pic>
        <p:nvPicPr>
          <p:cNvPr id="35" name="Picture 3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125128" y="2587455"/>
            <a:ext cx="500316" cy="508943"/>
          </a:xfrm>
          <a:prstGeom prst="rect">
            <a:avLst/>
          </a:prstGeom>
          <a:noFill/>
          <a:ln>
            <a:noFill/>
          </a:ln>
        </p:spPr>
      </p:pic>
      <p:pic>
        <p:nvPicPr>
          <p:cNvPr id="36" name="Picture 3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841097" y="2578829"/>
            <a:ext cx="560699" cy="526196"/>
          </a:xfrm>
          <a:prstGeom prst="rect">
            <a:avLst/>
          </a:prstGeom>
          <a:noFill/>
          <a:ln>
            <a:noFill/>
          </a:ln>
        </p:spPr>
      </p:pic>
      <p:pic>
        <p:nvPicPr>
          <p:cNvPr id="37" name="Picture 36"/>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669207" y="2587455"/>
            <a:ext cx="491690" cy="526196"/>
          </a:xfrm>
          <a:prstGeom prst="rect">
            <a:avLst/>
          </a:prstGeom>
          <a:noFill/>
          <a:ln>
            <a:noFill/>
          </a:ln>
        </p:spPr>
      </p:pic>
      <p:pic>
        <p:nvPicPr>
          <p:cNvPr id="38" name="Picture 3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342045" y="2596081"/>
            <a:ext cx="500316" cy="517570"/>
          </a:xfrm>
          <a:prstGeom prst="rect">
            <a:avLst/>
          </a:prstGeom>
          <a:noFill/>
          <a:ln>
            <a:noFill/>
          </a:ln>
        </p:spPr>
      </p:pic>
      <p:pic>
        <p:nvPicPr>
          <p:cNvPr id="39" name="Picture 3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044332" y="4761248"/>
            <a:ext cx="508943" cy="483065"/>
          </a:xfrm>
          <a:prstGeom prst="rect">
            <a:avLst/>
          </a:prstGeom>
          <a:noFill/>
          <a:ln>
            <a:noFill/>
          </a:ln>
        </p:spPr>
      </p:pic>
      <p:pic>
        <p:nvPicPr>
          <p:cNvPr id="40" name="Picture 39"/>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837936" y="4735369"/>
            <a:ext cx="508943" cy="517570"/>
          </a:xfrm>
          <a:prstGeom prst="rect">
            <a:avLst/>
          </a:prstGeom>
          <a:noFill/>
          <a:ln>
            <a:noFill/>
          </a:ln>
        </p:spPr>
      </p:pic>
      <p:pic>
        <p:nvPicPr>
          <p:cNvPr id="41" name="Picture 40"/>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510776" y="4442136"/>
            <a:ext cx="773099" cy="759045"/>
          </a:xfrm>
          <a:prstGeom prst="rect">
            <a:avLst/>
          </a:prstGeom>
          <a:noFill/>
          <a:ln>
            <a:noFill/>
          </a:ln>
        </p:spPr>
      </p:pic>
      <p:pic>
        <p:nvPicPr>
          <p:cNvPr id="42" name="Picture 41"/>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3390642" y="4735369"/>
            <a:ext cx="500316" cy="500317"/>
          </a:xfrm>
          <a:prstGeom prst="rect">
            <a:avLst/>
          </a:prstGeom>
          <a:noFill/>
          <a:ln>
            <a:noFill/>
          </a:ln>
        </p:spPr>
      </p:pic>
      <p:pic>
        <p:nvPicPr>
          <p:cNvPr id="43" name="Picture 42"/>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080732" y="4735369"/>
            <a:ext cx="517568" cy="517570"/>
          </a:xfrm>
          <a:prstGeom prst="rect">
            <a:avLst/>
          </a:prstGeom>
          <a:noFill/>
          <a:ln>
            <a:noFill/>
          </a:ln>
        </p:spPr>
      </p:pic>
      <p:pic>
        <p:nvPicPr>
          <p:cNvPr id="44" name="Picture 43"/>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4848459" y="4718117"/>
            <a:ext cx="517568" cy="517569"/>
          </a:xfrm>
          <a:prstGeom prst="rect">
            <a:avLst/>
          </a:prstGeom>
          <a:noFill/>
          <a:ln>
            <a:noFill/>
          </a:ln>
        </p:spPr>
      </p:pic>
      <p:pic>
        <p:nvPicPr>
          <p:cNvPr id="45" name="Picture 44"/>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6832471" y="4718117"/>
            <a:ext cx="534820" cy="517569"/>
          </a:xfrm>
          <a:prstGeom prst="rect">
            <a:avLst/>
          </a:prstGeom>
          <a:noFill/>
          <a:ln>
            <a:noFill/>
          </a:ln>
        </p:spPr>
      </p:pic>
      <p:pic>
        <p:nvPicPr>
          <p:cNvPr id="46" name="Picture 45"/>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7617449" y="4735369"/>
            <a:ext cx="500317" cy="500317"/>
          </a:xfrm>
          <a:prstGeom prst="rect">
            <a:avLst/>
          </a:prstGeom>
          <a:noFill/>
          <a:ln>
            <a:noFill/>
          </a:ln>
        </p:spPr>
      </p:pic>
      <p:pic>
        <p:nvPicPr>
          <p:cNvPr id="47" name="Picture 46"/>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8333419" y="4709490"/>
            <a:ext cx="534821" cy="526196"/>
          </a:xfrm>
          <a:prstGeom prst="rect">
            <a:avLst/>
          </a:prstGeom>
          <a:noFill/>
          <a:ln>
            <a:noFill/>
          </a:ln>
        </p:spPr>
      </p:pic>
      <p:grpSp>
        <p:nvGrpSpPr>
          <p:cNvPr id="2" name="Group 1"/>
          <p:cNvGrpSpPr/>
          <p:nvPr/>
        </p:nvGrpSpPr>
        <p:grpSpPr>
          <a:xfrm>
            <a:off x="1044332" y="2104390"/>
            <a:ext cx="810857" cy="1552708"/>
            <a:chOff x="1044332" y="2104390"/>
            <a:chExt cx="810857" cy="1552708"/>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11" name="Picture 10">
              <a:hlinkClick r:id="rId23" action="ppaction://hlinksldjump">
                <a:snd r:embed="rId24" name="laser.wav"/>
              </a:hlinkClick>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48" name="Text Box 2"/>
            <p:cNvSpPr txBox="1">
              <a:spLocks noChangeArrowheads="1"/>
            </p:cNvSpPr>
            <p:nvPr/>
          </p:nvSpPr>
          <p:spPr bwMode="auto">
            <a:xfrm>
              <a:off x="1044332" y="3113650"/>
              <a:ext cx="690091"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place</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value</a:t>
              </a:r>
              <a:endParaRPr lang="en-GB" sz="1100" dirty="0">
                <a:effectLst/>
                <a:latin typeface="Calibri"/>
                <a:ea typeface="Calibri"/>
                <a:cs typeface="Times New Roman"/>
              </a:endParaRPr>
            </a:p>
          </p:txBody>
        </p:sp>
      </p:grpSp>
      <p:sp>
        <p:nvSpPr>
          <p:cNvPr id="49" name="Text Box 2"/>
          <p:cNvSpPr txBox="1">
            <a:spLocks noChangeArrowheads="1"/>
          </p:cNvSpPr>
          <p:nvPr/>
        </p:nvSpPr>
        <p:spPr bwMode="auto">
          <a:xfrm>
            <a:off x="1674039" y="3113650"/>
            <a:ext cx="888493"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negative</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numbers</a:t>
            </a:r>
            <a:endParaRPr lang="en-GB" sz="1100" dirty="0">
              <a:effectLst/>
              <a:latin typeface="Calibri"/>
              <a:ea typeface="Calibri"/>
              <a:cs typeface="Times New Roman"/>
            </a:endParaRPr>
          </a:p>
        </p:txBody>
      </p:sp>
      <p:sp>
        <p:nvSpPr>
          <p:cNvPr id="50" name="Text Box 2"/>
          <p:cNvSpPr txBox="1">
            <a:spLocks noChangeArrowheads="1"/>
          </p:cNvSpPr>
          <p:nvPr/>
        </p:nvSpPr>
        <p:spPr bwMode="auto">
          <a:xfrm>
            <a:off x="2433140" y="3113650"/>
            <a:ext cx="888493"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add and</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subtract</a:t>
            </a:r>
            <a:endParaRPr lang="en-GB" sz="1100" dirty="0">
              <a:effectLst/>
              <a:latin typeface="Calibri"/>
              <a:ea typeface="Calibri"/>
              <a:cs typeface="Times New Roman"/>
            </a:endParaRPr>
          </a:p>
        </p:txBody>
      </p:sp>
      <p:sp>
        <p:nvSpPr>
          <p:cNvPr id="51" name="Text Box 2"/>
          <p:cNvSpPr txBox="1">
            <a:spLocks noChangeArrowheads="1"/>
          </p:cNvSpPr>
          <p:nvPr/>
        </p:nvSpPr>
        <p:spPr bwMode="auto">
          <a:xfrm>
            <a:off x="3252623" y="3139530"/>
            <a:ext cx="879867" cy="46581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multiply</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divide</a:t>
            </a:r>
            <a:endParaRPr lang="en-GB" sz="1100" dirty="0">
              <a:effectLst/>
              <a:latin typeface="Calibri"/>
              <a:ea typeface="Calibri"/>
              <a:cs typeface="Times New Roman"/>
            </a:endParaRPr>
          </a:p>
        </p:txBody>
      </p:sp>
      <p:sp>
        <p:nvSpPr>
          <p:cNvPr id="52" name="Text Box 2"/>
          <p:cNvSpPr txBox="1">
            <a:spLocks noChangeArrowheads="1"/>
          </p:cNvSpPr>
          <p:nvPr/>
        </p:nvSpPr>
        <p:spPr bwMode="auto">
          <a:xfrm>
            <a:off x="4011724" y="3113650"/>
            <a:ext cx="862613"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round</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numbers</a:t>
            </a:r>
            <a:endParaRPr lang="en-GB" sz="1100" dirty="0">
              <a:effectLst/>
              <a:latin typeface="Calibri"/>
              <a:ea typeface="Calibri"/>
              <a:cs typeface="Times New Roman"/>
            </a:endParaRPr>
          </a:p>
        </p:txBody>
      </p:sp>
      <p:sp>
        <p:nvSpPr>
          <p:cNvPr id="53" name="Text Box 2"/>
          <p:cNvSpPr txBox="1">
            <a:spLocks noChangeArrowheads="1"/>
          </p:cNvSpPr>
          <p:nvPr/>
        </p:nvSpPr>
        <p:spPr bwMode="auto">
          <a:xfrm>
            <a:off x="4796228" y="3130903"/>
            <a:ext cx="690091" cy="465813"/>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1100" dirty="0">
                <a:solidFill>
                  <a:srgbClr val="FFFFFF"/>
                </a:solidFill>
                <a:effectLst/>
                <a:latin typeface="Line Printer (PC)"/>
                <a:ea typeface="Calibri"/>
                <a:cs typeface="Times New Roman"/>
              </a:rPr>
              <a:t>ratio</a:t>
            </a:r>
            <a:endParaRPr lang="en-GB" sz="1100" dirty="0">
              <a:effectLst/>
              <a:latin typeface="Calibri"/>
              <a:ea typeface="Calibri"/>
              <a:cs typeface="Times New Roman"/>
            </a:endParaRPr>
          </a:p>
          <a:p>
            <a:pPr algn="ctr">
              <a:lnSpc>
                <a:spcPct val="115000"/>
              </a:lnSpc>
              <a:spcAft>
                <a:spcPts val="0"/>
              </a:spcAft>
            </a:pPr>
            <a:r>
              <a:rPr lang="en-GB" sz="1100" dirty="0">
                <a:solidFill>
                  <a:srgbClr val="FFFFFF"/>
                </a:solidFill>
                <a:effectLst/>
                <a:latin typeface="Line Printer (PC)"/>
                <a:ea typeface="Calibri"/>
                <a:cs typeface="Times New Roman"/>
              </a:rPr>
              <a:t>scale</a:t>
            </a:r>
            <a:endParaRPr lang="en-GB" sz="1100" dirty="0">
              <a:effectLst/>
              <a:latin typeface="Calibri"/>
              <a:ea typeface="Calibri"/>
              <a:cs typeface="Times New Roman"/>
            </a:endParaRPr>
          </a:p>
        </p:txBody>
      </p:sp>
      <p:sp>
        <p:nvSpPr>
          <p:cNvPr id="54" name="Text Box 2"/>
          <p:cNvSpPr txBox="1">
            <a:spLocks noChangeArrowheads="1"/>
          </p:cNvSpPr>
          <p:nvPr/>
        </p:nvSpPr>
        <p:spPr bwMode="auto">
          <a:xfrm>
            <a:off x="6737583" y="3130903"/>
            <a:ext cx="793605"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decimal</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numbers</a:t>
            </a:r>
            <a:endParaRPr lang="en-GB" sz="1100" dirty="0">
              <a:effectLst/>
              <a:latin typeface="Calibri"/>
              <a:ea typeface="Calibri"/>
              <a:cs typeface="Times New Roman"/>
            </a:endParaRPr>
          </a:p>
        </p:txBody>
      </p:sp>
      <p:sp>
        <p:nvSpPr>
          <p:cNvPr id="55" name="Text Box 2"/>
          <p:cNvSpPr txBox="1">
            <a:spLocks noChangeArrowheads="1"/>
          </p:cNvSpPr>
          <p:nvPr/>
        </p:nvSpPr>
        <p:spPr bwMode="auto">
          <a:xfrm>
            <a:off x="7505310" y="3139530"/>
            <a:ext cx="802231" cy="284663"/>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1100" dirty="0">
                <a:solidFill>
                  <a:srgbClr val="FFFFFF"/>
                </a:solidFill>
                <a:effectLst/>
                <a:latin typeface="Line Printer (PC)"/>
                <a:ea typeface="Calibri"/>
                <a:cs typeface="Times New Roman"/>
              </a:rPr>
              <a:t>percent</a:t>
            </a:r>
            <a:endParaRPr lang="en-GB" sz="1100" dirty="0">
              <a:effectLst/>
              <a:latin typeface="Calibri"/>
              <a:ea typeface="Calibri"/>
              <a:cs typeface="Times New Roman"/>
            </a:endParaRPr>
          </a:p>
        </p:txBody>
      </p:sp>
      <p:sp>
        <p:nvSpPr>
          <p:cNvPr id="56" name="Text Box 2"/>
          <p:cNvSpPr txBox="1">
            <a:spLocks noChangeArrowheads="1"/>
          </p:cNvSpPr>
          <p:nvPr/>
        </p:nvSpPr>
        <p:spPr bwMode="auto">
          <a:xfrm>
            <a:off x="8169523" y="3130903"/>
            <a:ext cx="879866" cy="64696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percent</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decimal</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fraction</a:t>
            </a:r>
            <a:endParaRPr lang="en-GB" sz="1100" dirty="0">
              <a:effectLst/>
              <a:latin typeface="Calibri"/>
              <a:ea typeface="Calibri"/>
              <a:cs typeface="Times New Roman"/>
            </a:endParaRPr>
          </a:p>
        </p:txBody>
      </p:sp>
      <p:sp>
        <p:nvSpPr>
          <p:cNvPr id="57" name="Text Box 2"/>
          <p:cNvSpPr txBox="1">
            <a:spLocks noChangeArrowheads="1"/>
          </p:cNvSpPr>
          <p:nvPr/>
        </p:nvSpPr>
        <p:spPr bwMode="auto">
          <a:xfrm>
            <a:off x="906314" y="5261565"/>
            <a:ext cx="819483" cy="46581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metric</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measure</a:t>
            </a:r>
            <a:endParaRPr lang="en-GB" sz="1100" dirty="0">
              <a:effectLst/>
              <a:latin typeface="Calibri"/>
              <a:ea typeface="Calibri"/>
              <a:cs typeface="Times New Roman"/>
            </a:endParaRPr>
          </a:p>
        </p:txBody>
      </p:sp>
      <p:sp>
        <p:nvSpPr>
          <p:cNvPr id="58" name="Text Box 2"/>
          <p:cNvSpPr txBox="1">
            <a:spLocks noChangeArrowheads="1"/>
          </p:cNvSpPr>
          <p:nvPr/>
        </p:nvSpPr>
        <p:spPr bwMode="auto">
          <a:xfrm>
            <a:off x="1674039" y="5252938"/>
            <a:ext cx="888493"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imperial</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measure</a:t>
            </a:r>
            <a:endParaRPr lang="en-GB" sz="1100" dirty="0">
              <a:effectLst/>
              <a:latin typeface="Calibri"/>
              <a:ea typeface="Calibri"/>
              <a:cs typeface="Times New Roman"/>
            </a:endParaRPr>
          </a:p>
        </p:txBody>
      </p:sp>
      <p:sp>
        <p:nvSpPr>
          <p:cNvPr id="59" name="Text Box 2"/>
          <p:cNvSpPr txBox="1">
            <a:spLocks noChangeArrowheads="1"/>
          </p:cNvSpPr>
          <p:nvPr/>
        </p:nvSpPr>
        <p:spPr bwMode="auto">
          <a:xfrm>
            <a:off x="2433140" y="5261565"/>
            <a:ext cx="966127" cy="284663"/>
          </a:xfrm>
          <a:prstGeom prst="rect">
            <a:avLst/>
          </a:prstGeom>
          <a:noFill/>
          <a:ln w="9525">
            <a:noFill/>
            <a:miter lim="800000"/>
            <a:headEnd/>
            <a:tailEnd/>
          </a:ln>
        </p:spPr>
        <p:txBody>
          <a:bodyPr rot="0" vert="horz" wrap="square" lIns="91440" tIns="45720" rIns="91440" bIns="45720" anchor="t" anchorCtr="0">
            <a:spAutoFit/>
          </a:bodyPr>
          <a:lstStyle/>
          <a:p>
            <a:pPr>
              <a:lnSpc>
                <a:spcPct val="115000"/>
              </a:lnSpc>
              <a:spcAft>
                <a:spcPts val="0"/>
              </a:spcAft>
            </a:pPr>
            <a:r>
              <a:rPr lang="en-GB" sz="1100" dirty="0">
                <a:solidFill>
                  <a:srgbClr val="FFFFFF"/>
                </a:solidFill>
                <a:effectLst/>
                <a:latin typeface="Line Printer (PC)"/>
                <a:ea typeface="Calibri"/>
                <a:cs typeface="Times New Roman"/>
              </a:rPr>
              <a:t>perimeter</a:t>
            </a:r>
            <a:endParaRPr lang="en-GB" sz="1100" dirty="0">
              <a:effectLst/>
              <a:latin typeface="Calibri"/>
              <a:ea typeface="Calibri"/>
              <a:cs typeface="Times New Roman"/>
            </a:endParaRPr>
          </a:p>
        </p:txBody>
      </p:sp>
      <p:sp>
        <p:nvSpPr>
          <p:cNvPr id="60" name="Text Box 2"/>
          <p:cNvSpPr txBox="1">
            <a:spLocks noChangeArrowheads="1"/>
          </p:cNvSpPr>
          <p:nvPr/>
        </p:nvSpPr>
        <p:spPr bwMode="auto">
          <a:xfrm>
            <a:off x="3399267" y="5261565"/>
            <a:ext cx="690092" cy="28466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area</a:t>
            </a:r>
            <a:endParaRPr lang="en-GB" sz="1100" dirty="0">
              <a:effectLst/>
              <a:latin typeface="Calibri"/>
              <a:ea typeface="Calibri"/>
              <a:cs typeface="Times New Roman"/>
            </a:endParaRPr>
          </a:p>
        </p:txBody>
      </p:sp>
      <p:sp>
        <p:nvSpPr>
          <p:cNvPr id="61" name="Text Box 2"/>
          <p:cNvSpPr txBox="1">
            <a:spLocks noChangeArrowheads="1"/>
          </p:cNvSpPr>
          <p:nvPr/>
        </p:nvSpPr>
        <p:spPr bwMode="auto">
          <a:xfrm>
            <a:off x="4046229" y="5261565"/>
            <a:ext cx="715969" cy="28466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volume</a:t>
            </a:r>
            <a:endParaRPr lang="en-GB" sz="1100" dirty="0">
              <a:effectLst/>
              <a:latin typeface="Calibri"/>
              <a:ea typeface="Calibri"/>
              <a:cs typeface="Times New Roman"/>
            </a:endParaRPr>
          </a:p>
        </p:txBody>
      </p:sp>
      <p:sp>
        <p:nvSpPr>
          <p:cNvPr id="62" name="Text Box 2"/>
          <p:cNvSpPr txBox="1">
            <a:spLocks noChangeArrowheads="1"/>
          </p:cNvSpPr>
          <p:nvPr/>
        </p:nvSpPr>
        <p:spPr bwMode="auto">
          <a:xfrm>
            <a:off x="4710074" y="5269782"/>
            <a:ext cx="940404" cy="464805"/>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formulae</a:t>
            </a:r>
            <a:endParaRPr lang="en-GB" sz="1100" dirty="0">
              <a:effectLst/>
              <a:latin typeface="Calibri"/>
              <a:ea typeface="Calibri"/>
              <a:cs typeface="Times New Roman"/>
            </a:endParaRPr>
          </a:p>
          <a:p>
            <a:pPr algn="r">
              <a:lnSpc>
                <a:spcPct val="115000"/>
              </a:lnSpc>
              <a:spcAft>
                <a:spcPts val="0"/>
              </a:spcAft>
            </a:pPr>
            <a:r>
              <a:rPr lang="en-GB" sz="1100" dirty="0" err="1">
                <a:solidFill>
                  <a:srgbClr val="FFFFFF"/>
                </a:solidFill>
                <a:effectLst/>
                <a:latin typeface="Line Printer (PC)"/>
                <a:ea typeface="Calibri"/>
                <a:cs typeface="Times New Roman"/>
              </a:rPr>
              <a:t>bodmas</a:t>
            </a:r>
            <a:endParaRPr lang="en-GB" sz="1100">
              <a:effectLst/>
              <a:latin typeface="Calibri"/>
              <a:ea typeface="Calibri"/>
              <a:cs typeface="Times New Roman"/>
            </a:endParaRPr>
          </a:p>
        </p:txBody>
      </p:sp>
      <p:sp>
        <p:nvSpPr>
          <p:cNvPr id="63" name="Text Box 2"/>
          <p:cNvSpPr txBox="1">
            <a:spLocks noChangeArrowheads="1"/>
          </p:cNvSpPr>
          <p:nvPr/>
        </p:nvSpPr>
        <p:spPr bwMode="auto">
          <a:xfrm>
            <a:off x="6694453" y="5278818"/>
            <a:ext cx="810857" cy="46581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a:solidFill>
                  <a:srgbClr val="FFFFFF"/>
                </a:solidFill>
                <a:effectLst/>
                <a:latin typeface="Line Printer (PC)"/>
                <a:ea typeface="Calibri"/>
                <a:cs typeface="Times New Roman"/>
              </a:rPr>
              <a:t>charts</a:t>
            </a:r>
            <a:endParaRPr lang="en-GB" sz="1100">
              <a:effectLst/>
              <a:latin typeface="Calibri"/>
              <a:ea typeface="Calibri"/>
              <a:cs typeface="Times New Roman"/>
            </a:endParaRPr>
          </a:p>
          <a:p>
            <a:pPr algn="r">
              <a:lnSpc>
                <a:spcPct val="115000"/>
              </a:lnSpc>
              <a:spcAft>
                <a:spcPts val="0"/>
              </a:spcAft>
            </a:pPr>
            <a:r>
              <a:rPr lang="en-GB" sz="1100">
                <a:solidFill>
                  <a:srgbClr val="FFFFFF"/>
                </a:solidFill>
                <a:effectLst/>
                <a:latin typeface="Line Printer (PC)"/>
                <a:ea typeface="Calibri"/>
                <a:cs typeface="Times New Roman"/>
              </a:rPr>
              <a:t>data</a:t>
            </a:r>
            <a:endParaRPr lang="en-GB" sz="1100">
              <a:effectLst/>
              <a:latin typeface="Calibri"/>
              <a:ea typeface="Calibri"/>
              <a:cs typeface="Times New Roman"/>
            </a:endParaRPr>
          </a:p>
        </p:txBody>
      </p:sp>
      <p:sp>
        <p:nvSpPr>
          <p:cNvPr id="64" name="Text Box 2"/>
          <p:cNvSpPr txBox="1">
            <a:spLocks noChangeArrowheads="1"/>
          </p:cNvSpPr>
          <p:nvPr/>
        </p:nvSpPr>
        <p:spPr bwMode="auto">
          <a:xfrm>
            <a:off x="7444927" y="5252938"/>
            <a:ext cx="940249" cy="284664"/>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a:solidFill>
                  <a:srgbClr val="FFFFFF"/>
                </a:solidFill>
                <a:effectLst/>
                <a:latin typeface="Line Printer (PC)"/>
                <a:ea typeface="Calibri"/>
                <a:cs typeface="Times New Roman"/>
              </a:rPr>
              <a:t>averages</a:t>
            </a:r>
            <a:endParaRPr lang="en-GB" sz="1100">
              <a:effectLst/>
              <a:latin typeface="Calibri"/>
              <a:ea typeface="Calibri"/>
              <a:cs typeface="Times New Roman"/>
            </a:endParaRPr>
          </a:p>
        </p:txBody>
      </p:sp>
      <p:sp>
        <p:nvSpPr>
          <p:cNvPr id="65" name="Text Box 2"/>
          <p:cNvSpPr txBox="1">
            <a:spLocks noChangeArrowheads="1"/>
          </p:cNvSpPr>
          <p:nvPr/>
        </p:nvSpPr>
        <p:spPr bwMode="auto">
          <a:xfrm>
            <a:off x="8281662" y="5313322"/>
            <a:ext cx="819484" cy="465813"/>
          </a:xfrm>
          <a:prstGeom prst="rect">
            <a:avLst/>
          </a:prstGeom>
          <a:noFill/>
          <a:ln w="9525">
            <a:noFill/>
            <a:miter lim="800000"/>
            <a:headEnd/>
            <a:tailEnd/>
          </a:ln>
        </p:spPr>
        <p:txBody>
          <a:bodyPr rot="0" vert="horz" wrap="square" lIns="91440" tIns="45720" rIns="91440" bIns="45720" anchor="t" anchorCtr="0">
            <a:spAutoFit/>
          </a:bodyPr>
          <a:lstStyle/>
          <a:p>
            <a:pPr>
              <a:lnSpc>
                <a:spcPct val="115000"/>
              </a:lnSpc>
              <a:spcAft>
                <a:spcPts val="0"/>
              </a:spcAft>
            </a:pPr>
            <a:r>
              <a:rPr lang="en-GB" sz="1100">
                <a:solidFill>
                  <a:srgbClr val="FFFFFF"/>
                </a:solidFill>
                <a:effectLst/>
                <a:latin typeface="Line Printer (PC)"/>
                <a:ea typeface="Calibri"/>
                <a:cs typeface="Times New Roman"/>
              </a:rPr>
              <a:t>prob-</a:t>
            </a:r>
            <a:endParaRPr lang="en-GB" sz="1100">
              <a:effectLst/>
              <a:latin typeface="Calibri"/>
              <a:ea typeface="Calibri"/>
              <a:cs typeface="Times New Roman"/>
            </a:endParaRPr>
          </a:p>
          <a:p>
            <a:pPr>
              <a:lnSpc>
                <a:spcPct val="115000"/>
              </a:lnSpc>
              <a:spcAft>
                <a:spcPts val="0"/>
              </a:spcAft>
            </a:pPr>
            <a:r>
              <a:rPr lang="en-GB" sz="1100">
                <a:solidFill>
                  <a:srgbClr val="FFFFFF"/>
                </a:solidFill>
                <a:effectLst/>
                <a:latin typeface="Line Printer (PC)"/>
                <a:ea typeface="Calibri"/>
                <a:cs typeface="Times New Roman"/>
              </a:rPr>
              <a:t>ability</a:t>
            </a:r>
            <a:endParaRPr lang="en-GB" sz="1100">
              <a:effectLst/>
              <a:latin typeface="Calibri"/>
              <a:ea typeface="Calibri"/>
              <a:cs typeface="Times New Roman"/>
            </a:endParaRPr>
          </a:p>
        </p:txBody>
      </p:sp>
      <p:pic>
        <p:nvPicPr>
          <p:cNvPr id="2063" name="Picture 304"/>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191" y="945923"/>
            <a:ext cx="9161243" cy="561999"/>
          </a:xfrm>
          <a:prstGeom prst="rect">
            <a:avLst/>
          </a:prstGeom>
          <a:noFill/>
          <a:effectLst>
            <a:reflection blurRad="6350" stA="50000" endA="295" endPos="92000" dist="101600" dir="5400000" sy="-100000" algn="bl" rotWithShape="0"/>
          </a:effectLst>
          <a:extLst>
            <a:ext uri="{909E8E84-426E-40DD-AFC4-6F175D3DCCD1}">
              <a14:hiddenFill xmlns:a14="http://schemas.microsoft.com/office/drawing/2010/main">
                <a:solidFill>
                  <a:srgbClr val="FFFFFF"/>
                </a:solidFill>
              </a14:hiddenFill>
            </a:ext>
          </a:extLst>
        </p:spPr>
      </p:pic>
      <p:sp>
        <p:nvSpPr>
          <p:cNvPr id="67" name="Text Box 2"/>
          <p:cNvSpPr txBox="1">
            <a:spLocks noChangeArrowheads="1"/>
          </p:cNvSpPr>
          <p:nvPr/>
        </p:nvSpPr>
        <p:spPr bwMode="auto">
          <a:xfrm rot="16200000">
            <a:off x="-793896" y="3714497"/>
            <a:ext cx="2752090"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M</a:t>
            </a:r>
            <a:r>
              <a:rPr lang="en-GB" sz="2000" b="1" dirty="0" smtClean="0">
                <a:solidFill>
                  <a:srgbClr val="FFFFFF"/>
                </a:solidFill>
                <a:effectLst/>
                <a:latin typeface="Line Printer (PC)"/>
                <a:ea typeface="Calibri"/>
                <a:cs typeface="Times New Roman"/>
              </a:rPr>
              <a:t>ATHS  L1  to </a:t>
            </a:r>
            <a:r>
              <a:rPr lang="en-GB" sz="2000" b="1" dirty="0">
                <a:solidFill>
                  <a:srgbClr val="FFFFFF"/>
                </a:solidFill>
                <a:effectLst/>
                <a:latin typeface="Line Printer (PC)"/>
                <a:ea typeface="Calibri"/>
                <a:cs typeface="Times New Roman"/>
              </a:rPr>
              <a:t>L2</a:t>
            </a:r>
            <a:endParaRPr lang="en-GB" sz="1100" dirty="0">
              <a:effectLst/>
              <a:latin typeface="Calibri"/>
              <a:ea typeface="Calibri"/>
              <a:cs typeface="Times New Roman"/>
            </a:endParaRPr>
          </a:p>
        </p:txBody>
      </p:sp>
      <p:pic>
        <p:nvPicPr>
          <p:cNvPr id="2061" name="Picture 3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125" y="2104390"/>
            <a:ext cx="157163" cy="5588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3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125" y="5195123"/>
            <a:ext cx="157162" cy="558800"/>
          </a:xfrm>
          <a:prstGeom prst="rect">
            <a:avLst/>
          </a:prstGeom>
          <a:noFill/>
          <a:extLst>
            <a:ext uri="{909E8E84-426E-40DD-AFC4-6F175D3DCCD1}">
              <a14:hiddenFill xmlns:a14="http://schemas.microsoft.com/office/drawing/2010/main">
                <a:solidFill>
                  <a:srgbClr val="FFFFFF"/>
                </a:solidFill>
              </a14:hiddenFill>
            </a:ext>
          </a:extLst>
        </p:spPr>
      </p:pic>
      <p:sp>
        <p:nvSpPr>
          <p:cNvPr id="70" name="Text Box 2"/>
          <p:cNvSpPr txBox="1">
            <a:spLocks noChangeArrowheads="1"/>
          </p:cNvSpPr>
          <p:nvPr/>
        </p:nvSpPr>
        <p:spPr bwMode="auto">
          <a:xfrm>
            <a:off x="5989489" y="3157855"/>
            <a:ext cx="885825" cy="2825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1100">
                <a:solidFill>
                  <a:srgbClr val="FFFFFF"/>
                </a:solidFill>
                <a:effectLst/>
                <a:latin typeface="Line Printer (PC)"/>
                <a:ea typeface="Calibri"/>
                <a:cs typeface="Times New Roman"/>
              </a:rPr>
              <a:t>fraction</a:t>
            </a:r>
            <a:endParaRPr lang="en-GB" sz="1100">
              <a:effectLst/>
              <a:latin typeface="Calibri"/>
              <a:ea typeface="Calibri"/>
              <a:cs typeface="Times New Roman"/>
            </a:endParaRPr>
          </a:p>
        </p:txBody>
      </p:sp>
      <p:cxnSp>
        <p:nvCxnSpPr>
          <p:cNvPr id="71" name="Elbow Connector 70"/>
          <p:cNvCxnSpPr/>
          <p:nvPr/>
        </p:nvCxnSpPr>
        <p:spPr>
          <a:xfrm>
            <a:off x="1449874" y="1931670"/>
            <a:ext cx="3984625" cy="120650"/>
          </a:xfrm>
          <a:prstGeom prst="bentConnector3">
            <a:avLst>
              <a:gd name="adj1" fmla="val 40474"/>
            </a:avLst>
          </a:prstGeom>
        </p:spPr>
        <p:style>
          <a:lnRef idx="1">
            <a:schemeClr val="accent1"/>
          </a:lnRef>
          <a:fillRef idx="0">
            <a:schemeClr val="accent1"/>
          </a:fillRef>
          <a:effectRef idx="0">
            <a:schemeClr val="accent1"/>
          </a:effectRef>
          <a:fontRef idx="minor">
            <a:schemeClr val="tx1"/>
          </a:fontRef>
        </p:style>
      </p:cxnSp>
      <p:cxnSp>
        <p:nvCxnSpPr>
          <p:cNvPr id="72" name="Elbow Connector 71"/>
          <p:cNvCxnSpPr/>
          <p:nvPr/>
        </p:nvCxnSpPr>
        <p:spPr>
          <a:xfrm>
            <a:off x="6263174" y="3656965"/>
            <a:ext cx="2767965" cy="128905"/>
          </a:xfrm>
          <a:prstGeom prst="bentConnector3">
            <a:avLst>
              <a:gd name="adj1" fmla="val 69322"/>
            </a:avLst>
          </a:prstGeom>
        </p:spPr>
        <p:style>
          <a:lnRef idx="1">
            <a:schemeClr val="accent1"/>
          </a:lnRef>
          <a:fillRef idx="0">
            <a:schemeClr val="accent1"/>
          </a:fillRef>
          <a:effectRef idx="0">
            <a:schemeClr val="accent1"/>
          </a:effectRef>
          <a:fontRef idx="minor">
            <a:schemeClr val="tx1"/>
          </a:fontRef>
        </p:style>
      </p:cxnSp>
      <p:cxnSp>
        <p:nvCxnSpPr>
          <p:cNvPr id="73" name="Elbow Connector 72"/>
          <p:cNvCxnSpPr/>
          <p:nvPr/>
        </p:nvCxnSpPr>
        <p:spPr>
          <a:xfrm>
            <a:off x="1078399" y="5839460"/>
            <a:ext cx="4459605" cy="12065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74" name="Elbow Connector 73"/>
          <p:cNvCxnSpPr/>
          <p:nvPr/>
        </p:nvCxnSpPr>
        <p:spPr>
          <a:xfrm>
            <a:off x="7021999" y="5839460"/>
            <a:ext cx="2000885" cy="77470"/>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75" name="Text Box 2"/>
          <p:cNvSpPr txBox="1">
            <a:spLocks noChangeArrowheads="1"/>
          </p:cNvSpPr>
          <p:nvPr/>
        </p:nvSpPr>
        <p:spPr bwMode="auto">
          <a:xfrm>
            <a:off x="3269615" y="1833245"/>
            <a:ext cx="2397760" cy="3175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100" b="1" dirty="0">
                <a:solidFill>
                  <a:srgbClr val="FFFFFF"/>
                </a:solidFill>
                <a:effectLst/>
                <a:latin typeface="Line Printer (PC)"/>
                <a:ea typeface="Calibri"/>
                <a:cs typeface="Times New Roman"/>
              </a:rPr>
              <a:t>Whole Number and Functions</a:t>
            </a:r>
            <a:endParaRPr lang="en-GB" sz="1100" dirty="0">
              <a:effectLst/>
              <a:latin typeface="Calibri"/>
              <a:ea typeface="Calibri"/>
              <a:cs typeface="Times New Roman"/>
            </a:endParaRPr>
          </a:p>
        </p:txBody>
      </p:sp>
      <p:sp>
        <p:nvSpPr>
          <p:cNvPr id="76" name="Text Box 2"/>
          <p:cNvSpPr txBox="1">
            <a:spLocks noChangeArrowheads="1"/>
          </p:cNvSpPr>
          <p:nvPr/>
        </p:nvSpPr>
        <p:spPr bwMode="auto">
          <a:xfrm>
            <a:off x="1113324" y="5856605"/>
            <a:ext cx="2035175" cy="317500"/>
          </a:xfrm>
          <a:prstGeom prst="rect">
            <a:avLst/>
          </a:prstGeom>
          <a:noFill/>
          <a:ln w="9525">
            <a:noFill/>
            <a:miter lim="800000"/>
            <a:headEnd/>
            <a:tailEnd/>
          </a:ln>
        </p:spPr>
        <p:txBody>
          <a:bodyPr rot="0" vert="horz" wrap="square" lIns="91440" tIns="45720" rIns="91440" bIns="45720" anchor="t" anchorCtr="0">
            <a:noAutofit/>
          </a:bodyPr>
          <a:lstStyle/>
          <a:p>
            <a:pPr algn="r">
              <a:lnSpc>
                <a:spcPct val="115000"/>
              </a:lnSpc>
              <a:spcAft>
                <a:spcPts val="0"/>
              </a:spcAft>
            </a:pPr>
            <a:r>
              <a:rPr lang="en-GB" sz="1100" b="1">
                <a:solidFill>
                  <a:srgbClr val="FFFFFF"/>
                </a:solidFill>
                <a:effectLst/>
                <a:latin typeface="Line Printer (PC)"/>
                <a:ea typeface="Calibri"/>
                <a:cs typeface="Times New Roman"/>
              </a:rPr>
              <a:t>Measure and Shape</a:t>
            </a:r>
            <a:endParaRPr lang="en-GB" sz="1100">
              <a:effectLst/>
              <a:latin typeface="Calibri"/>
              <a:ea typeface="Calibri"/>
              <a:cs typeface="Times New Roman"/>
            </a:endParaRPr>
          </a:p>
        </p:txBody>
      </p:sp>
      <p:sp>
        <p:nvSpPr>
          <p:cNvPr id="77" name="Text Box 2"/>
          <p:cNvSpPr txBox="1">
            <a:spLocks noChangeArrowheads="1"/>
          </p:cNvSpPr>
          <p:nvPr/>
        </p:nvSpPr>
        <p:spPr bwMode="auto">
          <a:xfrm>
            <a:off x="6366679" y="3646170"/>
            <a:ext cx="1586865" cy="3175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100" b="1">
                <a:solidFill>
                  <a:srgbClr val="FFFFFF"/>
                </a:solidFill>
                <a:effectLst/>
                <a:latin typeface="Line Printer (PC)"/>
                <a:ea typeface="Calibri"/>
                <a:cs typeface="Times New Roman"/>
              </a:rPr>
              <a:t>Parts of a whole</a:t>
            </a:r>
            <a:endParaRPr lang="en-GB" sz="1100">
              <a:effectLst/>
              <a:latin typeface="Calibri"/>
              <a:ea typeface="Calibri"/>
              <a:cs typeface="Times New Roman"/>
            </a:endParaRPr>
          </a:p>
        </p:txBody>
      </p:sp>
      <p:sp>
        <p:nvSpPr>
          <p:cNvPr id="78" name="Text Box 2"/>
          <p:cNvSpPr txBox="1">
            <a:spLocks noChangeArrowheads="1"/>
          </p:cNvSpPr>
          <p:nvPr/>
        </p:nvSpPr>
        <p:spPr bwMode="auto">
          <a:xfrm>
            <a:off x="6802289" y="5842635"/>
            <a:ext cx="1586865" cy="3175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100" b="1">
                <a:solidFill>
                  <a:srgbClr val="FFFFFF"/>
                </a:solidFill>
                <a:effectLst/>
                <a:latin typeface="Line Printer (PC)"/>
                <a:ea typeface="Calibri"/>
                <a:cs typeface="Times New Roman"/>
              </a:rPr>
              <a:t>Handling Data</a:t>
            </a:r>
            <a:endParaRPr lang="en-GB" sz="1100">
              <a:effectLst/>
              <a:latin typeface="Calibri"/>
              <a:ea typeface="Calibri"/>
              <a:cs typeface="Times New Roman"/>
            </a:endParaRPr>
          </a:p>
        </p:txBody>
      </p:sp>
      <p:sp>
        <p:nvSpPr>
          <p:cNvPr id="79" name="Text Box 2"/>
          <p:cNvSpPr txBox="1">
            <a:spLocks noChangeArrowheads="1"/>
          </p:cNvSpPr>
          <p:nvPr/>
        </p:nvSpPr>
        <p:spPr bwMode="auto">
          <a:xfrm>
            <a:off x="1371108" y="755915"/>
            <a:ext cx="6306723"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effectLst/>
                <a:latin typeface="Line Printer (PC)"/>
                <a:ea typeface="Calibri"/>
                <a:cs typeface="Times New Roman"/>
              </a:rPr>
              <a:t>Course </a:t>
            </a:r>
            <a:r>
              <a:rPr lang="en-GB" sz="2000" b="1" dirty="0" smtClean="0">
                <a:solidFill>
                  <a:srgbClr val="FFFFFF"/>
                </a:solidFill>
                <a:effectLst/>
                <a:latin typeface="Line Printer (PC)"/>
                <a:ea typeface="Calibri"/>
                <a:cs typeface="Times New Roman"/>
              </a:rPr>
              <a:t>Content:  Choose your  topic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9218" name="Picture 2"/>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613" y="1507923"/>
            <a:ext cx="324111" cy="4927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326128" y="50862"/>
            <a:ext cx="2766391" cy="705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35591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randombar(horizontal)">
                                      <p:cBhvr>
                                        <p:cTn id="7" dur="500"/>
                                        <p:tgtEl>
                                          <p:spTgt spid="7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randombar(horizontal)">
                                      <p:cBhvr>
                                        <p:cTn id="10"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1030493"/>
            <a:ext cx="9186863" cy="5405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Practice – Making it Functional </a:t>
            </a:r>
            <a:r>
              <a:rPr lang="en-GB" sz="2000" b="1" dirty="0">
                <a:solidFill>
                  <a:srgbClr val="FFFFFF"/>
                </a:solidFill>
                <a:latin typeface="Line Printer (PC)"/>
                <a:ea typeface="Calibri"/>
                <a:cs typeface="Times New Roman"/>
              </a:rPr>
              <a:t>2</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294480"/>
            <a:ext cx="8854806" cy="5345916"/>
            <a:chOff x="3274536" y="1289754"/>
            <a:chExt cx="5506770" cy="4803631"/>
          </a:xfrm>
        </p:grpSpPr>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a:t>
              </a:r>
              <a:endParaRPr lang="en-GB" dirty="0"/>
            </a:p>
          </p:txBody>
        </p:sp>
      </p:grpSp>
      <p:pic>
        <p:nvPicPr>
          <p:cNvPr id="16"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85893" y="552356"/>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 Box 2"/>
          <p:cNvSpPr txBox="1">
            <a:spLocks noChangeArrowheads="1"/>
          </p:cNvSpPr>
          <p:nvPr/>
        </p:nvSpPr>
        <p:spPr bwMode="auto">
          <a:xfrm>
            <a:off x="1269803" y="1212596"/>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Use the information on the previous page</a:t>
            </a:r>
          </a:p>
        </p:txBody>
      </p:sp>
      <p:pic>
        <p:nvPicPr>
          <p:cNvPr id="25"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805" y="911"/>
            <a:ext cx="887556" cy="1553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019" y="1593177"/>
            <a:ext cx="8804695" cy="4033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7927" y="5517232"/>
            <a:ext cx="8820787" cy="1123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900641"/>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1030493"/>
            <a:ext cx="9186863" cy="5405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Practice – Making it Functional 3</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294480"/>
            <a:ext cx="8854806" cy="5345916"/>
            <a:chOff x="3274536" y="1289754"/>
            <a:chExt cx="5506770" cy="4803631"/>
          </a:xfrm>
        </p:grpSpPr>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a:t>
              </a:r>
              <a:endParaRPr lang="en-GB" dirty="0"/>
            </a:p>
          </p:txBody>
        </p:sp>
      </p:grpSp>
      <p:pic>
        <p:nvPicPr>
          <p:cNvPr id="16"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85893" y="552356"/>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 Box 2"/>
          <p:cNvSpPr txBox="1">
            <a:spLocks noChangeArrowheads="1"/>
          </p:cNvSpPr>
          <p:nvPr/>
        </p:nvSpPr>
        <p:spPr bwMode="auto">
          <a:xfrm>
            <a:off x="1269803" y="1212596"/>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Use the information on the previous pages</a:t>
            </a:r>
          </a:p>
        </p:txBody>
      </p:sp>
      <p:pic>
        <p:nvPicPr>
          <p:cNvPr id="25"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805" y="911"/>
            <a:ext cx="887556" cy="1553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974" y="1579205"/>
            <a:ext cx="8883739" cy="40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9339" y="5579804"/>
            <a:ext cx="8773141" cy="1045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218834"/>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1030493"/>
            <a:ext cx="9186863" cy="5405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End of Session Quiz to assess LEVEL 1</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5"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47664" y="598472"/>
            <a:ext cx="541590" cy="53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805" y="911"/>
            <a:ext cx="887556" cy="1553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1949475" y="-331760"/>
            <a:ext cx="5066542" cy="8675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35896" y="1480864"/>
            <a:ext cx="4352156"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3468" y="6525344"/>
            <a:ext cx="7343860" cy="174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4868724"/>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1030493"/>
            <a:ext cx="9186863" cy="5405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End of Session Quiz to assess LEVEL 2</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5"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47664" y="598472"/>
            <a:ext cx="541590" cy="53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805" y="911"/>
            <a:ext cx="887556" cy="1553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p:nvPr/>
        </p:nvPicPr>
        <p:blipFill>
          <a:blip r:embed="rId8">
            <a:extLst>
              <a:ext uri="{28A0092B-C50C-407E-A947-70E740481C1C}">
                <a14:useLocalDpi xmlns:a14="http://schemas.microsoft.com/office/drawing/2010/main" val="0"/>
              </a:ext>
            </a:extLst>
          </a:blip>
          <a:srcRect/>
          <a:stretch>
            <a:fillRect/>
          </a:stretch>
        </p:blipFill>
        <p:spPr bwMode="auto">
          <a:xfrm>
            <a:off x="-42863" y="10421"/>
            <a:ext cx="9186863" cy="6847579"/>
          </a:xfrm>
          <a:prstGeom prst="rect">
            <a:avLst/>
          </a:prstGeom>
          <a:noFill/>
          <a:ln>
            <a:noFill/>
          </a:ln>
        </p:spPr>
      </p:pic>
      <p:sp>
        <p:nvSpPr>
          <p:cNvPr id="17" name="Text Box 2"/>
          <p:cNvSpPr txBox="1">
            <a:spLocks noChangeArrowheads="1"/>
          </p:cNvSpPr>
          <p:nvPr/>
        </p:nvSpPr>
        <p:spPr bwMode="auto">
          <a:xfrm rot="5400000">
            <a:off x="3177560" y="4103361"/>
            <a:ext cx="720080" cy="235457"/>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nSpc>
                <a:spcPct val="115000"/>
              </a:lnSpc>
              <a:spcAft>
                <a:spcPts val="1000"/>
              </a:spcAft>
            </a:pPr>
            <a:r>
              <a:rPr lang="en-GB" sz="1100" dirty="0">
                <a:effectLst/>
                <a:latin typeface="Arial Black"/>
                <a:ea typeface="Calibri"/>
                <a:cs typeface="Times New Roman"/>
              </a:rPr>
              <a:t>radius</a:t>
            </a:r>
            <a:endParaRPr lang="en-GB" sz="1100" dirty="0">
              <a:effectLst/>
              <a:latin typeface="Calibri"/>
              <a:ea typeface="Calibri"/>
              <a:cs typeface="Times New Roman"/>
            </a:endParaRPr>
          </a:p>
        </p:txBody>
      </p:sp>
      <p:sp>
        <p:nvSpPr>
          <p:cNvPr id="14" name="Rectangle 13"/>
          <p:cNvSpPr/>
          <p:nvPr/>
        </p:nvSpPr>
        <p:spPr>
          <a:xfrm rot="5400000">
            <a:off x="4878052" y="4798012"/>
            <a:ext cx="559769" cy="369332"/>
          </a:xfrm>
          <a:prstGeom prst="rect">
            <a:avLst/>
          </a:prstGeom>
          <a:noFill/>
        </p:spPr>
        <p:txBody>
          <a:bodyPr wrap="none" lIns="91440" tIns="45720" rIns="91440" bIns="45720">
            <a:spAutoFit/>
          </a:bodyPr>
          <a:lstStyle/>
          <a:p>
            <a:pPr algn="ctr"/>
            <a:r>
              <a:rPr lang="en-US" dirty="0" smtClean="0">
                <a:ln w="0"/>
                <a:effectLst>
                  <a:outerShdw blurRad="38100" dist="19050" dir="2700000" algn="tl" rotWithShape="0">
                    <a:schemeClr val="dk1">
                      <a:alpha val="40000"/>
                    </a:schemeClr>
                  </a:outerShdw>
                </a:effectLst>
              </a:rPr>
              <a:t>D=5</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18" name="Rectangle 17"/>
          <p:cNvSpPr/>
          <p:nvPr/>
        </p:nvSpPr>
        <p:spPr>
          <a:xfrm rot="5400000">
            <a:off x="4843107" y="3787316"/>
            <a:ext cx="691215" cy="307777"/>
          </a:xfrm>
          <a:prstGeom prst="rect">
            <a:avLst/>
          </a:prstGeom>
          <a:noFill/>
        </p:spPr>
        <p:txBody>
          <a:bodyPr wrap="none" lIns="91440" tIns="45720" rIns="91440" bIns="45720">
            <a:spAutoFit/>
          </a:bodyPr>
          <a:lstStyle/>
          <a:p>
            <a:pPr algn="ctr"/>
            <a:r>
              <a:rPr lang="en-US" sz="1400" dirty="0" smtClean="0">
                <a:ln w="0"/>
                <a:effectLst>
                  <a:outerShdw blurRad="38100" dist="19050" dir="2700000" algn="tl" rotWithShape="0">
                    <a:schemeClr val="dk1">
                      <a:alpha val="40000"/>
                    </a:schemeClr>
                  </a:outerShdw>
                </a:effectLst>
              </a:rPr>
              <a:t>R=2.37</a:t>
            </a:r>
            <a:endParaRPr lang="en-US" sz="1400" b="0" cap="none" spc="0" dirty="0">
              <a:ln w="0"/>
              <a:solidFill>
                <a:schemeClr val="tx1"/>
              </a:solidFill>
              <a:effectLst>
                <a:outerShdw blurRad="38100" dist="19050" dir="2700000" algn="tl" rotWithShape="0">
                  <a:schemeClr val="dk1">
                    <a:alpha val="40000"/>
                  </a:schemeClr>
                </a:outerShdw>
              </a:effectLst>
            </a:endParaRPr>
          </a:p>
        </p:txBody>
      </p:sp>
      <p:sp>
        <p:nvSpPr>
          <p:cNvPr id="19" name="Rectangle 18"/>
          <p:cNvSpPr/>
          <p:nvPr/>
        </p:nvSpPr>
        <p:spPr>
          <a:xfrm rot="5400000">
            <a:off x="4449210" y="2397793"/>
            <a:ext cx="553358" cy="307777"/>
          </a:xfrm>
          <a:prstGeom prst="rect">
            <a:avLst/>
          </a:prstGeom>
          <a:noFill/>
        </p:spPr>
        <p:txBody>
          <a:bodyPr wrap="none" lIns="91440" tIns="45720" rIns="91440" bIns="45720">
            <a:spAutoFit/>
          </a:bodyPr>
          <a:lstStyle/>
          <a:p>
            <a:pPr algn="ctr"/>
            <a:r>
              <a:rPr lang="en-US" sz="1400" dirty="0" smtClean="0">
                <a:ln w="0"/>
                <a:effectLst>
                  <a:outerShdw blurRad="38100" dist="19050" dir="2700000" algn="tl" rotWithShape="0">
                    <a:schemeClr val="dk1">
                      <a:alpha val="40000"/>
                    </a:schemeClr>
                  </a:outerShdw>
                </a:effectLst>
              </a:rPr>
              <a:t>C=13</a:t>
            </a:r>
            <a:endParaRPr lang="en-US" sz="1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94868724"/>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1030493"/>
            <a:ext cx="9186863" cy="5405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109683" y="1179428"/>
            <a:ext cx="8854806" cy="5345916"/>
            <a:chOff x="3274536" y="1289754"/>
            <a:chExt cx="5506770" cy="4803631"/>
          </a:xfrm>
        </p:grpSpPr>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Snip Single Corner Rectangle 13"/>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8" name="Picture 4" descr="http://stillsound.files.wordpress.com/2012/04/outer-space-stars.jpeg"/>
          <p:cNvPicPr>
            <a:picLocks noChangeAspect="1" noChangeArrowheads="1"/>
          </p:cNvPicPr>
          <p:nvPr/>
        </p:nvPicPr>
        <p:blipFill>
          <a:blip r:embed="rId4">
            <a:extLst>
              <a:ext uri="{BEBA8EAE-BF5A-486C-A8C5-ECC9F3942E4B}">
                <a14:imgProps xmlns:a14="http://schemas.microsoft.com/office/drawing/2010/main">
                  <a14:imgLayer r:embed="rId5">
                    <a14:imgEffect>
                      <a14:artisticBlur radius="13"/>
                    </a14:imgEffect>
                    <a14:imgEffect>
                      <a14:saturation sat="55000"/>
                    </a14:imgEffect>
                    <a14:imgEffect>
                      <a14:brightnessContrast bright="96000"/>
                    </a14:imgEffect>
                  </a14:imgLayer>
                </a14:imgProps>
              </a:ext>
              <a:ext uri="{28A0092B-C50C-407E-A947-70E740481C1C}">
                <a14:useLocalDpi xmlns:a14="http://schemas.microsoft.com/office/drawing/2010/main" val="0"/>
              </a:ext>
            </a:extLst>
          </a:blip>
          <a:srcRect/>
          <a:stretch>
            <a:fillRect/>
          </a:stretch>
        </p:blipFill>
        <p:spPr bwMode="auto">
          <a:xfrm rot="10800000">
            <a:off x="179512" y="1507349"/>
            <a:ext cx="8568952" cy="4928172"/>
          </a:xfrm>
          <a:prstGeom prst="rect">
            <a:avLst/>
          </a:prstGeom>
          <a:noFill/>
          <a:extLst>
            <a:ext uri="{909E8E84-426E-40DD-AFC4-6F175D3DCCD1}">
              <a14:hiddenFill xmlns:a14="http://schemas.microsoft.com/office/drawing/2010/main">
                <a:solidFill>
                  <a:srgbClr val="FFFFFF"/>
                </a:solidFill>
              </a14:hiddenFill>
            </a:ext>
          </a:extLst>
        </p:spPr>
      </p:pic>
      <p:pic>
        <p:nvPicPr>
          <p:cNvPr id="212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TOPIC ANSWERS 1 – just the numbers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pic>
        <p:nvPicPr>
          <p:cNvPr id="11"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47664" y="590503"/>
            <a:ext cx="531638" cy="4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805" y="911"/>
            <a:ext cx="887556" cy="1553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p:nvSpPr>
        <p:spPr>
          <a:xfrm>
            <a:off x="251521" y="1640125"/>
            <a:ext cx="2376263" cy="4524315"/>
          </a:xfrm>
          <a:prstGeom prst="rect">
            <a:avLst/>
          </a:prstGeom>
        </p:spPr>
        <p:txBody>
          <a:bodyPr wrap="square">
            <a:spAutoFit/>
          </a:bodyPr>
          <a:lstStyle/>
          <a:p>
            <a:r>
              <a:rPr lang="en-GB" sz="1200" dirty="0" smtClean="0">
                <a:latin typeface="Impact" pitchFamily="34" charset="0"/>
              </a:rPr>
              <a:t>Find the square perimeters</a:t>
            </a:r>
          </a:p>
          <a:p>
            <a:endParaRPr lang="en-GB" sz="1200" dirty="0">
              <a:latin typeface="Impact" pitchFamily="34" charset="0"/>
            </a:endParaRPr>
          </a:p>
          <a:p>
            <a:pPr marL="342900" indent="-342900">
              <a:buAutoNum type="arabicParenR"/>
            </a:pPr>
            <a:r>
              <a:rPr lang="en-GB" sz="1200" dirty="0" smtClean="0">
                <a:latin typeface="Impact" pitchFamily="34" charset="0"/>
              </a:rPr>
              <a:t>P = 16 cm</a:t>
            </a:r>
          </a:p>
          <a:p>
            <a:pPr marL="342900" indent="-342900">
              <a:buAutoNum type="arabicParenR"/>
            </a:pPr>
            <a:r>
              <a:rPr lang="en-GB" sz="1200" dirty="0" smtClean="0">
                <a:latin typeface="Impact" pitchFamily="34" charset="0"/>
              </a:rPr>
              <a:t>P = 24 m</a:t>
            </a:r>
          </a:p>
          <a:p>
            <a:pPr marL="342900" indent="-342900">
              <a:buAutoNum type="arabicParenR"/>
            </a:pPr>
            <a:r>
              <a:rPr lang="en-GB" sz="1200" dirty="0" smtClean="0">
                <a:latin typeface="Impact" pitchFamily="34" charset="0"/>
              </a:rPr>
              <a:t>P = 100 m</a:t>
            </a:r>
            <a:endParaRPr lang="en-GB" sz="1200" dirty="0">
              <a:latin typeface="Impact" pitchFamily="34" charset="0"/>
            </a:endParaRPr>
          </a:p>
          <a:p>
            <a:pPr marL="342900" indent="-342900">
              <a:buAutoNum type="arabicParenR"/>
            </a:pPr>
            <a:r>
              <a:rPr lang="en-GB" sz="1200" dirty="0">
                <a:latin typeface="Impact" pitchFamily="34" charset="0"/>
              </a:rPr>
              <a:t>P</a:t>
            </a:r>
            <a:r>
              <a:rPr lang="en-GB" sz="1200" dirty="0" smtClean="0">
                <a:latin typeface="Impact" pitchFamily="34" charset="0"/>
              </a:rPr>
              <a:t>= 1268 mm</a:t>
            </a:r>
          </a:p>
          <a:p>
            <a:pPr marL="342900" indent="-342900">
              <a:buAutoNum type="arabicParenR"/>
            </a:pPr>
            <a:r>
              <a:rPr lang="en-GB" sz="1200" dirty="0" smtClean="0">
                <a:latin typeface="Impact" pitchFamily="34" charset="0"/>
              </a:rPr>
              <a:t>L = 3 cm</a:t>
            </a:r>
          </a:p>
          <a:p>
            <a:endParaRPr lang="en-GB" sz="1200" dirty="0">
              <a:latin typeface="Impact" pitchFamily="34" charset="0"/>
            </a:endParaRPr>
          </a:p>
          <a:p>
            <a:r>
              <a:rPr lang="en-GB" sz="1200" dirty="0" smtClean="0">
                <a:latin typeface="Impact" pitchFamily="34" charset="0"/>
              </a:rPr>
              <a:t>Find the rectangle perimeters</a:t>
            </a:r>
          </a:p>
          <a:p>
            <a:endParaRPr lang="en-GB" sz="1200" dirty="0">
              <a:latin typeface="Impact" pitchFamily="34" charset="0"/>
            </a:endParaRPr>
          </a:p>
          <a:p>
            <a:pPr marL="342900" indent="-342900">
              <a:buAutoNum type="arabicParenR" startAt="6"/>
            </a:pPr>
            <a:r>
              <a:rPr lang="en-GB" sz="1200" dirty="0" smtClean="0">
                <a:latin typeface="Impact" pitchFamily="34" charset="0"/>
              </a:rPr>
              <a:t>P = 20 cm</a:t>
            </a:r>
          </a:p>
          <a:p>
            <a:pPr marL="342900" indent="-342900">
              <a:buAutoNum type="arabicParenR" startAt="6"/>
            </a:pPr>
            <a:r>
              <a:rPr lang="en-GB" sz="1200" dirty="0" smtClean="0">
                <a:latin typeface="Impact" pitchFamily="34" charset="0"/>
              </a:rPr>
              <a:t>P = 60 m</a:t>
            </a:r>
          </a:p>
          <a:p>
            <a:pPr marL="342900" indent="-342900">
              <a:buAutoNum type="arabicParenR" startAt="6"/>
            </a:pPr>
            <a:r>
              <a:rPr lang="en-GB" sz="1200" dirty="0" smtClean="0">
                <a:latin typeface="Impact" pitchFamily="34" charset="0"/>
              </a:rPr>
              <a:t>P = 21.4 m</a:t>
            </a:r>
          </a:p>
          <a:p>
            <a:pPr marL="342900" indent="-342900">
              <a:buAutoNum type="arabicParenR" startAt="6"/>
            </a:pPr>
            <a:r>
              <a:rPr lang="en-GB" sz="1200" dirty="0" smtClean="0">
                <a:latin typeface="Impact" pitchFamily="34" charset="0"/>
              </a:rPr>
              <a:t>L = 7 m </a:t>
            </a:r>
          </a:p>
          <a:p>
            <a:pPr marL="342900" indent="-342900">
              <a:buAutoNum type="arabicParenR" startAt="6"/>
            </a:pPr>
            <a:r>
              <a:rPr lang="en-GB" sz="1200" dirty="0" smtClean="0">
                <a:latin typeface="Impact" pitchFamily="34" charset="0"/>
              </a:rPr>
              <a:t>W = 32 in</a:t>
            </a:r>
          </a:p>
          <a:p>
            <a:pPr marL="342900" indent="-342900">
              <a:buAutoNum type="arabicParenR" startAt="6"/>
            </a:pPr>
            <a:endParaRPr lang="en-GB" sz="1200" dirty="0">
              <a:latin typeface="Impact" pitchFamily="34" charset="0"/>
            </a:endParaRPr>
          </a:p>
          <a:p>
            <a:r>
              <a:rPr lang="en-GB" sz="1200" dirty="0" smtClean="0">
                <a:latin typeface="Impact" pitchFamily="34" charset="0"/>
              </a:rPr>
              <a:t>Find the perimeters</a:t>
            </a:r>
          </a:p>
          <a:p>
            <a:endParaRPr lang="en-GB" sz="1200" dirty="0">
              <a:latin typeface="Impact" pitchFamily="34" charset="0"/>
            </a:endParaRPr>
          </a:p>
          <a:p>
            <a:pPr marL="342900" indent="-342900">
              <a:buAutoNum type="arabicParenR" startAt="11"/>
            </a:pPr>
            <a:r>
              <a:rPr lang="en-GB" sz="1200" dirty="0" smtClean="0">
                <a:latin typeface="Impact" pitchFamily="34" charset="0"/>
              </a:rPr>
              <a:t>20 units</a:t>
            </a:r>
          </a:p>
          <a:p>
            <a:pPr marL="342900" indent="-342900">
              <a:buAutoNum type="arabicParenR" startAt="11"/>
            </a:pPr>
            <a:r>
              <a:rPr lang="en-GB" sz="1200" dirty="0" smtClean="0">
                <a:latin typeface="Impact" pitchFamily="34" charset="0"/>
              </a:rPr>
              <a:t>28 units</a:t>
            </a:r>
          </a:p>
          <a:p>
            <a:pPr marL="342900" indent="-342900">
              <a:buAutoNum type="arabicParenR" startAt="11"/>
            </a:pPr>
            <a:r>
              <a:rPr lang="en-GB" sz="1200" dirty="0" smtClean="0">
                <a:latin typeface="Impact" pitchFamily="34" charset="0"/>
              </a:rPr>
              <a:t>16 units</a:t>
            </a:r>
          </a:p>
          <a:p>
            <a:r>
              <a:rPr lang="en-GB" sz="1200" dirty="0" smtClean="0">
                <a:latin typeface="Impact" pitchFamily="34" charset="0"/>
              </a:rPr>
              <a:t>14</a:t>
            </a:r>
            <a:r>
              <a:rPr lang="en-GB" sz="1200" dirty="0">
                <a:latin typeface="Impact" pitchFamily="34" charset="0"/>
              </a:rPr>
              <a:t>)   </a:t>
            </a:r>
            <a:r>
              <a:rPr lang="en-GB" sz="1200" dirty="0" smtClean="0">
                <a:latin typeface="Impact" pitchFamily="34" charset="0"/>
              </a:rPr>
              <a:t>  </a:t>
            </a:r>
            <a:r>
              <a:rPr lang="en-GB" sz="1200" dirty="0">
                <a:latin typeface="Impact" pitchFamily="34" charset="0"/>
              </a:rPr>
              <a:t>22 units</a:t>
            </a:r>
          </a:p>
          <a:p>
            <a:pPr marL="342900" indent="-342900">
              <a:buAutoNum type="arabicParenR" startAt="15"/>
            </a:pPr>
            <a:r>
              <a:rPr lang="en-GB" sz="1200" dirty="0">
                <a:latin typeface="Impact" pitchFamily="34" charset="0"/>
              </a:rPr>
              <a:t>20 units</a:t>
            </a:r>
          </a:p>
          <a:p>
            <a:pPr marL="342900" indent="-342900">
              <a:buAutoNum type="arabicParenR" startAt="11"/>
            </a:pPr>
            <a:endParaRPr lang="en-GB" sz="1200" dirty="0">
              <a:latin typeface="Impact" pitchFamily="34" charset="0"/>
            </a:endParaRPr>
          </a:p>
        </p:txBody>
      </p:sp>
      <p:pic>
        <p:nvPicPr>
          <p:cNvPr id="5123" name="Picture 3"/>
          <p:cNvPicPr>
            <a:picLocks noChangeAspect="1" noChangeArrowheads="1"/>
          </p:cNvPicPr>
          <p:nvPr/>
        </p:nvPicPr>
        <p:blipFill>
          <a:blip r:embed="rId10">
            <a:extLst>
              <a:ext uri="{BEBA8EAE-BF5A-486C-A8C5-ECC9F3942E4B}">
                <a14:imgProps xmlns:a14="http://schemas.microsoft.com/office/drawing/2010/main">
                  <a14:imgLayer r:embed="rId11">
                    <a14:imgEffect>
                      <a14:artisticPastelsSmooth/>
                    </a14:imgEffect>
                  </a14:imgLayer>
                </a14:imgProps>
              </a:ext>
              <a:ext uri="{28A0092B-C50C-407E-A947-70E740481C1C}">
                <a14:useLocalDpi xmlns:a14="http://schemas.microsoft.com/office/drawing/2010/main" val="0"/>
              </a:ext>
            </a:extLst>
          </a:blip>
          <a:srcRect/>
          <a:stretch>
            <a:fillRect/>
          </a:stretch>
        </p:blipFill>
        <p:spPr bwMode="auto">
          <a:xfrm>
            <a:off x="3093364" y="1577772"/>
            <a:ext cx="5838825" cy="485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2372915" y="1507349"/>
            <a:ext cx="2376263" cy="5293757"/>
          </a:xfrm>
          <a:prstGeom prst="rect">
            <a:avLst/>
          </a:prstGeom>
        </p:spPr>
        <p:txBody>
          <a:bodyPr wrap="square">
            <a:spAutoFit/>
          </a:bodyPr>
          <a:lstStyle/>
          <a:p>
            <a:r>
              <a:rPr lang="en-GB" sz="1200" dirty="0" smtClean="0">
                <a:latin typeface="Impact" pitchFamily="34" charset="0"/>
              </a:rPr>
              <a:t>Find the circumferences</a:t>
            </a:r>
          </a:p>
          <a:p>
            <a:endParaRPr lang="en-GB" sz="1200" dirty="0">
              <a:latin typeface="Impact" pitchFamily="34" charset="0"/>
            </a:endParaRPr>
          </a:p>
          <a:p>
            <a:pPr marL="342900" indent="-342900">
              <a:buAutoNum type="arabicParenR" startAt="16"/>
            </a:pPr>
            <a:r>
              <a:rPr lang="en-GB" sz="1200" dirty="0" smtClean="0">
                <a:latin typeface="Impact" pitchFamily="34" charset="0"/>
              </a:rPr>
              <a:t>18.84 cm</a:t>
            </a:r>
          </a:p>
          <a:p>
            <a:pPr marL="342900" indent="-342900">
              <a:buAutoNum type="arabicParenR" startAt="16"/>
            </a:pPr>
            <a:r>
              <a:rPr lang="en-GB" sz="1200" dirty="0" smtClean="0">
                <a:latin typeface="Impact" pitchFamily="34" charset="0"/>
              </a:rPr>
              <a:t>157 m</a:t>
            </a:r>
          </a:p>
          <a:p>
            <a:pPr marL="342900" indent="-342900">
              <a:buAutoNum type="arabicParenR" startAt="16"/>
            </a:pPr>
            <a:r>
              <a:rPr lang="en-GB" sz="1200" dirty="0" smtClean="0">
                <a:latin typeface="Impact" pitchFamily="34" charset="0"/>
              </a:rPr>
              <a:t>314 miles</a:t>
            </a:r>
          </a:p>
          <a:p>
            <a:pPr marL="342900" indent="-342900">
              <a:buAutoNum type="arabicParenR" startAt="16"/>
            </a:pPr>
            <a:r>
              <a:rPr lang="en-GB" sz="1200" dirty="0" smtClean="0">
                <a:latin typeface="Impact" pitchFamily="34" charset="0"/>
              </a:rPr>
              <a:t>2.198 inches</a:t>
            </a:r>
          </a:p>
          <a:p>
            <a:pPr marL="342900" indent="-342900">
              <a:buAutoNum type="arabicParenR" startAt="16"/>
            </a:pPr>
            <a:r>
              <a:rPr lang="en-GB" sz="1200" dirty="0" smtClean="0">
                <a:latin typeface="Impact" pitchFamily="34" charset="0"/>
              </a:rPr>
              <a:t>44.902 km</a:t>
            </a:r>
          </a:p>
          <a:p>
            <a:pPr marL="342900" indent="-342900">
              <a:buAutoNum type="arabicParenR" startAt="16"/>
            </a:pPr>
            <a:endParaRPr lang="en-GB" sz="1200" dirty="0">
              <a:latin typeface="Impact" pitchFamily="34" charset="0"/>
            </a:endParaRPr>
          </a:p>
          <a:p>
            <a:r>
              <a:rPr lang="en-GB" sz="1200" dirty="0" smtClean="0">
                <a:latin typeface="Impact" pitchFamily="34" charset="0"/>
              </a:rPr>
              <a:t>Find the diameters</a:t>
            </a:r>
          </a:p>
          <a:p>
            <a:endParaRPr lang="en-GB" sz="1200" dirty="0">
              <a:latin typeface="Impact" pitchFamily="34" charset="0"/>
            </a:endParaRPr>
          </a:p>
          <a:p>
            <a:pPr marL="228600" indent="-228600">
              <a:buAutoNum type="arabicParenR" startAt="21"/>
            </a:pPr>
            <a:r>
              <a:rPr lang="en-GB" sz="1200" dirty="0" smtClean="0">
                <a:latin typeface="Impact" pitchFamily="34" charset="0"/>
              </a:rPr>
              <a:t>22.3 cm</a:t>
            </a:r>
          </a:p>
          <a:p>
            <a:pPr marL="228600" indent="-228600">
              <a:buAutoNum type="arabicParenR" startAt="21"/>
            </a:pPr>
            <a:r>
              <a:rPr lang="en-GB" sz="1200" dirty="0">
                <a:latin typeface="Impact" pitchFamily="34" charset="0"/>
              </a:rPr>
              <a:t> </a:t>
            </a:r>
            <a:r>
              <a:rPr lang="en-GB" sz="1200" dirty="0" smtClean="0">
                <a:latin typeface="Impact" pitchFamily="34" charset="0"/>
              </a:rPr>
              <a:t>0.32 km</a:t>
            </a:r>
          </a:p>
          <a:p>
            <a:pPr marL="228600" indent="-228600">
              <a:buAutoNum type="arabicParenR" startAt="21"/>
            </a:pPr>
            <a:r>
              <a:rPr lang="en-GB" sz="1200" dirty="0" smtClean="0">
                <a:latin typeface="Impact" pitchFamily="34" charset="0"/>
              </a:rPr>
              <a:t> 0.8 m</a:t>
            </a:r>
          </a:p>
          <a:p>
            <a:pPr marL="228600" indent="-228600">
              <a:buAutoNum type="arabicParenR" startAt="21"/>
            </a:pPr>
            <a:r>
              <a:rPr lang="en-GB" sz="1200" dirty="0" smtClean="0">
                <a:latin typeface="Impact" pitchFamily="34" charset="0"/>
              </a:rPr>
              <a:t> 10 mm</a:t>
            </a:r>
          </a:p>
          <a:p>
            <a:pPr marL="228600" indent="-228600">
              <a:buAutoNum type="arabicParenR" startAt="21"/>
            </a:pPr>
            <a:r>
              <a:rPr lang="en-GB" sz="1200" dirty="0" smtClean="0">
                <a:latin typeface="Impact" pitchFamily="34" charset="0"/>
              </a:rPr>
              <a:t>191.08 feet</a:t>
            </a:r>
          </a:p>
          <a:p>
            <a:pPr marL="228600" indent="-228600">
              <a:buAutoNum type="arabicParenR" startAt="21"/>
            </a:pPr>
            <a:endParaRPr lang="en-GB" sz="1200" dirty="0">
              <a:latin typeface="Impact" pitchFamily="34" charset="0"/>
            </a:endParaRPr>
          </a:p>
          <a:p>
            <a:r>
              <a:rPr lang="en-GB" sz="1200" dirty="0" smtClean="0">
                <a:latin typeface="Impact" pitchFamily="34" charset="0"/>
              </a:rPr>
              <a:t>Find the radius</a:t>
            </a:r>
          </a:p>
          <a:p>
            <a:pPr marL="228600" indent="-228600">
              <a:buAutoNum type="arabicParenR" startAt="26"/>
            </a:pPr>
            <a:r>
              <a:rPr lang="en-GB" sz="1200" dirty="0" smtClean="0">
                <a:latin typeface="Impact" pitchFamily="34" charset="0"/>
              </a:rPr>
              <a:t> 0.8 m</a:t>
            </a:r>
          </a:p>
          <a:p>
            <a:pPr marL="228600" indent="-228600">
              <a:buAutoNum type="arabicParenR" startAt="26"/>
            </a:pPr>
            <a:r>
              <a:rPr lang="en-GB" sz="1200" dirty="0" smtClean="0">
                <a:latin typeface="Impact" pitchFamily="34" charset="0"/>
              </a:rPr>
              <a:t>13.85 cm</a:t>
            </a:r>
          </a:p>
          <a:p>
            <a:pPr marL="228600" indent="-228600">
              <a:buAutoNum type="arabicParenR" startAt="26"/>
            </a:pPr>
            <a:r>
              <a:rPr lang="en-GB" sz="1200" dirty="0" smtClean="0">
                <a:latin typeface="Impact" pitchFamily="34" charset="0"/>
              </a:rPr>
              <a:t> 0.04 km</a:t>
            </a:r>
          </a:p>
          <a:p>
            <a:pPr marL="228600" indent="-228600">
              <a:buAutoNum type="arabicParenR" startAt="26"/>
            </a:pPr>
            <a:endParaRPr lang="en-GB" sz="1200" dirty="0">
              <a:latin typeface="Impact" pitchFamily="34" charset="0"/>
            </a:endParaRPr>
          </a:p>
          <a:p>
            <a:r>
              <a:rPr lang="en-GB" sz="1200" dirty="0" smtClean="0">
                <a:latin typeface="Impact" pitchFamily="34" charset="0"/>
              </a:rPr>
              <a:t>Find the circumferences</a:t>
            </a:r>
          </a:p>
          <a:p>
            <a:r>
              <a:rPr lang="en-GB" sz="1200" dirty="0" smtClean="0">
                <a:latin typeface="Impact" pitchFamily="34" charset="0"/>
              </a:rPr>
              <a:t>29)  9.42 cm</a:t>
            </a:r>
          </a:p>
          <a:p>
            <a:r>
              <a:rPr lang="en-GB" sz="1200" dirty="0" smtClean="0">
                <a:latin typeface="Impact" pitchFamily="34" charset="0"/>
              </a:rPr>
              <a:t>30)  251.2 mm</a:t>
            </a:r>
          </a:p>
          <a:p>
            <a:r>
              <a:rPr lang="en-GB" sz="1200" dirty="0" smtClean="0">
                <a:latin typeface="Impact" pitchFamily="34" charset="0"/>
              </a:rPr>
              <a:t>31)  3.14 cm</a:t>
            </a:r>
          </a:p>
          <a:p>
            <a:r>
              <a:rPr lang="en-GB" sz="1200" dirty="0" smtClean="0">
                <a:latin typeface="Impact" pitchFamily="34" charset="0"/>
              </a:rPr>
              <a:t>32)  16.328 m</a:t>
            </a:r>
          </a:p>
          <a:p>
            <a:pPr marL="342900" indent="-342900">
              <a:buAutoNum type="arabicParenR" startAt="15"/>
            </a:pPr>
            <a:endParaRPr lang="en-GB" sz="1400" dirty="0">
              <a:latin typeface="Impact" pitchFamily="34" charset="0"/>
            </a:endParaRPr>
          </a:p>
        </p:txBody>
      </p:sp>
      <p:sp>
        <p:nvSpPr>
          <p:cNvPr id="21" name="Rectangle 20"/>
          <p:cNvSpPr/>
          <p:nvPr/>
        </p:nvSpPr>
        <p:spPr>
          <a:xfrm>
            <a:off x="4288617" y="1554133"/>
            <a:ext cx="2376263" cy="2246769"/>
          </a:xfrm>
          <a:prstGeom prst="rect">
            <a:avLst/>
          </a:prstGeom>
        </p:spPr>
        <p:txBody>
          <a:bodyPr wrap="square">
            <a:spAutoFit/>
          </a:bodyPr>
          <a:lstStyle/>
          <a:p>
            <a:r>
              <a:rPr lang="en-GB" sz="1600" dirty="0" smtClean="0">
                <a:latin typeface="Impact" pitchFamily="34" charset="0"/>
              </a:rPr>
              <a:t>Word problems</a:t>
            </a:r>
          </a:p>
          <a:p>
            <a:endParaRPr lang="en-GB" sz="1600" dirty="0" smtClean="0">
              <a:latin typeface="Impact" pitchFamily="34" charset="0"/>
            </a:endParaRPr>
          </a:p>
          <a:p>
            <a:pPr marL="342900" indent="-342900">
              <a:buAutoNum type="arabicPlain"/>
            </a:pPr>
            <a:r>
              <a:rPr lang="en-GB" sz="1600" dirty="0" smtClean="0">
                <a:latin typeface="Impact" pitchFamily="34" charset="0"/>
              </a:rPr>
              <a:t>584.04 Million Miles</a:t>
            </a:r>
          </a:p>
          <a:p>
            <a:pPr marL="342900" indent="-342900">
              <a:buAutoNum type="arabicPlain"/>
            </a:pPr>
            <a:r>
              <a:rPr lang="en-GB" sz="1600" dirty="0" smtClean="0">
                <a:latin typeface="Impact" pitchFamily="34" charset="0"/>
              </a:rPr>
              <a:t>46 miles</a:t>
            </a:r>
          </a:p>
          <a:p>
            <a:pPr marL="342900" indent="-342900">
              <a:buAutoNum type="arabicPlain"/>
            </a:pPr>
            <a:r>
              <a:rPr lang="en-GB" sz="1600" dirty="0" smtClean="0">
                <a:latin typeface="Impact" pitchFamily="34" charset="0"/>
              </a:rPr>
              <a:t>90 metres</a:t>
            </a:r>
          </a:p>
          <a:p>
            <a:pPr marL="342900" indent="-342900">
              <a:buAutoNum type="arabicPlain"/>
            </a:pPr>
            <a:r>
              <a:rPr lang="en-GB" sz="1600" dirty="0" smtClean="0">
                <a:latin typeface="Impact" pitchFamily="34" charset="0"/>
              </a:rPr>
              <a:t>0.5 km wide</a:t>
            </a:r>
          </a:p>
          <a:p>
            <a:pPr marL="342900" indent="-342900">
              <a:buAutoNum type="arabicPlain"/>
            </a:pPr>
            <a:r>
              <a:rPr lang="en-GB" sz="1600" dirty="0" smtClean="0">
                <a:latin typeface="Impact" pitchFamily="34" charset="0"/>
              </a:rPr>
              <a:t>1.9 metre diameter</a:t>
            </a:r>
          </a:p>
          <a:p>
            <a:pPr marL="342900" indent="-342900">
              <a:buAutoNum type="arabicPlain"/>
            </a:pPr>
            <a:r>
              <a:rPr lang="en-GB" sz="1600" dirty="0" smtClean="0">
                <a:latin typeface="Impact" pitchFamily="34" charset="0"/>
              </a:rPr>
              <a:t>26.2 m</a:t>
            </a:r>
            <a:endParaRPr lang="en-GB" sz="1600" dirty="0">
              <a:latin typeface="Impact" pitchFamily="34" charset="0"/>
            </a:endParaRPr>
          </a:p>
          <a:p>
            <a:endParaRPr lang="en-GB" sz="1200" dirty="0" smtClean="0">
              <a:latin typeface="Impact" pitchFamily="34" charset="0"/>
            </a:endParaRPr>
          </a:p>
        </p:txBody>
      </p:sp>
    </p:spTree>
    <p:extLst>
      <p:ext uri="{BB962C8B-B14F-4D97-AF65-F5344CB8AC3E}">
        <p14:creationId xmlns:p14="http://schemas.microsoft.com/office/powerpoint/2010/main" val="437210602"/>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1030493"/>
            <a:ext cx="9186863" cy="5405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109683" y="1179428"/>
            <a:ext cx="8854806" cy="5345916"/>
            <a:chOff x="3274536" y="1289754"/>
            <a:chExt cx="5506770" cy="4803631"/>
          </a:xfrm>
        </p:grpSpPr>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Snip Single Corner Rectangle 13"/>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TOPIC ANSWERS 2</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27784" y="590503"/>
            <a:ext cx="531638" cy="4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79512" y="1556791"/>
            <a:ext cx="8712968" cy="1569660"/>
          </a:xfrm>
          <a:prstGeom prst="rect">
            <a:avLst/>
          </a:prstGeom>
        </p:spPr>
        <p:txBody>
          <a:bodyPr wrap="square">
            <a:spAutoFit/>
          </a:bodyPr>
          <a:lstStyle/>
          <a:p>
            <a:endParaRPr lang="en-GB" sz="1200" dirty="0">
              <a:latin typeface="Britannic Bold" pitchFamily="34" charset="0"/>
            </a:endParaRPr>
          </a:p>
          <a:p>
            <a:endParaRPr lang="en-GB" sz="1200" dirty="0" smtClean="0">
              <a:latin typeface="Britannic Bold" pitchFamily="34" charset="0"/>
            </a:endParaRPr>
          </a:p>
          <a:p>
            <a:endParaRPr lang="en-GB" sz="1200" dirty="0">
              <a:latin typeface="Britannic Bold" pitchFamily="34" charset="0"/>
            </a:endParaRPr>
          </a:p>
          <a:p>
            <a:endParaRPr lang="en-GB" sz="1200" dirty="0" smtClean="0">
              <a:latin typeface="Britannic Bold" pitchFamily="34" charset="0"/>
            </a:endParaRPr>
          </a:p>
          <a:p>
            <a:endParaRPr lang="en-GB" sz="1200" dirty="0">
              <a:latin typeface="Britannic Bold" pitchFamily="34" charset="0"/>
            </a:endParaRPr>
          </a:p>
          <a:p>
            <a:endParaRPr lang="en-GB" sz="1200" dirty="0" smtClean="0">
              <a:latin typeface="Britannic Bold" pitchFamily="34" charset="0"/>
            </a:endParaRPr>
          </a:p>
          <a:p>
            <a:endParaRPr lang="en-GB" sz="1200" dirty="0" smtClean="0">
              <a:latin typeface="Britannic Bold" pitchFamily="34" charset="0"/>
            </a:endParaRPr>
          </a:p>
          <a:p>
            <a:endParaRPr lang="en-GB" sz="1200" i="1" dirty="0" smtClean="0">
              <a:latin typeface="Britannic Bold" pitchFamily="34" charset="0"/>
            </a:endParaRPr>
          </a:p>
        </p:txBody>
      </p:sp>
      <p:pic>
        <p:nvPicPr>
          <p:cNvPr id="1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805" y="911"/>
            <a:ext cx="887556" cy="1553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6795" y="1488760"/>
            <a:ext cx="5649341" cy="277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07904" y="4008140"/>
            <a:ext cx="5230392" cy="2427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10">
            <a:extLst>
              <a:ext uri="{BEBA8EAE-BF5A-486C-A8C5-ECC9F3942E4B}">
                <a14:imgProps xmlns:a14="http://schemas.microsoft.com/office/drawing/2010/main">
                  <a14:imgLayer r:embed="rId11">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231876" y="4294068"/>
            <a:ext cx="3476028" cy="2087260"/>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4"/>
          <p:cNvPicPr>
            <a:picLocks noChangeAspect="1" noChangeArrowheads="1"/>
          </p:cNvPicPr>
          <p:nvPr/>
        </p:nvPicPr>
        <p:blipFill>
          <a:blip r:embed="rId10">
            <a:extLst>
              <a:ext uri="{BEBA8EAE-BF5A-486C-A8C5-ECC9F3942E4B}">
                <a14:imgProps xmlns:a14="http://schemas.microsoft.com/office/drawing/2010/main">
                  <a14:imgLayer r:embed="rId11">
                    <a14:imgEffect>
                      <a14:artisticGlass/>
                    </a14:imgEffect>
                  </a14:imgLayer>
                </a14:imgProps>
              </a:ext>
              <a:ext uri="{28A0092B-C50C-407E-A947-70E740481C1C}">
                <a14:useLocalDpi xmlns:a14="http://schemas.microsoft.com/office/drawing/2010/main" val="0"/>
              </a:ext>
            </a:extLst>
          </a:blip>
          <a:srcRect/>
          <a:stretch>
            <a:fillRect/>
          </a:stretch>
        </p:blipFill>
        <p:spPr bwMode="auto">
          <a:xfrm rot="5400000">
            <a:off x="6030493" y="1287094"/>
            <a:ext cx="2627629" cy="2952328"/>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1021131"/>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1030493"/>
            <a:ext cx="9186863" cy="5405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109683" y="1179428"/>
            <a:ext cx="8854806" cy="5345916"/>
            <a:chOff x="3274536" y="1289754"/>
            <a:chExt cx="5506770" cy="4803631"/>
          </a:xfrm>
        </p:grpSpPr>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Snip Single Corner Rectangle 13"/>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TOPIC ANSWERS 3</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27784" y="590503"/>
            <a:ext cx="531638" cy="4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79512" y="1556791"/>
            <a:ext cx="8712968" cy="1569660"/>
          </a:xfrm>
          <a:prstGeom prst="rect">
            <a:avLst/>
          </a:prstGeom>
        </p:spPr>
        <p:txBody>
          <a:bodyPr wrap="square">
            <a:spAutoFit/>
          </a:bodyPr>
          <a:lstStyle/>
          <a:p>
            <a:endParaRPr lang="en-GB" sz="1200" dirty="0">
              <a:latin typeface="Britannic Bold" pitchFamily="34" charset="0"/>
            </a:endParaRPr>
          </a:p>
          <a:p>
            <a:endParaRPr lang="en-GB" sz="1200" dirty="0" smtClean="0">
              <a:latin typeface="Britannic Bold" pitchFamily="34" charset="0"/>
            </a:endParaRPr>
          </a:p>
          <a:p>
            <a:endParaRPr lang="en-GB" sz="1200" dirty="0">
              <a:latin typeface="Britannic Bold" pitchFamily="34" charset="0"/>
            </a:endParaRPr>
          </a:p>
          <a:p>
            <a:endParaRPr lang="en-GB" sz="1200" dirty="0" smtClean="0">
              <a:latin typeface="Britannic Bold" pitchFamily="34" charset="0"/>
            </a:endParaRPr>
          </a:p>
          <a:p>
            <a:endParaRPr lang="en-GB" sz="1200" dirty="0">
              <a:latin typeface="Britannic Bold" pitchFamily="34" charset="0"/>
            </a:endParaRPr>
          </a:p>
          <a:p>
            <a:endParaRPr lang="en-GB" sz="1200" dirty="0" smtClean="0">
              <a:latin typeface="Britannic Bold" pitchFamily="34" charset="0"/>
            </a:endParaRPr>
          </a:p>
          <a:p>
            <a:endParaRPr lang="en-GB" sz="1200" dirty="0" smtClean="0">
              <a:latin typeface="Britannic Bold" pitchFamily="34" charset="0"/>
            </a:endParaRPr>
          </a:p>
          <a:p>
            <a:endParaRPr lang="en-GB" sz="1200" i="1" dirty="0" smtClean="0">
              <a:latin typeface="Britannic Bold" pitchFamily="34" charset="0"/>
            </a:endParaRPr>
          </a:p>
        </p:txBody>
      </p:sp>
      <p:pic>
        <p:nvPicPr>
          <p:cNvPr id="1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805" y="911"/>
            <a:ext cx="887556" cy="1553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3890819" y="1554133"/>
            <a:ext cx="1276759" cy="4840308"/>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193426" y="1552541"/>
            <a:ext cx="3658494" cy="5016758"/>
          </a:xfrm>
          <a:prstGeom prst="rect">
            <a:avLst/>
          </a:prstGeom>
        </p:spPr>
        <p:txBody>
          <a:bodyPr wrap="square">
            <a:spAutoFit/>
          </a:bodyPr>
          <a:lstStyle/>
          <a:p>
            <a:r>
              <a:rPr lang="en-GB" sz="1600" dirty="0" smtClean="0">
                <a:latin typeface="Impact" pitchFamily="34" charset="0"/>
              </a:rPr>
              <a:t>Level One  - Quiz Answers</a:t>
            </a:r>
          </a:p>
          <a:p>
            <a:endParaRPr lang="en-GB" sz="1600" dirty="0" smtClean="0">
              <a:latin typeface="Impact" pitchFamily="34" charset="0"/>
            </a:endParaRPr>
          </a:p>
          <a:p>
            <a:pPr marL="228600" indent="-228600">
              <a:buAutoNum type="arabicParenR"/>
            </a:pPr>
            <a:r>
              <a:rPr lang="en-GB" sz="2400" dirty="0" smtClean="0">
                <a:latin typeface="Impact" pitchFamily="34" charset="0"/>
              </a:rPr>
              <a:t>  28 metres</a:t>
            </a:r>
          </a:p>
          <a:p>
            <a:pPr marL="228600" indent="-228600">
              <a:buAutoNum type="arabicParenR"/>
            </a:pPr>
            <a:r>
              <a:rPr lang="en-GB" sz="2400" dirty="0" smtClean="0">
                <a:latin typeface="Impact" pitchFamily="34" charset="0"/>
              </a:rPr>
              <a:t>  9 metres</a:t>
            </a:r>
          </a:p>
          <a:p>
            <a:pPr marL="228600" indent="-228600">
              <a:buAutoNum type="arabicParenR"/>
            </a:pPr>
            <a:r>
              <a:rPr lang="en-GB" sz="2400" dirty="0" smtClean="0">
                <a:latin typeface="Impact" pitchFamily="34" charset="0"/>
              </a:rPr>
              <a:t>  20 miles</a:t>
            </a:r>
          </a:p>
          <a:p>
            <a:pPr marL="228600" indent="-228600">
              <a:buAutoNum type="arabicParenR"/>
            </a:pPr>
            <a:r>
              <a:rPr lang="en-GB" sz="2400" dirty="0" smtClean="0">
                <a:latin typeface="Impact" pitchFamily="34" charset="0"/>
              </a:rPr>
              <a:t>  12 cm</a:t>
            </a:r>
          </a:p>
          <a:p>
            <a:pPr marL="228600" indent="-228600">
              <a:buAutoNum type="arabicParenR"/>
            </a:pPr>
            <a:r>
              <a:rPr lang="en-GB" sz="2400" dirty="0" smtClean="0">
                <a:latin typeface="Impact" pitchFamily="34" charset="0"/>
              </a:rPr>
              <a:t>  19 metres</a:t>
            </a:r>
          </a:p>
          <a:p>
            <a:pPr marL="228600" indent="-228600">
              <a:buAutoNum type="arabicParenR"/>
            </a:pPr>
            <a:r>
              <a:rPr lang="en-GB" sz="2400" dirty="0" smtClean="0">
                <a:latin typeface="Impact" pitchFamily="34" charset="0"/>
              </a:rPr>
              <a:t>  9.6 metres</a:t>
            </a:r>
          </a:p>
          <a:p>
            <a:pPr marL="228600" indent="-228600">
              <a:buAutoNum type="arabicParenR"/>
            </a:pPr>
            <a:r>
              <a:rPr lang="en-GB" sz="2400" dirty="0" smtClean="0">
                <a:latin typeface="Impact" pitchFamily="34" charset="0"/>
              </a:rPr>
              <a:t>  30cm + 21cm + 30cm + 21cm = 102cm</a:t>
            </a:r>
          </a:p>
          <a:p>
            <a:pPr marL="228600" indent="-228600">
              <a:buAutoNum type="arabicParenR"/>
            </a:pPr>
            <a:r>
              <a:rPr lang="en-GB" sz="2400" dirty="0" smtClean="0">
                <a:latin typeface="Impact" pitchFamily="34" charset="0"/>
              </a:rPr>
              <a:t>  14 cm</a:t>
            </a:r>
          </a:p>
          <a:p>
            <a:pPr marL="228600" indent="-228600">
              <a:buAutoNum type="arabicParenR" startAt="9"/>
            </a:pPr>
            <a:r>
              <a:rPr lang="en-GB" sz="2400" dirty="0" smtClean="0">
                <a:latin typeface="Impact" pitchFamily="34" charset="0"/>
              </a:rPr>
              <a:t>  P = L + L + W + W,   or  P = 2 ( L + W )  or  P = 2L + 2W</a:t>
            </a:r>
          </a:p>
          <a:p>
            <a:pPr marL="228600" indent="-228600">
              <a:buAutoNum type="arabicParenR" startAt="9"/>
            </a:pPr>
            <a:r>
              <a:rPr lang="en-GB" sz="2400" dirty="0" smtClean="0">
                <a:latin typeface="Impact" pitchFamily="34" charset="0"/>
              </a:rPr>
              <a:t>  28 units long</a:t>
            </a:r>
          </a:p>
        </p:txBody>
      </p:sp>
      <p:sp>
        <p:nvSpPr>
          <p:cNvPr id="20" name="Rectangle 19"/>
          <p:cNvSpPr/>
          <p:nvPr/>
        </p:nvSpPr>
        <p:spPr>
          <a:xfrm>
            <a:off x="5167578" y="1508586"/>
            <a:ext cx="3168352" cy="4924425"/>
          </a:xfrm>
          <a:prstGeom prst="rect">
            <a:avLst/>
          </a:prstGeom>
        </p:spPr>
        <p:txBody>
          <a:bodyPr wrap="square">
            <a:spAutoFit/>
          </a:bodyPr>
          <a:lstStyle/>
          <a:p>
            <a:r>
              <a:rPr lang="en-GB" sz="1600" dirty="0" smtClean="0">
                <a:latin typeface="Impact" pitchFamily="34" charset="0"/>
              </a:rPr>
              <a:t>Level Two  - Quiz Answers</a:t>
            </a:r>
          </a:p>
          <a:p>
            <a:endParaRPr lang="en-GB" dirty="0" smtClean="0">
              <a:latin typeface="Impact" pitchFamily="34" charset="0"/>
            </a:endParaRPr>
          </a:p>
          <a:p>
            <a:pPr marL="228600" indent="-228600">
              <a:buAutoNum type="arabicParenR"/>
            </a:pPr>
            <a:r>
              <a:rPr lang="en-GB" sz="2800" dirty="0" smtClean="0">
                <a:latin typeface="Impact" pitchFamily="34" charset="0"/>
              </a:rPr>
              <a:t>    94.2 m</a:t>
            </a:r>
          </a:p>
          <a:p>
            <a:pPr marL="228600" indent="-228600">
              <a:buAutoNum type="arabicParenR"/>
            </a:pPr>
            <a:r>
              <a:rPr lang="en-GB" sz="2800" dirty="0" smtClean="0">
                <a:latin typeface="Impact" pitchFamily="34" charset="0"/>
              </a:rPr>
              <a:t>   6.28 cm</a:t>
            </a:r>
          </a:p>
          <a:p>
            <a:pPr marL="228600" indent="-228600">
              <a:buAutoNum type="arabicParenR"/>
            </a:pPr>
            <a:r>
              <a:rPr lang="en-GB" sz="2800">
                <a:latin typeface="Impact" pitchFamily="34" charset="0"/>
              </a:rPr>
              <a:t> </a:t>
            </a:r>
            <a:r>
              <a:rPr lang="en-GB" sz="2800" smtClean="0">
                <a:latin typeface="Impact" pitchFamily="34" charset="0"/>
              </a:rPr>
              <a:t>  0.635 </a:t>
            </a:r>
            <a:r>
              <a:rPr lang="en-GB" sz="2800" dirty="0" smtClean="0">
                <a:latin typeface="Impact" pitchFamily="34" charset="0"/>
              </a:rPr>
              <a:t>feet</a:t>
            </a:r>
          </a:p>
          <a:p>
            <a:pPr marL="228600" indent="-228600">
              <a:buAutoNum type="arabicParenR"/>
            </a:pPr>
            <a:r>
              <a:rPr lang="en-GB" sz="2800" dirty="0" smtClean="0">
                <a:latin typeface="Impact" pitchFamily="34" charset="0"/>
              </a:rPr>
              <a:t>   6.34 cm</a:t>
            </a:r>
          </a:p>
          <a:p>
            <a:pPr marL="228600" indent="-228600">
              <a:buAutoNum type="arabicParenR"/>
            </a:pPr>
            <a:r>
              <a:rPr lang="en-GB" sz="2800" dirty="0" smtClean="0">
                <a:latin typeface="Impact" pitchFamily="34" charset="0"/>
              </a:rPr>
              <a:t>   2.07 units</a:t>
            </a:r>
          </a:p>
          <a:p>
            <a:pPr marL="228600" indent="-228600">
              <a:buAutoNum type="arabicParenR"/>
            </a:pPr>
            <a:r>
              <a:rPr lang="en-GB" sz="2800" dirty="0" smtClean="0">
                <a:latin typeface="Impact" pitchFamily="34" charset="0"/>
              </a:rPr>
              <a:t>   4.74 units</a:t>
            </a:r>
          </a:p>
          <a:p>
            <a:pPr marL="228600" indent="-228600">
              <a:buAutoNum type="arabicParenR"/>
            </a:pPr>
            <a:r>
              <a:rPr lang="en-GB" sz="2800" dirty="0" smtClean="0">
                <a:latin typeface="Impact" pitchFamily="34" charset="0"/>
              </a:rPr>
              <a:t>   15.7 units</a:t>
            </a:r>
          </a:p>
          <a:p>
            <a:pPr marL="228600" indent="-228600">
              <a:buAutoNum type="arabicParenR"/>
            </a:pPr>
            <a:r>
              <a:rPr lang="en-GB" sz="2800" dirty="0">
                <a:latin typeface="Impact" pitchFamily="34" charset="0"/>
              </a:rPr>
              <a:t> </a:t>
            </a:r>
            <a:r>
              <a:rPr lang="en-GB" sz="2800" dirty="0" smtClean="0">
                <a:latin typeface="Impact" pitchFamily="34" charset="0"/>
              </a:rPr>
              <a:t>  6,369 km</a:t>
            </a:r>
          </a:p>
          <a:p>
            <a:pPr marL="228600" indent="-228600">
              <a:buAutoNum type="arabicParenR"/>
            </a:pPr>
            <a:r>
              <a:rPr lang="en-GB" sz="2800" dirty="0" smtClean="0">
                <a:latin typeface="Impact" pitchFamily="34" charset="0"/>
              </a:rPr>
              <a:t>   376.8 km</a:t>
            </a:r>
          </a:p>
          <a:p>
            <a:pPr marL="228600" indent="-228600">
              <a:buAutoNum type="arabicParenR"/>
            </a:pPr>
            <a:r>
              <a:rPr lang="en-GB" sz="2800" dirty="0" smtClean="0">
                <a:latin typeface="Impact" pitchFamily="34" charset="0"/>
              </a:rPr>
              <a:t>  4.8 cm</a:t>
            </a:r>
          </a:p>
        </p:txBody>
      </p:sp>
      <p:pic>
        <p:nvPicPr>
          <p:cNvPr id="21"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80312" y="5144400"/>
            <a:ext cx="1551877" cy="1291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6200000">
            <a:off x="7510690" y="1579821"/>
            <a:ext cx="1551877" cy="1291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0937465"/>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1030493"/>
            <a:ext cx="9186863" cy="5405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Progress Checker 2</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36372" y="1706480"/>
              <a:ext cx="5144934" cy="4386905"/>
            </a:xfrm>
            <a:prstGeom prst="snip1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W</a:t>
              </a:r>
              <a:endParaRPr lang="en-GB" dirty="0"/>
            </a:p>
          </p:txBody>
        </p:sp>
      </p:grpSp>
      <p:pic>
        <p:nvPicPr>
          <p:cNvPr id="2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724417" y="2316952"/>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724418" y="3652575"/>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nip Diagonal Corner Rectangle 6"/>
          <p:cNvSpPr/>
          <p:nvPr/>
        </p:nvSpPr>
        <p:spPr>
          <a:xfrm>
            <a:off x="4472464" y="30367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9" name="Snip Diagonal Corner Rectangle 28"/>
          <p:cNvSpPr/>
          <p:nvPr/>
        </p:nvSpPr>
        <p:spPr>
          <a:xfrm>
            <a:off x="4898645" y="31891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0" name="Snip Diagonal Corner Rectangle 29"/>
          <p:cNvSpPr/>
          <p:nvPr/>
        </p:nvSpPr>
        <p:spPr>
          <a:xfrm>
            <a:off x="5347324" y="33415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3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739592" y="4982551"/>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88647" y="4760315"/>
            <a:ext cx="1175841" cy="1522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57935" y="602364"/>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Snip Diagonal Corner Rectangle 32"/>
          <p:cNvSpPr/>
          <p:nvPr/>
        </p:nvSpPr>
        <p:spPr>
          <a:xfrm>
            <a:off x="2213800" y="3977433"/>
            <a:ext cx="1278080"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TextBox 9"/>
          <p:cNvSpPr txBox="1"/>
          <p:nvPr/>
        </p:nvSpPr>
        <p:spPr>
          <a:xfrm>
            <a:off x="783762" y="1643652"/>
            <a:ext cx="7587911" cy="307777"/>
          </a:xfrm>
          <a:prstGeom prst="rect">
            <a:avLst/>
          </a:prstGeom>
          <a:noFill/>
        </p:spPr>
        <p:txBody>
          <a:bodyPr wrap="none" rtlCol="0">
            <a:spAutoFit/>
          </a:bodyPr>
          <a:lstStyle/>
          <a:p>
            <a:r>
              <a:rPr lang="en-GB" sz="1400" dirty="0" smtClean="0">
                <a:latin typeface="Impact" pitchFamily="34" charset="0"/>
              </a:rPr>
              <a:t>What do you  now know about Perimeters of 2D shapes  and WHAT HAVE YOU LEARNT? Show an example</a:t>
            </a:r>
            <a:endParaRPr lang="en-GB" sz="1400" dirty="0"/>
          </a:p>
        </p:txBody>
      </p:sp>
      <p:sp>
        <p:nvSpPr>
          <p:cNvPr id="36" name="TextBox 35"/>
          <p:cNvSpPr txBox="1"/>
          <p:nvPr/>
        </p:nvSpPr>
        <p:spPr>
          <a:xfrm>
            <a:off x="732871" y="2561479"/>
            <a:ext cx="4865434" cy="1169551"/>
          </a:xfrm>
          <a:prstGeom prst="rect">
            <a:avLst/>
          </a:prstGeom>
          <a:noFill/>
        </p:spPr>
        <p:txBody>
          <a:bodyPr wrap="none" rtlCol="0">
            <a:spAutoFit/>
          </a:bodyPr>
          <a:lstStyle/>
          <a:p>
            <a:r>
              <a:rPr lang="en-GB" sz="1400" dirty="0" smtClean="0">
                <a:latin typeface="Impact" pitchFamily="34" charset="0"/>
              </a:rPr>
              <a:t> How would you now rate your skills in Perimeters of 2D shapes ?</a:t>
            </a:r>
          </a:p>
          <a:p>
            <a:endParaRPr lang="en-GB" sz="1400" dirty="0">
              <a:latin typeface="Impact" pitchFamily="34" charset="0"/>
            </a:endParaRPr>
          </a:p>
          <a:p>
            <a:pPr marL="342900" indent="-342900">
              <a:buAutoNum type="arabicParenR"/>
            </a:pPr>
            <a:r>
              <a:rPr lang="en-GB" sz="1400" dirty="0" smtClean="0">
                <a:latin typeface="Impact" pitchFamily="34" charset="0"/>
              </a:rPr>
              <a:t>Excellent ability</a:t>
            </a:r>
          </a:p>
          <a:p>
            <a:pPr marL="342900" indent="-342900">
              <a:buAutoNum type="arabicParenR"/>
            </a:pPr>
            <a:r>
              <a:rPr lang="en-GB" sz="1400" dirty="0" smtClean="0">
                <a:latin typeface="Impact" pitchFamily="34" charset="0"/>
              </a:rPr>
              <a:t>Good ability, but working to improve</a:t>
            </a:r>
          </a:p>
          <a:p>
            <a:pPr marL="342900" indent="-342900">
              <a:buAutoNum type="arabicParenR"/>
            </a:pPr>
            <a:r>
              <a:rPr lang="en-GB" sz="1400" dirty="0" smtClean="0">
                <a:latin typeface="Impact" pitchFamily="34" charset="0"/>
              </a:rPr>
              <a:t>Ok, making a start but I know I have lots to still learn</a:t>
            </a:r>
            <a:endParaRPr lang="en-GB" sz="1400" dirty="0"/>
          </a:p>
        </p:txBody>
      </p:sp>
      <p:sp>
        <p:nvSpPr>
          <p:cNvPr id="37" name="TextBox 36"/>
          <p:cNvSpPr txBox="1"/>
          <p:nvPr/>
        </p:nvSpPr>
        <p:spPr>
          <a:xfrm>
            <a:off x="832575" y="3904959"/>
            <a:ext cx="6030818" cy="1169551"/>
          </a:xfrm>
          <a:prstGeom prst="rect">
            <a:avLst/>
          </a:prstGeom>
          <a:noFill/>
        </p:spPr>
        <p:txBody>
          <a:bodyPr wrap="none" rtlCol="0">
            <a:spAutoFit/>
          </a:bodyPr>
          <a:lstStyle/>
          <a:p>
            <a:r>
              <a:rPr lang="en-GB" sz="1400" dirty="0" smtClean="0">
                <a:latin typeface="Impact" pitchFamily="34" charset="0"/>
              </a:rPr>
              <a:t>My aims for today                                            were…</a:t>
            </a:r>
          </a:p>
          <a:p>
            <a:endParaRPr lang="en-GB" sz="1400" dirty="0">
              <a:latin typeface="Impact" pitchFamily="34" charset="0"/>
            </a:endParaRPr>
          </a:p>
          <a:p>
            <a:r>
              <a:rPr lang="en-GB" sz="1400" dirty="0" smtClean="0">
                <a:latin typeface="Impact" pitchFamily="34" charset="0"/>
              </a:rPr>
              <a:t>A    To find the perimeters of simple square and rectangular shapes</a:t>
            </a:r>
          </a:p>
          <a:p>
            <a:r>
              <a:rPr lang="en-GB" sz="1400" dirty="0">
                <a:latin typeface="Impact" pitchFamily="34" charset="0"/>
              </a:rPr>
              <a:t>	</a:t>
            </a:r>
            <a:r>
              <a:rPr lang="en-GB" sz="1400" dirty="0" smtClean="0">
                <a:latin typeface="Impact" pitchFamily="34" charset="0"/>
              </a:rPr>
              <a:t>B     Find the perimeter (circumference) of a circle</a:t>
            </a:r>
          </a:p>
          <a:p>
            <a:r>
              <a:rPr lang="en-GB" sz="1400" dirty="0">
                <a:latin typeface="Impact" pitchFamily="34" charset="0"/>
              </a:rPr>
              <a:t>	</a:t>
            </a:r>
            <a:r>
              <a:rPr lang="en-GB" sz="1400" dirty="0" smtClean="0">
                <a:latin typeface="Impact" pitchFamily="34" charset="0"/>
              </a:rPr>
              <a:t>	C    </a:t>
            </a:r>
            <a:r>
              <a:rPr lang="en-GB" sz="1400" dirty="0">
                <a:latin typeface="Impact" pitchFamily="34" charset="0"/>
              </a:rPr>
              <a:t> </a:t>
            </a:r>
            <a:r>
              <a:rPr lang="en-GB" sz="1400" dirty="0" smtClean="0">
                <a:latin typeface="Impact" pitchFamily="34" charset="0"/>
              </a:rPr>
              <a:t>Use perimeter formulae to solve practice problems</a:t>
            </a:r>
            <a:endParaRPr lang="en-GB" sz="1400" dirty="0"/>
          </a:p>
        </p:txBody>
      </p:sp>
      <p:pic>
        <p:nvPicPr>
          <p:cNvPr id="1026" name="Picture 2" descr="https://encrypted-tbn1.gstatic.com/images?q=tbn:ANd9GcRJjXndNhdnmKnDReG1sknDvjsHgGsFCc_VBXDAIxtTS6NBGoc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99592" y="5301207"/>
            <a:ext cx="836535" cy="94725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51211" y="5255912"/>
            <a:ext cx="1468661" cy="1038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http://www.cimt.plymouth.ac.uk/projects/mepres/book7/bk7i9/s2eg3.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68144" y="5157545"/>
            <a:ext cx="1532094" cy="109091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725152" y="5258085"/>
            <a:ext cx="1997615" cy="1028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3987" y="-10361"/>
            <a:ext cx="887556" cy="1553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8400858"/>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1030493"/>
            <a:ext cx="9186863" cy="5405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Continuing to Study and Learn</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4" name="Picture 2"/>
          <p:cNvPicPr>
            <a:picLocks noChangeAspect="1" noChangeArrowheads="1"/>
          </p:cNvPicPr>
          <p:nvPr/>
        </p:nvPicPr>
        <p:blipFill>
          <a:blip r:embed="rId6">
            <a:lum bright="70000" contrast="-70000"/>
            <a:extLst>
              <a:ext uri="{BEBA8EAE-BF5A-486C-A8C5-ECC9F3942E4B}">
                <a14:imgProps xmlns:a14="http://schemas.microsoft.com/office/drawing/2010/main">
                  <a14:imgLayer r:embed="rId7">
                    <a14:imgEffect>
                      <a14:artisticPlasticWrap/>
                    </a14:imgEffect>
                    <a14:imgEffect>
                      <a14:sharpenSoften amount="38000"/>
                    </a14:imgEffect>
                    <a14:imgEffect>
                      <a14:saturation sat="131000"/>
                    </a14:imgEffect>
                    <a14:imgEffect>
                      <a14:brightnessContrast bright="64000" contrast="-33000"/>
                    </a14:imgEffect>
                  </a14:imgLayer>
                </a14:imgProps>
              </a:ext>
              <a:ext uri="{28A0092B-C50C-407E-A947-70E740481C1C}">
                <a14:useLocalDpi xmlns:a14="http://schemas.microsoft.com/office/drawing/2010/main" val="0"/>
              </a:ext>
            </a:extLst>
          </a:blip>
          <a:srcRect/>
          <a:stretch>
            <a:fillRect/>
          </a:stretch>
        </p:blipFill>
        <p:spPr bwMode="auto">
          <a:xfrm>
            <a:off x="256923" y="1753103"/>
            <a:ext cx="8544552" cy="4628225"/>
          </a:xfrm>
          <a:prstGeom prst="rect">
            <a:avLst/>
          </a:prstGeom>
          <a:noFill/>
          <a:ln>
            <a:noFill/>
          </a:ln>
          <a:effectLst>
            <a:outerShdw dist="35921" dir="2700000" algn="ctr" rotWithShape="0">
              <a:schemeClr val="bg2"/>
            </a:outerShdw>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8">
            <a:extLst>
              <a:ext uri="{BEBA8EAE-BF5A-486C-A8C5-ECC9F3942E4B}">
                <a14:imgProps xmlns:a14="http://schemas.microsoft.com/office/drawing/2010/main">
                  <a14:imgLayer r:embed="rId9">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1554" y="2420888"/>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8">
            <a:extLst>
              <a:ext uri="{BEBA8EAE-BF5A-486C-A8C5-ECC9F3942E4B}">
                <a14:imgProps xmlns:a14="http://schemas.microsoft.com/office/drawing/2010/main">
                  <a14:imgLayer r:embed="rId9">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1554" y="2996952"/>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8">
            <a:extLst>
              <a:ext uri="{BEBA8EAE-BF5A-486C-A8C5-ECC9F3942E4B}">
                <a14:imgProps xmlns:a14="http://schemas.microsoft.com/office/drawing/2010/main">
                  <a14:imgLayer r:embed="rId9">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2447" y="3530917"/>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8">
            <a:extLst>
              <a:ext uri="{BEBA8EAE-BF5A-486C-A8C5-ECC9F3942E4B}">
                <a14:imgProps xmlns:a14="http://schemas.microsoft.com/office/drawing/2010/main">
                  <a14:imgLayer r:embed="rId9">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1553" y="4067215"/>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8">
            <a:extLst>
              <a:ext uri="{BEBA8EAE-BF5A-486C-A8C5-ECC9F3942E4B}">
                <a14:imgProps xmlns:a14="http://schemas.microsoft.com/office/drawing/2010/main">
                  <a14:imgLayer r:embed="rId9">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2447" y="4581128"/>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724419" y="1556792"/>
            <a:ext cx="7736013" cy="4801314"/>
          </a:xfrm>
          <a:prstGeom prst="rect">
            <a:avLst/>
          </a:prstGeom>
        </p:spPr>
        <p:txBody>
          <a:bodyPr wrap="square">
            <a:spAutoFit/>
          </a:bodyPr>
          <a:lstStyle/>
          <a:p>
            <a:r>
              <a:rPr lang="en-GB" dirty="0" smtClean="0">
                <a:latin typeface="Impact" pitchFamily="34" charset="0"/>
              </a:rPr>
              <a:t>What else can you do to help yourself to learn and practice?  Here are ten suggestions, record which you do each week and also record your progress.</a:t>
            </a:r>
            <a:endParaRPr lang="en-GB" dirty="0">
              <a:latin typeface="Impact" pitchFamily="34" charset="0"/>
            </a:endParaRPr>
          </a:p>
          <a:p>
            <a:endParaRPr lang="en-GB" dirty="0" smtClean="0">
              <a:latin typeface="Impact" pitchFamily="34" charset="0"/>
            </a:endParaRPr>
          </a:p>
          <a:p>
            <a:r>
              <a:rPr lang="en-GB" dirty="0" smtClean="0">
                <a:latin typeface="Impact" pitchFamily="34" charset="0"/>
              </a:rPr>
              <a:t>Internet websites</a:t>
            </a:r>
          </a:p>
          <a:p>
            <a:r>
              <a:rPr lang="en-GB" dirty="0" smtClean="0">
                <a:latin typeface="Impact" pitchFamily="34" charset="0"/>
              </a:rPr>
              <a:t>   </a:t>
            </a:r>
            <a:r>
              <a:rPr lang="en-GB" dirty="0">
                <a:latin typeface="Impact" pitchFamily="34" charset="0"/>
              </a:rPr>
              <a:t>Repeat the lesson, make notes, organise a folder, </a:t>
            </a:r>
            <a:r>
              <a:rPr lang="en-GB" dirty="0" smtClean="0">
                <a:latin typeface="Impact" pitchFamily="34" charset="0"/>
              </a:rPr>
              <a:t>revise</a:t>
            </a:r>
          </a:p>
          <a:p>
            <a:r>
              <a:rPr lang="en-GB" dirty="0" smtClean="0">
                <a:latin typeface="Impact" pitchFamily="34" charset="0"/>
              </a:rPr>
              <a:t>Own maths workbook</a:t>
            </a:r>
          </a:p>
          <a:p>
            <a:r>
              <a:rPr lang="en-GB" dirty="0" smtClean="0">
                <a:latin typeface="Impact" pitchFamily="34" charset="0"/>
              </a:rPr>
              <a:t>   Study together with a friend or family member</a:t>
            </a:r>
          </a:p>
          <a:p>
            <a:r>
              <a:rPr lang="en-GB" dirty="0" smtClean="0">
                <a:latin typeface="Impact" pitchFamily="34" charset="0"/>
              </a:rPr>
              <a:t>Finish activities in this book</a:t>
            </a:r>
          </a:p>
          <a:p>
            <a:r>
              <a:rPr lang="en-GB" dirty="0" smtClean="0">
                <a:latin typeface="Impact" pitchFamily="34" charset="0"/>
              </a:rPr>
              <a:t>   Complete class handouts or tasks</a:t>
            </a:r>
          </a:p>
          <a:p>
            <a:r>
              <a:rPr lang="en-GB" dirty="0" smtClean="0">
                <a:latin typeface="Impact" pitchFamily="34" charset="0"/>
              </a:rPr>
              <a:t>Practice exams / past papers</a:t>
            </a:r>
          </a:p>
          <a:p>
            <a:r>
              <a:rPr lang="en-GB" dirty="0" smtClean="0">
                <a:latin typeface="Impact" pitchFamily="34" charset="0"/>
              </a:rPr>
              <a:t>   Use maths skills learnt at home or at work in real situations</a:t>
            </a:r>
          </a:p>
          <a:p>
            <a:r>
              <a:rPr lang="en-GB" dirty="0" smtClean="0">
                <a:latin typeface="Impact" pitchFamily="34" charset="0"/>
              </a:rPr>
              <a:t>Play games</a:t>
            </a:r>
          </a:p>
          <a:p>
            <a:r>
              <a:rPr lang="en-GB" dirty="0" smtClean="0">
                <a:latin typeface="Impact" pitchFamily="34" charset="0"/>
              </a:rPr>
              <a:t>  Experiment yourself, try new things ask yourself questions</a:t>
            </a:r>
          </a:p>
          <a:p>
            <a:endParaRPr lang="en-GB" dirty="0">
              <a:latin typeface="Impact" pitchFamily="34" charset="0"/>
            </a:endParaRPr>
          </a:p>
          <a:p>
            <a:r>
              <a:rPr lang="en-GB" dirty="0" smtClean="0">
                <a:latin typeface="Impact" pitchFamily="34" charset="0"/>
              </a:rPr>
              <a:t>Try making a graph of number of practice methods you use against your progress score in each topic.  Are you showing more practice gives better results?</a:t>
            </a:r>
          </a:p>
        </p:txBody>
      </p:sp>
      <p:pic>
        <p:nvPicPr>
          <p:cNvPr id="102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03229" y="2389621"/>
            <a:ext cx="1645486" cy="3133725"/>
          </a:xfrm>
          <a:prstGeom prst="rect">
            <a:avLst/>
          </a:prstGeom>
          <a:noFill/>
          <a:ln>
            <a:noFill/>
          </a:ln>
          <a:effectLst>
            <a:glow rad="228600">
              <a:schemeClr val="accent1">
                <a:lumMod val="60000"/>
                <a:lumOff val="40000"/>
                <a:alpha val="40000"/>
              </a:schemeClr>
            </a:glow>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79712" y="590622"/>
            <a:ext cx="489777" cy="48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nip Diagonal Corner Rectangle 5"/>
          <p:cNvSpPr/>
          <p:nvPr/>
        </p:nvSpPr>
        <p:spPr>
          <a:xfrm>
            <a:off x="6552220" y="2420888"/>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8" name="Snip Diagonal Corner Rectangle 27"/>
          <p:cNvSpPr/>
          <p:nvPr/>
        </p:nvSpPr>
        <p:spPr>
          <a:xfrm>
            <a:off x="6561105" y="2721124"/>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9" name="Snip Diagonal Corner Rectangle 28"/>
          <p:cNvSpPr/>
          <p:nvPr/>
        </p:nvSpPr>
        <p:spPr>
          <a:xfrm>
            <a:off x="6552220" y="2996952"/>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0" name="Snip Diagonal Corner Rectangle 29"/>
          <p:cNvSpPr/>
          <p:nvPr/>
        </p:nvSpPr>
        <p:spPr>
          <a:xfrm>
            <a:off x="6552220" y="3284984"/>
            <a:ext cx="612068" cy="245933"/>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1" name="Snip Diagonal Corner Rectangle 30"/>
          <p:cNvSpPr/>
          <p:nvPr/>
        </p:nvSpPr>
        <p:spPr>
          <a:xfrm>
            <a:off x="6561105" y="3530917"/>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2" name="Snip Diagonal Corner Rectangle 31"/>
          <p:cNvSpPr/>
          <p:nvPr/>
        </p:nvSpPr>
        <p:spPr>
          <a:xfrm>
            <a:off x="6583866" y="3818949"/>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3" name="Snip Diagonal Corner Rectangle 32"/>
          <p:cNvSpPr/>
          <p:nvPr/>
        </p:nvSpPr>
        <p:spPr>
          <a:xfrm>
            <a:off x="6561105" y="4106981"/>
            <a:ext cx="612068" cy="248266"/>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4" name="Snip Diagonal Corner Rectangle 33"/>
          <p:cNvSpPr/>
          <p:nvPr/>
        </p:nvSpPr>
        <p:spPr>
          <a:xfrm>
            <a:off x="6561105" y="4355247"/>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5" name="Snip Diagonal Corner Rectangle 34"/>
          <p:cNvSpPr/>
          <p:nvPr/>
        </p:nvSpPr>
        <p:spPr>
          <a:xfrm>
            <a:off x="6583866" y="4597539"/>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6" name="Snip Diagonal Corner Rectangle 35"/>
          <p:cNvSpPr/>
          <p:nvPr/>
        </p:nvSpPr>
        <p:spPr>
          <a:xfrm>
            <a:off x="6584714" y="4869160"/>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38"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1805" y="911"/>
            <a:ext cx="887556" cy="1553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0420724"/>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91" y="1033462"/>
            <a:ext cx="9143489" cy="49958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000238"/>
            <a:ext cx="9157052" cy="870565"/>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10360"/>
            <a:ext cx="9186863" cy="1043822"/>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2180385" y="94579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Topic Introduction  : Perimeter</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51129" y="1272694"/>
            <a:ext cx="2504647" cy="4532570"/>
            <a:chOff x="975535" y="2104390"/>
            <a:chExt cx="879654" cy="1552708"/>
          </a:xfrm>
        </p:grpSpPr>
        <p:pic>
          <p:nvPicPr>
            <p:cNvPr id="80" name="Picture 7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sp>
          <p:nvSpPr>
            <p:cNvPr id="82" name="Text Box 2"/>
            <p:cNvSpPr txBox="1">
              <a:spLocks noChangeArrowheads="1"/>
            </p:cNvSpPr>
            <p:nvPr/>
          </p:nvSpPr>
          <p:spPr bwMode="auto">
            <a:xfrm>
              <a:off x="975535" y="3113650"/>
              <a:ext cx="774086" cy="134341"/>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dirty="0" smtClean="0">
                  <a:solidFill>
                    <a:schemeClr val="bg1"/>
                  </a:solidFill>
                  <a:effectLst/>
                  <a:latin typeface="Calibri"/>
                  <a:ea typeface="Calibri"/>
                  <a:cs typeface="Times New Roman"/>
                </a:rPr>
                <a:t>PERIMETER</a:t>
              </a:r>
              <a:endParaRPr lang="en-GB" dirty="0">
                <a:solidFill>
                  <a:schemeClr val="bg1"/>
                </a:solidFill>
                <a:effectLst/>
                <a:latin typeface="Calibri"/>
                <a:ea typeface="Calibri"/>
                <a:cs typeface="Times New Roman"/>
              </a:endParaRPr>
            </a:p>
          </p:txBody>
        </p:sp>
      </p:gr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9792" y="1289754"/>
            <a:ext cx="6081514"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705459" y="3700814"/>
            <a:ext cx="4386904" cy="398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nip Single Corner Rectangle 2"/>
          <p:cNvSpPr/>
          <p:nvPr/>
        </p:nvSpPr>
        <p:spPr>
          <a:xfrm>
            <a:off x="3244539" y="1634517"/>
            <a:ext cx="5683275" cy="4530832"/>
          </a:xfrm>
          <a:prstGeom prst="snip1Rect">
            <a:avLst>
              <a:gd name="adj" fmla="val 11949"/>
            </a:avLst>
          </a:prstGeom>
          <a:solidFill>
            <a:schemeClr val="bg1"/>
          </a:solidFill>
          <a:effectLst>
            <a:glow rad="63500">
              <a:schemeClr val="accent1">
                <a:satMod val="175000"/>
                <a:alpha val="40000"/>
              </a:schemeClr>
            </a:glow>
          </a:effectLst>
          <a:scene3d>
            <a:camera prst="orthographicFront"/>
            <a:lightRig rig="flood" dir="t"/>
          </a:scene3d>
          <a:sp3d extrusionH="76200" prstMaterial="powder">
            <a:extrusionClr>
              <a:schemeClr val="bg1">
                <a:lumMod val="8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1600" b="1" dirty="0" smtClean="0">
                <a:solidFill>
                  <a:schemeClr val="tx1"/>
                </a:solidFill>
                <a:latin typeface="Candara" pitchFamily="34" charset="0"/>
              </a:rPr>
              <a:t>A perimeter measurement is a length around the outside edge of a shape, therefore make sure you have already studied the measurement topics before this one!  </a:t>
            </a:r>
          </a:p>
          <a:p>
            <a:pPr algn="just"/>
            <a:endParaRPr lang="en-GB" sz="1600" b="1" dirty="0">
              <a:solidFill>
                <a:schemeClr val="tx1"/>
              </a:solidFill>
              <a:latin typeface="Candara" pitchFamily="34" charset="0"/>
            </a:endParaRPr>
          </a:p>
          <a:p>
            <a:pPr algn="just"/>
            <a:r>
              <a:rPr lang="en-GB" sz="1600" b="1" dirty="0" smtClean="0">
                <a:solidFill>
                  <a:schemeClr val="tx1"/>
                </a:solidFill>
                <a:latin typeface="Candara" pitchFamily="34" charset="0"/>
              </a:rPr>
              <a:t>Easy perimeter lengths can be found if the edges of the shape you are measuring around have straight sides such as with squares and rectangles. There is more of a challenge when dealing with perimeters of curved edges such as circles.  This is the first topic that introduces ‘Formula’, an excellent tool in maths like a set of instructions to follow that guides you in how to solve a problem.</a:t>
            </a:r>
          </a:p>
          <a:p>
            <a:pPr algn="just"/>
            <a:endParaRPr lang="en-GB" sz="1600" b="1" dirty="0">
              <a:solidFill>
                <a:schemeClr val="tx1"/>
              </a:solidFill>
              <a:latin typeface="Candara" pitchFamily="34" charset="0"/>
            </a:endParaRPr>
          </a:p>
          <a:p>
            <a:pPr algn="just"/>
            <a:r>
              <a:rPr lang="en-GB" sz="1600" b="1" dirty="0" smtClean="0">
                <a:solidFill>
                  <a:schemeClr val="tx1"/>
                </a:solidFill>
                <a:latin typeface="Candara" pitchFamily="34" charset="0"/>
              </a:rPr>
              <a:t>You will also be introduced to a new maths symbol called ‘Pi’ which is used in the formulas to finding circular perimeters.</a:t>
            </a:r>
          </a:p>
          <a:p>
            <a:pPr algn="just"/>
            <a:endParaRPr lang="en-GB" sz="1600" b="1" dirty="0">
              <a:solidFill>
                <a:schemeClr val="tx1"/>
              </a:solidFill>
              <a:latin typeface="Candara" pitchFamily="34" charset="0"/>
            </a:endParaRPr>
          </a:p>
          <a:p>
            <a:pPr algn="just"/>
            <a:r>
              <a:rPr lang="en-GB" sz="1600" b="1" dirty="0" smtClean="0">
                <a:solidFill>
                  <a:schemeClr val="tx1"/>
                </a:solidFill>
                <a:latin typeface="Candara" pitchFamily="34" charset="0"/>
              </a:rPr>
              <a:t>Choose an icon to select where to start</a:t>
            </a:r>
          </a:p>
          <a:p>
            <a:pPr algn="just"/>
            <a:endParaRPr lang="en-GB" sz="1600" b="1" dirty="0">
              <a:solidFill>
                <a:schemeClr val="accent3">
                  <a:lumMod val="50000"/>
                </a:schemeClr>
              </a:solidFill>
              <a:latin typeface="Candara" pitchFamily="34" charset="0"/>
            </a:endParaRPr>
          </a:p>
          <a:p>
            <a:r>
              <a:rPr lang="en-GB" sz="1600" dirty="0" smtClean="0">
                <a:solidFill>
                  <a:schemeClr val="accent3">
                    <a:lumMod val="50000"/>
                  </a:schemeClr>
                </a:solidFill>
              </a:rPr>
              <a:t> </a:t>
            </a:r>
          </a:p>
        </p:txBody>
      </p:sp>
      <p:sp>
        <p:nvSpPr>
          <p:cNvPr id="38" name="TextBox 37"/>
          <p:cNvSpPr txBox="1"/>
          <p:nvPr/>
        </p:nvSpPr>
        <p:spPr>
          <a:xfrm>
            <a:off x="51128" y="605193"/>
            <a:ext cx="8841352" cy="230832"/>
          </a:xfrm>
          <a:prstGeom prst="rect">
            <a:avLst/>
          </a:prstGeom>
          <a:solidFill>
            <a:schemeClr val="bg1"/>
          </a:solidFill>
        </p:spPr>
        <p:txBody>
          <a:bodyPr wrap="square" rtlCol="0">
            <a:spAutoFit/>
          </a:bodyPr>
          <a:lstStyle/>
          <a:p>
            <a:r>
              <a:rPr lang="en-GB" sz="900" b="1" dirty="0" smtClean="0"/>
              <a:t> Home                     Revision          Progress Check 1     Video/Discuss        Vocab / jobs           Lesson                   Activities            Quizzes      Topic Answers   Progress Check </a:t>
            </a:r>
            <a:r>
              <a:rPr lang="en-GB" sz="900" b="1" dirty="0"/>
              <a:t>2 </a:t>
            </a:r>
            <a:r>
              <a:rPr lang="en-GB" sz="900" b="1" dirty="0" smtClean="0"/>
              <a:t>  Cont</a:t>
            </a:r>
            <a:r>
              <a:rPr lang="en-GB" sz="900" b="1" dirty="0"/>
              <a:t>. Learning </a:t>
            </a:r>
          </a:p>
        </p:txBody>
      </p:sp>
      <p:pic>
        <p:nvPicPr>
          <p:cNvPr id="39" name="Picture 1">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08780" y="104273"/>
            <a:ext cx="503651" cy="423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2">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7265" y="47571"/>
            <a:ext cx="618810" cy="599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3">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36096" y="37527"/>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7934" y="36452"/>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5">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79221" y="33998"/>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6">
            <a:hlinkClick r:id="rId16"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51888" y="49893"/>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7">
            <a:hlinkClick r:id="rId18" action="ppaction://hlinksldjump"/>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782949" y="22516"/>
            <a:ext cx="541590" cy="53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9">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143292" y="81622"/>
            <a:ext cx="489777" cy="48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2">
            <a:hlinkClick r:id="rId22" action="ppaction://hlinksldjump"/>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452939" y="81584"/>
            <a:ext cx="531638" cy="4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6">
            <a:hlinkClick r:id="" action="ppaction://noaction"/>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36296" y="47571"/>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3">
            <a:hlinkClick r:id="rId24" action="ppaction://hlinksldjump"/>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1128" y="115843"/>
            <a:ext cx="719214" cy="493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0" name="Straight Connector 49"/>
          <p:cNvCxnSpPr/>
          <p:nvPr/>
        </p:nvCxnSpPr>
        <p:spPr>
          <a:xfrm>
            <a:off x="770342" y="605193"/>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1" name="Straight Connector 50"/>
          <p:cNvCxnSpPr/>
          <p:nvPr/>
        </p:nvCxnSpPr>
        <p:spPr>
          <a:xfrm>
            <a:off x="1619672" y="605193"/>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2" name="Straight Connector 51"/>
          <p:cNvCxnSpPr/>
          <p:nvPr/>
        </p:nvCxnSpPr>
        <p:spPr>
          <a:xfrm>
            <a:off x="2483768" y="595607"/>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3" name="Straight Connector 52"/>
          <p:cNvCxnSpPr/>
          <p:nvPr/>
        </p:nvCxnSpPr>
        <p:spPr>
          <a:xfrm>
            <a:off x="3347864" y="595607"/>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4" name="Straight Connector 53"/>
          <p:cNvCxnSpPr/>
          <p:nvPr/>
        </p:nvCxnSpPr>
        <p:spPr>
          <a:xfrm>
            <a:off x="4139952" y="581686"/>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5" name="Straight Connector 54"/>
          <p:cNvCxnSpPr/>
          <p:nvPr/>
        </p:nvCxnSpPr>
        <p:spPr>
          <a:xfrm>
            <a:off x="4932040" y="586021"/>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6" name="Straight Connector 55"/>
          <p:cNvCxnSpPr/>
          <p:nvPr/>
        </p:nvCxnSpPr>
        <p:spPr>
          <a:xfrm>
            <a:off x="5652120" y="581686"/>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7" name="Straight Connector 56"/>
          <p:cNvCxnSpPr/>
          <p:nvPr/>
        </p:nvCxnSpPr>
        <p:spPr>
          <a:xfrm>
            <a:off x="6324539" y="605193"/>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8" name="Straight Connector 57"/>
          <p:cNvCxnSpPr/>
          <p:nvPr/>
        </p:nvCxnSpPr>
        <p:spPr>
          <a:xfrm>
            <a:off x="7092280" y="610238"/>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9" name="Straight Connector 58"/>
          <p:cNvCxnSpPr/>
          <p:nvPr/>
        </p:nvCxnSpPr>
        <p:spPr>
          <a:xfrm>
            <a:off x="7956376" y="605193"/>
            <a:ext cx="0" cy="230832"/>
          </a:xfrm>
          <a:prstGeom prst="line">
            <a:avLst/>
          </a:prstGeom>
        </p:spPr>
        <p:style>
          <a:lnRef idx="2">
            <a:schemeClr val="accent5"/>
          </a:lnRef>
          <a:fillRef idx="0">
            <a:schemeClr val="accent5"/>
          </a:fillRef>
          <a:effectRef idx="1">
            <a:schemeClr val="accent5"/>
          </a:effectRef>
          <a:fontRef idx="minor">
            <a:schemeClr val="tx1"/>
          </a:fontRef>
        </p:style>
      </p:cxnSp>
      <p:pic>
        <p:nvPicPr>
          <p:cNvPr id="60" name="Picture 59"/>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461747" y="2861178"/>
            <a:ext cx="1382825" cy="1357686"/>
          </a:xfrm>
          <a:prstGeom prst="rect">
            <a:avLst/>
          </a:prstGeom>
          <a:noFill/>
          <a:ln>
            <a:noFill/>
          </a:ln>
        </p:spPr>
      </p:pic>
      <p:sp>
        <p:nvSpPr>
          <p:cNvPr id="8" name="Snip Diagonal Corner Rectangle 7"/>
          <p:cNvSpPr/>
          <p:nvPr/>
        </p:nvSpPr>
        <p:spPr>
          <a:xfrm>
            <a:off x="2255192" y="1498631"/>
            <a:ext cx="353588" cy="3960440"/>
          </a:xfrm>
          <a:prstGeom prst="snip2DiagRect">
            <a:avLst>
              <a:gd name="adj1" fmla="val 0"/>
              <a:gd name="adj2" fmla="val 40979"/>
            </a:avLst>
          </a:prstGeom>
          <a:pattFill prst="solidDmnd">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3067140"/>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1030493"/>
            <a:ext cx="9186863" cy="5405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Warm up Exercise 1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36372" y="1706480"/>
              <a:ext cx="5144934" cy="4386905"/>
            </a:xfrm>
            <a:prstGeom prst="snip1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6119" y="1734534"/>
            <a:ext cx="436633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4196118" y="5609530"/>
            <a:ext cx="436633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p:cNvSpPr/>
          <p:nvPr/>
        </p:nvSpPr>
        <p:spPr>
          <a:xfrm>
            <a:off x="672074" y="6027774"/>
            <a:ext cx="7638326" cy="369332"/>
          </a:xfrm>
          <a:prstGeom prst="rect">
            <a:avLst/>
          </a:prstGeom>
        </p:spPr>
        <p:txBody>
          <a:bodyPr wrap="square">
            <a:spAutoFit/>
          </a:bodyPr>
          <a:lstStyle/>
          <a:p>
            <a:r>
              <a:rPr lang="en-GB" dirty="0" smtClean="0">
                <a:latin typeface="Impact" pitchFamily="34" charset="0"/>
              </a:rPr>
              <a:t>Lets start today by revising !  Complete the above sums and multiplication grid</a:t>
            </a:r>
            <a:endParaRPr lang="en-GB" dirty="0">
              <a:latin typeface="Impact" pitchFamily="34" charset="0"/>
            </a:endParaRPr>
          </a:p>
        </p:txBody>
      </p:sp>
      <p:pic>
        <p:nvPicPr>
          <p:cNvPr id="2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776" y="519037"/>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3987" y="-10361"/>
            <a:ext cx="887556" cy="1553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3712" y="1773295"/>
            <a:ext cx="2173837" cy="4229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46337" y="1662594"/>
            <a:ext cx="5933868" cy="4452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6437437"/>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1030493"/>
            <a:ext cx="9186863" cy="5405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11805" y="1179428"/>
            <a:ext cx="8852683" cy="5129891"/>
            <a:chOff x="3275856" y="1289754"/>
            <a:chExt cx="5505450" cy="4803631"/>
          </a:xfrm>
        </p:grpSpPr>
        <p:sp>
          <p:nvSpPr>
            <p:cNvPr id="13" name="Snip Single Corner Rectangle 12"/>
            <p:cNvSpPr/>
            <p:nvPr/>
          </p:nvSpPr>
          <p:spPr>
            <a:xfrm>
              <a:off x="3636372" y="1706480"/>
              <a:ext cx="5144934" cy="4386905"/>
            </a:xfrm>
            <a:prstGeom prst="snip1Rect">
              <a:avLst>
                <a:gd name="adj" fmla="val 469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Warm up Exercise 2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9119" y="1712345"/>
            <a:ext cx="52914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1729118" y="5999468"/>
            <a:ext cx="52914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776" y="519037"/>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3987" y="-10361"/>
            <a:ext cx="887556" cy="1553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9119" y="1712345"/>
            <a:ext cx="52914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Oval 15"/>
          <p:cNvSpPr/>
          <p:nvPr/>
        </p:nvSpPr>
        <p:spPr>
          <a:xfrm>
            <a:off x="4067944" y="3284984"/>
            <a:ext cx="1296144" cy="151216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prstClr val="white"/>
                </a:solidFill>
              </a:rPr>
              <a:t>693</a:t>
            </a:r>
            <a:endParaRPr lang="en-GB" dirty="0">
              <a:solidFill>
                <a:prstClr val="white"/>
              </a:solidFill>
            </a:endParaRPr>
          </a:p>
        </p:txBody>
      </p:sp>
      <p:sp>
        <p:nvSpPr>
          <p:cNvPr id="20" name="Oval 19"/>
          <p:cNvSpPr/>
          <p:nvPr/>
        </p:nvSpPr>
        <p:spPr>
          <a:xfrm>
            <a:off x="6061655" y="2393559"/>
            <a:ext cx="1169438" cy="1151911"/>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prstClr val="white"/>
                </a:solidFill>
              </a:rPr>
              <a:t>+</a:t>
            </a:r>
            <a:r>
              <a:rPr lang="en-GB" dirty="0" smtClean="0">
                <a:solidFill>
                  <a:prstClr val="white"/>
                </a:solidFill>
              </a:rPr>
              <a:t>37.8</a:t>
            </a:r>
            <a:endParaRPr lang="en-GB" dirty="0">
              <a:solidFill>
                <a:prstClr val="white"/>
              </a:solidFill>
            </a:endParaRPr>
          </a:p>
        </p:txBody>
      </p:sp>
      <p:sp>
        <p:nvSpPr>
          <p:cNvPr id="22" name="Oval 21"/>
          <p:cNvSpPr/>
          <p:nvPr/>
        </p:nvSpPr>
        <p:spPr>
          <a:xfrm>
            <a:off x="6156176" y="4365104"/>
            <a:ext cx="864430" cy="100811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prstClr val="white"/>
                </a:solidFill>
              </a:rPr>
              <a:t>X0.7</a:t>
            </a:r>
            <a:endParaRPr lang="en-GB" dirty="0">
              <a:solidFill>
                <a:prstClr val="white"/>
              </a:solidFill>
            </a:endParaRPr>
          </a:p>
        </p:txBody>
      </p:sp>
      <p:sp>
        <p:nvSpPr>
          <p:cNvPr id="23" name="Oval 22"/>
          <p:cNvSpPr/>
          <p:nvPr/>
        </p:nvSpPr>
        <p:spPr>
          <a:xfrm>
            <a:off x="3197676" y="4797152"/>
            <a:ext cx="798259" cy="108012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prstClr val="white"/>
                </a:solidFill>
              </a:rPr>
              <a:t>/0.9</a:t>
            </a:r>
            <a:endParaRPr lang="en-GB" dirty="0">
              <a:solidFill>
                <a:prstClr val="white"/>
              </a:solidFill>
            </a:endParaRPr>
          </a:p>
        </p:txBody>
      </p:sp>
      <p:sp>
        <p:nvSpPr>
          <p:cNvPr id="24" name="Oval 23"/>
          <p:cNvSpPr/>
          <p:nvPr/>
        </p:nvSpPr>
        <p:spPr>
          <a:xfrm>
            <a:off x="1692379" y="3553646"/>
            <a:ext cx="1319315" cy="106348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prstClr val="white"/>
                </a:solidFill>
              </a:rPr>
              <a:t>Round to nearest </a:t>
            </a:r>
            <a:r>
              <a:rPr lang="en-GB" dirty="0" smtClean="0">
                <a:solidFill>
                  <a:prstClr val="white"/>
                </a:solidFill>
              </a:rPr>
              <a:t>100</a:t>
            </a:r>
            <a:endParaRPr lang="en-GB" dirty="0">
              <a:solidFill>
                <a:prstClr val="white"/>
              </a:solidFill>
            </a:endParaRPr>
          </a:p>
        </p:txBody>
      </p:sp>
      <p:sp>
        <p:nvSpPr>
          <p:cNvPr id="25" name="Oval 24"/>
          <p:cNvSpPr/>
          <p:nvPr/>
        </p:nvSpPr>
        <p:spPr>
          <a:xfrm>
            <a:off x="2619042" y="2393558"/>
            <a:ext cx="1160870" cy="116008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prstClr val="white"/>
                </a:solidFill>
              </a:rPr>
              <a:t>-7.06</a:t>
            </a:r>
            <a:endParaRPr lang="en-GB" dirty="0">
              <a:solidFill>
                <a:prstClr val="white"/>
              </a:solidFill>
            </a:endParaRPr>
          </a:p>
        </p:txBody>
      </p:sp>
      <p:sp>
        <p:nvSpPr>
          <p:cNvPr id="26" name="Oval 25"/>
          <p:cNvSpPr/>
          <p:nvPr/>
        </p:nvSpPr>
        <p:spPr>
          <a:xfrm>
            <a:off x="4587073" y="2148120"/>
            <a:ext cx="731227" cy="956844"/>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prstClr val="white"/>
                </a:solidFill>
              </a:rPr>
              <a:t>3:5</a:t>
            </a:r>
            <a:endParaRPr lang="en-GB" dirty="0">
              <a:solidFill>
                <a:prstClr val="white"/>
              </a:solidFill>
            </a:endParaRPr>
          </a:p>
        </p:txBody>
      </p:sp>
      <p:sp>
        <p:nvSpPr>
          <p:cNvPr id="27" name="Oval 26"/>
          <p:cNvSpPr/>
          <p:nvPr/>
        </p:nvSpPr>
        <p:spPr>
          <a:xfrm>
            <a:off x="4716016" y="4869160"/>
            <a:ext cx="1101100" cy="100811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prstClr val="white"/>
                </a:solidFill>
              </a:rPr>
              <a:t>/</a:t>
            </a:r>
            <a:r>
              <a:rPr lang="en-GB" dirty="0" smtClean="0">
                <a:solidFill>
                  <a:prstClr val="white"/>
                </a:solidFill>
              </a:rPr>
              <a:t>100</a:t>
            </a:r>
            <a:endParaRPr lang="en-GB" dirty="0">
              <a:solidFill>
                <a:prstClr val="white"/>
              </a:solidFill>
            </a:endParaRPr>
          </a:p>
        </p:txBody>
      </p:sp>
      <p:cxnSp>
        <p:nvCxnSpPr>
          <p:cNvPr id="28" name="Straight Arrow Connector 27"/>
          <p:cNvCxnSpPr/>
          <p:nvPr/>
        </p:nvCxnSpPr>
        <p:spPr>
          <a:xfrm flipH="1" flipV="1">
            <a:off x="3707904" y="3284984"/>
            <a:ext cx="432048"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6" idx="0"/>
          </p:cNvCxnSpPr>
          <p:nvPr/>
        </p:nvCxnSpPr>
        <p:spPr>
          <a:xfrm flipV="1">
            <a:off x="4716016" y="3104964"/>
            <a:ext cx="144016" cy="1800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5318300" y="3284984"/>
            <a:ext cx="743355" cy="4592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318300" y="4365104"/>
            <a:ext cx="837876"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952686" y="4797152"/>
            <a:ext cx="129192" cy="72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3779911" y="4581128"/>
            <a:ext cx="360041"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endCxn id="24" idx="6"/>
          </p:cNvCxnSpPr>
          <p:nvPr/>
        </p:nvCxnSpPr>
        <p:spPr>
          <a:xfrm flipH="1">
            <a:off x="3011694" y="4085389"/>
            <a:ext cx="105625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977406" y="2017145"/>
            <a:ext cx="1503425" cy="369332"/>
          </a:xfrm>
          <a:prstGeom prst="rect">
            <a:avLst/>
          </a:prstGeom>
        </p:spPr>
        <p:txBody>
          <a:bodyPr wrap="none">
            <a:spAutoFit/>
          </a:bodyPr>
          <a:lstStyle/>
          <a:p>
            <a:r>
              <a:rPr lang="en-GB" b="1" dirty="0">
                <a:solidFill>
                  <a:srgbClr val="1F497D"/>
                </a:solidFill>
              </a:rPr>
              <a:t>Bubble maths</a:t>
            </a:r>
          </a:p>
        </p:txBody>
      </p:sp>
      <p:sp>
        <p:nvSpPr>
          <p:cNvPr id="36" name="Rectangle 35"/>
          <p:cNvSpPr/>
          <p:nvPr/>
        </p:nvSpPr>
        <p:spPr>
          <a:xfrm>
            <a:off x="7131594" y="1645980"/>
            <a:ext cx="1925960" cy="923330"/>
          </a:xfrm>
          <a:prstGeom prst="rect">
            <a:avLst/>
          </a:prstGeom>
        </p:spPr>
        <p:txBody>
          <a:bodyPr wrap="square">
            <a:spAutoFit/>
          </a:bodyPr>
          <a:lstStyle/>
          <a:p>
            <a:r>
              <a:rPr lang="en-GB" dirty="0">
                <a:solidFill>
                  <a:prstClr val="black"/>
                </a:solidFill>
                <a:latin typeface="Impact" pitchFamily="34" charset="0"/>
              </a:rPr>
              <a:t>Calculate the instruction on the central number</a:t>
            </a:r>
          </a:p>
        </p:txBody>
      </p:sp>
      <p:pic>
        <p:nvPicPr>
          <p:cNvPr id="37" name="Picture 2" descr="C:\Users\Mike\AppData\Local\Microsoft\Windows\Temporary Internet Files\Content.IE5\ECSG45LR\MC900433884[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94574" y="4977172"/>
            <a:ext cx="792087" cy="792087"/>
          </a:xfrm>
          <a:prstGeom prst="rect">
            <a:avLst/>
          </a:prstGeom>
          <a:noFill/>
          <a:extLst>
            <a:ext uri="{909E8E84-426E-40DD-AFC4-6F175D3DCCD1}">
              <a14:hiddenFill xmlns:a14="http://schemas.microsoft.com/office/drawing/2010/main">
                <a:solidFill>
                  <a:srgbClr val="FFFFFF"/>
                </a:solidFill>
              </a14:hiddenFill>
            </a:ext>
          </a:extLst>
        </p:spPr>
      </p:pic>
      <p:sp>
        <p:nvSpPr>
          <p:cNvPr id="38" name="&quot;No&quot; Symbol 37"/>
          <p:cNvSpPr/>
          <p:nvPr/>
        </p:nvSpPr>
        <p:spPr>
          <a:xfrm>
            <a:off x="7871160" y="4709924"/>
            <a:ext cx="1238916" cy="1326584"/>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black"/>
              </a:solidFill>
            </a:endParaRPr>
          </a:p>
        </p:txBody>
      </p:sp>
    </p:spTree>
    <p:extLst>
      <p:ext uri="{BB962C8B-B14F-4D97-AF65-F5344CB8AC3E}">
        <p14:creationId xmlns:p14="http://schemas.microsoft.com/office/powerpoint/2010/main" val="2468479377"/>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1030493"/>
            <a:ext cx="9186863" cy="5405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Warm up Exercise 3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36372" y="1706480"/>
              <a:ext cx="5144934" cy="4386905"/>
            </a:xfrm>
            <a:prstGeom prst="snip1Rect">
              <a:avLst>
                <a:gd name="adj" fmla="val 304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776" y="519037"/>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3987" y="-10361"/>
            <a:ext cx="887556" cy="1553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8">
            <a:extLst>
              <a:ext uri="{BEBA8EAE-BF5A-486C-A8C5-ECC9F3942E4B}">
                <a14:imgProps xmlns:a14="http://schemas.microsoft.com/office/drawing/2010/main">
                  <a14:imgLayer r:embed="rId9">
                    <a14:imgEffect>
                      <a14:artisticLightScreen/>
                    </a14:imgEffect>
                  </a14:imgLayer>
                </a14:imgProps>
              </a:ext>
              <a:ext uri="{28A0092B-C50C-407E-A947-70E740481C1C}">
                <a14:useLocalDpi xmlns:a14="http://schemas.microsoft.com/office/drawing/2010/main" val="0"/>
              </a:ext>
            </a:extLst>
          </a:blip>
          <a:srcRect/>
          <a:stretch>
            <a:fillRect/>
          </a:stretch>
        </p:blipFill>
        <p:spPr bwMode="auto">
          <a:xfrm>
            <a:off x="719933" y="1662594"/>
            <a:ext cx="8165639" cy="464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1304278" y="1308410"/>
            <a:ext cx="3976164" cy="4849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4937704">
            <a:off x="5571786" y="2280493"/>
            <a:ext cx="2432821" cy="4434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5755966"/>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1030493"/>
            <a:ext cx="9186863" cy="5405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Progress Checker 1</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36372" y="1706480"/>
              <a:ext cx="5144934" cy="4386905"/>
            </a:xfrm>
            <a:prstGeom prst="snip1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W</a:t>
              </a:r>
              <a:endParaRPr lang="en-GB" dirty="0"/>
            </a:p>
          </p:txBody>
        </p:sp>
      </p:grpSp>
      <p:pic>
        <p:nvPicPr>
          <p:cNvPr id="2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724417" y="2316952"/>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724418" y="3652575"/>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nip Diagonal Corner Rectangle 6"/>
          <p:cNvSpPr/>
          <p:nvPr/>
        </p:nvSpPr>
        <p:spPr>
          <a:xfrm>
            <a:off x="4472464" y="30367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9" name="Snip Diagonal Corner Rectangle 28"/>
          <p:cNvSpPr/>
          <p:nvPr/>
        </p:nvSpPr>
        <p:spPr>
          <a:xfrm>
            <a:off x="4898645" y="31891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0" name="Snip Diagonal Corner Rectangle 29"/>
          <p:cNvSpPr/>
          <p:nvPr/>
        </p:nvSpPr>
        <p:spPr>
          <a:xfrm>
            <a:off x="5347324" y="33415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3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739592" y="4982551"/>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88647" y="4760315"/>
            <a:ext cx="1175841" cy="1522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57935" y="602364"/>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Snip Diagonal Corner Rectangle 32"/>
          <p:cNvSpPr/>
          <p:nvPr/>
        </p:nvSpPr>
        <p:spPr>
          <a:xfrm>
            <a:off x="3899106" y="3908886"/>
            <a:ext cx="1278080"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TextBox 9"/>
          <p:cNvSpPr txBox="1"/>
          <p:nvPr/>
        </p:nvSpPr>
        <p:spPr>
          <a:xfrm>
            <a:off x="783762" y="1643652"/>
            <a:ext cx="7343677" cy="276999"/>
          </a:xfrm>
          <a:prstGeom prst="rect">
            <a:avLst/>
          </a:prstGeom>
          <a:noFill/>
        </p:spPr>
        <p:txBody>
          <a:bodyPr wrap="none" rtlCol="0">
            <a:spAutoFit/>
          </a:bodyPr>
          <a:lstStyle/>
          <a:p>
            <a:r>
              <a:rPr lang="en-GB" sz="1200" dirty="0" smtClean="0">
                <a:latin typeface="Impact" pitchFamily="34" charset="0"/>
              </a:rPr>
              <a:t>What do you already know about Perimeters of 2D shapes ? What did you learn during the week?.. Show examples…</a:t>
            </a:r>
            <a:endParaRPr lang="en-GB" sz="1200" dirty="0"/>
          </a:p>
        </p:txBody>
      </p:sp>
      <p:sp>
        <p:nvSpPr>
          <p:cNvPr id="36" name="TextBox 35"/>
          <p:cNvSpPr txBox="1"/>
          <p:nvPr/>
        </p:nvSpPr>
        <p:spPr>
          <a:xfrm>
            <a:off x="732871" y="2561479"/>
            <a:ext cx="4527201" cy="1169551"/>
          </a:xfrm>
          <a:prstGeom prst="rect">
            <a:avLst/>
          </a:prstGeom>
          <a:noFill/>
        </p:spPr>
        <p:txBody>
          <a:bodyPr wrap="none" rtlCol="0">
            <a:spAutoFit/>
          </a:bodyPr>
          <a:lstStyle/>
          <a:p>
            <a:r>
              <a:rPr lang="en-GB" sz="1400" dirty="0" smtClean="0">
                <a:latin typeface="Impact" pitchFamily="34" charset="0"/>
              </a:rPr>
              <a:t> How would you rate your skills in Perimeters of 2D shapes ?</a:t>
            </a:r>
          </a:p>
          <a:p>
            <a:endParaRPr lang="en-GB" sz="1400" dirty="0">
              <a:latin typeface="Impact" pitchFamily="34" charset="0"/>
            </a:endParaRPr>
          </a:p>
          <a:p>
            <a:pPr marL="342900" indent="-342900">
              <a:buAutoNum type="arabicParenR"/>
            </a:pPr>
            <a:r>
              <a:rPr lang="en-GB" sz="1400" dirty="0" smtClean="0">
                <a:latin typeface="Impact" pitchFamily="34" charset="0"/>
              </a:rPr>
              <a:t>Excellent ability</a:t>
            </a:r>
          </a:p>
          <a:p>
            <a:pPr marL="342900" indent="-342900">
              <a:buAutoNum type="arabicParenR"/>
            </a:pPr>
            <a:r>
              <a:rPr lang="en-GB" sz="1400" dirty="0" smtClean="0">
                <a:latin typeface="Impact" pitchFamily="34" charset="0"/>
              </a:rPr>
              <a:t>Good ability, but working to improve</a:t>
            </a:r>
          </a:p>
          <a:p>
            <a:pPr marL="342900" indent="-342900">
              <a:buAutoNum type="arabicParenR"/>
            </a:pPr>
            <a:r>
              <a:rPr lang="en-GB" sz="1400" dirty="0" smtClean="0">
                <a:latin typeface="Impact" pitchFamily="34" charset="0"/>
              </a:rPr>
              <a:t>Ok, making a start but I know I have lots to still learn</a:t>
            </a:r>
            <a:endParaRPr lang="en-GB" sz="1400" dirty="0"/>
          </a:p>
        </p:txBody>
      </p:sp>
      <p:sp>
        <p:nvSpPr>
          <p:cNvPr id="37" name="TextBox 36"/>
          <p:cNvSpPr txBox="1"/>
          <p:nvPr/>
        </p:nvSpPr>
        <p:spPr>
          <a:xfrm>
            <a:off x="813215" y="3876876"/>
            <a:ext cx="7492757" cy="1169551"/>
          </a:xfrm>
          <a:prstGeom prst="rect">
            <a:avLst/>
          </a:prstGeom>
          <a:noFill/>
        </p:spPr>
        <p:txBody>
          <a:bodyPr wrap="none" rtlCol="0">
            <a:spAutoFit/>
          </a:bodyPr>
          <a:lstStyle/>
          <a:p>
            <a:r>
              <a:rPr lang="en-GB" sz="1400" dirty="0" smtClean="0">
                <a:latin typeface="Impact" pitchFamily="34" charset="0"/>
              </a:rPr>
              <a:t>The date is started studying this topic is:                                   	my aims of today’s session are (tick)…</a:t>
            </a:r>
          </a:p>
          <a:p>
            <a:endParaRPr lang="en-GB" sz="1400" dirty="0">
              <a:latin typeface="Impact" pitchFamily="34" charset="0"/>
            </a:endParaRPr>
          </a:p>
          <a:p>
            <a:r>
              <a:rPr lang="en-GB" sz="1400" dirty="0" smtClean="0">
                <a:latin typeface="Impact" pitchFamily="34" charset="0"/>
              </a:rPr>
              <a:t>A    To find the perimeters of simple square and rectangular shapes (level 1)</a:t>
            </a:r>
          </a:p>
          <a:p>
            <a:r>
              <a:rPr lang="en-GB" sz="1400" dirty="0">
                <a:latin typeface="Impact" pitchFamily="34" charset="0"/>
              </a:rPr>
              <a:t>	</a:t>
            </a:r>
            <a:r>
              <a:rPr lang="en-GB" sz="1400" dirty="0" smtClean="0">
                <a:latin typeface="Impact" pitchFamily="34" charset="0"/>
              </a:rPr>
              <a:t>B     Find the perimeter (circumference) of a circle (level 2)</a:t>
            </a:r>
          </a:p>
          <a:p>
            <a:r>
              <a:rPr lang="en-GB" sz="1400" dirty="0">
                <a:latin typeface="Impact" pitchFamily="34" charset="0"/>
              </a:rPr>
              <a:t>	</a:t>
            </a:r>
            <a:r>
              <a:rPr lang="en-GB" sz="1400" dirty="0" smtClean="0">
                <a:latin typeface="Impact" pitchFamily="34" charset="0"/>
              </a:rPr>
              <a:t>	C    </a:t>
            </a:r>
            <a:r>
              <a:rPr lang="en-GB" sz="1400" dirty="0">
                <a:latin typeface="Impact" pitchFamily="34" charset="0"/>
              </a:rPr>
              <a:t> </a:t>
            </a:r>
            <a:r>
              <a:rPr lang="en-GB" sz="1400" dirty="0" smtClean="0">
                <a:latin typeface="Impact" pitchFamily="34" charset="0"/>
              </a:rPr>
              <a:t>Use perimeter formulae to solve practice problems</a:t>
            </a:r>
            <a:endParaRPr lang="en-GB" sz="1400" dirty="0"/>
          </a:p>
        </p:txBody>
      </p:sp>
      <p:pic>
        <p:nvPicPr>
          <p:cNvPr id="1026" name="Picture 2" descr="https://encrypted-tbn1.gstatic.com/images?q=tbn:ANd9GcRJjXndNhdnmKnDReG1sknDvjsHgGsFCc_VBXDAIxtTS6NBGoc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99592" y="5301207"/>
            <a:ext cx="836535" cy="94725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51211" y="5255912"/>
            <a:ext cx="1468661" cy="1038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http://www.cimt.plymouth.ac.uk/projects/mepres/book7/bk7i9/s2eg3.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68144" y="5157545"/>
            <a:ext cx="1532094" cy="109091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725152" y="5258085"/>
            <a:ext cx="1997615" cy="1028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3987" y="-10361"/>
            <a:ext cx="887556" cy="1553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0751203"/>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1030493"/>
            <a:ext cx="9186863" cy="5405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Introductory Video and Discussion</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26561" y="1706480"/>
              <a:ext cx="5144934" cy="4386905"/>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p:cNvSpPr/>
          <p:nvPr/>
        </p:nvSpPr>
        <p:spPr>
          <a:xfrm>
            <a:off x="7003898" y="1765873"/>
            <a:ext cx="878702"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KHTU.</a:t>
            </a:r>
            <a:endParaRPr lang="en-US"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8" name="Picture 27" descr="http://www.facilitiesnet.com/graphics/products/-bom08/494.jpg"/>
          <p:cNvPicPr/>
          <p:nvPr/>
        </p:nvPicPr>
        <p:blipFill>
          <a:blip r:embed="rId6" cstate="print">
            <a:extLst>
              <a:ext uri="{BEBA8EAE-BF5A-486C-A8C5-ECC9F3942E4B}">
                <a14:imgProps xmlns:a14="http://schemas.microsoft.com/office/drawing/2010/main">
                  <a14:imgLayer r:embed="rId7">
                    <a14:imgEffect>
                      <a14:artisticPlasticWrap/>
                    </a14:imgEffect>
                    <a14:imgEffect>
                      <a14:colorTemperature colorTemp="4375"/>
                    </a14:imgEffect>
                    <a14:imgEffect>
                      <a14:saturation sat="0"/>
                    </a14:imgEffect>
                    <a14:imgEffect>
                      <a14:brightnessContrast bright="47000" contrast="14000"/>
                    </a14:imgEffect>
                  </a14:imgLayer>
                </a14:imgProps>
              </a:ext>
              <a:ext uri="{28A0092B-C50C-407E-A947-70E740481C1C}">
                <a14:useLocalDpi xmlns:a14="http://schemas.microsoft.com/office/drawing/2010/main" val="0"/>
              </a:ext>
            </a:extLst>
          </a:blip>
          <a:srcRect/>
          <a:stretch>
            <a:fillRect/>
          </a:stretch>
        </p:blipFill>
        <p:spPr bwMode="auto">
          <a:xfrm rot="5400000">
            <a:off x="2361042" y="353948"/>
            <a:ext cx="4392487" cy="7374241"/>
          </a:xfrm>
          <a:prstGeom prst="rect">
            <a:avLst/>
          </a:prstGeom>
          <a:noFill/>
          <a:ln>
            <a:noFill/>
          </a:ln>
        </p:spPr>
      </p:pic>
      <p:pic>
        <p:nvPicPr>
          <p:cNvPr id="32" name="Picture 31"/>
          <p:cNvPicPr/>
          <p:nvPr/>
        </p:nvPicPr>
        <p:blipFill>
          <a:blip r:embed="rId8">
            <a:extLst>
              <a:ext uri="{28A0092B-C50C-407E-A947-70E740481C1C}">
                <a14:useLocalDpi xmlns:a14="http://schemas.microsoft.com/office/drawing/2010/main" val="0"/>
              </a:ext>
            </a:extLst>
          </a:blip>
          <a:srcRect/>
          <a:stretch>
            <a:fillRect/>
          </a:stretch>
        </p:blipFill>
        <p:spPr bwMode="auto">
          <a:xfrm>
            <a:off x="697228" y="1696702"/>
            <a:ext cx="8051236" cy="2889168"/>
          </a:xfrm>
          <a:prstGeom prst="rect">
            <a:avLst/>
          </a:prstGeom>
          <a:noFill/>
          <a:ln>
            <a:noFill/>
          </a:ln>
        </p:spPr>
      </p:pic>
      <p:pic>
        <p:nvPicPr>
          <p:cNvPr id="33" name="Picture 32" descr="http://t0.gstatic.com/images?q=tbn:ANd9GcRulifBJQFeHf9uTB9zOgT7aVi0mWpqcuJvW4geQ0ysGX1leqaS">
            <a:hlinkClick r:id="rId9"/>
          </p:cNvPr>
          <p:cNvPicPr/>
          <p:nvPr/>
        </p:nvPicPr>
        <p:blipFill>
          <a:blip r:embed="rId10">
            <a:extLst>
              <a:ext uri="{28A0092B-C50C-407E-A947-70E740481C1C}">
                <a14:useLocalDpi xmlns:a14="http://schemas.microsoft.com/office/drawing/2010/main" val="0"/>
              </a:ext>
            </a:extLst>
          </a:blip>
          <a:srcRect/>
          <a:stretch>
            <a:fillRect/>
          </a:stretch>
        </p:blipFill>
        <p:spPr bwMode="auto">
          <a:xfrm>
            <a:off x="830601" y="4598188"/>
            <a:ext cx="2924175" cy="1637030"/>
          </a:xfrm>
          <a:prstGeom prst="rect">
            <a:avLst/>
          </a:prstGeom>
          <a:noFill/>
          <a:ln>
            <a:noFill/>
          </a:ln>
        </p:spPr>
      </p:pic>
      <p:pic>
        <p:nvPicPr>
          <p:cNvPr id="35" name="Picture 34" descr="http://t0.gstatic.com/images?q=tbn:ANd9GcRls8nqN4T9mJrWtk3f8Z5wY4u2k5YpcusPz67NYs2OMCTM_Yrd"/>
          <p:cNvPicPr/>
          <p:nvPr/>
        </p:nvPicPr>
        <p:blipFill>
          <a:blip r:embed="rId11">
            <a:extLst>
              <a:ext uri="{BEBA8EAE-BF5A-486C-A8C5-ECC9F3942E4B}">
                <a14:imgProps xmlns:a14="http://schemas.microsoft.com/office/drawing/2010/main">
                  <a14:imgLayer r:embed="rId12">
                    <a14:imgEffect>
                      <a14:artisticFilmGrain/>
                    </a14:imgEffect>
                    <a14:imgEffect>
                      <a14:brightnessContrast bright="54000"/>
                    </a14:imgEffect>
                  </a14:imgLayer>
                </a14:imgProps>
              </a:ext>
              <a:ext uri="{28A0092B-C50C-407E-A947-70E740481C1C}">
                <a14:useLocalDpi xmlns:a14="http://schemas.microsoft.com/office/drawing/2010/main" val="0"/>
              </a:ext>
            </a:extLst>
          </a:blip>
          <a:srcRect/>
          <a:stretch>
            <a:fillRect/>
          </a:stretch>
        </p:blipFill>
        <p:spPr bwMode="auto">
          <a:xfrm>
            <a:off x="870165" y="1844825"/>
            <a:ext cx="7662276" cy="2548388"/>
          </a:xfrm>
          <a:prstGeom prst="rect">
            <a:avLst/>
          </a:prstGeom>
          <a:noFill/>
          <a:ln>
            <a:noFill/>
          </a:ln>
        </p:spPr>
      </p:pic>
      <p:sp>
        <p:nvSpPr>
          <p:cNvPr id="4" name="Rectangle 3"/>
          <p:cNvSpPr/>
          <p:nvPr/>
        </p:nvSpPr>
        <p:spPr>
          <a:xfrm>
            <a:off x="884317" y="1943021"/>
            <a:ext cx="7648124" cy="2308324"/>
          </a:xfrm>
          <a:prstGeom prst="rect">
            <a:avLst/>
          </a:prstGeom>
        </p:spPr>
        <p:txBody>
          <a:bodyPr wrap="square">
            <a:spAutoFit/>
          </a:bodyPr>
          <a:lstStyle/>
          <a:p>
            <a:r>
              <a:rPr lang="en-GB" dirty="0" smtClean="0">
                <a:latin typeface="Impact" pitchFamily="34" charset="0"/>
              </a:rPr>
              <a:t> What is a perimeter measurement ?</a:t>
            </a:r>
          </a:p>
          <a:p>
            <a:r>
              <a:rPr lang="en-GB" dirty="0">
                <a:latin typeface="Impact" pitchFamily="34" charset="0"/>
              </a:rPr>
              <a:t>	</a:t>
            </a:r>
            <a:r>
              <a:rPr lang="en-GB" dirty="0" smtClean="0">
                <a:latin typeface="Impact" pitchFamily="34" charset="0"/>
              </a:rPr>
              <a:t>Can you use both the Imperial and Metric systems to find perimeters ?</a:t>
            </a:r>
          </a:p>
          <a:p>
            <a:endParaRPr lang="en-GB" dirty="0">
              <a:latin typeface="Impact" pitchFamily="34" charset="0"/>
            </a:endParaRPr>
          </a:p>
          <a:p>
            <a:r>
              <a:rPr lang="en-GB" dirty="0" smtClean="0">
                <a:latin typeface="Impact" pitchFamily="34" charset="0"/>
              </a:rPr>
              <a:t>Are there any 2D shapes you cannot find a perimeter measurement of ?</a:t>
            </a:r>
          </a:p>
          <a:p>
            <a:r>
              <a:rPr lang="en-GB" dirty="0">
                <a:latin typeface="Impact" pitchFamily="34" charset="0"/>
              </a:rPr>
              <a:t>	</a:t>
            </a:r>
            <a:r>
              <a:rPr lang="en-GB" dirty="0" smtClean="0">
                <a:latin typeface="Impact" pitchFamily="34" charset="0"/>
              </a:rPr>
              <a:t>Who would require the measurement of a perimeter and why ?</a:t>
            </a:r>
          </a:p>
          <a:p>
            <a:endParaRPr lang="en-GB" dirty="0">
              <a:latin typeface="Impact" pitchFamily="34" charset="0"/>
            </a:endParaRPr>
          </a:p>
          <a:p>
            <a:r>
              <a:rPr lang="en-GB" dirty="0" smtClean="0">
                <a:latin typeface="Impact" pitchFamily="34" charset="0"/>
              </a:rPr>
              <a:t>Which shapes are more difficult to find perimeters for ?</a:t>
            </a:r>
          </a:p>
          <a:p>
            <a:r>
              <a:rPr lang="en-GB" dirty="0">
                <a:latin typeface="Impact" pitchFamily="34" charset="0"/>
              </a:rPr>
              <a:t>	</a:t>
            </a:r>
            <a:r>
              <a:rPr lang="en-GB" dirty="0" smtClean="0">
                <a:latin typeface="Impact" pitchFamily="34" charset="0"/>
              </a:rPr>
              <a:t>Can you find a perimeter of a 3D object ?</a:t>
            </a:r>
            <a:endParaRPr lang="en-GB" dirty="0">
              <a:latin typeface="Impact" pitchFamily="34" charset="0"/>
            </a:endParaRPr>
          </a:p>
        </p:txBody>
      </p:sp>
      <p:sp>
        <p:nvSpPr>
          <p:cNvPr id="10" name="Rectangle 9"/>
          <p:cNvSpPr/>
          <p:nvPr/>
        </p:nvSpPr>
        <p:spPr>
          <a:xfrm>
            <a:off x="4148638" y="4639429"/>
            <a:ext cx="3871060" cy="27699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Watch the introductory video and then discuss the above </a:t>
            </a:r>
            <a:endParaRPr lang="en-US" sz="1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6" name="Snip Diagonal Corner Rectangle 35"/>
          <p:cNvSpPr/>
          <p:nvPr/>
        </p:nvSpPr>
        <p:spPr>
          <a:xfrm>
            <a:off x="3419872" y="4916428"/>
            <a:ext cx="5328592" cy="1176868"/>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7" name="Rectangle 36"/>
          <p:cNvSpPr/>
          <p:nvPr/>
        </p:nvSpPr>
        <p:spPr>
          <a:xfrm>
            <a:off x="3954166" y="4945434"/>
            <a:ext cx="2164322" cy="276999"/>
          </a:xfrm>
          <a:prstGeom prst="rect">
            <a:avLst/>
          </a:prstGeom>
        </p:spPr>
        <p:txBody>
          <a:bodyPr wrap="square">
            <a:spAutoFit/>
          </a:bodyPr>
          <a:lstStyle/>
          <a:p>
            <a:r>
              <a:rPr lang="en-GB" sz="1200" dirty="0" smtClean="0">
                <a:latin typeface="Impact" pitchFamily="34" charset="0"/>
              </a:rPr>
              <a:t>Your thoughts..</a:t>
            </a:r>
            <a:endParaRPr lang="en-GB" sz="1200" dirty="0">
              <a:latin typeface="Impact" pitchFamily="34" charset="0"/>
            </a:endParaRPr>
          </a:p>
        </p:txBody>
      </p:sp>
      <p:pic>
        <p:nvPicPr>
          <p:cNvPr id="24" name="Picture 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45069" y="656987"/>
            <a:ext cx="503651" cy="423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1805" y="911"/>
            <a:ext cx="887556" cy="1553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4618128"/>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2903</TotalTime>
  <Words>2597</Words>
  <Application>Microsoft Office PowerPoint</Application>
  <PresentationFormat>On-screen Show (4:3)</PresentationFormat>
  <Paragraphs>580</Paragraphs>
  <Slides>38</Slides>
  <Notes>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38</vt:i4>
      </vt:variant>
    </vt:vector>
  </HeadingPairs>
  <TitlesOfParts>
    <vt:vector size="51" baseType="lpstr">
      <vt:lpstr>Arial Unicode MS</vt:lpstr>
      <vt:lpstr>AngsanaUPC</vt:lpstr>
      <vt:lpstr>Arial</vt:lpstr>
      <vt:lpstr>Arial Black</vt:lpstr>
      <vt:lpstr>Britannic Bold</vt:lpstr>
      <vt:lpstr>Calibri</vt:lpstr>
      <vt:lpstr>Candara</vt:lpstr>
      <vt:lpstr>Haettenschweiler</vt:lpstr>
      <vt:lpstr>Impact</vt:lpstr>
      <vt:lpstr>Line Printer (PC)</vt:lpstr>
      <vt:lpstr>Showcard Gothic</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Guest</dc:creator>
  <cp:lastModifiedBy>Malcolm Cooke</cp:lastModifiedBy>
  <cp:revision>324</cp:revision>
  <dcterms:created xsi:type="dcterms:W3CDTF">2013-05-06T08:56:40Z</dcterms:created>
  <dcterms:modified xsi:type="dcterms:W3CDTF">2015-06-02T11:05:30Z</dcterms:modified>
</cp:coreProperties>
</file>