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4" r:id="rId2"/>
    <p:sldId id="257" r:id="rId3"/>
    <p:sldId id="258" r:id="rId4"/>
    <p:sldId id="297" r:id="rId5"/>
    <p:sldId id="298" r:id="rId6"/>
    <p:sldId id="299" r:id="rId7"/>
    <p:sldId id="300" r:id="rId8"/>
    <p:sldId id="302" r:id="rId9"/>
    <p:sldId id="301" r:id="rId10"/>
    <p:sldId id="303" r:id="rId11"/>
    <p:sldId id="333" r:id="rId12"/>
    <p:sldId id="340" r:id="rId13"/>
    <p:sldId id="304" r:id="rId14"/>
    <p:sldId id="305" r:id="rId15"/>
    <p:sldId id="313" r:id="rId16"/>
    <p:sldId id="323" r:id="rId17"/>
    <p:sldId id="314" r:id="rId18"/>
    <p:sldId id="335" r:id="rId19"/>
    <p:sldId id="336" r:id="rId20"/>
    <p:sldId id="341" r:id="rId21"/>
    <p:sldId id="342" r:id="rId22"/>
    <p:sldId id="343" r:id="rId23"/>
    <p:sldId id="338"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FF00"/>
    <a:srgbClr val="F5862B"/>
    <a:srgbClr val="F68E3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94660"/>
  </p:normalViewPr>
  <p:slideViewPr>
    <p:cSldViewPr>
      <p:cViewPr>
        <p:scale>
          <a:sx n="110" d="100"/>
          <a:sy n="110" d="100"/>
        </p:scale>
        <p:origin x="-384" y="20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1D6A7-582A-4E0E-9437-3BE8519692FF}" type="datetimeFigureOut">
              <a:rPr lang="en-GB" smtClean="0"/>
              <a:t>13/11/2013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F4605-9D6F-44E9-8BDC-BEC3E5B7D075}" type="slidenum">
              <a:rPr lang="en-GB" smtClean="0"/>
              <a:t>‹#›</a:t>
            </a:fld>
            <a:endParaRPr lang="en-GB"/>
          </a:p>
        </p:txBody>
      </p:sp>
    </p:spTree>
    <p:extLst>
      <p:ext uri="{BB962C8B-B14F-4D97-AF65-F5344CB8AC3E}">
        <p14:creationId xmlns:p14="http://schemas.microsoft.com/office/powerpoint/2010/main" val="358719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172584-BB1C-4C8D-9AF9-D31218D2BD9D}" type="slidenum">
              <a:rPr lang="en-GB" smtClean="0"/>
              <a:t>20</a:t>
            </a:fld>
            <a:endParaRPr lang="en-GB"/>
          </a:p>
        </p:txBody>
      </p:sp>
    </p:spTree>
    <p:extLst>
      <p:ext uri="{BB962C8B-B14F-4D97-AF65-F5344CB8AC3E}">
        <p14:creationId xmlns:p14="http://schemas.microsoft.com/office/powerpoint/2010/main" val="144180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120483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41376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5838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4759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DC50B-54CE-4931-BC0A-DDDF8879873D}"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01769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DC50B-54CE-4931-BC0A-DDDF8879873D}"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89756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DC50B-54CE-4931-BC0A-DDDF8879873D}" type="datetimeFigureOut">
              <a:rPr lang="en-GB" smtClean="0"/>
              <a:t>13/11/2013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8295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DC50B-54CE-4931-BC0A-DDDF8879873D}" type="datetimeFigureOut">
              <a:rPr lang="en-GB" smtClean="0"/>
              <a:t>13/11/2013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44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C50B-54CE-4931-BC0A-DDDF8879873D}" type="datetimeFigureOut">
              <a:rPr lang="en-GB" smtClean="0"/>
              <a:t>13/11/2013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19803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35454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78276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C50B-54CE-4931-BC0A-DDDF8879873D}" type="datetimeFigureOut">
              <a:rPr lang="en-GB" smtClean="0"/>
              <a:t>13/11/2013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55F11-0F6B-4871-AF95-E9FBACA37828}" type="slidenum">
              <a:rPr lang="en-GB" smtClean="0"/>
              <a:t>‹#›</a:t>
            </a:fld>
            <a:endParaRPr lang="en-GB"/>
          </a:p>
        </p:txBody>
      </p:sp>
    </p:spTree>
    <p:extLst>
      <p:ext uri="{BB962C8B-B14F-4D97-AF65-F5344CB8AC3E}">
        <p14:creationId xmlns:p14="http://schemas.microsoft.com/office/powerpoint/2010/main" val="263085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microsoft.com/office/2007/relationships/hdphoto" Target="../media/hdphoto1.wdp"/><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3.jpe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8.wdp"/><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google.co.uk/imgres?q=video&amp;sa=X&amp;biw=1051&amp;bih=518&amp;tbm=isch&amp;tbnid=DXeoPzDJLa-5LM:&amp;imgrefurl=http://video.toptenreviews.com/&amp;docid=DZrKUR7N_HckcM&amp;imgurl=http://www.toptenreviews.com/video/splash/lg-55lw6500-p53638-video-1.jpg&amp;w=480&amp;h=270&amp;ei=53h1Ua67Hums0QX22ICICQ&amp;zoom=1&amp;ved=1t:3588,r:58,s:0,i:331&amp;iact=rc&amp;dur=757&amp;page=5&amp;tbnh=168&amp;tbnw=234&amp;start=54&amp;ndsp=15&amp;tx=112.3846435546875&amp;ty=74.23077392578125" TargetMode="External"/><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3.png"/><Relationship Id="rId15" Type="http://schemas.openxmlformats.org/officeDocument/2006/relationships/image" Target="../media/image46.jpe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8.png"/><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3.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ictgames.com/arrowcards.html" TargetMode="External"/><Relationship Id="rId18" Type="http://schemas.openxmlformats.org/officeDocument/2006/relationships/hyperlink" Target="http://www.math.com/school/subject1/lessons/S1U1L1GL.html" TargetMode="External"/><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hyperlink" Target="http://www.amblesideprimary.com/ambleweb/mentalmaths/numberlines.html" TargetMode="External"/><Relationship Id="rId17" Type="http://schemas.openxmlformats.org/officeDocument/2006/relationships/hyperlink" Target="http://www.mathcats.com/explore/reallybignumbers.html" TargetMode="External"/><Relationship Id="rId2" Type="http://schemas.openxmlformats.org/officeDocument/2006/relationships/image" Target="../media/image18.png"/><Relationship Id="rId16" Type="http://schemas.openxmlformats.org/officeDocument/2006/relationships/hyperlink" Target="http://www.ngfl-cymru.org.uk/vtc/phase4_20030829/Mathematics/Keystage2/Numbers/Tenthsandhundre/Introduction/whiteboard1.htm"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emaonline.org.uk/ema/client_files/resources_ftp/netmedia/digitwize/english/digit_wize.cfm" TargetMode="External"/><Relationship Id="rId5" Type="http://schemas.openxmlformats.org/officeDocument/2006/relationships/image" Target="../media/image3.png"/><Relationship Id="rId15" Type="http://schemas.openxmlformats.org/officeDocument/2006/relationships/hyperlink" Target="http://www.taw.org.uk/lic/itp/itps/moving_digits_08.swf" TargetMode="External"/><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www.primaryresources.co.uk/online/numberboard2.sw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20.xml"/><Relationship Id="rId3" Type="http://schemas.microsoft.com/office/2007/relationships/hdphoto" Target="../media/hdphoto3.wdp"/><Relationship Id="rId7" Type="http://schemas.openxmlformats.org/officeDocument/2006/relationships/image" Target="../media/image2.png"/><Relationship Id="rId12"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0.wdp"/><Relationship Id="rId11" Type="http://schemas.openxmlformats.org/officeDocument/2006/relationships/image" Target="../media/image5.png"/><Relationship Id="rId5" Type="http://schemas.openxmlformats.org/officeDocument/2006/relationships/image" Target="../media/image49.jpeg"/><Relationship Id="rId10" Type="http://schemas.openxmlformats.org/officeDocument/2006/relationships/slide" Target="slide2.xml"/><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20.xml"/><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3.jpeg"/><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12.wdp"/><Relationship Id="rId2" Type="http://schemas.openxmlformats.org/officeDocument/2006/relationships/image" Target="../media/image18.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2.png"/><Relationship Id="rId5" Type="http://schemas.openxmlformats.org/officeDocument/2006/relationships/image" Target="../media/image3.png"/><Relationship Id="rId15" Type="http://schemas.openxmlformats.org/officeDocument/2006/relationships/slide" Target="slide20.xml"/><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13.wdp"/></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5.png"/><Relationship Id="rId3" Type="http://schemas.microsoft.com/office/2007/relationships/hdphoto" Target="../media/hdphoto3.wdp"/><Relationship Id="rId7" Type="http://schemas.openxmlformats.org/officeDocument/2006/relationships/image" Target="../media/image6.png"/><Relationship Id="rId12"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4.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20.xml"/><Relationship Id="rId3" Type="http://schemas.microsoft.com/office/2007/relationships/hdphoto" Target="../media/hdphoto3.wdp"/><Relationship Id="rId7" Type="http://schemas.openxmlformats.org/officeDocument/2006/relationships/slide" Target="slide2.xml"/><Relationship Id="rId12" Type="http://schemas.microsoft.com/office/2007/relationships/hdphoto" Target="../media/hdphoto15.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6.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image" Target="../media/image3.png"/><Relationship Id="rId21" Type="http://schemas.openxmlformats.org/officeDocument/2006/relationships/slide" Target="slide20.xml"/><Relationship Id="rId7" Type="http://schemas.openxmlformats.org/officeDocument/2006/relationships/image" Target="../media/image8.jpeg"/><Relationship Id="rId12" Type="http://schemas.openxmlformats.org/officeDocument/2006/relationships/slide" Target="slide8.xml"/><Relationship Id="rId17" Type="http://schemas.openxmlformats.org/officeDocument/2006/relationships/slide" Target="slide6.xml"/><Relationship Id="rId25"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24" Type="http://schemas.openxmlformats.org/officeDocument/2006/relationships/slide" Target="slide3.xml"/><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slide" Target="slide23.xml"/><Relationship Id="rId10" Type="http://schemas.openxmlformats.org/officeDocument/2006/relationships/slide" Target="slide7.xml"/><Relationship Id="rId19" Type="http://schemas.openxmlformats.org/officeDocument/2006/relationships/slide" Target="slide24.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slide" Target="slide9.xml"/><Relationship Id="rId22"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6.png"/><Relationship Id="rId3" Type="http://schemas.openxmlformats.org/officeDocument/2006/relationships/image" Target="../media/image18.png"/><Relationship Id="rId7" Type="http://schemas.microsoft.com/office/2007/relationships/hdphoto" Target="../media/hdphoto4.wdp"/><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7.jpeg"/><Relationship Id="rId11" Type="http://schemas.openxmlformats.org/officeDocument/2006/relationships/slide" Target="slide2.xml"/><Relationship Id="rId5" Type="http://schemas.openxmlformats.org/officeDocument/2006/relationships/image" Target="../media/image7.png"/><Relationship Id="rId10"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3.png"/><Relationship Id="rId14" Type="http://schemas.openxmlformats.org/officeDocument/2006/relationships/image" Target="../media/image58.emf"/></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2.pn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png"/><Relationship Id="rId5" Type="http://schemas.openxmlformats.org/officeDocument/2006/relationships/image" Target="../media/image57.jpeg"/><Relationship Id="rId10" Type="http://schemas.openxmlformats.org/officeDocument/2006/relationships/slide" Target="slide2.xml"/><Relationship Id="rId4" Type="http://schemas.openxmlformats.org/officeDocument/2006/relationships/image" Target="../media/image7.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2.pn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png"/><Relationship Id="rId5" Type="http://schemas.openxmlformats.org/officeDocument/2006/relationships/image" Target="../media/image57.jpeg"/><Relationship Id="rId10" Type="http://schemas.openxmlformats.org/officeDocument/2006/relationships/slide" Target="slide2.xml"/><Relationship Id="rId4" Type="http://schemas.openxmlformats.org/officeDocument/2006/relationships/image" Target="../media/image7.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pn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17.wdp"/><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6.wdp"/><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5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1.pn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4.png"/><Relationship Id="rId3" Type="http://schemas.microsoft.com/office/2007/relationships/hdphoto" Target="../media/hdphoto3.wdp"/><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png"/><Relationship Id="rId5" Type="http://schemas.openxmlformats.org/officeDocument/2006/relationships/image" Target="../media/image23.jpeg"/><Relationship Id="rId15" Type="http://schemas.openxmlformats.org/officeDocument/2006/relationships/image" Target="../media/image13.png"/><Relationship Id="rId10" Type="http://schemas.openxmlformats.org/officeDocument/2006/relationships/slide" Target="slide2.xml"/><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pn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2.jpe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31.png"/><Relationship Id="rId17" Type="http://schemas.openxmlformats.org/officeDocument/2006/relationships/image" Target="../media/image33.jpeg"/><Relationship Id="rId2" Type="http://schemas.openxmlformats.org/officeDocument/2006/relationships/image" Target="../media/image18.png"/><Relationship Id="rId16" Type="http://schemas.openxmlformats.org/officeDocument/2006/relationships/hyperlink" Target="http://www.youtube.com/watch?v=XKg74ZOsDKk"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5.wdp"/><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30.jpe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7.jpe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36.png"/><Relationship Id="rId17" Type="http://schemas.openxmlformats.org/officeDocument/2006/relationships/image" Target="../media/image11.png"/><Relationship Id="rId2" Type="http://schemas.openxmlformats.org/officeDocument/2006/relationships/image" Target="../media/image18.png"/><Relationship Id="rId16"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5.jpeg"/><Relationship Id="rId5" Type="http://schemas.openxmlformats.org/officeDocument/2006/relationships/image" Target="../media/image3.png"/><Relationship Id="rId1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3.wdp"/><Relationship Id="rId7" Type="http://schemas.openxmlformats.org/officeDocument/2006/relationships/slide" Target="slide2.xm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saturation sat="220000"/>
                    </a14:imgEffect>
                    <a14:imgEffect>
                      <a14:brightnessContrast bright="30000" contrast="33000"/>
                    </a14:imgEffect>
                  </a14:imgLayer>
                </a14:imgProps>
              </a:ext>
              <a:ext uri="{28A0092B-C50C-407E-A947-70E740481C1C}">
                <a14:useLocalDpi xmlns:a14="http://schemas.microsoft.com/office/drawing/2010/main" val="0"/>
              </a:ext>
            </a:extLst>
          </a:blip>
          <a:srcRect/>
          <a:stretch>
            <a:fillRect/>
          </a:stretch>
        </p:blipFill>
        <p:spPr bwMode="auto">
          <a:xfrm>
            <a:off x="94064" y="692696"/>
            <a:ext cx="8913007" cy="5570629"/>
          </a:xfrm>
          <a:prstGeom prst="rect">
            <a:avLst/>
          </a:prstGeom>
          <a:noFill/>
          <a:ln>
            <a:noFill/>
          </a:ln>
          <a:effectLst>
            <a:glow rad="9398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5" name="Text Box 2"/>
          <p:cNvSpPr txBox="1">
            <a:spLocks noChangeArrowheads="1"/>
          </p:cNvSpPr>
          <p:nvPr/>
        </p:nvSpPr>
        <p:spPr bwMode="auto">
          <a:xfrm>
            <a:off x="3269615" y="1833245"/>
            <a:ext cx="2397760"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dirty="0">
                <a:solidFill>
                  <a:srgbClr val="FFFFFF"/>
                </a:solidFill>
                <a:effectLst/>
                <a:latin typeface="Line Printer (PC)"/>
                <a:ea typeface="Calibri"/>
                <a:cs typeface="Times New Roman"/>
              </a:rPr>
              <a:t>Whole Number and Functions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332" y="1601360"/>
            <a:ext cx="3488325" cy="5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7" action="ppaction://hlinksldjump">
              <a:snd r:embed="rId8" name="laser.wav"/>
            </a:hlinkClick>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97079" y="2192001"/>
            <a:ext cx="1851406" cy="1885071"/>
          </a:xfrm>
          <a:prstGeom prst="rect">
            <a:avLst/>
          </a:prstGeom>
          <a:noFill/>
          <a:ln>
            <a:noFill/>
          </a:ln>
        </p:spPr>
      </p:pic>
      <p:sp>
        <p:nvSpPr>
          <p:cNvPr id="11" name="Text Box 2"/>
          <p:cNvSpPr txBox="1">
            <a:spLocks noChangeArrowheads="1"/>
          </p:cNvSpPr>
          <p:nvPr/>
        </p:nvSpPr>
        <p:spPr bwMode="auto">
          <a:xfrm>
            <a:off x="137016" y="4077072"/>
            <a:ext cx="8568952" cy="1791260"/>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9600" dirty="0" smtClean="0">
                <a:solidFill>
                  <a:srgbClr val="FF0000"/>
                </a:solidFill>
                <a:effectLst/>
                <a:latin typeface="Impact" pitchFamily="34" charset="0"/>
                <a:ea typeface="Calibri"/>
                <a:cs typeface="Times New Roman"/>
              </a:rPr>
              <a:t>01 .  Place value</a:t>
            </a:r>
            <a:endParaRPr lang="en-GB" sz="9600" dirty="0">
              <a:solidFill>
                <a:srgbClr val="FF0000"/>
              </a:solidFill>
              <a:effectLst/>
              <a:latin typeface="Impact" pitchFamily="34" charset="0"/>
              <a:ea typeface="Calibri"/>
              <a:cs typeface="Times New Roman"/>
            </a:endParaRPr>
          </a:p>
        </p:txBody>
      </p:sp>
    </p:spTree>
    <p:extLst>
      <p:ext uri="{BB962C8B-B14F-4D97-AF65-F5344CB8AC3E}">
        <p14:creationId xmlns:p14="http://schemas.microsoft.com/office/powerpoint/2010/main" val="1295321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49201" y="1222585"/>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3924" y="530069"/>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87692" y="3149304"/>
            <a:ext cx="611900" cy="769441"/>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4400" dirty="0" smtClean="0">
                <a:solidFill>
                  <a:schemeClr val="bg1">
                    <a:lumMod val="75000"/>
                  </a:schemeClr>
                </a:solidFill>
                <a:latin typeface="Gill Sans Ultra Bold" pitchFamily="34" charset="0"/>
              </a:rPr>
              <a:t>B</a:t>
            </a:r>
          </a:p>
        </p:txBody>
      </p:sp>
      <p:sp>
        <p:nvSpPr>
          <p:cNvPr id="54" name="Rectangle 53"/>
          <p:cNvSpPr/>
          <p:nvPr/>
        </p:nvSpPr>
        <p:spPr>
          <a:xfrm>
            <a:off x="1499312" y="3173166"/>
            <a:ext cx="611900" cy="769441"/>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4400" dirty="0">
                <a:solidFill>
                  <a:schemeClr val="bg1">
                    <a:lumMod val="75000"/>
                  </a:schemeClr>
                </a:solidFill>
                <a:latin typeface="Gill Sans Ultra Bold" pitchFamily="34" charset="0"/>
              </a:rPr>
              <a:t>M</a:t>
            </a:r>
            <a:endParaRPr lang="en-GB" sz="4400" dirty="0" smtClean="0">
              <a:solidFill>
                <a:schemeClr val="bg1">
                  <a:lumMod val="75000"/>
                </a:schemeClr>
              </a:solidFill>
              <a:latin typeface="Gill Sans Ultra Bold" pitchFamily="34" charset="0"/>
            </a:endParaRPr>
          </a:p>
        </p:txBody>
      </p:sp>
      <p:sp>
        <p:nvSpPr>
          <p:cNvPr id="55" name="Rectangle 54"/>
          <p:cNvSpPr/>
          <p:nvPr/>
        </p:nvSpPr>
        <p:spPr>
          <a:xfrm>
            <a:off x="3285727" y="3173167"/>
            <a:ext cx="611900" cy="769441"/>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4400" dirty="0" smtClean="0">
                <a:solidFill>
                  <a:schemeClr val="bg1">
                    <a:lumMod val="75000"/>
                  </a:schemeClr>
                </a:solidFill>
                <a:latin typeface="Gill Sans Ultra Bold" pitchFamily="34" charset="0"/>
              </a:rPr>
              <a:t>K</a:t>
            </a:r>
          </a:p>
        </p:txBody>
      </p:sp>
      <p:sp>
        <p:nvSpPr>
          <p:cNvPr id="56" name="Rectangle 55"/>
          <p:cNvSpPr/>
          <p:nvPr/>
        </p:nvSpPr>
        <p:spPr>
          <a:xfrm>
            <a:off x="4768824" y="3197030"/>
            <a:ext cx="611900" cy="769441"/>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4400" dirty="0" smtClean="0">
                <a:solidFill>
                  <a:schemeClr val="bg1">
                    <a:lumMod val="75000"/>
                  </a:schemeClr>
                </a:solidFill>
                <a:latin typeface="Gill Sans Ultra Bold" pitchFamily="34" charset="0"/>
              </a:rPr>
              <a:t>U</a:t>
            </a:r>
          </a:p>
        </p:txBody>
      </p:sp>
      <p:sp>
        <p:nvSpPr>
          <p:cNvPr id="58" name="Rectangle 57"/>
          <p:cNvSpPr/>
          <p:nvPr/>
        </p:nvSpPr>
        <p:spPr>
          <a:xfrm rot="16200000">
            <a:off x="145967" y="2096027"/>
            <a:ext cx="1024401" cy="338554"/>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600" dirty="0" smtClean="0">
                <a:solidFill>
                  <a:srgbClr val="F5862B"/>
                </a:solidFill>
                <a:latin typeface="Gill Sans Ultra Bold" pitchFamily="34" charset="0"/>
              </a:rPr>
              <a:t>billion</a:t>
            </a:r>
          </a:p>
        </p:txBody>
      </p:sp>
      <p:sp>
        <p:nvSpPr>
          <p:cNvPr id="59" name="Rectangle 58"/>
          <p:cNvSpPr/>
          <p:nvPr/>
        </p:nvSpPr>
        <p:spPr>
          <a:xfrm rot="16200000">
            <a:off x="669271" y="2026674"/>
            <a:ext cx="1067049"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200" dirty="0" smtClean="0">
                <a:solidFill>
                  <a:srgbClr val="FFFF00"/>
                </a:solidFill>
                <a:latin typeface="Gill Sans Ultra Bold" pitchFamily="34" charset="0"/>
              </a:rPr>
              <a:t>Hundred million</a:t>
            </a:r>
          </a:p>
        </p:txBody>
      </p:sp>
      <p:sp>
        <p:nvSpPr>
          <p:cNvPr id="60" name="Rectangle 59"/>
          <p:cNvSpPr/>
          <p:nvPr/>
        </p:nvSpPr>
        <p:spPr>
          <a:xfrm rot="16200000">
            <a:off x="1238130" y="2013148"/>
            <a:ext cx="1067049"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200" dirty="0" smtClean="0">
                <a:solidFill>
                  <a:srgbClr val="FFFF00"/>
                </a:solidFill>
                <a:latin typeface="Gill Sans Ultra Bold" pitchFamily="34" charset="0"/>
              </a:rPr>
              <a:t>ten million</a:t>
            </a:r>
          </a:p>
        </p:txBody>
      </p:sp>
      <p:sp>
        <p:nvSpPr>
          <p:cNvPr id="61" name="Rectangle 60"/>
          <p:cNvSpPr/>
          <p:nvPr/>
        </p:nvSpPr>
        <p:spPr>
          <a:xfrm rot="16200000">
            <a:off x="1748877" y="2032819"/>
            <a:ext cx="1181595" cy="307777"/>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400" dirty="0" smtClean="0">
                <a:solidFill>
                  <a:srgbClr val="FFFF00"/>
                </a:solidFill>
                <a:latin typeface="Gill Sans Ultra Bold" pitchFamily="34" charset="0"/>
              </a:rPr>
              <a:t>Million</a:t>
            </a:r>
          </a:p>
        </p:txBody>
      </p:sp>
      <p:sp>
        <p:nvSpPr>
          <p:cNvPr id="62" name="Rectangle 61"/>
          <p:cNvSpPr/>
          <p:nvPr/>
        </p:nvSpPr>
        <p:spPr>
          <a:xfrm rot="16200000">
            <a:off x="2339827" y="1937516"/>
            <a:ext cx="1181595"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200" dirty="0" smtClean="0">
                <a:solidFill>
                  <a:srgbClr val="00FF00"/>
                </a:solidFill>
                <a:latin typeface="Gill Sans Ultra Bold" pitchFamily="34" charset="0"/>
              </a:rPr>
              <a:t>Hundred thousand</a:t>
            </a:r>
          </a:p>
        </p:txBody>
      </p:sp>
      <p:sp>
        <p:nvSpPr>
          <p:cNvPr id="63" name="Rectangle 62"/>
          <p:cNvSpPr/>
          <p:nvPr/>
        </p:nvSpPr>
        <p:spPr>
          <a:xfrm rot="16200000">
            <a:off x="2965140" y="1937515"/>
            <a:ext cx="1181595"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200" dirty="0" smtClean="0">
                <a:solidFill>
                  <a:srgbClr val="00FF00"/>
                </a:solidFill>
                <a:latin typeface="Gill Sans Ultra Bold" pitchFamily="34" charset="0"/>
              </a:rPr>
              <a:t>Ten thousand</a:t>
            </a:r>
          </a:p>
        </p:txBody>
      </p:sp>
      <p:sp>
        <p:nvSpPr>
          <p:cNvPr id="64" name="Rectangle 63"/>
          <p:cNvSpPr/>
          <p:nvPr/>
        </p:nvSpPr>
        <p:spPr>
          <a:xfrm rot="16200000">
            <a:off x="3471630" y="2008829"/>
            <a:ext cx="1181595" cy="276999"/>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200" dirty="0" smtClean="0">
                <a:solidFill>
                  <a:srgbClr val="00FF00"/>
                </a:solidFill>
                <a:latin typeface="Gill Sans Ultra Bold" pitchFamily="34" charset="0"/>
              </a:rPr>
              <a:t>thousand</a:t>
            </a:r>
          </a:p>
        </p:txBody>
      </p:sp>
      <p:sp>
        <p:nvSpPr>
          <p:cNvPr id="65" name="Rectangle 64"/>
          <p:cNvSpPr/>
          <p:nvPr/>
        </p:nvSpPr>
        <p:spPr>
          <a:xfrm rot="16200000">
            <a:off x="4031808" y="1992788"/>
            <a:ext cx="1181595" cy="307777"/>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400" dirty="0" smtClean="0">
                <a:solidFill>
                  <a:srgbClr val="FF0000"/>
                </a:solidFill>
                <a:latin typeface="Gill Sans Ultra Bold" pitchFamily="34" charset="0"/>
              </a:rPr>
              <a:t>hundred</a:t>
            </a:r>
          </a:p>
        </p:txBody>
      </p:sp>
      <p:sp>
        <p:nvSpPr>
          <p:cNvPr id="66" name="Rectangle 65"/>
          <p:cNvSpPr/>
          <p:nvPr/>
        </p:nvSpPr>
        <p:spPr>
          <a:xfrm rot="16200000">
            <a:off x="4461857" y="1968901"/>
            <a:ext cx="1181595" cy="338554"/>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600" dirty="0" smtClean="0">
                <a:solidFill>
                  <a:srgbClr val="FF0000"/>
                </a:solidFill>
                <a:latin typeface="Gill Sans Ultra Bold" pitchFamily="34" charset="0"/>
              </a:rPr>
              <a:t>ten</a:t>
            </a:r>
          </a:p>
        </p:txBody>
      </p:sp>
      <p:sp>
        <p:nvSpPr>
          <p:cNvPr id="67" name="Rectangle 66"/>
          <p:cNvSpPr/>
          <p:nvPr/>
        </p:nvSpPr>
        <p:spPr>
          <a:xfrm rot="16200000">
            <a:off x="4864079" y="1952181"/>
            <a:ext cx="1181595" cy="338554"/>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600" dirty="0" smtClean="0">
                <a:solidFill>
                  <a:srgbClr val="FF0000"/>
                </a:solidFill>
                <a:latin typeface="Gill Sans Ultra Bold" pitchFamily="34" charset="0"/>
              </a:rPr>
              <a:t>unit</a:t>
            </a:r>
          </a:p>
        </p:txBody>
      </p:sp>
      <p:sp>
        <p:nvSpPr>
          <p:cNvPr id="69" name="Rectangle 68"/>
          <p:cNvSpPr/>
          <p:nvPr/>
        </p:nvSpPr>
        <p:spPr>
          <a:xfrm>
            <a:off x="5324970" y="2837897"/>
            <a:ext cx="1061060"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pPr algn="ctr"/>
            <a:r>
              <a:rPr lang="en-GB" sz="1200" dirty="0" smtClean="0">
                <a:latin typeface="Gill Sans Ultra Bold" pitchFamily="34" charset="0"/>
              </a:rPr>
              <a:t>Decimal</a:t>
            </a:r>
          </a:p>
          <a:p>
            <a:pPr algn="ctr"/>
            <a:r>
              <a:rPr lang="en-GB" sz="1200" dirty="0" smtClean="0">
                <a:latin typeface="Gill Sans Ultra Bold" pitchFamily="34" charset="0"/>
              </a:rPr>
              <a:t>point</a:t>
            </a:r>
          </a:p>
        </p:txBody>
      </p:sp>
      <p:sp>
        <p:nvSpPr>
          <p:cNvPr id="76" name="Snip Single Corner Rectangle 75"/>
          <p:cNvSpPr/>
          <p:nvPr/>
        </p:nvSpPr>
        <p:spPr>
          <a:xfrm rot="5400000" flipV="1">
            <a:off x="6599190" y="1155745"/>
            <a:ext cx="1655462" cy="2499075"/>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3" name="Rectangle 72"/>
          <p:cNvSpPr/>
          <p:nvPr/>
        </p:nvSpPr>
        <p:spPr>
          <a:xfrm rot="16200000">
            <a:off x="6116306" y="2224603"/>
            <a:ext cx="1622446" cy="338554"/>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600" dirty="0" smtClean="0">
                <a:solidFill>
                  <a:srgbClr val="00B0F0"/>
                </a:solidFill>
                <a:latin typeface="Gill Sans Ultra Bold" pitchFamily="34" charset="0"/>
              </a:rPr>
              <a:t>hundredth</a:t>
            </a:r>
          </a:p>
        </p:txBody>
      </p:sp>
      <p:sp>
        <p:nvSpPr>
          <p:cNvPr id="74" name="Rectangle 73"/>
          <p:cNvSpPr/>
          <p:nvPr/>
        </p:nvSpPr>
        <p:spPr>
          <a:xfrm>
            <a:off x="196984" y="4005064"/>
            <a:ext cx="8561361" cy="2308324"/>
          </a:xfrm>
          <a:prstGeom prst="rect">
            <a:avLst/>
          </a:prstGeom>
        </p:spPr>
        <p:txBody>
          <a:bodyPr wrap="square">
            <a:spAutoFit/>
          </a:bodyPr>
          <a:lstStyle/>
          <a:p>
            <a:r>
              <a:rPr lang="en-GB" sz="1200" dirty="0" smtClean="0">
                <a:latin typeface="Impact" pitchFamily="34" charset="0"/>
              </a:rPr>
              <a:t>Main learning points:</a:t>
            </a:r>
          </a:p>
          <a:p>
            <a:endParaRPr lang="en-GB" sz="1200" dirty="0">
              <a:latin typeface="Impact" pitchFamily="34" charset="0"/>
            </a:endParaRPr>
          </a:p>
          <a:p>
            <a:r>
              <a:rPr lang="en-GB" sz="1200" dirty="0" smtClean="0">
                <a:latin typeface="Impact" pitchFamily="34" charset="0"/>
              </a:rPr>
              <a:t>Continuing on from ‘Entry level Maths’ the above place values should be learnt.  Starting with the column called ‘unit’ we count from 0 to 9 to show how many units we have.  When reaching a value or count of more than 9 the next column ‘ten’ should be used.  1 in the ten column shows either   a) one set of ten or…   b) ten sets of one unit.  The decimal place can be moved to any of the columns and values in the new column can be read.</a:t>
            </a:r>
          </a:p>
          <a:p>
            <a:endParaRPr lang="en-GB" sz="1200" dirty="0">
              <a:latin typeface="Impact" pitchFamily="34" charset="0"/>
            </a:endParaRPr>
          </a:p>
          <a:p>
            <a:r>
              <a:rPr lang="en-GB" sz="1200" dirty="0" smtClean="0">
                <a:latin typeface="Impact" pitchFamily="34" charset="0"/>
              </a:rPr>
              <a:t>For larger values, digits can be placed in multiple columns to show the number of each set counted.  Each column to the left shows values ‘Ten times larger’ than the previous.  Columns on the right show values ‘Ten times smaller’.</a:t>
            </a:r>
          </a:p>
          <a:p>
            <a:endParaRPr lang="en-GB" sz="1200" dirty="0" smtClean="0">
              <a:latin typeface="Impact" pitchFamily="34" charset="0"/>
            </a:endParaRPr>
          </a:p>
          <a:p>
            <a:endParaRPr lang="en-GB" sz="1200" dirty="0">
              <a:latin typeface="Impact" pitchFamily="34" charset="0"/>
            </a:endParaRPr>
          </a:p>
          <a:p>
            <a:r>
              <a:rPr lang="en-GB" sz="1200" dirty="0" smtClean="0">
                <a:latin typeface="Impact" pitchFamily="34" charset="0"/>
              </a:rPr>
              <a:t>L E A R N   each column name and its position on the above table of place values off by heart   </a:t>
            </a:r>
          </a:p>
        </p:txBody>
      </p:sp>
      <p:sp>
        <p:nvSpPr>
          <p:cNvPr id="75" name="Snip Diagonal Corner Rectangle 74"/>
          <p:cNvSpPr/>
          <p:nvPr/>
        </p:nvSpPr>
        <p:spPr>
          <a:xfrm>
            <a:off x="196983" y="1538264"/>
            <a:ext cx="8561361" cy="2322784"/>
          </a:xfrm>
          <a:prstGeom prst="snip2DiagRect">
            <a:avLst>
              <a:gd name="adj1" fmla="val 12839"/>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0" name="Rectangle 69"/>
          <p:cNvSpPr/>
          <p:nvPr/>
        </p:nvSpPr>
        <p:spPr>
          <a:xfrm rot="16200000">
            <a:off x="6869564" y="2157754"/>
            <a:ext cx="1525317" cy="307777"/>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400" dirty="0" smtClean="0">
                <a:solidFill>
                  <a:srgbClr val="00B0F0"/>
                </a:solidFill>
                <a:latin typeface="Gill Sans Ultra Bold" pitchFamily="34" charset="0"/>
              </a:rPr>
              <a:t>thousandth</a:t>
            </a:r>
          </a:p>
        </p:txBody>
      </p:sp>
      <p:sp>
        <p:nvSpPr>
          <p:cNvPr id="68" name="Rectangle 67"/>
          <p:cNvSpPr/>
          <p:nvPr/>
        </p:nvSpPr>
        <p:spPr>
          <a:xfrm rot="16200000">
            <a:off x="5755861" y="1856112"/>
            <a:ext cx="1181595" cy="338554"/>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1600" dirty="0" smtClean="0">
                <a:solidFill>
                  <a:srgbClr val="00B0F0"/>
                </a:solidFill>
                <a:latin typeface="Gill Sans Ultra Bold" pitchFamily="34" charset="0"/>
              </a:rPr>
              <a:t>tenth</a:t>
            </a:r>
          </a:p>
        </p:txBody>
      </p:sp>
      <p:sp>
        <p:nvSpPr>
          <p:cNvPr id="78" name="Snip Single Corner Rectangle 77"/>
          <p:cNvSpPr/>
          <p:nvPr/>
        </p:nvSpPr>
        <p:spPr>
          <a:xfrm rot="5400000" flipV="1">
            <a:off x="2728206" y="1574652"/>
            <a:ext cx="1655462" cy="1666599"/>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Snip Single Corner Rectangle 76"/>
          <p:cNvSpPr/>
          <p:nvPr/>
        </p:nvSpPr>
        <p:spPr>
          <a:xfrm rot="5400000" flipV="1">
            <a:off x="4264366" y="1743841"/>
            <a:ext cx="1655462" cy="1328221"/>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Snip Single Corner Rectangle 82"/>
          <p:cNvSpPr/>
          <p:nvPr/>
        </p:nvSpPr>
        <p:spPr>
          <a:xfrm rot="5400000" flipV="1">
            <a:off x="977531" y="1574654"/>
            <a:ext cx="1655462" cy="1666599"/>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Snip Single Corner Rectangle 83"/>
          <p:cNvSpPr/>
          <p:nvPr/>
        </p:nvSpPr>
        <p:spPr>
          <a:xfrm rot="5400000" flipV="1">
            <a:off x="-323355" y="1975506"/>
            <a:ext cx="1655462" cy="846092"/>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 name="Straight Connector 6"/>
          <p:cNvCxnSpPr>
            <a:endCxn id="69" idx="0"/>
          </p:cNvCxnSpPr>
          <p:nvPr/>
        </p:nvCxnSpPr>
        <p:spPr>
          <a:xfrm>
            <a:off x="5855500" y="1577076"/>
            <a:ext cx="0" cy="1260821"/>
          </a:xfrm>
          <a:prstGeom prst="line">
            <a:avLst/>
          </a:prstGeom>
        </p:spPr>
        <p:style>
          <a:lnRef idx="1">
            <a:schemeClr val="accent1"/>
          </a:lnRef>
          <a:fillRef idx="0">
            <a:schemeClr val="accent1"/>
          </a:fillRef>
          <a:effectRef idx="0">
            <a:schemeClr val="accent1"/>
          </a:effectRef>
          <a:fontRef idx="minor">
            <a:schemeClr val="tx1"/>
          </a:fontRef>
        </p:style>
      </p:cxnSp>
      <p:sp>
        <p:nvSpPr>
          <p:cNvPr id="4" name="Snip Diagonal Corner Rectangle 3"/>
          <p:cNvSpPr/>
          <p:nvPr/>
        </p:nvSpPr>
        <p:spPr>
          <a:xfrm>
            <a:off x="5727027" y="2481691"/>
            <a:ext cx="256946" cy="217965"/>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5" name="Straight Connector 84"/>
          <p:cNvCxnSpPr/>
          <p:nvPr/>
        </p:nvCxnSpPr>
        <p:spPr>
          <a:xfrm>
            <a:off x="5282313" y="1577076"/>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854899" y="1577551"/>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433623" y="1576601"/>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923928" y="1569167"/>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330365" y="1577725"/>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89150" y="1569167"/>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11212" y="1569167"/>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522410" y="1577725"/>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99592" y="1555879"/>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588224" y="1569167"/>
            <a:ext cx="0" cy="177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08304" y="1577725"/>
            <a:ext cx="0" cy="1779916"/>
          </a:xfrm>
          <a:prstGeom prst="line">
            <a:avLst/>
          </a:prstGeom>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364078" y="3299562"/>
            <a:ext cx="2044152" cy="461665"/>
          </a:xfrm>
          <a:prstGeom prst="rect">
            <a:avLst/>
          </a:prstGeom>
        </p:spPr>
        <p:txBody>
          <a:bodyPr wrap="square">
            <a:spAutoFit/>
            <a:scene3d>
              <a:camera prst="orthographicFront"/>
              <a:lightRig rig="flat" dir="t"/>
            </a:scene3d>
            <a:sp3d extrusionH="57150" contourW="12700" prstMaterial="softEdge">
              <a:bevelT w="38100" h="38100"/>
              <a:contourClr>
                <a:schemeClr val="bg1">
                  <a:lumMod val="50000"/>
                </a:schemeClr>
              </a:contourClr>
            </a:sp3d>
          </a:bodyPr>
          <a:lstStyle/>
          <a:p>
            <a:r>
              <a:rPr lang="en-GB" sz="2400" dirty="0" smtClean="0">
                <a:solidFill>
                  <a:schemeClr val="bg1">
                    <a:lumMod val="75000"/>
                  </a:schemeClr>
                </a:solidFill>
                <a:latin typeface="Gill Sans Ultra Bold" pitchFamily="34" charset="0"/>
              </a:rPr>
              <a:t>Decimals</a:t>
            </a:r>
          </a:p>
        </p:txBody>
      </p:sp>
      <p:sp>
        <p:nvSpPr>
          <p:cNvPr id="6" name="Rectangle 5"/>
          <p:cNvSpPr/>
          <p:nvPr/>
        </p:nvSpPr>
        <p:spPr>
          <a:xfrm>
            <a:off x="4221920" y="2331268"/>
            <a:ext cx="36260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7" name="Rectangle 56"/>
          <p:cNvSpPr/>
          <p:nvPr/>
        </p:nvSpPr>
        <p:spPr>
          <a:xfrm>
            <a:off x="2518492" y="2329366"/>
            <a:ext cx="36260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1" name="Rectangle 70"/>
          <p:cNvSpPr/>
          <p:nvPr/>
        </p:nvSpPr>
        <p:spPr>
          <a:xfrm>
            <a:off x="724419" y="2331268"/>
            <a:ext cx="36260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2" name="Snip Diagonal Corner Rectangle 71"/>
          <p:cNvSpPr/>
          <p:nvPr/>
        </p:nvSpPr>
        <p:spPr>
          <a:xfrm>
            <a:off x="152459" y="5946951"/>
            <a:ext cx="6017996" cy="395467"/>
          </a:xfrm>
          <a:prstGeom prst="snip2DiagRect">
            <a:avLst>
              <a:gd name="adj1" fmla="val 12839"/>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026" name="Picture 2" descr="http://www.yourdictionary.com/images/main.exclamation-point.jpg"/>
          <p:cNvPicPr>
            <a:picLocks noChangeAspect="1" noChangeArrowheads="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199679" y="5605585"/>
            <a:ext cx="558573" cy="763383"/>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96"/>
          <p:cNvGrpSpPr/>
          <p:nvPr/>
        </p:nvGrpSpPr>
        <p:grpSpPr>
          <a:xfrm>
            <a:off x="8143292" y="851570"/>
            <a:ext cx="893204" cy="923330"/>
            <a:chOff x="8143292" y="851570"/>
            <a:chExt cx="893204" cy="923330"/>
          </a:xfrm>
        </p:grpSpPr>
        <p:sp>
          <p:nvSpPr>
            <p:cNvPr id="98" name="Oval 97"/>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8495957" y="851570"/>
              <a:ext cx="184730" cy="923330"/>
            </a:xfrm>
            <a:prstGeom prst="rect">
              <a:avLst/>
            </a:prstGeom>
            <a:noFill/>
          </p:spPr>
          <p:txBody>
            <a:bodyPr wrap="none" lIns="91440" tIns="45720" rIns="91440" bIns="45720">
              <a:spAutoFit/>
            </a:bodyPr>
            <a:lstStyle/>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Rectangle 7"/>
          <p:cNvSpPr/>
          <p:nvPr/>
        </p:nvSpPr>
        <p:spPr>
          <a:xfrm>
            <a:off x="8322032" y="876551"/>
            <a:ext cx="535724" cy="923330"/>
          </a:xfrm>
          <a:prstGeom prst="rect">
            <a:avLst/>
          </a:prstGeom>
        </p:spPr>
        <p:txBody>
          <a:bodyPr wrap="none">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030940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 2</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49201" y="1222585"/>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3924" y="530069"/>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45026" y="1614603"/>
            <a:ext cx="8561361" cy="4893647"/>
          </a:xfrm>
          <a:prstGeom prst="rect">
            <a:avLst/>
          </a:prstGeom>
        </p:spPr>
        <p:txBody>
          <a:bodyPr wrap="square">
            <a:spAutoFit/>
          </a:bodyPr>
          <a:lstStyle/>
          <a:p>
            <a:r>
              <a:rPr lang="en-GB" sz="1200" dirty="0" smtClean="0">
                <a:latin typeface="Impact" pitchFamily="34" charset="0"/>
              </a:rPr>
              <a:t>Here we go, lets write some numbers!</a:t>
            </a:r>
          </a:p>
          <a:p>
            <a:endParaRPr lang="en-GB" sz="1200" dirty="0" smtClean="0">
              <a:latin typeface="Impact" pitchFamily="34" charset="0"/>
            </a:endParaRPr>
          </a:p>
          <a:p>
            <a:r>
              <a:rPr lang="en-GB" sz="1200" dirty="0" smtClean="0">
                <a:latin typeface="Impact" pitchFamily="34" charset="0"/>
              </a:rPr>
              <a:t>We place numbers in place value columns to show how many units we have.</a:t>
            </a:r>
          </a:p>
          <a:p>
            <a:r>
              <a:rPr lang="en-GB" sz="1200" dirty="0" smtClean="0">
                <a:latin typeface="Impact" pitchFamily="34" charset="0"/>
              </a:rPr>
              <a:t>Lets try  4 cars.  Here the unit is ‘CARS’, the item we are counting, so….				              4</a:t>
            </a:r>
          </a:p>
          <a:p>
            <a:r>
              <a:rPr lang="en-GB" sz="1200" dirty="0" smtClean="0">
                <a:latin typeface="Impact" pitchFamily="34" charset="0"/>
              </a:rPr>
              <a:t>We put the digit 4 in the column called ‘unit’ to show we have four cars</a:t>
            </a:r>
          </a:p>
          <a:p>
            <a:endParaRPr lang="en-GB" sz="1200" dirty="0" smtClean="0">
              <a:latin typeface="Impact" pitchFamily="34" charset="0"/>
            </a:endParaRPr>
          </a:p>
          <a:p>
            <a:endParaRPr lang="en-GB" sz="1200" dirty="0" smtClean="0">
              <a:latin typeface="Impact" pitchFamily="34" charset="0"/>
            </a:endParaRPr>
          </a:p>
          <a:p>
            <a:endParaRPr lang="en-GB" sz="1200" dirty="0">
              <a:latin typeface="Impact" pitchFamily="34" charset="0"/>
            </a:endParaRPr>
          </a:p>
          <a:p>
            <a:r>
              <a:rPr lang="en-GB" sz="1200" dirty="0" smtClean="0">
                <a:latin typeface="Impact" pitchFamily="34" charset="0"/>
              </a:rPr>
              <a:t>Lets try another.  What about six hundred and twenty pounds.  The unit is ‘pounds’ so…		                              6       2     0</a:t>
            </a:r>
          </a:p>
          <a:p>
            <a:r>
              <a:rPr lang="en-GB" sz="1200" dirty="0" smtClean="0">
                <a:latin typeface="Impact" pitchFamily="34" charset="0"/>
              </a:rPr>
              <a:t>This number shows that you have a large set of six hundreds plus two smaller sets of ten</a:t>
            </a:r>
          </a:p>
          <a:p>
            <a:endParaRPr lang="en-GB" sz="1200" dirty="0">
              <a:latin typeface="Impact" pitchFamily="34" charset="0"/>
            </a:endParaRPr>
          </a:p>
          <a:p>
            <a:endParaRPr lang="en-GB" sz="1200" dirty="0" smtClean="0">
              <a:latin typeface="Impact" pitchFamily="34" charset="0"/>
            </a:endParaRPr>
          </a:p>
          <a:p>
            <a:endParaRPr lang="en-GB" sz="1200" dirty="0" smtClean="0">
              <a:latin typeface="Impact" pitchFamily="34" charset="0"/>
            </a:endParaRPr>
          </a:p>
          <a:p>
            <a:r>
              <a:rPr lang="en-GB" sz="1200" dirty="0" smtClean="0">
                <a:latin typeface="Impact" pitchFamily="34" charset="0"/>
              </a:rPr>
              <a:t>So far so good lets try another.  Lets write eighteen thousand, one hundred and seven  people.</a:t>
            </a:r>
          </a:p>
          <a:p>
            <a:r>
              <a:rPr lang="en-GB" sz="1200" dirty="0" smtClean="0">
                <a:latin typeface="Impact" pitchFamily="34" charset="0"/>
              </a:rPr>
              <a:t>The unit is people so….						           1        8 ,     1       0      7</a:t>
            </a:r>
          </a:p>
          <a:p>
            <a:r>
              <a:rPr lang="en-GB" sz="1200" dirty="0" smtClean="0">
                <a:latin typeface="Impact" pitchFamily="34" charset="0"/>
              </a:rPr>
              <a:t>Here there is a large set of ten thousand people, another set of eight thousand people, a single</a:t>
            </a:r>
          </a:p>
          <a:p>
            <a:r>
              <a:rPr lang="en-GB" sz="1200" dirty="0" smtClean="0">
                <a:latin typeface="Impact" pitchFamily="34" charset="0"/>
              </a:rPr>
              <a:t>set of one hundred people, no tens (so  we insert a zero to show this), lastly a set of seven individual people.</a:t>
            </a:r>
          </a:p>
          <a:p>
            <a:r>
              <a:rPr lang="en-GB" sz="1200" dirty="0" smtClean="0">
                <a:latin typeface="Impact" pitchFamily="34" charset="0"/>
              </a:rPr>
              <a:t>We have now started to insert a COMMA in-between the second PERIOD of numbers called thousands and the  </a:t>
            </a:r>
          </a:p>
          <a:p>
            <a:r>
              <a:rPr lang="en-GB" sz="1200" dirty="0" smtClean="0">
                <a:latin typeface="Impact" pitchFamily="34" charset="0"/>
              </a:rPr>
              <a:t>first period of numbers (the hundreds, tens and units).  This is so the value is easier to read.  </a:t>
            </a:r>
          </a:p>
          <a:p>
            <a:endParaRPr lang="en-GB" sz="1200" dirty="0" smtClean="0">
              <a:latin typeface="Impact" pitchFamily="34" charset="0"/>
            </a:endParaRPr>
          </a:p>
          <a:p>
            <a:endParaRPr lang="en-GB" sz="1200" dirty="0">
              <a:latin typeface="Impact" pitchFamily="34" charset="0"/>
            </a:endParaRPr>
          </a:p>
          <a:p>
            <a:r>
              <a:rPr lang="en-GB" sz="1200" dirty="0" smtClean="0">
                <a:latin typeface="Impact" pitchFamily="34" charset="0"/>
              </a:rPr>
              <a:t>IMPORTANT !  Commas are not compulsory in a number and any number can be written  without commas, however, if you decide to start using them to help break up a number, you must use  them correctly.  Commas are inserted in-between periods of THREE digits only…so make sure you use them correctly !</a:t>
            </a:r>
          </a:p>
          <a:p>
            <a:endParaRPr lang="en-GB" sz="1200" dirty="0">
              <a:latin typeface="Impact" pitchFamily="34" charset="0"/>
            </a:endParaRPr>
          </a:p>
          <a:p>
            <a:endParaRPr lang="en-GB" sz="1200" dirty="0" smtClean="0">
              <a:latin typeface="Impact" pitchFamily="34" charset="0"/>
            </a:endParaRPr>
          </a:p>
        </p:txBody>
      </p:sp>
      <p:sp>
        <p:nvSpPr>
          <p:cNvPr id="8" name="Rectangle 7"/>
          <p:cNvSpPr/>
          <p:nvPr/>
        </p:nvSpPr>
        <p:spPr>
          <a:xfrm rot="16200000">
            <a:off x="7693324" y="1843379"/>
            <a:ext cx="52610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8" name="Rectangle 97"/>
          <p:cNvSpPr/>
          <p:nvPr/>
        </p:nvSpPr>
        <p:spPr>
          <a:xfrm rot="16200000">
            <a:off x="7672537" y="2669068"/>
            <a:ext cx="52610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9" name="Rectangle 98"/>
          <p:cNvSpPr/>
          <p:nvPr/>
        </p:nvSpPr>
        <p:spPr>
          <a:xfrm rot="16200000">
            <a:off x="7487243" y="2669068"/>
            <a:ext cx="465897"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0" name="Rectangle 99"/>
          <p:cNvSpPr/>
          <p:nvPr/>
        </p:nvSpPr>
        <p:spPr>
          <a:xfrm rot="16200000">
            <a:off x="7112005" y="2597317"/>
            <a:ext cx="731162"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hundred</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8024" y="2204647"/>
            <a:ext cx="1288182" cy="48197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145026" y="2692373"/>
            <a:ext cx="7061634"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7707946" y="3734846"/>
            <a:ext cx="52610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2" name="Rectangle 101"/>
          <p:cNvSpPr/>
          <p:nvPr/>
        </p:nvSpPr>
        <p:spPr>
          <a:xfrm rot="16200000">
            <a:off x="7487244" y="3734847"/>
            <a:ext cx="465897"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3" name="Rectangle 102"/>
          <p:cNvSpPr/>
          <p:nvPr/>
        </p:nvSpPr>
        <p:spPr>
          <a:xfrm rot="16200000">
            <a:off x="7112006" y="3667048"/>
            <a:ext cx="731162"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hundred</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4" name="Rectangle 103"/>
          <p:cNvSpPr/>
          <p:nvPr/>
        </p:nvSpPr>
        <p:spPr>
          <a:xfrm rot="16200000">
            <a:off x="6811360" y="3637329"/>
            <a:ext cx="790601"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thousand</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105" name="Rectangle 104"/>
          <p:cNvSpPr/>
          <p:nvPr/>
        </p:nvSpPr>
        <p:spPr>
          <a:xfrm rot="16200000">
            <a:off x="6477456" y="3587049"/>
            <a:ext cx="914032" cy="24622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00" b="1" cap="none" spc="0" dirty="0" smtClean="0">
                <a:ln w="11430"/>
                <a:solidFill>
                  <a:srgbClr val="00FF00"/>
                </a:solidFill>
                <a:effectLst>
                  <a:outerShdw blurRad="50800" dist="39000" dir="5460000" algn="tl">
                    <a:srgbClr val="000000">
                      <a:alpha val="38000"/>
                    </a:srgbClr>
                  </a:outerShdw>
                </a:effectLst>
              </a:rPr>
              <a:t>Ten thousand</a:t>
            </a:r>
            <a:endParaRPr lang="en-US" sz="1000" b="1" cap="none" spc="0" dirty="0">
              <a:ln w="11430"/>
              <a:solidFill>
                <a:srgbClr val="00FF00"/>
              </a:solidFill>
              <a:effectLst>
                <a:outerShdw blurRad="50800" dist="39000" dir="5460000" algn="tl">
                  <a:srgbClr val="000000">
                    <a:alpha val="38000"/>
                  </a:srgbClr>
                </a:outerShdw>
              </a:effectLst>
            </a:endParaRPr>
          </a:p>
        </p:txBody>
      </p:sp>
      <p:sp>
        <p:nvSpPr>
          <p:cNvPr id="106" name="Snip Single Corner Rectangle 105"/>
          <p:cNvSpPr/>
          <p:nvPr/>
        </p:nvSpPr>
        <p:spPr>
          <a:xfrm rot="5400000" flipV="1">
            <a:off x="7299743" y="1638133"/>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Snip Single Corner Rectangle 106"/>
          <p:cNvSpPr/>
          <p:nvPr/>
        </p:nvSpPr>
        <p:spPr>
          <a:xfrm rot="5400000" flipV="1">
            <a:off x="7293655" y="2295618"/>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Snip Single Corner Rectangle 107"/>
          <p:cNvSpPr/>
          <p:nvPr/>
        </p:nvSpPr>
        <p:spPr>
          <a:xfrm rot="5400000" flipV="1">
            <a:off x="7293655" y="3431024"/>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Snip Single Corner Rectangle 108"/>
          <p:cNvSpPr/>
          <p:nvPr/>
        </p:nvSpPr>
        <p:spPr>
          <a:xfrm rot="5400000" flipV="1">
            <a:off x="6520606" y="3431024"/>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0" name="Straight Connector 109"/>
          <p:cNvCxnSpPr/>
          <p:nvPr/>
        </p:nvCxnSpPr>
        <p:spPr>
          <a:xfrm>
            <a:off x="145026" y="3573016"/>
            <a:ext cx="6299182"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Snip Single Corner Rectangle 110"/>
          <p:cNvSpPr/>
          <p:nvPr/>
        </p:nvSpPr>
        <p:spPr>
          <a:xfrm rot="5400000" flipV="1">
            <a:off x="3960871" y="1629379"/>
            <a:ext cx="827732" cy="8459422"/>
          </a:xfrm>
          <a:prstGeom prst="snip1Rect">
            <a:avLst>
              <a:gd name="adj" fmla="val 4844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2" name="Picture 2" descr="http://www.yourdictionary.com/images/main.exclamation-point.jpg"/>
          <p:cNvPicPr>
            <a:picLocks noChangeAspect="1" noChangeArrowheads="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rot="1753637">
            <a:off x="2595863" y="5913852"/>
            <a:ext cx="390074" cy="53310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8143292" y="851570"/>
            <a:ext cx="893204" cy="923330"/>
            <a:chOff x="8143292" y="851570"/>
            <a:chExt cx="893204" cy="923330"/>
          </a:xfrm>
        </p:grpSpPr>
        <p:sp>
          <p:nvSpPr>
            <p:cNvPr id="35" name="Oval 3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74528343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 3</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49201" y="1222585"/>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3924" y="530069"/>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45026" y="1614603"/>
            <a:ext cx="8561361" cy="5078313"/>
          </a:xfrm>
          <a:prstGeom prst="rect">
            <a:avLst/>
          </a:prstGeom>
        </p:spPr>
        <p:txBody>
          <a:bodyPr wrap="square">
            <a:spAutoFit/>
          </a:bodyPr>
          <a:lstStyle/>
          <a:p>
            <a:r>
              <a:rPr lang="en-GB" sz="1200" dirty="0" smtClean="0">
                <a:latin typeface="Impact" pitchFamily="34" charset="0"/>
              </a:rPr>
              <a:t>Lets continue with more numbers…getting bigger!!</a:t>
            </a:r>
          </a:p>
          <a:p>
            <a:endParaRPr lang="en-GB" sz="1200" dirty="0" smtClean="0">
              <a:latin typeface="Impact" pitchFamily="34" charset="0"/>
            </a:endParaRPr>
          </a:p>
          <a:p>
            <a:r>
              <a:rPr lang="en-GB" sz="1200" dirty="0" smtClean="0">
                <a:latin typeface="Impact" pitchFamily="34" charset="0"/>
              </a:rPr>
              <a:t>Now we have learnt the ‘thousands’ lets change the word to ‘kilo’ which is </a:t>
            </a:r>
            <a:r>
              <a:rPr lang="en-GB" sz="1200" dirty="0" err="1" smtClean="0">
                <a:latin typeface="Impact" pitchFamily="34" charset="0"/>
              </a:rPr>
              <a:t>latin</a:t>
            </a:r>
            <a:r>
              <a:rPr lang="en-GB" sz="1200" dirty="0" smtClean="0">
                <a:latin typeface="Impact" pitchFamily="34" charset="0"/>
              </a:rPr>
              <a:t> for </a:t>
            </a:r>
          </a:p>
          <a:p>
            <a:r>
              <a:rPr lang="en-GB" sz="1200" dirty="0" smtClean="0">
                <a:latin typeface="Impact" pitchFamily="34" charset="0"/>
              </a:rPr>
              <a:t>thousand.  Therefore thousand = K (kilo),  ten thousand = TK (ten kilo) and hundred </a:t>
            </a:r>
          </a:p>
          <a:p>
            <a:r>
              <a:rPr lang="en-GB" sz="1200" dirty="0" smtClean="0">
                <a:latin typeface="Impact" pitchFamily="34" charset="0"/>
              </a:rPr>
              <a:t>thousand = HK (hundred thousand).</a:t>
            </a:r>
          </a:p>
          <a:p>
            <a:endParaRPr lang="en-GB" sz="1200" dirty="0">
              <a:latin typeface="Impact" pitchFamily="34" charset="0"/>
            </a:endParaRPr>
          </a:p>
          <a:p>
            <a:r>
              <a:rPr lang="en-GB" sz="1200" dirty="0" smtClean="0">
                <a:latin typeface="Impact" pitchFamily="34" charset="0"/>
              </a:rPr>
              <a:t>Ok lets write two million, seven hundred thousand houses.  Houses is the unit so….		2      7     </a:t>
            </a:r>
          </a:p>
          <a:p>
            <a:r>
              <a:rPr lang="en-GB" sz="1200" dirty="0" smtClean="0">
                <a:latin typeface="Impact" pitchFamily="34" charset="0"/>
              </a:rPr>
              <a:t>2 is placed in the million place value to show two million houses, 7 is placed in the </a:t>
            </a:r>
          </a:p>
          <a:p>
            <a:r>
              <a:rPr lang="en-GB" sz="1200" dirty="0" smtClean="0">
                <a:latin typeface="Impact" pitchFamily="34" charset="0"/>
              </a:rPr>
              <a:t>hundred thousand place value to show seven hundred thousand.  But because the	     =	2 ,    7       0       0  ,    0      0       0</a:t>
            </a:r>
          </a:p>
          <a:p>
            <a:r>
              <a:rPr lang="en-GB" sz="1200" dirty="0" smtClean="0">
                <a:latin typeface="Impact" pitchFamily="34" charset="0"/>
              </a:rPr>
              <a:t>unit is ‘house’ we need to fill in all the other place values up to the unit column to </a:t>
            </a:r>
          </a:p>
          <a:p>
            <a:r>
              <a:rPr lang="en-GB" sz="1200" dirty="0" smtClean="0">
                <a:latin typeface="Impact" pitchFamily="34" charset="0"/>
              </a:rPr>
              <a:t>show we do not have any of the other values (</a:t>
            </a:r>
            <a:r>
              <a:rPr lang="en-GB" sz="1200" dirty="0" err="1" smtClean="0">
                <a:latin typeface="Impact" pitchFamily="34" charset="0"/>
              </a:rPr>
              <a:t>eg</a:t>
            </a:r>
            <a:r>
              <a:rPr lang="en-GB" sz="1200" dirty="0" smtClean="0">
                <a:latin typeface="Impact" pitchFamily="34" charset="0"/>
              </a:rPr>
              <a:t>, we have no ten house sets).</a:t>
            </a:r>
          </a:p>
          <a:p>
            <a:endParaRPr lang="en-GB" sz="1200" dirty="0">
              <a:latin typeface="Impact" pitchFamily="34" charset="0"/>
            </a:endParaRPr>
          </a:p>
          <a:p>
            <a:r>
              <a:rPr lang="en-GB" sz="1200" dirty="0" smtClean="0">
                <a:latin typeface="Impact" pitchFamily="34" charset="0"/>
              </a:rPr>
              <a:t>Ok, so thousands are K, what about Millions?  Well, we can use a capital</a:t>
            </a:r>
          </a:p>
          <a:p>
            <a:r>
              <a:rPr lang="en-GB" sz="1200" dirty="0" smtClean="0">
                <a:latin typeface="Impact" pitchFamily="34" charset="0"/>
              </a:rPr>
              <a:t>M for both the word millions and for the </a:t>
            </a:r>
            <a:r>
              <a:rPr lang="en-GB" sz="1200" dirty="0" err="1" smtClean="0">
                <a:latin typeface="Impact" pitchFamily="34" charset="0"/>
              </a:rPr>
              <a:t>latin</a:t>
            </a:r>
            <a:r>
              <a:rPr lang="en-GB" sz="1200" dirty="0" smtClean="0">
                <a:latin typeface="Impact" pitchFamily="34" charset="0"/>
              </a:rPr>
              <a:t> word ‘Mega’ which means </a:t>
            </a:r>
            <a:endParaRPr lang="en-GB" sz="1200" dirty="0">
              <a:latin typeface="Impact" pitchFamily="34" charset="0"/>
            </a:endParaRPr>
          </a:p>
          <a:p>
            <a:r>
              <a:rPr lang="en-GB" sz="1200" dirty="0" smtClean="0">
                <a:latin typeface="Impact" pitchFamily="34" charset="0"/>
              </a:rPr>
              <a:t>millions. </a:t>
            </a:r>
          </a:p>
          <a:p>
            <a:r>
              <a:rPr lang="en-GB" sz="1200" dirty="0" smtClean="0">
                <a:latin typeface="Impact" pitchFamily="34" charset="0"/>
              </a:rPr>
              <a:t>Lets create even bigger numbers !  Lets have a go writing ninety</a:t>
            </a:r>
          </a:p>
          <a:p>
            <a:r>
              <a:rPr lang="en-GB" sz="1200" dirty="0" smtClean="0">
                <a:latin typeface="Impact" pitchFamily="34" charset="0"/>
              </a:rPr>
              <a:t>four billion, five hundred million blood cells.  The unit is ‘blood cell’ so….	                            9        4  ,    5       0       0   ,    0      0      0   ,    0      0      0</a:t>
            </a:r>
          </a:p>
          <a:p>
            <a:endParaRPr lang="en-GB" sz="1200" dirty="0">
              <a:latin typeface="Impact" pitchFamily="34" charset="0"/>
            </a:endParaRPr>
          </a:p>
          <a:p>
            <a:r>
              <a:rPr lang="en-GB" sz="1200" dirty="0" smtClean="0">
                <a:latin typeface="Impact" pitchFamily="34" charset="0"/>
              </a:rPr>
              <a:t>Notice TM is just ten millions, HM is hundred millions.</a:t>
            </a:r>
          </a:p>
          <a:p>
            <a:endParaRPr lang="en-GB" sz="1200" dirty="0">
              <a:latin typeface="Impact" pitchFamily="34" charset="0"/>
            </a:endParaRPr>
          </a:p>
          <a:p>
            <a:r>
              <a:rPr lang="en-GB" sz="1200" dirty="0" smtClean="0">
                <a:latin typeface="Impact" pitchFamily="34" charset="0"/>
              </a:rPr>
              <a:t>Lastly, can we shorten this number.  Well that is where the all important 	                            9        4   .    5   Billions</a:t>
            </a:r>
          </a:p>
          <a:p>
            <a:r>
              <a:rPr lang="en-GB" sz="1200" dirty="0" smtClean="0">
                <a:latin typeface="Impact" pitchFamily="34" charset="0"/>
              </a:rPr>
              <a:t>DECIMAL POINT is used.  We can  move the decimal point to the Billions</a:t>
            </a:r>
          </a:p>
          <a:p>
            <a:r>
              <a:rPr lang="en-GB" sz="1200" dirty="0" smtClean="0">
                <a:latin typeface="Impact" pitchFamily="34" charset="0"/>
              </a:rPr>
              <a:t>place value and read ‘Billions of blood cells’ as our new unit</a:t>
            </a:r>
          </a:p>
          <a:p>
            <a:endParaRPr lang="en-GB" sz="1200" dirty="0" smtClean="0">
              <a:latin typeface="Impact" pitchFamily="34" charset="0"/>
            </a:endParaRPr>
          </a:p>
          <a:p>
            <a:r>
              <a:rPr lang="en-GB" sz="1200" dirty="0" smtClean="0">
                <a:latin typeface="Impact" pitchFamily="34" charset="0"/>
              </a:rPr>
              <a:t>Now the number is much shorter than before.</a:t>
            </a:r>
          </a:p>
          <a:p>
            <a:r>
              <a:rPr lang="en-GB" sz="1200" dirty="0" smtClean="0">
                <a:latin typeface="Impact" pitchFamily="34" charset="0"/>
              </a:rPr>
              <a:t>				Now watch the tutor video</a:t>
            </a:r>
            <a:endParaRPr lang="en-GB" sz="1200" dirty="0">
              <a:latin typeface="Impact" pitchFamily="34" charset="0"/>
            </a:endParaRPr>
          </a:p>
          <a:p>
            <a:endParaRPr lang="en-GB" sz="1200" dirty="0" smtClean="0">
              <a:latin typeface="Impact" pitchFamily="34" charset="0"/>
            </a:endParaRPr>
          </a:p>
        </p:txBody>
      </p:sp>
      <p:cxnSp>
        <p:nvCxnSpPr>
          <p:cNvPr id="12" name="Straight Connector 11"/>
          <p:cNvCxnSpPr/>
          <p:nvPr/>
        </p:nvCxnSpPr>
        <p:spPr>
          <a:xfrm>
            <a:off x="145026" y="3789040"/>
            <a:ext cx="5147054"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Snip Single Corner Rectangle 107"/>
          <p:cNvSpPr/>
          <p:nvPr/>
        </p:nvSpPr>
        <p:spPr>
          <a:xfrm rot="5400000" flipV="1">
            <a:off x="7663102" y="1591341"/>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Snip Single Corner Rectangle 32"/>
          <p:cNvSpPr/>
          <p:nvPr/>
        </p:nvSpPr>
        <p:spPr>
          <a:xfrm rot="5400000" flipV="1">
            <a:off x="6021493" y="1543056"/>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Snip Single Corner Rectangle 108"/>
          <p:cNvSpPr/>
          <p:nvPr/>
        </p:nvSpPr>
        <p:spPr>
          <a:xfrm rot="5400000" flipV="1">
            <a:off x="6879153" y="1573331"/>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Rectangle 104"/>
          <p:cNvSpPr/>
          <p:nvPr/>
        </p:nvSpPr>
        <p:spPr>
          <a:xfrm rot="16200000">
            <a:off x="7015623" y="1683692"/>
            <a:ext cx="346570"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TK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34" name="Rectangle 33"/>
          <p:cNvSpPr/>
          <p:nvPr/>
        </p:nvSpPr>
        <p:spPr>
          <a:xfrm rot="16200000">
            <a:off x="6764677" y="1696065"/>
            <a:ext cx="367409"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HK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35" name="Rectangle 34"/>
          <p:cNvSpPr/>
          <p:nvPr/>
        </p:nvSpPr>
        <p:spPr>
          <a:xfrm rot="16200000">
            <a:off x="6330321" y="1718320"/>
            <a:ext cx="639919"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solidFill>
                  <a:srgbClr val="FFFF00"/>
                </a:solidFill>
                <a:effectLst>
                  <a:outerShdw blurRad="50800" dist="39000" dir="5460000" algn="tl">
                    <a:srgbClr val="000000">
                      <a:alpha val="38000"/>
                    </a:srgbClr>
                  </a:outerShdw>
                </a:effectLst>
              </a:rPr>
              <a:t>Million</a:t>
            </a:r>
            <a:endParaRPr lang="en-US" sz="1200" b="1" cap="none" spc="0" dirty="0">
              <a:ln w="11430"/>
              <a:solidFill>
                <a:srgbClr val="FFFF00"/>
              </a:solidFill>
              <a:effectLst>
                <a:outerShdw blurRad="50800" dist="39000" dir="5460000" algn="tl">
                  <a:srgbClr val="000000">
                    <a:alpha val="38000"/>
                  </a:srgbClr>
                </a:outerShdw>
              </a:effectLst>
            </a:endParaRPr>
          </a:p>
        </p:txBody>
      </p:sp>
      <p:sp>
        <p:nvSpPr>
          <p:cNvPr id="104" name="Rectangle 103"/>
          <p:cNvSpPr/>
          <p:nvPr/>
        </p:nvSpPr>
        <p:spPr>
          <a:xfrm rot="16200000">
            <a:off x="7296705" y="1749361"/>
            <a:ext cx="269626"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101" name="Rectangle 100"/>
          <p:cNvSpPr/>
          <p:nvPr/>
        </p:nvSpPr>
        <p:spPr>
          <a:xfrm rot="16200000">
            <a:off x="7932804" y="1846878"/>
            <a:ext cx="52610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2" name="Rectangle 101"/>
          <p:cNvSpPr/>
          <p:nvPr/>
        </p:nvSpPr>
        <p:spPr>
          <a:xfrm rot="16200000">
            <a:off x="7712102" y="1846879"/>
            <a:ext cx="465897"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3" name="Rectangle 102"/>
          <p:cNvSpPr/>
          <p:nvPr/>
        </p:nvSpPr>
        <p:spPr>
          <a:xfrm rot="16200000">
            <a:off x="7336864" y="1779080"/>
            <a:ext cx="731162"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hundred</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Snip Single Corner Rectangle 27"/>
          <p:cNvSpPr/>
          <p:nvPr/>
        </p:nvSpPr>
        <p:spPr>
          <a:xfrm rot="5400000" flipV="1">
            <a:off x="7663969" y="3790743"/>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Snip Single Corner Rectangle 28"/>
          <p:cNvSpPr/>
          <p:nvPr/>
        </p:nvSpPr>
        <p:spPr>
          <a:xfrm rot="5400000" flipV="1">
            <a:off x="6063939" y="3792924"/>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Snip Single Corner Rectangle 29"/>
          <p:cNvSpPr/>
          <p:nvPr/>
        </p:nvSpPr>
        <p:spPr>
          <a:xfrm rot="5400000" flipV="1">
            <a:off x="6880020" y="3772733"/>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Snip Single Corner Rectangle 35"/>
          <p:cNvSpPr/>
          <p:nvPr/>
        </p:nvSpPr>
        <p:spPr>
          <a:xfrm rot="5400000" flipV="1">
            <a:off x="5272447" y="3798525"/>
            <a:ext cx="827732" cy="749046"/>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Rectangle 36"/>
          <p:cNvSpPr/>
          <p:nvPr/>
        </p:nvSpPr>
        <p:spPr>
          <a:xfrm rot="16200000">
            <a:off x="7066011" y="3814792"/>
            <a:ext cx="346570"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TK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38" name="Rectangle 37"/>
          <p:cNvSpPr/>
          <p:nvPr/>
        </p:nvSpPr>
        <p:spPr>
          <a:xfrm rot="16200000">
            <a:off x="6815065" y="3827165"/>
            <a:ext cx="367409"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HK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39" name="Rectangle 38"/>
          <p:cNvSpPr/>
          <p:nvPr/>
        </p:nvSpPr>
        <p:spPr>
          <a:xfrm rot="16200000">
            <a:off x="6561216" y="3935041"/>
            <a:ext cx="319318"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solidFill>
                  <a:srgbClr val="FFFF00"/>
                </a:solidFill>
                <a:effectLst>
                  <a:outerShdw blurRad="50800" dist="39000" dir="5460000" algn="tl">
                    <a:srgbClr val="000000">
                      <a:alpha val="38000"/>
                    </a:srgbClr>
                  </a:outerShdw>
                </a:effectLst>
              </a:rPr>
              <a:t>M</a:t>
            </a:r>
            <a:endParaRPr lang="en-US" sz="1200" b="1" cap="none" spc="0" dirty="0">
              <a:ln w="11430"/>
              <a:solidFill>
                <a:srgbClr val="FFFF00"/>
              </a:solidFill>
              <a:effectLst>
                <a:outerShdw blurRad="50800" dist="39000" dir="5460000" algn="tl">
                  <a:srgbClr val="000000">
                    <a:alpha val="38000"/>
                  </a:srgbClr>
                </a:outerShdw>
              </a:effectLst>
            </a:endParaRPr>
          </a:p>
        </p:txBody>
      </p:sp>
      <p:sp>
        <p:nvSpPr>
          <p:cNvPr id="40" name="Rectangle 39"/>
          <p:cNvSpPr/>
          <p:nvPr/>
        </p:nvSpPr>
        <p:spPr>
          <a:xfrm rot="16200000">
            <a:off x="7347093" y="3880461"/>
            <a:ext cx="269626"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00FF00"/>
                </a:solidFill>
                <a:effectLst>
                  <a:outerShdw blurRad="50800" dist="39000" dir="5460000" algn="tl">
                    <a:srgbClr val="000000">
                      <a:alpha val="38000"/>
                    </a:srgbClr>
                  </a:outerShdw>
                </a:effectLst>
              </a:rPr>
              <a:t>K</a:t>
            </a:r>
            <a:endParaRPr lang="en-US" sz="1200" b="1" cap="none" spc="0" dirty="0">
              <a:ln w="11430"/>
              <a:solidFill>
                <a:srgbClr val="00FF00"/>
              </a:solidFill>
              <a:effectLst>
                <a:outerShdw blurRad="50800" dist="39000" dir="5460000" algn="tl">
                  <a:srgbClr val="000000">
                    <a:alpha val="38000"/>
                  </a:srgbClr>
                </a:outerShdw>
              </a:effectLst>
            </a:endParaRPr>
          </a:p>
        </p:txBody>
      </p:sp>
      <p:sp>
        <p:nvSpPr>
          <p:cNvPr id="41" name="Rectangle 40"/>
          <p:cNvSpPr/>
          <p:nvPr/>
        </p:nvSpPr>
        <p:spPr>
          <a:xfrm rot="16200000">
            <a:off x="7983192" y="3977978"/>
            <a:ext cx="52610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unit</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2" name="Rectangle 41"/>
          <p:cNvSpPr/>
          <p:nvPr/>
        </p:nvSpPr>
        <p:spPr>
          <a:xfrm rot="16200000">
            <a:off x="7762490" y="3977979"/>
            <a:ext cx="465897"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Rectangle 42"/>
          <p:cNvSpPr/>
          <p:nvPr/>
        </p:nvSpPr>
        <p:spPr>
          <a:xfrm rot="16200000">
            <a:off x="7387252" y="3910180"/>
            <a:ext cx="731162"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hundred</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Rectangle 43"/>
          <p:cNvSpPr/>
          <p:nvPr/>
        </p:nvSpPr>
        <p:spPr>
          <a:xfrm rot="16200000">
            <a:off x="6225538" y="3926774"/>
            <a:ext cx="396263"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solidFill>
                  <a:srgbClr val="FFFF00"/>
                </a:solidFill>
                <a:effectLst>
                  <a:outerShdw blurRad="50800" dist="39000" dir="5460000" algn="tl">
                    <a:srgbClr val="000000">
                      <a:alpha val="38000"/>
                    </a:srgbClr>
                  </a:outerShdw>
                </a:effectLst>
              </a:rPr>
              <a:t>TM</a:t>
            </a:r>
            <a:endParaRPr lang="en-US" sz="1200" b="1" cap="none" spc="0" dirty="0">
              <a:ln w="11430"/>
              <a:solidFill>
                <a:srgbClr val="FFFF00"/>
              </a:solidFill>
              <a:effectLst>
                <a:outerShdw blurRad="50800" dist="39000" dir="5460000" algn="tl">
                  <a:srgbClr val="000000">
                    <a:alpha val="38000"/>
                  </a:srgbClr>
                </a:outerShdw>
              </a:effectLst>
            </a:endParaRPr>
          </a:p>
        </p:txBody>
      </p:sp>
      <p:sp>
        <p:nvSpPr>
          <p:cNvPr id="45" name="Rectangle 44"/>
          <p:cNvSpPr/>
          <p:nvPr/>
        </p:nvSpPr>
        <p:spPr>
          <a:xfrm rot="16200000">
            <a:off x="5938120" y="3918150"/>
            <a:ext cx="417102"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solidFill>
                  <a:srgbClr val="FFFF00"/>
                </a:solidFill>
                <a:effectLst>
                  <a:outerShdw blurRad="50800" dist="39000" dir="5460000" algn="tl">
                    <a:srgbClr val="000000">
                      <a:alpha val="38000"/>
                    </a:srgbClr>
                  </a:outerShdw>
                </a:effectLst>
              </a:rPr>
              <a:t>HM</a:t>
            </a:r>
            <a:endParaRPr lang="en-US" sz="1200" b="1" cap="none" spc="0" dirty="0">
              <a:ln w="11430"/>
              <a:solidFill>
                <a:srgbClr val="FFFF00"/>
              </a:solidFill>
              <a:effectLst>
                <a:outerShdw blurRad="50800" dist="39000" dir="5460000" algn="tl">
                  <a:srgbClr val="000000">
                    <a:alpha val="38000"/>
                  </a:srgbClr>
                </a:outerShdw>
              </a:effectLst>
            </a:endParaRPr>
          </a:p>
        </p:txBody>
      </p:sp>
      <p:sp>
        <p:nvSpPr>
          <p:cNvPr id="46" name="Rectangle 45"/>
          <p:cNvSpPr/>
          <p:nvPr/>
        </p:nvSpPr>
        <p:spPr>
          <a:xfrm rot="16200000">
            <a:off x="5543302" y="3937192"/>
            <a:ext cx="652744"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solidFill>
                  <a:srgbClr val="F68E38"/>
                </a:solidFill>
                <a:effectLst>
                  <a:outerShdw blurRad="50800" dist="39000" dir="5460000" algn="tl">
                    <a:srgbClr val="000000">
                      <a:alpha val="38000"/>
                    </a:srgbClr>
                  </a:outerShdw>
                </a:effectLst>
              </a:rPr>
              <a:t>Billions</a:t>
            </a:r>
            <a:endParaRPr lang="en-US" sz="1200" b="1" cap="none" spc="0" dirty="0">
              <a:ln w="11430"/>
              <a:solidFill>
                <a:srgbClr val="F68E38"/>
              </a:solidFill>
              <a:effectLst>
                <a:outerShdw blurRad="50800" dist="39000" dir="5460000" algn="tl">
                  <a:srgbClr val="000000">
                    <a:alpha val="38000"/>
                  </a:srgbClr>
                </a:outerShdw>
              </a:effectLst>
            </a:endParaRPr>
          </a:p>
        </p:txBody>
      </p:sp>
      <p:sp>
        <p:nvSpPr>
          <p:cNvPr id="47" name="Rectangle 46"/>
          <p:cNvSpPr/>
          <p:nvPr/>
        </p:nvSpPr>
        <p:spPr>
          <a:xfrm rot="16200000">
            <a:off x="5169123" y="3932920"/>
            <a:ext cx="851067"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smtClean="0">
                <a:ln w="11430"/>
                <a:solidFill>
                  <a:srgbClr val="F68E38"/>
                </a:solidFill>
                <a:effectLst>
                  <a:outerShdw blurRad="50800" dist="39000" dir="5460000" algn="tl">
                    <a:srgbClr val="000000">
                      <a:alpha val="38000"/>
                    </a:srgbClr>
                  </a:outerShdw>
                </a:effectLst>
              </a:rPr>
              <a:t>Ten Billion</a:t>
            </a:r>
            <a:endParaRPr lang="en-US" sz="1200" b="1" cap="none" spc="0" dirty="0">
              <a:ln w="11430"/>
              <a:solidFill>
                <a:srgbClr val="F68E38"/>
              </a:solidFill>
              <a:effectLst>
                <a:outerShdw blurRad="50800" dist="39000" dir="5460000" algn="tl">
                  <a:srgbClr val="000000">
                    <a:alpha val="38000"/>
                  </a:srgbClr>
                </a:outerShdw>
              </a:effectLst>
            </a:endParaRPr>
          </a:p>
        </p:txBody>
      </p:sp>
      <p:pic>
        <p:nvPicPr>
          <p:cNvPr id="49" name="Picture 2" descr="http://www.yourdictionary.com/images/main.exclamation-point.jpg"/>
          <p:cNvPicPr>
            <a:picLocks noChangeAspect="1" noChangeArrowheads="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rot="1753637">
            <a:off x="5674636" y="5891019"/>
            <a:ext cx="390074" cy="53310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t0.gstatic.com/images?q=tbn:ANd9GcRulifBJQFeHf9uTB9zOgT7aVi0mWpqcuJvW4geQ0ysGX1leqaS">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5376" y="6134294"/>
            <a:ext cx="766952" cy="405497"/>
          </a:xfrm>
          <a:prstGeom prst="rect">
            <a:avLst/>
          </a:prstGeom>
          <a:noFill/>
          <a:ln>
            <a:noFill/>
          </a:ln>
        </p:spPr>
      </p:pic>
      <p:pic>
        <p:nvPicPr>
          <p:cNvPr id="1026" name="Picture 2" descr="http://www.buzzle.com/img/articleImages/297070-48517-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3889" y="5301208"/>
            <a:ext cx="1714344" cy="128820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940152" y="4380205"/>
            <a:ext cx="483517" cy="921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8143292" y="851570"/>
            <a:ext cx="893204" cy="923330"/>
            <a:chOff x="8143292" y="851570"/>
            <a:chExt cx="893204" cy="923330"/>
          </a:xfrm>
        </p:grpSpPr>
        <p:sp>
          <p:nvSpPr>
            <p:cNvPr id="51" name="Oval 5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0603426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Examples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323528" y="1591979"/>
            <a:ext cx="8640961" cy="7663636"/>
          </a:xfrm>
          <a:prstGeom prst="rect">
            <a:avLst/>
          </a:prstGeom>
        </p:spPr>
        <p:txBody>
          <a:bodyPr wrap="square">
            <a:spAutoFit/>
          </a:bodyPr>
          <a:lstStyle/>
          <a:p>
            <a:r>
              <a:rPr lang="en-GB" sz="1200" dirty="0" smtClean="0">
                <a:latin typeface="Impact" pitchFamily="34" charset="0"/>
              </a:rPr>
              <a:t>Block 1  :   Watch tutor led demo (in class or on video)</a:t>
            </a:r>
          </a:p>
          <a:p>
            <a:endParaRPr lang="en-GB" sz="1200" dirty="0">
              <a:latin typeface="Impact" pitchFamily="34" charset="0"/>
            </a:endParaRPr>
          </a:p>
          <a:p>
            <a:r>
              <a:rPr lang="en-GB" sz="1200" dirty="0" smtClean="0">
                <a:latin typeface="Impact" pitchFamily="34" charset="0"/>
              </a:rPr>
              <a:t>Try these, 	1)   The place value 100 times bigger than ‘Ten’ is ………………………..       2)  478 in words is …………………………………………………………………..….</a:t>
            </a:r>
          </a:p>
          <a:p>
            <a:pPr marL="228600" indent="-228600">
              <a:buAutoNum type="arabicParenR" startAt="3"/>
            </a:pPr>
            <a:r>
              <a:rPr lang="en-GB" sz="1200" dirty="0" smtClean="0">
                <a:latin typeface="Impact" pitchFamily="34" charset="0"/>
              </a:rPr>
              <a:t>Eight thousand and forty two in digits is …………………………….	                   4)  The place value 1000 times smaller than ten is ………………………………..</a:t>
            </a:r>
          </a:p>
          <a:p>
            <a:pPr marL="228600" indent="-228600">
              <a:buAutoNum type="arabicParenR" startAt="5"/>
            </a:pPr>
            <a:r>
              <a:rPr lang="en-GB" sz="1200" dirty="0" smtClean="0">
                <a:latin typeface="Impact" pitchFamily="34" charset="0"/>
              </a:rPr>
              <a:t>6 hundreds, 5 tens and 3 units is written …………………………..</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Block 2 </a:t>
            </a:r>
            <a:r>
              <a:rPr lang="en-GB" sz="1200" dirty="0">
                <a:latin typeface="Impact" pitchFamily="34" charset="0"/>
              </a:rPr>
              <a:t>:  Watch tutor led demo (in class or on video)</a:t>
            </a:r>
          </a:p>
          <a:p>
            <a:endParaRPr lang="en-GB" sz="1200" dirty="0" smtClean="0">
              <a:latin typeface="Impact" pitchFamily="34" charset="0"/>
            </a:endParaRPr>
          </a:p>
          <a:p>
            <a:r>
              <a:rPr lang="en-GB" sz="1200" dirty="0" smtClean="0">
                <a:latin typeface="Impact" pitchFamily="34" charset="0"/>
              </a:rPr>
              <a:t>Try these, 	6)   94,307 is read as ……………………………………………………………………………………………………………………………………………………………………………………………….</a:t>
            </a:r>
          </a:p>
          <a:p>
            <a:pPr marL="228600" indent="-228600">
              <a:buAutoNum type="arabicParenR" startAt="7"/>
            </a:pPr>
            <a:r>
              <a:rPr lang="en-GB" sz="1200" dirty="0" smtClean="0">
                <a:latin typeface="Impact" pitchFamily="34" charset="0"/>
              </a:rPr>
              <a:t>The place value 2 places to the left of the thousands is ……………………………………………………………….</a:t>
            </a:r>
          </a:p>
          <a:p>
            <a:pPr marL="228600" indent="-228600">
              <a:buAutoNum type="arabicParenR" startAt="7"/>
            </a:pPr>
            <a:r>
              <a:rPr lang="en-GB" sz="1200" dirty="0" smtClean="0">
                <a:latin typeface="Impact" pitchFamily="34" charset="0"/>
              </a:rPr>
              <a:t>Six million is written as …………………………………………… or …………………………………………………..</a:t>
            </a:r>
          </a:p>
          <a:p>
            <a:pPr marL="228600" indent="-228600">
              <a:buAutoNum type="arabicParenR" startAt="7"/>
            </a:pPr>
            <a:r>
              <a:rPr lang="en-GB" sz="1200" dirty="0" smtClean="0">
                <a:latin typeface="Impact" pitchFamily="34" charset="0"/>
              </a:rPr>
              <a:t>To change 3.28M  to  3,280,000 the decimal point moves ……………………places to the   right / left ?</a:t>
            </a:r>
          </a:p>
          <a:p>
            <a:pPr marL="228600" indent="-228600">
              <a:buAutoNum type="arabicParenR" startAt="7"/>
            </a:pPr>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Block 3 : Watch tutor led demo (in class or on video)</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Try these, 	10)  16, 482, 596 is written in words as ……………………………………………………………………………………………………………………………………………………………….</a:t>
            </a:r>
          </a:p>
          <a:p>
            <a:r>
              <a:rPr lang="en-GB" sz="1200" dirty="0" smtClean="0">
                <a:latin typeface="Impact" pitchFamily="34" charset="0"/>
              </a:rPr>
              <a:t>………………………………………………………………………………………………………………………………………………………………………………………………………………………………………………………………………</a:t>
            </a:r>
          </a:p>
          <a:p>
            <a:pPr marL="228600" indent="-228600">
              <a:buAutoNum type="arabicParenR" startAt="11"/>
            </a:pPr>
            <a:r>
              <a:rPr lang="en-GB" sz="1200" dirty="0" smtClean="0">
                <a:latin typeface="Impact" pitchFamily="34" charset="0"/>
              </a:rPr>
              <a:t> Shortening four billion, eight hundred thousand  you can write ……………………………………………………</a:t>
            </a:r>
          </a:p>
          <a:p>
            <a:pPr marL="228600" indent="-228600">
              <a:buAutoNum type="arabicParenR" startAt="11"/>
            </a:pPr>
            <a:r>
              <a:rPr lang="en-GB" sz="1200" dirty="0" smtClean="0">
                <a:latin typeface="Impact" pitchFamily="34" charset="0"/>
              </a:rPr>
              <a:t> A thousand times smaller than six is …………………………………………………..</a:t>
            </a:r>
          </a:p>
          <a:p>
            <a:r>
              <a:rPr lang="en-GB" sz="1200" dirty="0" smtClean="0">
                <a:latin typeface="Impact" pitchFamily="34" charset="0"/>
              </a:rPr>
              <a:t>13)  00003293819753.27700 is written as ….. ………………………………………………………………………………………………………………………………………………………………………………..</a:t>
            </a:r>
            <a:endParaRPr lang="en-GB" sz="1200" dirty="0">
              <a:latin typeface="Impact" pitchFamily="34" charset="0"/>
            </a:endParaRPr>
          </a:p>
          <a:p>
            <a:r>
              <a:rPr lang="en-GB" sz="1200" dirty="0">
                <a:latin typeface="Impact" pitchFamily="34" charset="0"/>
              </a:rPr>
              <a:t>………………………………………………………………………………………………………………………………………………………………………………………………………………………………………………………………………</a:t>
            </a:r>
          </a:p>
          <a:p>
            <a:pPr marL="228600" indent="-228600">
              <a:buAutoNum type="arabicParenR" startAt="11"/>
            </a:pPr>
            <a:endParaRPr lang="en-GB" sz="1200" dirty="0" smtClean="0">
              <a:latin typeface="Impact" pitchFamily="34" charset="0"/>
            </a:endParaRPr>
          </a:p>
          <a:p>
            <a:pPr marL="228600" indent="-228600">
              <a:buAutoNum type="arabicParenR" startAt="11"/>
            </a:pPr>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p:txBody>
      </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4864" y="552033"/>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nip Diagonal Corner Rectangle 15"/>
          <p:cNvSpPr/>
          <p:nvPr/>
        </p:nvSpPr>
        <p:spPr>
          <a:xfrm>
            <a:off x="251520" y="1515074"/>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026" name="Picture 2"/>
          <p:cNvPicPr>
            <a:picLocks noChangeAspect="1" noChangeArrowheads="1"/>
          </p:cNvPicPr>
          <p:nvPr/>
        </p:nvPicPr>
        <p:blipFill>
          <a:blip r:embed="rId11">
            <a:extLst>
              <a:ext uri="{BEBA8EAE-BF5A-486C-A8C5-ECC9F3942E4B}">
                <a14:imgProps xmlns:a14="http://schemas.microsoft.com/office/drawing/2010/main">
                  <a14:imgLayer r:embed="rId1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659546" y="1330905"/>
            <a:ext cx="4207942" cy="635278"/>
          </a:xfrm>
          <a:prstGeom prst="rect">
            <a:avLst/>
          </a:prstGeom>
          <a:noFill/>
          <a:ln>
            <a:noFill/>
          </a:ln>
          <a:effectLst>
            <a:glow>
              <a:schemeClr val="accent1">
                <a:alpha val="25000"/>
              </a:scheme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43561"/>
            <a:ext cx="8964489" cy="6096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nip Diagonal Corner Rectangle 19"/>
          <p:cNvSpPr/>
          <p:nvPr/>
        </p:nvSpPr>
        <p:spPr>
          <a:xfrm>
            <a:off x="274035" y="2780928"/>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Snip Diagonal Corner Rectangle 20"/>
          <p:cNvSpPr/>
          <p:nvPr/>
        </p:nvSpPr>
        <p:spPr>
          <a:xfrm>
            <a:off x="274035" y="4283375"/>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22" name="Group 21"/>
          <p:cNvGrpSpPr/>
          <p:nvPr/>
        </p:nvGrpSpPr>
        <p:grpSpPr>
          <a:xfrm>
            <a:off x="8143292" y="851570"/>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6" name="Picture 2">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9113" y="6043561"/>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3355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Websites and links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gradFill>
              <a:gsLst>
                <a:gs pos="0">
                  <a:srgbClr val="FFFFFF">
                    <a:alpha val="78000"/>
                  </a:srgbClr>
                </a:gs>
                <a:gs pos="18000">
                  <a:srgbClr val="E6E6E6"/>
                </a:gs>
                <a:gs pos="30000">
                  <a:schemeClr val="bg1">
                    <a:lumMod val="95000"/>
                    <a:alpha val="73000"/>
                  </a:schemeClr>
                </a:gs>
                <a:gs pos="55000">
                  <a:schemeClr val="bg1">
                    <a:lumMod val="95000"/>
                    <a:alpha val="80000"/>
                  </a:schemeClr>
                </a:gs>
                <a:gs pos="77000">
                  <a:schemeClr val="bg1">
                    <a:lumMod val="95000"/>
                    <a:alpha val="76000"/>
                  </a:schemeClr>
                </a:gs>
                <a:gs pos="100000">
                  <a:srgbClr val="E6E6E6">
                    <a:alpha val="79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436" y="541275"/>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74129" y="1628800"/>
            <a:ext cx="4572000" cy="523220"/>
          </a:xfrm>
          <a:prstGeom prst="rect">
            <a:avLst/>
          </a:prstGeom>
        </p:spPr>
        <p:txBody>
          <a:bodyPr>
            <a:spAutoFit/>
          </a:bodyPr>
          <a:lstStyle/>
          <a:p>
            <a:pPr fontAlgn="b"/>
            <a:r>
              <a:rPr lang="en-GB" sz="1400" u="sng" dirty="0">
                <a:hlinkClick r:id="rId11"/>
              </a:rPr>
              <a:t>http://www.emaonline.org.uk/ema/client_files/resources_ftp/netmedia/digitwize/english/digit_wize.cfm</a:t>
            </a:r>
            <a:endParaRPr lang="en-GB" sz="1400" u="sng" dirty="0">
              <a:solidFill>
                <a:srgbClr val="0000FF"/>
              </a:solidFill>
            </a:endParaRPr>
          </a:p>
        </p:txBody>
      </p:sp>
      <p:sp>
        <p:nvSpPr>
          <p:cNvPr id="7" name="Rectangle 6"/>
          <p:cNvSpPr/>
          <p:nvPr/>
        </p:nvSpPr>
        <p:spPr>
          <a:xfrm>
            <a:off x="384271" y="1753103"/>
            <a:ext cx="2592376" cy="307777"/>
          </a:xfrm>
          <a:prstGeom prst="rect">
            <a:avLst/>
          </a:prstGeom>
        </p:spPr>
        <p:txBody>
          <a:bodyPr wrap="none">
            <a:spAutoFit/>
          </a:bodyPr>
          <a:lstStyle/>
          <a:p>
            <a:pPr fontAlgn="b"/>
            <a:r>
              <a:rPr lang="en-GB" sz="1400" dirty="0">
                <a:latin typeface="Berlin Sans FB" pitchFamily="34" charset="0"/>
              </a:rPr>
              <a:t>Number Recognition to 100,000</a:t>
            </a:r>
            <a:endParaRPr lang="en-GB" sz="1400" dirty="0">
              <a:solidFill>
                <a:srgbClr val="000000"/>
              </a:solidFill>
              <a:latin typeface="Berlin Sans FB" pitchFamily="34" charset="0"/>
            </a:endParaRPr>
          </a:p>
        </p:txBody>
      </p:sp>
      <p:sp>
        <p:nvSpPr>
          <p:cNvPr id="15" name="Rectangle 14"/>
          <p:cNvSpPr/>
          <p:nvPr/>
        </p:nvSpPr>
        <p:spPr>
          <a:xfrm>
            <a:off x="411669" y="2109957"/>
            <a:ext cx="4572000" cy="1877437"/>
          </a:xfrm>
          <a:prstGeom prst="rect">
            <a:avLst/>
          </a:prstGeom>
        </p:spPr>
        <p:txBody>
          <a:bodyPr>
            <a:spAutoFit/>
          </a:bodyPr>
          <a:lstStyle/>
          <a:p>
            <a:r>
              <a:rPr lang="en-GB" sz="1400" dirty="0" err="1" smtClean="0">
                <a:latin typeface="Berlin Sans FB" pitchFamily="34" charset="0"/>
              </a:rPr>
              <a:t>Numberlines</a:t>
            </a:r>
            <a:endParaRPr lang="en-GB" sz="1400" dirty="0" smtClean="0">
              <a:latin typeface="Berlin Sans FB" pitchFamily="34" charset="0"/>
            </a:endParaRPr>
          </a:p>
          <a:p>
            <a:endParaRPr lang="en-GB" sz="1400" dirty="0" smtClean="0"/>
          </a:p>
          <a:p>
            <a:endParaRPr lang="en-GB" sz="1400" dirty="0"/>
          </a:p>
          <a:p>
            <a:r>
              <a:rPr lang="en-GB" sz="1400" dirty="0">
                <a:latin typeface="Berlin Sans FB" pitchFamily="34" charset="0"/>
              </a:rPr>
              <a:t>Place value recognition to </a:t>
            </a:r>
            <a:r>
              <a:rPr lang="en-GB" sz="1400" dirty="0" smtClean="0">
                <a:latin typeface="Berlin Sans FB" pitchFamily="34" charset="0"/>
              </a:rPr>
              <a:t>1000</a:t>
            </a:r>
          </a:p>
          <a:p>
            <a:endParaRPr lang="en-GB" sz="1400" dirty="0">
              <a:latin typeface="Berlin Sans FB" pitchFamily="34" charset="0"/>
            </a:endParaRPr>
          </a:p>
          <a:p>
            <a:r>
              <a:rPr lang="en-GB" sz="1400" dirty="0">
                <a:latin typeface="Berlin Sans FB" pitchFamily="34" charset="0"/>
              </a:rPr>
              <a:t>Place value recognition to </a:t>
            </a:r>
            <a:r>
              <a:rPr lang="en-GB" sz="1400" dirty="0" smtClean="0">
                <a:latin typeface="Berlin Sans FB" pitchFamily="34" charset="0"/>
              </a:rPr>
              <a:t>9000</a:t>
            </a:r>
          </a:p>
          <a:p>
            <a:r>
              <a:rPr lang="en-GB" sz="1400" dirty="0" smtClean="0">
                <a:latin typeface="Berlin Sans FB" pitchFamily="34" charset="0"/>
              </a:rPr>
              <a:t>using </a:t>
            </a:r>
            <a:r>
              <a:rPr lang="en-GB" sz="1400" dirty="0">
                <a:latin typeface="Berlin Sans FB" pitchFamily="34" charset="0"/>
              </a:rPr>
              <a:t>arrow </a:t>
            </a:r>
            <a:r>
              <a:rPr lang="en-GB" sz="1400" dirty="0" smtClean="0">
                <a:latin typeface="Berlin Sans FB" pitchFamily="34" charset="0"/>
              </a:rPr>
              <a:t>cards</a:t>
            </a:r>
          </a:p>
          <a:p>
            <a:endParaRPr lang="en-GB" dirty="0">
              <a:latin typeface="Berlin Sans FB" pitchFamily="34" charset="0"/>
            </a:endParaRPr>
          </a:p>
        </p:txBody>
      </p:sp>
      <p:sp>
        <p:nvSpPr>
          <p:cNvPr id="16" name="Rectangle 15"/>
          <p:cNvSpPr/>
          <p:nvPr/>
        </p:nvSpPr>
        <p:spPr>
          <a:xfrm>
            <a:off x="3588247" y="2152020"/>
            <a:ext cx="4572000" cy="1877437"/>
          </a:xfrm>
          <a:prstGeom prst="rect">
            <a:avLst/>
          </a:prstGeom>
        </p:spPr>
        <p:txBody>
          <a:bodyPr>
            <a:spAutoFit/>
          </a:bodyPr>
          <a:lstStyle/>
          <a:p>
            <a:r>
              <a:rPr lang="en-GB" sz="1400" dirty="0">
                <a:hlinkClick r:id="rId12"/>
              </a:rPr>
              <a:t>http://</a:t>
            </a:r>
            <a:r>
              <a:rPr lang="en-GB" sz="1400" dirty="0" smtClean="0">
                <a:hlinkClick r:id="rId12"/>
              </a:rPr>
              <a:t>www.amblesideprimary.com/ambleweb/mentalmaths/numberlines.html</a:t>
            </a:r>
            <a:endParaRPr lang="en-GB" sz="1400" dirty="0" smtClean="0"/>
          </a:p>
          <a:p>
            <a:endParaRPr lang="en-GB" sz="1400" dirty="0"/>
          </a:p>
          <a:p>
            <a:r>
              <a:rPr lang="en-GB" sz="1400" dirty="0">
                <a:hlinkClick r:id="rId13"/>
              </a:rPr>
              <a:t>http://</a:t>
            </a:r>
            <a:r>
              <a:rPr lang="en-GB" sz="1400" dirty="0" smtClean="0">
                <a:hlinkClick r:id="rId13"/>
              </a:rPr>
              <a:t>www.ictgames.com/arrowcards.html</a:t>
            </a:r>
            <a:endParaRPr lang="en-GB" sz="1400" dirty="0" smtClean="0"/>
          </a:p>
          <a:p>
            <a:endParaRPr lang="en-GB" sz="1400" dirty="0"/>
          </a:p>
          <a:p>
            <a:r>
              <a:rPr lang="en-GB" sz="1400" dirty="0">
                <a:hlinkClick r:id="rId14"/>
              </a:rPr>
              <a:t>http://</a:t>
            </a:r>
            <a:r>
              <a:rPr lang="en-GB" sz="1400" dirty="0" smtClean="0">
                <a:hlinkClick r:id="rId14"/>
              </a:rPr>
              <a:t>www.primaryresources.co.uk/online/numberboard2.swf</a:t>
            </a:r>
            <a:endParaRPr lang="en-GB" sz="1400" dirty="0" smtClean="0"/>
          </a:p>
          <a:p>
            <a:endParaRPr lang="en-GB" dirty="0"/>
          </a:p>
        </p:txBody>
      </p:sp>
      <p:sp>
        <p:nvSpPr>
          <p:cNvPr id="18" name="Rectangle 17"/>
          <p:cNvSpPr/>
          <p:nvPr/>
        </p:nvSpPr>
        <p:spPr>
          <a:xfrm>
            <a:off x="411669" y="3767847"/>
            <a:ext cx="4572000" cy="523220"/>
          </a:xfrm>
          <a:prstGeom prst="rect">
            <a:avLst/>
          </a:prstGeom>
        </p:spPr>
        <p:txBody>
          <a:bodyPr>
            <a:spAutoFit/>
          </a:bodyPr>
          <a:lstStyle/>
          <a:p>
            <a:r>
              <a:rPr lang="en-GB" sz="1400" dirty="0">
                <a:latin typeface="Berlin Sans FB" pitchFamily="34" charset="0"/>
              </a:rPr>
              <a:t>multi and div by 10, 100, 1000 </a:t>
            </a:r>
            <a:endParaRPr lang="en-GB" sz="1400" dirty="0" smtClean="0">
              <a:latin typeface="Berlin Sans FB" pitchFamily="34" charset="0"/>
            </a:endParaRPr>
          </a:p>
          <a:p>
            <a:r>
              <a:rPr lang="en-GB" sz="1400" dirty="0" smtClean="0">
                <a:latin typeface="Berlin Sans FB" pitchFamily="34" charset="0"/>
              </a:rPr>
              <a:t>interactive </a:t>
            </a:r>
            <a:r>
              <a:rPr lang="en-GB" sz="1400" dirty="0">
                <a:latin typeface="Berlin Sans FB" pitchFamily="34" charset="0"/>
              </a:rPr>
              <a:t>applet</a:t>
            </a:r>
          </a:p>
        </p:txBody>
      </p:sp>
      <p:sp>
        <p:nvSpPr>
          <p:cNvPr id="20" name="Rectangle 19"/>
          <p:cNvSpPr/>
          <p:nvPr/>
        </p:nvSpPr>
        <p:spPr>
          <a:xfrm>
            <a:off x="3609446" y="3782113"/>
            <a:ext cx="4572000" cy="584775"/>
          </a:xfrm>
          <a:prstGeom prst="rect">
            <a:avLst/>
          </a:prstGeom>
        </p:spPr>
        <p:txBody>
          <a:bodyPr>
            <a:spAutoFit/>
          </a:bodyPr>
          <a:lstStyle/>
          <a:p>
            <a:r>
              <a:rPr lang="en-GB" sz="1400" dirty="0">
                <a:hlinkClick r:id="rId15"/>
              </a:rPr>
              <a:t>http://</a:t>
            </a:r>
            <a:r>
              <a:rPr lang="en-GB" sz="1400" dirty="0" smtClean="0">
                <a:hlinkClick r:id="rId15"/>
              </a:rPr>
              <a:t>www.taw.org.uk/lic/itp/itps/moving_digits_08.swf</a:t>
            </a:r>
            <a:endParaRPr lang="en-GB" sz="1400" dirty="0" smtClean="0"/>
          </a:p>
          <a:p>
            <a:endParaRPr lang="en-GB" dirty="0"/>
          </a:p>
        </p:txBody>
      </p:sp>
      <p:sp>
        <p:nvSpPr>
          <p:cNvPr id="21" name="Rectangle 20"/>
          <p:cNvSpPr/>
          <p:nvPr/>
        </p:nvSpPr>
        <p:spPr>
          <a:xfrm>
            <a:off x="422161" y="4366888"/>
            <a:ext cx="1426096" cy="307777"/>
          </a:xfrm>
          <a:prstGeom prst="rect">
            <a:avLst/>
          </a:prstGeom>
        </p:spPr>
        <p:txBody>
          <a:bodyPr wrap="none">
            <a:spAutoFit/>
          </a:bodyPr>
          <a:lstStyle/>
          <a:p>
            <a:r>
              <a:rPr lang="en-GB" sz="1400" dirty="0">
                <a:latin typeface="Berlin Sans FB" pitchFamily="34" charset="0"/>
              </a:rPr>
              <a:t>divide by 10, 100</a:t>
            </a:r>
          </a:p>
        </p:txBody>
      </p:sp>
      <p:sp>
        <p:nvSpPr>
          <p:cNvPr id="22" name="Rectangle 21"/>
          <p:cNvSpPr/>
          <p:nvPr/>
        </p:nvSpPr>
        <p:spPr>
          <a:xfrm>
            <a:off x="3609446" y="4189579"/>
            <a:ext cx="4572000" cy="954107"/>
          </a:xfrm>
          <a:prstGeom prst="rect">
            <a:avLst/>
          </a:prstGeom>
        </p:spPr>
        <p:txBody>
          <a:bodyPr>
            <a:spAutoFit/>
          </a:bodyPr>
          <a:lstStyle/>
          <a:p>
            <a:r>
              <a:rPr lang="en-GB" sz="1400" u="sng" dirty="0">
                <a:hlinkClick r:id="rId16"/>
              </a:rPr>
              <a:t>http://www.ngfl-cymru.org.uk/vtc/phase4_20030829/Mathematics/Keystage2/Numbers/Tenthsandhundre/Introduction/whiteboard1.htm</a:t>
            </a:r>
            <a:endParaRPr lang="en-GB" sz="1400" u="sng" dirty="0"/>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2141051" y="3912559"/>
            <a:ext cx="4907100" cy="14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09446" y="5141367"/>
            <a:ext cx="4572000" cy="307777"/>
          </a:xfrm>
          <a:prstGeom prst="rect">
            <a:avLst/>
          </a:prstGeom>
        </p:spPr>
        <p:txBody>
          <a:bodyPr>
            <a:spAutoFit/>
          </a:bodyPr>
          <a:lstStyle/>
          <a:p>
            <a:r>
              <a:rPr lang="en-GB" sz="1400" u="sng" dirty="0">
                <a:hlinkClick r:id="rId17"/>
              </a:rPr>
              <a:t>http://www.mathcats.com/explore/reallybignumbers.html</a:t>
            </a:r>
            <a:endParaRPr lang="en-GB" sz="1400" u="sng" dirty="0"/>
          </a:p>
        </p:txBody>
      </p:sp>
      <p:sp>
        <p:nvSpPr>
          <p:cNvPr id="26" name="Rectangle 25"/>
          <p:cNvSpPr/>
          <p:nvPr/>
        </p:nvSpPr>
        <p:spPr>
          <a:xfrm>
            <a:off x="454340" y="5141365"/>
            <a:ext cx="2818400" cy="307777"/>
          </a:xfrm>
          <a:prstGeom prst="rect">
            <a:avLst/>
          </a:prstGeom>
        </p:spPr>
        <p:txBody>
          <a:bodyPr wrap="none">
            <a:spAutoFit/>
          </a:bodyPr>
          <a:lstStyle/>
          <a:p>
            <a:r>
              <a:rPr lang="en-GB" sz="1400" dirty="0">
                <a:latin typeface="Berlin Sans FB" pitchFamily="34" charset="0"/>
              </a:rPr>
              <a:t>Reading and writing large numbers</a:t>
            </a:r>
          </a:p>
        </p:txBody>
      </p:sp>
      <p:sp>
        <p:nvSpPr>
          <p:cNvPr id="9" name="Rectangle 8"/>
          <p:cNvSpPr/>
          <p:nvPr/>
        </p:nvSpPr>
        <p:spPr>
          <a:xfrm>
            <a:off x="3609446" y="5524210"/>
            <a:ext cx="4572000" cy="523220"/>
          </a:xfrm>
          <a:prstGeom prst="rect">
            <a:avLst/>
          </a:prstGeom>
        </p:spPr>
        <p:txBody>
          <a:bodyPr>
            <a:spAutoFit/>
          </a:bodyPr>
          <a:lstStyle/>
          <a:p>
            <a:r>
              <a:rPr lang="en-GB" sz="1400" u="sng" dirty="0">
                <a:hlinkClick r:id="rId18"/>
              </a:rPr>
              <a:t>http://www.math.com/school/subject1/lessons/S1U1L1GL.html#sm2</a:t>
            </a:r>
            <a:endParaRPr lang="en-GB" sz="1400" u="sng" dirty="0"/>
          </a:p>
        </p:txBody>
      </p:sp>
      <p:sp>
        <p:nvSpPr>
          <p:cNvPr id="28" name="Rectangle 27"/>
          <p:cNvSpPr/>
          <p:nvPr/>
        </p:nvSpPr>
        <p:spPr>
          <a:xfrm>
            <a:off x="475033" y="5601542"/>
            <a:ext cx="1859805" cy="307777"/>
          </a:xfrm>
          <a:prstGeom prst="rect">
            <a:avLst/>
          </a:prstGeom>
        </p:spPr>
        <p:txBody>
          <a:bodyPr wrap="none">
            <a:spAutoFit/>
          </a:bodyPr>
          <a:lstStyle/>
          <a:p>
            <a:r>
              <a:rPr lang="en-GB" sz="1400" dirty="0">
                <a:latin typeface="Berlin Sans FB" pitchFamily="34" charset="0"/>
              </a:rPr>
              <a:t>Large number counter</a:t>
            </a:r>
          </a:p>
        </p:txBody>
      </p:sp>
      <p:grpSp>
        <p:nvGrpSpPr>
          <p:cNvPr id="29" name="Group 28"/>
          <p:cNvGrpSpPr/>
          <p:nvPr/>
        </p:nvGrpSpPr>
        <p:grpSpPr>
          <a:xfrm>
            <a:off x="8143292" y="851570"/>
            <a:ext cx="893204" cy="923330"/>
            <a:chOff x="8143292" y="851570"/>
            <a:chExt cx="893204" cy="923330"/>
          </a:xfrm>
        </p:grpSpPr>
        <p:sp>
          <p:nvSpPr>
            <p:cNvPr id="31" name="Oval 3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533355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3" name="Picture 5" descr="http://wallpoper.com/images/00/41/63/71/light-stars_00416371.jpg"/>
          <p:cNvPicPr>
            <a:picLocks noChangeAspect="1" noChangeArrowheads="1"/>
          </p:cNvPicPr>
          <p:nvPr/>
        </p:nvPicPr>
        <p:blipFill>
          <a:blip r:embed="rId5">
            <a:extLst>
              <a:ext uri="{BEBA8EAE-BF5A-486C-A8C5-ECC9F3942E4B}">
                <a14:imgProps xmlns:a14="http://schemas.microsoft.com/office/drawing/2010/main">
                  <a14:imgLayer r:embed="rId6">
                    <a14:imgEffect>
                      <a14:artisticGlass/>
                    </a14:imgEffect>
                    <a14:imgEffect>
                      <a14:brightnessContrast bright="77000" contrast="59000"/>
                    </a14:imgEffect>
                  </a14:imgLayer>
                </a14:imgProps>
              </a:ext>
              <a:ext uri="{28A0092B-C50C-407E-A947-70E740481C1C}">
                <a14:useLocalDpi xmlns:a14="http://schemas.microsoft.com/office/drawing/2010/main" val="0"/>
              </a:ext>
            </a:extLst>
          </a:blip>
          <a:srcRect/>
          <a:stretch>
            <a:fillRect/>
          </a:stretch>
        </p:blipFill>
        <p:spPr bwMode="auto">
          <a:xfrm>
            <a:off x="217930" y="1474026"/>
            <a:ext cx="8386518" cy="4979310"/>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just the numbers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4471" y="583229"/>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51520" y="1700808"/>
            <a:ext cx="8697195" cy="5940088"/>
          </a:xfrm>
          <a:prstGeom prst="rect">
            <a:avLst/>
          </a:prstGeom>
        </p:spPr>
        <p:txBody>
          <a:bodyPr wrap="square">
            <a:spAutoFit/>
          </a:bodyPr>
          <a:lstStyle/>
          <a:p>
            <a:pPr marL="342900" indent="-342900">
              <a:buAutoNum type="arabicParenR"/>
            </a:pPr>
            <a:r>
              <a:rPr lang="en-GB" sz="1400" dirty="0" smtClean="0">
                <a:solidFill>
                  <a:schemeClr val="accent4">
                    <a:lumMod val="75000"/>
                  </a:schemeClr>
                </a:solidFill>
                <a:latin typeface="Impact" pitchFamily="34" charset="0"/>
              </a:rPr>
              <a:t>541   in words</a:t>
            </a:r>
          </a:p>
          <a:p>
            <a:pPr marL="342900" indent="-342900">
              <a:buAutoNum type="arabicParenR"/>
            </a:pPr>
            <a:r>
              <a:rPr lang="en-GB" sz="1400" dirty="0" smtClean="0">
                <a:solidFill>
                  <a:schemeClr val="accent4">
                    <a:lumMod val="75000"/>
                  </a:schemeClr>
                </a:solidFill>
                <a:latin typeface="Impact" pitchFamily="34" charset="0"/>
              </a:rPr>
              <a:t>7,528   in words</a:t>
            </a:r>
          </a:p>
          <a:p>
            <a:pPr marL="342900" indent="-342900">
              <a:buAutoNum type="arabicParenR"/>
            </a:pPr>
            <a:r>
              <a:rPr lang="en-GB" sz="1400" dirty="0" smtClean="0">
                <a:solidFill>
                  <a:schemeClr val="accent4">
                    <a:lumMod val="75000"/>
                  </a:schemeClr>
                </a:solidFill>
                <a:latin typeface="Impact" pitchFamily="34" charset="0"/>
              </a:rPr>
              <a:t>14,950   in words</a:t>
            </a:r>
          </a:p>
          <a:p>
            <a:pPr marL="342900" indent="-342900">
              <a:buAutoNum type="arabicParenR"/>
            </a:pPr>
            <a:r>
              <a:rPr lang="en-GB" sz="1400" dirty="0" smtClean="0">
                <a:solidFill>
                  <a:schemeClr val="accent4">
                    <a:lumMod val="75000"/>
                  </a:schemeClr>
                </a:solidFill>
                <a:latin typeface="Impact" pitchFamily="34" charset="0"/>
              </a:rPr>
              <a:t>846,923   in words</a:t>
            </a:r>
          </a:p>
          <a:p>
            <a:pPr marL="342900" indent="-342900">
              <a:buAutoNum type="arabicParenR"/>
            </a:pPr>
            <a:r>
              <a:rPr lang="en-GB" sz="1400" dirty="0" smtClean="0">
                <a:solidFill>
                  <a:schemeClr val="accent4">
                    <a:lumMod val="75000"/>
                  </a:schemeClr>
                </a:solidFill>
                <a:latin typeface="Impact" pitchFamily="34" charset="0"/>
              </a:rPr>
              <a:t>1,604,072   in words</a:t>
            </a:r>
          </a:p>
          <a:p>
            <a:pPr marL="342900" indent="-342900">
              <a:buAutoNum type="arabicParenR"/>
            </a:pPr>
            <a:r>
              <a:rPr lang="en-GB" sz="1400" dirty="0" smtClean="0">
                <a:solidFill>
                  <a:schemeClr val="accent4">
                    <a:lumMod val="75000"/>
                  </a:schemeClr>
                </a:solidFill>
                <a:latin typeface="Impact" pitchFamily="34" charset="0"/>
              </a:rPr>
              <a:t>25,800,040 </a:t>
            </a:r>
            <a:r>
              <a:rPr lang="en-GB" sz="1400" dirty="0">
                <a:solidFill>
                  <a:schemeClr val="accent4">
                    <a:lumMod val="75000"/>
                  </a:schemeClr>
                </a:solidFill>
                <a:latin typeface="Impact" pitchFamily="34" charset="0"/>
              </a:rPr>
              <a:t> </a:t>
            </a:r>
            <a:r>
              <a:rPr lang="en-GB" sz="1400" dirty="0" smtClean="0">
                <a:solidFill>
                  <a:schemeClr val="accent4">
                    <a:lumMod val="75000"/>
                  </a:schemeClr>
                </a:solidFill>
                <a:latin typeface="Impact" pitchFamily="34" charset="0"/>
              </a:rPr>
              <a:t> in words</a:t>
            </a:r>
          </a:p>
          <a:p>
            <a:pPr marL="342900" indent="-342900">
              <a:buAutoNum type="arabicParenR"/>
            </a:pPr>
            <a:r>
              <a:rPr lang="en-GB" sz="1400" dirty="0" smtClean="0">
                <a:solidFill>
                  <a:schemeClr val="accent4">
                    <a:lumMod val="75000"/>
                  </a:schemeClr>
                </a:solidFill>
                <a:latin typeface="Impact" pitchFamily="34" charset="0"/>
              </a:rPr>
              <a:t>909,031,287   in words</a:t>
            </a:r>
          </a:p>
          <a:p>
            <a:pPr marL="342900" indent="-342900">
              <a:buAutoNum type="arabicParenR"/>
            </a:pPr>
            <a:r>
              <a:rPr lang="en-GB" sz="1400" dirty="0" smtClean="0">
                <a:solidFill>
                  <a:schemeClr val="accent4">
                    <a:lumMod val="75000"/>
                  </a:schemeClr>
                </a:solidFill>
                <a:latin typeface="Impact" pitchFamily="34" charset="0"/>
              </a:rPr>
              <a:t>655,505,420   in words</a:t>
            </a:r>
          </a:p>
          <a:p>
            <a:pPr marL="342900" indent="-342900">
              <a:buAutoNum type="arabicParenR"/>
            </a:pPr>
            <a:r>
              <a:rPr lang="en-GB" sz="1400" dirty="0" smtClean="0">
                <a:solidFill>
                  <a:schemeClr val="accent4">
                    <a:lumMod val="75000"/>
                  </a:schemeClr>
                </a:solidFill>
                <a:latin typeface="Impact" pitchFamily="34" charset="0"/>
              </a:rPr>
              <a:t>1,840,000,000   in words</a:t>
            </a:r>
          </a:p>
          <a:p>
            <a:pPr marL="342900" indent="-342900">
              <a:buAutoNum type="arabicParenR"/>
            </a:pPr>
            <a:r>
              <a:rPr lang="en-GB" sz="1400" dirty="0" smtClean="0">
                <a:solidFill>
                  <a:schemeClr val="accent4">
                    <a:lumMod val="75000"/>
                  </a:schemeClr>
                </a:solidFill>
                <a:latin typeface="Impact" pitchFamily="34" charset="0"/>
              </a:rPr>
              <a:t>6,400,050,000   in words</a:t>
            </a:r>
          </a:p>
          <a:p>
            <a:pPr marL="342900" indent="-342900">
              <a:buAutoNum type="arabicParenR"/>
            </a:pPr>
            <a:endParaRPr lang="en-GB" sz="1400" dirty="0">
              <a:solidFill>
                <a:schemeClr val="accent4">
                  <a:lumMod val="75000"/>
                </a:schemeClr>
              </a:solidFill>
              <a:latin typeface="Impact" pitchFamily="34" charset="0"/>
            </a:endParaRPr>
          </a:p>
          <a:p>
            <a:pPr marL="342900" indent="-342900">
              <a:buAutoNum type="arabicParenR"/>
            </a:pPr>
            <a:r>
              <a:rPr lang="en-GB" sz="1400" dirty="0" smtClean="0">
                <a:solidFill>
                  <a:schemeClr val="accent4">
                    <a:lumMod val="75000"/>
                  </a:schemeClr>
                </a:solidFill>
                <a:latin typeface="Impact" pitchFamily="34" charset="0"/>
              </a:rPr>
              <a:t>Eight hundred and thirty in digits</a:t>
            </a:r>
          </a:p>
          <a:p>
            <a:pPr marL="342900" indent="-342900">
              <a:buAutoNum type="arabicParenR"/>
            </a:pPr>
            <a:r>
              <a:rPr lang="en-GB" sz="1400" dirty="0" smtClean="0">
                <a:solidFill>
                  <a:schemeClr val="accent4">
                    <a:lumMod val="75000"/>
                  </a:schemeClr>
                </a:solidFill>
                <a:latin typeface="Impact" pitchFamily="34" charset="0"/>
              </a:rPr>
              <a:t>Four thousand and ninety two in digits</a:t>
            </a:r>
          </a:p>
          <a:p>
            <a:pPr marL="342900" indent="-342900">
              <a:buAutoNum type="arabicParenR"/>
            </a:pPr>
            <a:r>
              <a:rPr lang="en-GB" sz="1400" dirty="0" smtClean="0">
                <a:solidFill>
                  <a:schemeClr val="accent4">
                    <a:lumMod val="75000"/>
                  </a:schemeClr>
                </a:solidFill>
                <a:latin typeface="Impact" pitchFamily="34" charset="0"/>
              </a:rPr>
              <a:t>Sixteen thousand and fifty nine in digits</a:t>
            </a:r>
          </a:p>
          <a:p>
            <a:pPr marL="342900" indent="-342900">
              <a:buAutoNum type="arabicParenR"/>
            </a:pPr>
            <a:r>
              <a:rPr lang="en-GB" sz="1400" dirty="0" smtClean="0">
                <a:solidFill>
                  <a:schemeClr val="accent4">
                    <a:lumMod val="75000"/>
                  </a:schemeClr>
                </a:solidFill>
                <a:latin typeface="Impact" pitchFamily="34" charset="0"/>
              </a:rPr>
              <a:t>Two hundred and seventy thousand and five in digits</a:t>
            </a:r>
          </a:p>
          <a:p>
            <a:pPr marL="342900" indent="-342900">
              <a:buAutoNum type="arabicParenR"/>
            </a:pPr>
            <a:r>
              <a:rPr lang="en-GB" sz="1400" dirty="0" smtClean="0">
                <a:solidFill>
                  <a:schemeClr val="accent4">
                    <a:lumMod val="75000"/>
                  </a:schemeClr>
                </a:solidFill>
                <a:latin typeface="Impact" pitchFamily="34" charset="0"/>
              </a:rPr>
              <a:t>Seven hundred and thirty three thousand, four hundred and twenty eight in digits</a:t>
            </a:r>
          </a:p>
          <a:p>
            <a:pPr marL="342900" indent="-342900">
              <a:buAutoNum type="arabicParenR"/>
            </a:pPr>
            <a:r>
              <a:rPr lang="en-GB" sz="1400" dirty="0" smtClean="0">
                <a:solidFill>
                  <a:schemeClr val="accent4">
                    <a:lumMod val="75000"/>
                  </a:schemeClr>
                </a:solidFill>
                <a:latin typeface="Impact" pitchFamily="34" charset="0"/>
              </a:rPr>
              <a:t>Three million, sixty thousand and seven in digits</a:t>
            </a:r>
          </a:p>
          <a:p>
            <a:pPr marL="342900" indent="-342900">
              <a:buAutoNum type="arabicParenR"/>
            </a:pPr>
            <a:r>
              <a:rPr lang="en-GB" sz="1400" dirty="0" smtClean="0">
                <a:solidFill>
                  <a:schemeClr val="accent4">
                    <a:lumMod val="75000"/>
                  </a:schemeClr>
                </a:solidFill>
                <a:latin typeface="Impact" pitchFamily="34" charset="0"/>
              </a:rPr>
              <a:t>Nineteen million, seven hundred thousand in digits</a:t>
            </a:r>
          </a:p>
          <a:p>
            <a:pPr marL="342900" indent="-342900">
              <a:buAutoNum type="arabicParenR"/>
            </a:pPr>
            <a:r>
              <a:rPr lang="en-GB" sz="1400" dirty="0" smtClean="0">
                <a:solidFill>
                  <a:schemeClr val="accent4">
                    <a:lumMod val="75000"/>
                  </a:schemeClr>
                </a:solidFill>
                <a:latin typeface="Impact" pitchFamily="34" charset="0"/>
              </a:rPr>
              <a:t>Three hundred and fifty two million in digits</a:t>
            </a:r>
          </a:p>
          <a:p>
            <a:pPr marL="342900" indent="-342900">
              <a:buAutoNum type="arabicParenR"/>
            </a:pPr>
            <a:r>
              <a:rPr lang="en-GB" sz="1400" dirty="0" smtClean="0">
                <a:solidFill>
                  <a:schemeClr val="accent4">
                    <a:lumMod val="75000"/>
                  </a:schemeClr>
                </a:solidFill>
                <a:latin typeface="Impact" pitchFamily="34" charset="0"/>
              </a:rPr>
              <a:t>Five billion, fifty million, five hundred and fifty in digits</a:t>
            </a:r>
          </a:p>
          <a:p>
            <a:pPr marL="342900" indent="-342900">
              <a:buAutoNum type="arabicParenR"/>
            </a:pPr>
            <a:r>
              <a:rPr lang="en-GB" sz="1400" dirty="0" smtClean="0">
                <a:solidFill>
                  <a:schemeClr val="accent4">
                    <a:lumMod val="75000"/>
                  </a:schemeClr>
                </a:solidFill>
                <a:latin typeface="Impact" pitchFamily="34" charset="0"/>
              </a:rPr>
              <a:t>Eight hundred and sixty billion, four hundred million in digits</a:t>
            </a:r>
          </a:p>
          <a:p>
            <a:pPr marL="342900" indent="-342900">
              <a:buAutoNum type="arabicParenR"/>
            </a:pPr>
            <a:endParaRPr lang="en-GB" sz="1400" dirty="0" smtClean="0">
              <a:latin typeface="Impact" pitchFamily="34" charset="0"/>
            </a:endParaRPr>
          </a:p>
          <a:p>
            <a:pPr marL="342900" indent="-342900">
              <a:buAutoNum type="arabicParenR"/>
            </a:pPr>
            <a:endParaRPr lang="en-GB" dirty="0" smtClean="0">
              <a:latin typeface="Impact" pitchFamily="34" charset="0"/>
            </a:endParaRPr>
          </a:p>
          <a:p>
            <a:pPr marL="342900" indent="-342900">
              <a:buAutoNum type="arabicParenR"/>
            </a:pPr>
            <a:endParaRPr lang="en-GB" dirty="0" smtClean="0">
              <a:latin typeface="Impact" pitchFamily="34" charset="0"/>
            </a:endParaRPr>
          </a:p>
          <a:p>
            <a:endParaRPr lang="en-GB" dirty="0" smtClean="0">
              <a:latin typeface="Impact" pitchFamily="34" charset="0"/>
            </a:endParaRPr>
          </a:p>
          <a:p>
            <a:endParaRPr lang="en-GB" dirty="0" smtClean="0">
              <a:latin typeface="Impact" pitchFamily="34" charset="0"/>
            </a:endParaRPr>
          </a:p>
        </p:txBody>
      </p:sp>
      <p:grpSp>
        <p:nvGrpSpPr>
          <p:cNvPr id="17" name="Group 16"/>
          <p:cNvGrpSpPr/>
          <p:nvPr/>
        </p:nvGrpSpPr>
        <p:grpSpPr>
          <a:xfrm>
            <a:off x="8143292" y="851570"/>
            <a:ext cx="893204" cy="923330"/>
            <a:chOff x="8143292" y="851570"/>
            <a:chExt cx="893204" cy="923330"/>
          </a:xfrm>
        </p:grpSpPr>
        <p:sp>
          <p:nvSpPr>
            <p:cNvPr id="18" name="Oval 17"/>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0" name="Picture 2">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79113" y="6043561"/>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62046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Large Decimals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4471" y="583229"/>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51520" y="1700808"/>
            <a:ext cx="8697195" cy="5724644"/>
          </a:xfrm>
          <a:prstGeom prst="rect">
            <a:avLst/>
          </a:prstGeom>
        </p:spPr>
        <p:txBody>
          <a:bodyPr wrap="square">
            <a:spAutoFit/>
          </a:bodyPr>
          <a:lstStyle/>
          <a:p>
            <a:pPr marL="342900" indent="-342900">
              <a:buAutoNum type="arabicParenR"/>
            </a:pPr>
            <a:r>
              <a:rPr lang="en-GB" sz="1400" dirty="0" smtClean="0">
                <a:solidFill>
                  <a:schemeClr val="accent4">
                    <a:lumMod val="75000"/>
                  </a:schemeClr>
                </a:solidFill>
                <a:latin typeface="Impact" pitchFamily="34" charset="0"/>
              </a:rPr>
              <a:t>1.7    in words				21 )  Circle the largest   1,900    or     2.8 K</a:t>
            </a:r>
          </a:p>
          <a:p>
            <a:pPr marL="342900" indent="-342900">
              <a:buAutoNum type="arabicParenR"/>
            </a:pPr>
            <a:r>
              <a:rPr lang="en-GB" sz="1400" dirty="0" smtClean="0">
                <a:solidFill>
                  <a:schemeClr val="accent4">
                    <a:lumMod val="75000"/>
                  </a:schemeClr>
                </a:solidFill>
                <a:latin typeface="Impact" pitchFamily="34" charset="0"/>
              </a:rPr>
              <a:t>153.23   in words				22)  Circle the largest   560       or     0.7 K</a:t>
            </a:r>
          </a:p>
          <a:p>
            <a:pPr marL="342900" indent="-342900">
              <a:buAutoNum type="arabicParenR"/>
            </a:pPr>
            <a:r>
              <a:rPr lang="en-GB" sz="1400" dirty="0" smtClean="0">
                <a:solidFill>
                  <a:schemeClr val="accent4">
                    <a:lumMod val="75000"/>
                  </a:schemeClr>
                </a:solidFill>
                <a:latin typeface="Impact" pitchFamily="34" charset="0"/>
              </a:rPr>
              <a:t>1,000.50   in words				23)  Circle the largest   0.8 K     or     950</a:t>
            </a:r>
          </a:p>
          <a:p>
            <a:pPr marL="342900" indent="-342900">
              <a:buAutoNum type="arabicParenR"/>
            </a:pPr>
            <a:r>
              <a:rPr lang="en-GB" sz="1400" dirty="0" smtClean="0">
                <a:solidFill>
                  <a:schemeClr val="accent4">
                    <a:lumMod val="75000"/>
                  </a:schemeClr>
                </a:solidFill>
                <a:latin typeface="Impact" pitchFamily="34" charset="0"/>
              </a:rPr>
              <a:t>3.4 K   in words				24)  Circle the largest   572 K    or     0.57 M</a:t>
            </a:r>
          </a:p>
          <a:p>
            <a:pPr marL="342900" indent="-342900">
              <a:buAutoNum type="arabicParenR"/>
            </a:pPr>
            <a:r>
              <a:rPr lang="en-GB" sz="1400" dirty="0" smtClean="0">
                <a:solidFill>
                  <a:schemeClr val="accent4">
                    <a:lumMod val="75000"/>
                  </a:schemeClr>
                </a:solidFill>
                <a:latin typeface="Impact" pitchFamily="34" charset="0"/>
              </a:rPr>
              <a:t>96.47 K   in words				25)  Circle the largest    0.2 M   or    300 K</a:t>
            </a:r>
          </a:p>
          <a:p>
            <a:pPr marL="342900" indent="-342900">
              <a:buAutoNum type="arabicParenR"/>
            </a:pPr>
            <a:r>
              <a:rPr lang="en-GB" sz="1400" dirty="0" smtClean="0">
                <a:solidFill>
                  <a:schemeClr val="accent4">
                    <a:lumMod val="75000"/>
                  </a:schemeClr>
                </a:solidFill>
                <a:latin typeface="Impact" pitchFamily="34" charset="0"/>
              </a:rPr>
              <a:t>2.3 M   in words				26)  Circle the largest    2.7M    or    27 K</a:t>
            </a:r>
          </a:p>
          <a:p>
            <a:pPr marL="342900" indent="-342900">
              <a:buAutoNum type="arabicParenR"/>
            </a:pPr>
            <a:r>
              <a:rPr lang="en-GB" sz="1400" dirty="0" smtClean="0">
                <a:solidFill>
                  <a:schemeClr val="accent4">
                    <a:lumMod val="75000"/>
                  </a:schemeClr>
                </a:solidFill>
                <a:latin typeface="Impact" pitchFamily="34" charset="0"/>
              </a:rPr>
              <a:t>0.48 M   in words				27)   Circle the largest 18,030,000   or   18.3M</a:t>
            </a:r>
          </a:p>
          <a:p>
            <a:pPr marL="342900" indent="-342900">
              <a:buAutoNum type="arabicParenR"/>
            </a:pPr>
            <a:r>
              <a:rPr lang="en-GB" sz="1400" dirty="0" smtClean="0">
                <a:solidFill>
                  <a:schemeClr val="accent4">
                    <a:lumMod val="75000"/>
                  </a:schemeClr>
                </a:solidFill>
                <a:latin typeface="Impact" pitchFamily="34" charset="0"/>
              </a:rPr>
              <a:t>18.6 B   in words				28)  Circle the largest   8.25 B   or   5,200 M</a:t>
            </a:r>
          </a:p>
          <a:p>
            <a:pPr marL="342900" indent="-342900">
              <a:buAutoNum type="arabicParenR"/>
            </a:pPr>
            <a:r>
              <a:rPr lang="en-GB" sz="1400" dirty="0" smtClean="0">
                <a:solidFill>
                  <a:schemeClr val="accent4">
                    <a:lumMod val="75000"/>
                  </a:schemeClr>
                </a:solidFill>
                <a:latin typeface="Impact" pitchFamily="34" charset="0"/>
              </a:rPr>
              <a:t>476.002 B   in words				29)  Circle the largest  0.03B   or  140 M</a:t>
            </a:r>
          </a:p>
          <a:p>
            <a:pPr marL="342900" indent="-342900">
              <a:buAutoNum type="arabicParenR"/>
            </a:pPr>
            <a:r>
              <a:rPr lang="en-GB" sz="1400" dirty="0" smtClean="0">
                <a:solidFill>
                  <a:schemeClr val="accent4">
                    <a:lumMod val="75000"/>
                  </a:schemeClr>
                </a:solidFill>
                <a:latin typeface="Impact" pitchFamily="34" charset="0"/>
              </a:rPr>
              <a:t>0.05 B   in words			                       30)   Circle the largest    0.21 B  or 320 M  or 3,200 K</a:t>
            </a:r>
          </a:p>
          <a:p>
            <a:pPr marL="342900" indent="-342900">
              <a:buAutoNum type="arabicParenR"/>
            </a:pPr>
            <a:endParaRPr lang="en-GB" sz="1400" dirty="0">
              <a:solidFill>
                <a:schemeClr val="accent4">
                  <a:lumMod val="75000"/>
                </a:schemeClr>
              </a:solidFill>
              <a:latin typeface="Impact" pitchFamily="34" charset="0"/>
            </a:endParaRPr>
          </a:p>
          <a:p>
            <a:pPr marL="342900" indent="-342900">
              <a:buAutoNum type="arabicParenR"/>
            </a:pPr>
            <a:r>
              <a:rPr lang="en-GB" sz="1400" dirty="0" smtClean="0">
                <a:solidFill>
                  <a:schemeClr val="accent4">
                    <a:lumMod val="75000"/>
                  </a:schemeClr>
                </a:solidFill>
                <a:latin typeface="Impact" pitchFamily="34" charset="0"/>
              </a:rPr>
              <a:t>Convert 1.3 K into units</a:t>
            </a:r>
          </a:p>
          <a:p>
            <a:pPr marL="342900" indent="-342900">
              <a:buAutoNum type="arabicParenR"/>
            </a:pPr>
            <a:r>
              <a:rPr lang="en-GB" sz="1400" dirty="0" smtClean="0">
                <a:solidFill>
                  <a:schemeClr val="accent4">
                    <a:lumMod val="75000"/>
                  </a:schemeClr>
                </a:solidFill>
                <a:latin typeface="Impact" pitchFamily="34" charset="0"/>
              </a:rPr>
              <a:t>Convert 16.72 K into units</a:t>
            </a:r>
          </a:p>
          <a:p>
            <a:pPr marL="342900" indent="-342900">
              <a:buAutoNum type="arabicParenR"/>
            </a:pPr>
            <a:r>
              <a:rPr lang="en-GB" sz="1400" dirty="0" smtClean="0">
                <a:solidFill>
                  <a:schemeClr val="accent4">
                    <a:lumMod val="75000"/>
                  </a:schemeClr>
                </a:solidFill>
                <a:latin typeface="Impact" pitchFamily="34" charset="0"/>
              </a:rPr>
              <a:t>Convert 186 K into millions</a:t>
            </a:r>
          </a:p>
          <a:p>
            <a:pPr marL="342900" indent="-342900">
              <a:buAutoNum type="arabicParenR"/>
            </a:pPr>
            <a:r>
              <a:rPr lang="en-GB" sz="1400" dirty="0" smtClean="0">
                <a:solidFill>
                  <a:schemeClr val="accent4">
                    <a:lumMod val="75000"/>
                  </a:schemeClr>
                </a:solidFill>
                <a:latin typeface="Impact" pitchFamily="34" charset="0"/>
              </a:rPr>
              <a:t>Convert 8.2 M into K</a:t>
            </a:r>
          </a:p>
          <a:p>
            <a:pPr marL="342900" indent="-342900">
              <a:buAutoNum type="arabicParenR"/>
            </a:pPr>
            <a:r>
              <a:rPr lang="en-GB" sz="1400" dirty="0" smtClean="0">
                <a:solidFill>
                  <a:schemeClr val="accent4">
                    <a:lumMod val="75000"/>
                  </a:schemeClr>
                </a:solidFill>
                <a:latin typeface="Impact" pitchFamily="34" charset="0"/>
              </a:rPr>
              <a:t>Convert 645.82 M into units</a:t>
            </a:r>
          </a:p>
          <a:p>
            <a:pPr marL="342900" indent="-342900">
              <a:buAutoNum type="arabicParenR"/>
            </a:pPr>
            <a:r>
              <a:rPr lang="en-GB" sz="1400" dirty="0" smtClean="0">
                <a:solidFill>
                  <a:schemeClr val="accent4">
                    <a:lumMod val="75000"/>
                  </a:schemeClr>
                </a:solidFill>
                <a:latin typeface="Impact" pitchFamily="34" charset="0"/>
              </a:rPr>
              <a:t>Convert 1,200 M into billions</a:t>
            </a:r>
          </a:p>
          <a:p>
            <a:pPr marL="342900" indent="-342900">
              <a:buAutoNum type="arabicParenR"/>
            </a:pPr>
            <a:r>
              <a:rPr lang="en-GB" sz="1400" dirty="0" smtClean="0">
                <a:solidFill>
                  <a:schemeClr val="accent4">
                    <a:lumMod val="75000"/>
                  </a:schemeClr>
                </a:solidFill>
                <a:latin typeface="Impact" pitchFamily="34" charset="0"/>
              </a:rPr>
              <a:t>Convert 0.3 M into units</a:t>
            </a:r>
          </a:p>
          <a:p>
            <a:pPr marL="342900" indent="-342900">
              <a:buAutoNum type="arabicParenR"/>
            </a:pPr>
            <a:r>
              <a:rPr lang="en-GB" sz="1400" dirty="0" smtClean="0">
                <a:solidFill>
                  <a:schemeClr val="accent4">
                    <a:lumMod val="75000"/>
                  </a:schemeClr>
                </a:solidFill>
                <a:latin typeface="Impact" pitchFamily="34" charset="0"/>
              </a:rPr>
              <a:t>Convert 2.4 B into M</a:t>
            </a:r>
          </a:p>
          <a:p>
            <a:pPr marL="342900" indent="-342900">
              <a:buAutoNum type="arabicParenR"/>
            </a:pPr>
            <a:r>
              <a:rPr lang="en-GB" sz="1400" dirty="0" smtClean="0">
                <a:solidFill>
                  <a:schemeClr val="accent4">
                    <a:lumMod val="75000"/>
                  </a:schemeClr>
                </a:solidFill>
                <a:latin typeface="Impact" pitchFamily="34" charset="0"/>
              </a:rPr>
              <a:t>Convert 0.18 B into units</a:t>
            </a:r>
          </a:p>
          <a:p>
            <a:pPr marL="342900" indent="-342900">
              <a:buAutoNum type="arabicParenR"/>
            </a:pPr>
            <a:r>
              <a:rPr lang="en-GB" sz="1400" dirty="0" smtClean="0">
                <a:solidFill>
                  <a:schemeClr val="accent4">
                    <a:lumMod val="75000"/>
                  </a:schemeClr>
                </a:solidFill>
                <a:latin typeface="Impact" pitchFamily="34" charset="0"/>
              </a:rPr>
              <a:t>Convert 164.3 B into M</a:t>
            </a:r>
          </a:p>
          <a:p>
            <a:pPr marL="342900" indent="-342900">
              <a:buAutoNum type="arabicParenR"/>
            </a:pPr>
            <a:endParaRPr lang="en-GB" dirty="0" smtClean="0">
              <a:latin typeface="Impact" pitchFamily="34" charset="0"/>
            </a:endParaRPr>
          </a:p>
          <a:p>
            <a:pPr marL="342900" indent="-342900">
              <a:buAutoNum type="arabicParenR"/>
            </a:pPr>
            <a:endParaRPr lang="en-GB" dirty="0" smtClean="0">
              <a:latin typeface="Impact" pitchFamily="34" charset="0"/>
            </a:endParaRPr>
          </a:p>
          <a:p>
            <a:endParaRPr lang="en-GB" dirty="0" smtClean="0">
              <a:latin typeface="Impact" pitchFamily="34" charset="0"/>
            </a:endParaRPr>
          </a:p>
          <a:p>
            <a:endParaRPr lang="en-GB" dirty="0" smtClean="0">
              <a:latin typeface="Impact" pitchFamily="34" charset="0"/>
            </a:endParaRPr>
          </a:p>
        </p:txBody>
      </p:sp>
      <p:sp>
        <p:nvSpPr>
          <p:cNvPr id="18" name="Snip Single Corner Rectangle 17"/>
          <p:cNvSpPr/>
          <p:nvPr/>
        </p:nvSpPr>
        <p:spPr>
          <a:xfrm flipV="1">
            <a:off x="1907703" y="1755142"/>
            <a:ext cx="2880321" cy="2177911"/>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Snip Single Corner Rectangle 16"/>
          <p:cNvSpPr/>
          <p:nvPr/>
        </p:nvSpPr>
        <p:spPr>
          <a:xfrm flipV="1">
            <a:off x="206183" y="1674424"/>
            <a:ext cx="4581841" cy="2312965"/>
          </a:xfrm>
          <a:prstGeom prst="snip1Rect">
            <a:avLst>
              <a:gd name="adj" fmla="val 19261"/>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6" name="Straight Connector 5"/>
          <p:cNvCxnSpPr/>
          <p:nvPr/>
        </p:nvCxnSpPr>
        <p:spPr>
          <a:xfrm>
            <a:off x="1397121" y="1925351"/>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25237" y="2420888"/>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25238" y="2142714"/>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25238" y="2636912"/>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25238" y="2830906"/>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25238" y="3068960"/>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25238" y="3284984"/>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25238" y="3501008"/>
            <a:ext cx="3174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97121" y="3697347"/>
            <a:ext cx="31039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32821" y="3933053"/>
            <a:ext cx="2851147"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283968" y="3861048"/>
            <a:ext cx="4503188" cy="2188465"/>
          </a:xfrm>
          <a:prstGeom prst="rect">
            <a:avLst/>
          </a:prstGeom>
          <a:noFill/>
          <a:ln>
            <a:noFill/>
          </a:ln>
          <a:effectLst>
            <a:outerShdw dist="35921" dir="2700000" algn="ctr" rotWithShape="0">
              <a:schemeClr val="bg2"/>
            </a:outerShdw>
            <a:reflection blurRad="6350" stA="52000" endA="300" endPos="35000" dir="5400000" sy="-100000" algn="bl" rotWithShape="0"/>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Snip Diagonal Corner Rectangle 33"/>
          <p:cNvSpPr/>
          <p:nvPr/>
        </p:nvSpPr>
        <p:spPr>
          <a:xfrm>
            <a:off x="2374986" y="4131078"/>
            <a:ext cx="2052998" cy="162018"/>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Snip Diagonal Corner Rectangle 34"/>
          <p:cNvSpPr/>
          <p:nvPr/>
        </p:nvSpPr>
        <p:spPr>
          <a:xfrm>
            <a:off x="2644183" y="4563130"/>
            <a:ext cx="1783801"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Snip Diagonal Corner Rectangle 35"/>
          <p:cNvSpPr/>
          <p:nvPr/>
        </p:nvSpPr>
        <p:spPr>
          <a:xfrm>
            <a:off x="2527386" y="4347102"/>
            <a:ext cx="1900598" cy="162018"/>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Snip Diagonal Corner Rectangle 36"/>
          <p:cNvSpPr/>
          <p:nvPr/>
        </p:nvSpPr>
        <p:spPr>
          <a:xfrm>
            <a:off x="2195736" y="4788709"/>
            <a:ext cx="2232247"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Snip Diagonal Corner Rectangle 37"/>
          <p:cNvSpPr/>
          <p:nvPr/>
        </p:nvSpPr>
        <p:spPr>
          <a:xfrm>
            <a:off x="2745398" y="5013176"/>
            <a:ext cx="1718326" cy="166986"/>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Snip Diagonal Corner Rectangle 38"/>
          <p:cNvSpPr/>
          <p:nvPr/>
        </p:nvSpPr>
        <p:spPr>
          <a:xfrm>
            <a:off x="2745398" y="5180162"/>
            <a:ext cx="1682585"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Snip Diagonal Corner Rectangle 39"/>
          <p:cNvSpPr/>
          <p:nvPr/>
        </p:nvSpPr>
        <p:spPr>
          <a:xfrm>
            <a:off x="2497103" y="5409409"/>
            <a:ext cx="1930879"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Snip Diagonal Corner Rectangle 40"/>
          <p:cNvSpPr/>
          <p:nvPr/>
        </p:nvSpPr>
        <p:spPr>
          <a:xfrm>
            <a:off x="2374986" y="5669121"/>
            <a:ext cx="2052997"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2" name="Snip Diagonal Corner Rectangle 41"/>
          <p:cNvSpPr/>
          <p:nvPr/>
        </p:nvSpPr>
        <p:spPr>
          <a:xfrm>
            <a:off x="2560192" y="5842726"/>
            <a:ext cx="1867791"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Snip Diagonal Corner Rectangle 42"/>
          <p:cNvSpPr/>
          <p:nvPr/>
        </p:nvSpPr>
        <p:spPr>
          <a:xfrm>
            <a:off x="2374986" y="6049513"/>
            <a:ext cx="2052998" cy="164392"/>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44" name="Group 43"/>
          <p:cNvGrpSpPr/>
          <p:nvPr/>
        </p:nvGrpSpPr>
        <p:grpSpPr>
          <a:xfrm>
            <a:off x="8143292" y="851570"/>
            <a:ext cx="893204" cy="923330"/>
            <a:chOff x="8143292" y="851570"/>
            <a:chExt cx="893204" cy="923330"/>
          </a:xfrm>
        </p:grpSpPr>
        <p:sp>
          <p:nvSpPr>
            <p:cNvPr id="45" name="Oval 4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47" name="Picture 2">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79113" y="6043561"/>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85554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word problems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61986" y="1550748"/>
            <a:ext cx="8558484" cy="5047536"/>
          </a:xfrm>
          <a:prstGeom prst="rect">
            <a:avLst/>
          </a:prstGeom>
        </p:spPr>
        <p:txBody>
          <a:bodyPr wrap="square">
            <a:spAutoFit/>
          </a:bodyPr>
          <a:lstStyle/>
          <a:p>
            <a:r>
              <a:rPr lang="en-GB" sz="1400" dirty="0" smtClean="0">
                <a:latin typeface="Impact" pitchFamily="34" charset="0"/>
              </a:rPr>
              <a:t>Solve the word problems by either completing in the boxes the digits that show the value or write the value shown in the boxes in words.</a:t>
            </a:r>
          </a:p>
          <a:p>
            <a:endParaRPr lang="en-GB" sz="1400" dirty="0">
              <a:latin typeface="Impact" pitchFamily="34" charset="0"/>
            </a:endParaRPr>
          </a:p>
          <a:p>
            <a:endParaRPr lang="en-GB" sz="1400" dirty="0" smtClean="0">
              <a:latin typeface="Impact" pitchFamily="34" charset="0"/>
            </a:endParaRPr>
          </a:p>
          <a:p>
            <a:pPr marL="342900" indent="-342900">
              <a:buAutoNum type="arabicParenR"/>
            </a:pPr>
            <a:r>
              <a:rPr lang="en-GB" sz="1400" dirty="0" smtClean="0">
                <a:latin typeface="Impact" pitchFamily="34" charset="0"/>
              </a:rPr>
              <a:t>Malcolm travelled on a high speed train one thousand, six hundred and twenty two kilometres between two countries.</a:t>
            </a:r>
          </a:p>
          <a:p>
            <a:pPr marL="342900" indent="-342900">
              <a:buAutoNum type="arabicParenR"/>
            </a:pPr>
            <a:r>
              <a:rPr lang="en-GB" sz="1400" dirty="0" smtClean="0">
                <a:latin typeface="Impact" pitchFamily="34" charset="0"/>
              </a:rPr>
              <a:t>……………………………………………………………………………………………………… people attended the concert</a:t>
            </a:r>
          </a:p>
          <a:p>
            <a:pPr marL="342900" indent="-342900">
              <a:buAutoNum type="arabicParenR"/>
            </a:pPr>
            <a:r>
              <a:rPr lang="en-GB" sz="1400" dirty="0" smtClean="0">
                <a:latin typeface="Impact" pitchFamily="34" charset="0"/>
              </a:rPr>
              <a:t>A company deposited one point two five million pounds into their bank</a:t>
            </a:r>
          </a:p>
          <a:p>
            <a:pPr marL="342900" indent="-342900">
              <a:buAutoNum type="arabicParenR"/>
            </a:pPr>
            <a:r>
              <a:rPr lang="en-GB" sz="1400" dirty="0" smtClean="0">
                <a:latin typeface="Impact" pitchFamily="34" charset="0"/>
              </a:rPr>
              <a:t>The film took eight hundred and forty nine million dollars on its first day</a:t>
            </a:r>
          </a:p>
          <a:p>
            <a:pPr marL="342900" indent="-342900">
              <a:buAutoNum type="arabicParenR"/>
            </a:pPr>
            <a:r>
              <a:rPr lang="en-GB" sz="1400" dirty="0" smtClean="0">
                <a:latin typeface="Impact" pitchFamily="34" charset="0"/>
              </a:rPr>
              <a:t>The new 3D HD TV is £………………………………………………………………………………………………………………………………..………..</a:t>
            </a:r>
          </a:p>
          <a:p>
            <a:pPr marL="342900" indent="-342900">
              <a:buAutoNum type="arabicParenR"/>
            </a:pPr>
            <a:r>
              <a:rPr lang="en-GB" sz="1400" dirty="0" smtClean="0">
                <a:latin typeface="Impact" pitchFamily="34" charset="0"/>
              </a:rPr>
              <a:t>Debbie advertised her car for £……………………………………………………………………………………………………..</a:t>
            </a:r>
          </a:p>
          <a:p>
            <a:endParaRPr lang="en-GB" sz="1400" dirty="0">
              <a:latin typeface="Impact" pitchFamily="34" charset="0"/>
            </a:endParaRPr>
          </a:p>
          <a:p>
            <a:endParaRPr lang="en-GB" sz="1400" dirty="0" smtClean="0">
              <a:latin typeface="Impact" pitchFamily="34" charset="0"/>
            </a:endParaRPr>
          </a:p>
          <a:p>
            <a:endParaRPr lang="en-GB" sz="1400" dirty="0">
              <a:latin typeface="Impact" pitchFamily="34" charset="0"/>
            </a:endParaRPr>
          </a:p>
          <a:p>
            <a:endParaRPr lang="en-GB" sz="1400" dirty="0" smtClean="0">
              <a:latin typeface="Impact" pitchFamily="34" charset="0"/>
            </a:endParaRPr>
          </a:p>
          <a:p>
            <a:endParaRPr lang="en-GB" sz="1400" dirty="0">
              <a:latin typeface="Impact" pitchFamily="34" charset="0"/>
            </a:endParaRPr>
          </a:p>
          <a:p>
            <a:endParaRPr lang="en-GB" sz="1400" dirty="0" smtClean="0">
              <a:latin typeface="Impact" pitchFamily="34" charset="0"/>
            </a:endParaRPr>
          </a:p>
          <a:p>
            <a:r>
              <a:rPr lang="en-GB" sz="1400" dirty="0">
                <a:latin typeface="Impact" pitchFamily="34" charset="0"/>
              </a:rPr>
              <a:t>	</a:t>
            </a:r>
            <a:r>
              <a:rPr lang="en-GB" sz="1400" dirty="0" smtClean="0">
                <a:latin typeface="Impact" pitchFamily="34" charset="0"/>
              </a:rPr>
              <a:t>	7)     Mike’s house was bought for two hundred and sixty thousand five hundred 			pounds</a:t>
            </a:r>
          </a:p>
          <a:p>
            <a:r>
              <a:rPr lang="en-GB" sz="1400" dirty="0" smtClean="0">
                <a:latin typeface="Impact" pitchFamily="34" charset="0"/>
              </a:rPr>
              <a:t>		8)    A galaxy has  one hundred billion stars</a:t>
            </a:r>
          </a:p>
          <a:p>
            <a:r>
              <a:rPr lang="en-GB" sz="1400" dirty="0">
                <a:latin typeface="Impact" pitchFamily="34" charset="0"/>
              </a:rPr>
              <a:t>	</a:t>
            </a:r>
            <a:r>
              <a:rPr lang="en-GB" sz="1400" dirty="0" smtClean="0">
                <a:latin typeface="Impact" pitchFamily="34" charset="0"/>
              </a:rPr>
              <a:t>	9)   The world population could reach …………………………………………………………………………….. by the year 		2100 !</a:t>
            </a:r>
          </a:p>
          <a:p>
            <a:pPr marL="342900" indent="-342900">
              <a:buAutoNum type="arabicParenR"/>
            </a:pPr>
            <a:endParaRPr lang="en-GB" sz="1400" dirty="0" smtClean="0">
              <a:latin typeface="Impact" pitchFamily="34" charset="0"/>
            </a:endParaRPr>
          </a:p>
        </p:txBody>
      </p:sp>
      <p:pic>
        <p:nvPicPr>
          <p:cNvPr id="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672" y="545701"/>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nip Single Corner Rectangle 16"/>
          <p:cNvSpPr/>
          <p:nvPr/>
        </p:nvSpPr>
        <p:spPr>
          <a:xfrm flipV="1">
            <a:off x="173995" y="1449441"/>
            <a:ext cx="8466769" cy="683414"/>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Diagonal Corner Rectangle 3"/>
          <p:cNvSpPr/>
          <p:nvPr/>
        </p:nvSpPr>
        <p:spPr>
          <a:xfrm>
            <a:off x="1602999" y="269757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Snip Diagonal Corner Rectangle 17"/>
          <p:cNvSpPr/>
          <p:nvPr/>
        </p:nvSpPr>
        <p:spPr>
          <a:xfrm>
            <a:off x="1899415" y="26968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Snip Diagonal Corner Rectangle 18"/>
          <p:cNvSpPr/>
          <p:nvPr/>
        </p:nvSpPr>
        <p:spPr>
          <a:xfrm>
            <a:off x="2195736" y="26968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Snip Diagonal Corner Rectangle 21"/>
          <p:cNvSpPr/>
          <p:nvPr/>
        </p:nvSpPr>
        <p:spPr>
          <a:xfrm>
            <a:off x="6702359" y="292494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Snip Diagonal Corner Rectangle 22"/>
          <p:cNvSpPr/>
          <p:nvPr/>
        </p:nvSpPr>
        <p:spPr>
          <a:xfrm>
            <a:off x="6998775" y="292424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Snip Diagonal Corner Rectangle 23"/>
          <p:cNvSpPr/>
          <p:nvPr/>
        </p:nvSpPr>
        <p:spPr>
          <a:xfrm>
            <a:off x="7295096" y="292424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7" name="Snip Diagonal Corner Rectangle 26"/>
          <p:cNvSpPr/>
          <p:nvPr/>
        </p:nvSpPr>
        <p:spPr>
          <a:xfrm>
            <a:off x="7566134" y="292417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8" name="Snip Diagonal Corner Rectangle 27"/>
          <p:cNvSpPr/>
          <p:nvPr/>
        </p:nvSpPr>
        <p:spPr>
          <a:xfrm>
            <a:off x="7862550" y="29234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Snip Diagonal Corner Rectangle 29"/>
          <p:cNvSpPr/>
          <p:nvPr/>
        </p:nvSpPr>
        <p:spPr>
          <a:xfrm>
            <a:off x="2483768" y="269757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p:cNvSpPr/>
          <p:nvPr/>
        </p:nvSpPr>
        <p:spPr>
          <a:xfrm>
            <a:off x="6708356" y="284158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1</a:t>
            </a:r>
            <a:endParaRPr lang="en-US" sz="1400" b="1" cap="none" spc="0" dirty="0">
              <a:ln w="11430"/>
              <a:effectLst>
                <a:outerShdw blurRad="50800" dist="39000" dir="5460000" algn="tl">
                  <a:srgbClr val="000000">
                    <a:alpha val="38000"/>
                  </a:srgbClr>
                </a:outerShdw>
              </a:effectLst>
            </a:endParaRPr>
          </a:p>
        </p:txBody>
      </p:sp>
      <p:sp>
        <p:nvSpPr>
          <p:cNvPr id="32" name="Rectangle 31"/>
          <p:cNvSpPr/>
          <p:nvPr/>
        </p:nvSpPr>
        <p:spPr>
          <a:xfrm>
            <a:off x="7021578" y="2843063"/>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33" name="Rectangle 32"/>
          <p:cNvSpPr/>
          <p:nvPr/>
        </p:nvSpPr>
        <p:spPr>
          <a:xfrm>
            <a:off x="7265641" y="284158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4</a:t>
            </a:r>
            <a:endParaRPr lang="en-US" sz="1400" b="1" cap="none" spc="0" dirty="0">
              <a:ln w="11430"/>
              <a:effectLst>
                <a:outerShdw blurRad="50800" dist="39000" dir="5460000" algn="tl">
                  <a:srgbClr val="000000">
                    <a:alpha val="38000"/>
                  </a:srgbClr>
                </a:outerShdw>
              </a:effectLst>
            </a:endParaRPr>
          </a:p>
        </p:txBody>
      </p:sp>
      <p:sp>
        <p:nvSpPr>
          <p:cNvPr id="34" name="Rectangle 33"/>
          <p:cNvSpPr/>
          <p:nvPr/>
        </p:nvSpPr>
        <p:spPr>
          <a:xfrm>
            <a:off x="7578863" y="2843063"/>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7</a:t>
            </a:r>
            <a:endParaRPr lang="en-US" sz="1400" b="1" cap="none" spc="0" dirty="0">
              <a:ln w="11430"/>
              <a:effectLst>
                <a:outerShdw blurRad="50800" dist="39000" dir="5460000" algn="tl">
                  <a:srgbClr val="000000">
                    <a:alpha val="38000"/>
                  </a:srgbClr>
                </a:outerShdw>
              </a:effectLst>
            </a:endParaRPr>
          </a:p>
        </p:txBody>
      </p:sp>
      <p:sp>
        <p:nvSpPr>
          <p:cNvPr id="35" name="Rectangle 34"/>
          <p:cNvSpPr/>
          <p:nvPr/>
        </p:nvSpPr>
        <p:spPr>
          <a:xfrm>
            <a:off x="7862853" y="284158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3</a:t>
            </a:r>
            <a:endParaRPr lang="en-US" sz="1400" b="1" cap="none" spc="0" dirty="0">
              <a:ln w="11430"/>
              <a:effectLst>
                <a:outerShdw blurRad="50800" dist="39000" dir="5460000" algn="tl">
                  <a:srgbClr val="000000">
                    <a:alpha val="38000"/>
                  </a:srgbClr>
                </a:outerShdw>
              </a:effectLst>
            </a:endParaRPr>
          </a:p>
        </p:txBody>
      </p:sp>
      <p:sp>
        <p:nvSpPr>
          <p:cNvPr id="37" name="Snip Diagonal Corner Rectangle 36"/>
          <p:cNvSpPr/>
          <p:nvPr/>
        </p:nvSpPr>
        <p:spPr>
          <a:xfrm>
            <a:off x="5861084" y="315084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Snip Diagonal Corner Rectangle 37"/>
          <p:cNvSpPr/>
          <p:nvPr/>
        </p:nvSpPr>
        <p:spPr>
          <a:xfrm>
            <a:off x="6157500" y="315013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9" name="Snip Diagonal Corner Rectangle 38"/>
          <p:cNvSpPr/>
          <p:nvPr/>
        </p:nvSpPr>
        <p:spPr>
          <a:xfrm>
            <a:off x="6453821" y="315013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Snip Diagonal Corner Rectangle 39"/>
          <p:cNvSpPr/>
          <p:nvPr/>
        </p:nvSpPr>
        <p:spPr>
          <a:xfrm>
            <a:off x="6724859" y="31500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Snip Diagonal Corner Rectangle 40"/>
          <p:cNvSpPr/>
          <p:nvPr/>
        </p:nvSpPr>
        <p:spPr>
          <a:xfrm>
            <a:off x="7021275" y="314936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Snip Diagonal Corner Rectangle 47"/>
          <p:cNvSpPr/>
          <p:nvPr/>
        </p:nvSpPr>
        <p:spPr>
          <a:xfrm>
            <a:off x="7305172" y="315006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Snip Diagonal Corner Rectangle 48"/>
          <p:cNvSpPr/>
          <p:nvPr/>
        </p:nvSpPr>
        <p:spPr>
          <a:xfrm>
            <a:off x="7601588" y="3149366"/>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Snip Diagonal Corner Rectangle 51"/>
          <p:cNvSpPr/>
          <p:nvPr/>
        </p:nvSpPr>
        <p:spPr>
          <a:xfrm>
            <a:off x="5982153" y="337119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Snip Diagonal Corner Rectangle 52"/>
          <p:cNvSpPr/>
          <p:nvPr/>
        </p:nvSpPr>
        <p:spPr>
          <a:xfrm>
            <a:off x="6278569" y="337049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Snip Diagonal Corner Rectangle 53"/>
          <p:cNvSpPr/>
          <p:nvPr/>
        </p:nvSpPr>
        <p:spPr>
          <a:xfrm>
            <a:off x="6574890" y="337049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5" name="Snip Diagonal Corner Rectangle 54"/>
          <p:cNvSpPr/>
          <p:nvPr/>
        </p:nvSpPr>
        <p:spPr>
          <a:xfrm>
            <a:off x="6845928" y="337042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6" name="Snip Diagonal Corner Rectangle 55"/>
          <p:cNvSpPr/>
          <p:nvPr/>
        </p:nvSpPr>
        <p:spPr>
          <a:xfrm>
            <a:off x="7142344" y="336972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7" name="Snip Diagonal Corner Rectangle 56"/>
          <p:cNvSpPr/>
          <p:nvPr/>
        </p:nvSpPr>
        <p:spPr>
          <a:xfrm>
            <a:off x="7426241" y="3370422"/>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Snip Diagonal Corner Rectangle 57"/>
          <p:cNvSpPr/>
          <p:nvPr/>
        </p:nvSpPr>
        <p:spPr>
          <a:xfrm>
            <a:off x="7722657" y="336971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Snip Diagonal Corner Rectangle 58"/>
          <p:cNvSpPr/>
          <p:nvPr/>
        </p:nvSpPr>
        <p:spPr>
          <a:xfrm>
            <a:off x="7997971" y="337189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0" name="Snip Diagonal Corner Rectangle 59"/>
          <p:cNvSpPr/>
          <p:nvPr/>
        </p:nvSpPr>
        <p:spPr>
          <a:xfrm>
            <a:off x="8294387" y="337119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26" name="Picture 2"/>
          <p:cNvPicPr>
            <a:picLocks noChangeAspect="1" noChangeArrowheads="1"/>
          </p:cNvPicPr>
          <p:nvPr/>
        </p:nvPicPr>
        <p:blipFill>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flipH="1">
            <a:off x="173995" y="4012307"/>
            <a:ext cx="8646475" cy="116011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Snip Diagonal Corner Rectangle 61"/>
          <p:cNvSpPr/>
          <p:nvPr/>
        </p:nvSpPr>
        <p:spPr>
          <a:xfrm>
            <a:off x="7500952" y="36029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3" name="Snip Diagonal Corner Rectangle 62"/>
          <p:cNvSpPr/>
          <p:nvPr/>
        </p:nvSpPr>
        <p:spPr>
          <a:xfrm>
            <a:off x="7797368" y="360226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4" name="Snip Diagonal Corner Rectangle 63"/>
          <p:cNvSpPr/>
          <p:nvPr/>
        </p:nvSpPr>
        <p:spPr>
          <a:xfrm>
            <a:off x="8073386" y="3594306"/>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5" name="Snip Diagonal Corner Rectangle 64"/>
          <p:cNvSpPr/>
          <p:nvPr/>
        </p:nvSpPr>
        <p:spPr>
          <a:xfrm>
            <a:off x="8364727" y="360219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6" name="Rectangle 65"/>
          <p:cNvSpPr/>
          <p:nvPr/>
        </p:nvSpPr>
        <p:spPr>
          <a:xfrm>
            <a:off x="7494220" y="349386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1</a:t>
            </a:r>
            <a:endParaRPr lang="en-US" sz="1400" b="1" cap="none" spc="0" dirty="0">
              <a:ln w="11430"/>
              <a:effectLst>
                <a:outerShdw blurRad="50800" dist="39000" dir="5460000" algn="tl">
                  <a:srgbClr val="000000">
                    <a:alpha val="38000"/>
                  </a:srgbClr>
                </a:outerShdw>
              </a:effectLst>
            </a:endParaRPr>
          </a:p>
        </p:txBody>
      </p:sp>
      <p:sp>
        <p:nvSpPr>
          <p:cNvPr id="67" name="Rectangle 66"/>
          <p:cNvSpPr/>
          <p:nvPr/>
        </p:nvSpPr>
        <p:spPr>
          <a:xfrm>
            <a:off x="7807442" y="3495343"/>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2</a:t>
            </a:r>
            <a:endParaRPr lang="en-US" sz="1400" b="1" cap="none" spc="0" dirty="0">
              <a:ln w="11430"/>
              <a:effectLst>
                <a:outerShdw blurRad="50800" dist="39000" dir="5460000" algn="tl">
                  <a:srgbClr val="000000">
                    <a:alpha val="38000"/>
                  </a:srgbClr>
                </a:outerShdw>
              </a:effectLst>
            </a:endParaRPr>
          </a:p>
        </p:txBody>
      </p:sp>
      <p:sp>
        <p:nvSpPr>
          <p:cNvPr id="68" name="Rectangle 67"/>
          <p:cNvSpPr/>
          <p:nvPr/>
        </p:nvSpPr>
        <p:spPr>
          <a:xfrm>
            <a:off x="8051505" y="349386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5</a:t>
            </a:r>
            <a:endParaRPr lang="en-US" sz="1400" b="1" cap="none" spc="0" dirty="0">
              <a:ln w="11430"/>
              <a:effectLst>
                <a:outerShdw blurRad="50800" dist="39000" dir="5460000" algn="tl">
                  <a:srgbClr val="000000">
                    <a:alpha val="38000"/>
                  </a:srgbClr>
                </a:outerShdw>
              </a:effectLst>
            </a:endParaRPr>
          </a:p>
        </p:txBody>
      </p:sp>
      <p:sp>
        <p:nvSpPr>
          <p:cNvPr id="69" name="Rectangle 68"/>
          <p:cNvSpPr/>
          <p:nvPr/>
        </p:nvSpPr>
        <p:spPr>
          <a:xfrm>
            <a:off x="8364727" y="3495343"/>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effectLst>
                  <a:outerShdw blurRad="50800" dist="39000" dir="5460000" algn="tl">
                    <a:srgbClr val="000000">
                      <a:alpha val="38000"/>
                    </a:srgbClr>
                  </a:outerShdw>
                </a:effectLst>
              </a:rPr>
              <a:t>9</a:t>
            </a:r>
            <a:endParaRPr lang="en-US" sz="1400" b="1" cap="none" spc="0" dirty="0">
              <a:ln w="11430"/>
              <a:effectLst>
                <a:outerShdw blurRad="50800" dist="39000" dir="5460000" algn="tl">
                  <a:srgbClr val="000000">
                    <a:alpha val="38000"/>
                  </a:srgbClr>
                </a:outerShdw>
              </a:effectLst>
            </a:endParaRPr>
          </a:p>
        </p:txBody>
      </p:sp>
      <p:sp>
        <p:nvSpPr>
          <p:cNvPr id="70" name="Snip Diagonal Corner Rectangle 69"/>
          <p:cNvSpPr/>
          <p:nvPr/>
        </p:nvSpPr>
        <p:spPr>
          <a:xfrm>
            <a:off x="6795574" y="381363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1" name="Snip Diagonal Corner Rectangle 70"/>
          <p:cNvSpPr/>
          <p:nvPr/>
        </p:nvSpPr>
        <p:spPr>
          <a:xfrm>
            <a:off x="7091990" y="381292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2" name="Snip Diagonal Corner Rectangle 71"/>
          <p:cNvSpPr/>
          <p:nvPr/>
        </p:nvSpPr>
        <p:spPr>
          <a:xfrm>
            <a:off x="7368008" y="380496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3" name="Snip Diagonal Corner Rectangle 72"/>
          <p:cNvSpPr/>
          <p:nvPr/>
        </p:nvSpPr>
        <p:spPr>
          <a:xfrm>
            <a:off x="7659349" y="381286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4" name="Rectangle 73"/>
          <p:cNvSpPr/>
          <p:nvPr/>
        </p:nvSpPr>
        <p:spPr>
          <a:xfrm>
            <a:off x="6788842" y="3704530"/>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5</a:t>
            </a:r>
            <a:endParaRPr lang="en-US" sz="1400" b="1" cap="none" spc="0" dirty="0">
              <a:ln w="11430"/>
              <a:effectLst>
                <a:outerShdw blurRad="50800" dist="39000" dir="5460000" algn="tl">
                  <a:srgbClr val="000000">
                    <a:alpha val="38000"/>
                  </a:srgbClr>
                </a:outerShdw>
              </a:effectLst>
            </a:endParaRPr>
          </a:p>
        </p:txBody>
      </p:sp>
      <p:sp>
        <p:nvSpPr>
          <p:cNvPr id="75" name="Rectangle 74"/>
          <p:cNvSpPr/>
          <p:nvPr/>
        </p:nvSpPr>
        <p:spPr>
          <a:xfrm>
            <a:off x="7102064" y="3706004"/>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76" name="Rectangle 75"/>
          <p:cNvSpPr/>
          <p:nvPr/>
        </p:nvSpPr>
        <p:spPr>
          <a:xfrm>
            <a:off x="7346127" y="3704530"/>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8</a:t>
            </a:r>
            <a:endParaRPr lang="en-US" sz="1400" b="1" cap="none" spc="0" dirty="0">
              <a:ln w="11430"/>
              <a:effectLst>
                <a:outerShdw blurRad="50800" dist="39000" dir="5460000" algn="tl">
                  <a:srgbClr val="000000">
                    <a:alpha val="38000"/>
                  </a:srgbClr>
                </a:outerShdw>
              </a:effectLst>
            </a:endParaRPr>
          </a:p>
        </p:txBody>
      </p:sp>
      <p:sp>
        <p:nvSpPr>
          <p:cNvPr id="77" name="Rectangle 76"/>
          <p:cNvSpPr/>
          <p:nvPr/>
        </p:nvSpPr>
        <p:spPr>
          <a:xfrm>
            <a:off x="7659349" y="3706004"/>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5</a:t>
            </a:r>
            <a:endParaRPr lang="en-US" sz="1400" b="1" cap="none" spc="0" dirty="0">
              <a:ln w="11430"/>
              <a:effectLst>
                <a:outerShdw blurRad="50800" dist="39000" dir="5460000" algn="tl">
                  <a:srgbClr val="000000">
                    <a:alpha val="38000"/>
                  </a:srgbClr>
                </a:outerShdw>
              </a:effectLst>
            </a:endParaRPr>
          </a:p>
        </p:txBody>
      </p:sp>
      <p:sp>
        <p:nvSpPr>
          <p:cNvPr id="89" name="Snip Diagonal Corner Rectangle 88"/>
          <p:cNvSpPr/>
          <p:nvPr/>
        </p:nvSpPr>
        <p:spPr>
          <a:xfrm>
            <a:off x="2933985" y="5445996"/>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0" name="Snip Diagonal Corner Rectangle 89"/>
          <p:cNvSpPr/>
          <p:nvPr/>
        </p:nvSpPr>
        <p:spPr>
          <a:xfrm>
            <a:off x="3230401" y="544529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Snip Diagonal Corner Rectangle 90"/>
          <p:cNvSpPr/>
          <p:nvPr/>
        </p:nvSpPr>
        <p:spPr>
          <a:xfrm>
            <a:off x="3526722" y="544529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2" name="Snip Diagonal Corner Rectangle 91"/>
          <p:cNvSpPr/>
          <p:nvPr/>
        </p:nvSpPr>
        <p:spPr>
          <a:xfrm>
            <a:off x="3797760" y="5445225"/>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3" name="Snip Diagonal Corner Rectangle 92"/>
          <p:cNvSpPr/>
          <p:nvPr/>
        </p:nvSpPr>
        <p:spPr>
          <a:xfrm>
            <a:off x="4094176" y="5444522"/>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4" name="Snip Diagonal Corner Rectangle 93"/>
          <p:cNvSpPr/>
          <p:nvPr/>
        </p:nvSpPr>
        <p:spPr>
          <a:xfrm>
            <a:off x="4378073" y="544522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5" name="Snip Diagonal Corner Rectangle 94"/>
          <p:cNvSpPr/>
          <p:nvPr/>
        </p:nvSpPr>
        <p:spPr>
          <a:xfrm>
            <a:off x="2782032" y="609406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Snip Diagonal Corner Rectangle 95"/>
          <p:cNvSpPr/>
          <p:nvPr/>
        </p:nvSpPr>
        <p:spPr>
          <a:xfrm>
            <a:off x="3078448" y="6093365"/>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7" name="Snip Diagonal Corner Rectangle 96"/>
          <p:cNvSpPr/>
          <p:nvPr/>
        </p:nvSpPr>
        <p:spPr>
          <a:xfrm>
            <a:off x="3374769" y="6093365"/>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8" name="Snip Diagonal Corner Rectangle 97"/>
          <p:cNvSpPr/>
          <p:nvPr/>
        </p:nvSpPr>
        <p:spPr>
          <a:xfrm>
            <a:off x="3645807" y="609329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9" name="Snip Diagonal Corner Rectangle 98"/>
          <p:cNvSpPr/>
          <p:nvPr/>
        </p:nvSpPr>
        <p:spPr>
          <a:xfrm>
            <a:off x="3942223" y="609259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0" name="Snip Diagonal Corner Rectangle 99"/>
          <p:cNvSpPr/>
          <p:nvPr/>
        </p:nvSpPr>
        <p:spPr>
          <a:xfrm>
            <a:off x="4226120" y="6093296"/>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1" name="Snip Diagonal Corner Rectangle 100"/>
          <p:cNvSpPr/>
          <p:nvPr/>
        </p:nvSpPr>
        <p:spPr>
          <a:xfrm>
            <a:off x="4219444" y="6093366"/>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 name="Snip Diagonal Corner Rectangle 101"/>
          <p:cNvSpPr/>
          <p:nvPr/>
        </p:nvSpPr>
        <p:spPr>
          <a:xfrm>
            <a:off x="4515860" y="609266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Snip Diagonal Corner Rectangle 102"/>
          <p:cNvSpPr/>
          <p:nvPr/>
        </p:nvSpPr>
        <p:spPr>
          <a:xfrm>
            <a:off x="4812181" y="609266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4" name="Snip Diagonal Corner Rectangle 103"/>
          <p:cNvSpPr/>
          <p:nvPr/>
        </p:nvSpPr>
        <p:spPr>
          <a:xfrm>
            <a:off x="5083219" y="6092595"/>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5" name="Snip Diagonal Corner Rectangle 104"/>
          <p:cNvSpPr/>
          <p:nvPr/>
        </p:nvSpPr>
        <p:spPr>
          <a:xfrm>
            <a:off x="5379635" y="6091892"/>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6" name="Snip Diagonal Corner Rectangle 105"/>
          <p:cNvSpPr/>
          <p:nvPr/>
        </p:nvSpPr>
        <p:spPr>
          <a:xfrm>
            <a:off x="5663532" y="6092594"/>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3" name="Rectangle 112"/>
          <p:cNvSpPr/>
          <p:nvPr/>
        </p:nvSpPr>
        <p:spPr>
          <a:xfrm>
            <a:off x="2776927" y="6010011"/>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1</a:t>
            </a:r>
            <a:endParaRPr lang="en-US" sz="1400" b="1" cap="none" spc="0" dirty="0">
              <a:ln w="11430"/>
              <a:effectLst>
                <a:outerShdw blurRad="50800" dist="39000" dir="5460000" algn="tl">
                  <a:srgbClr val="000000">
                    <a:alpha val="38000"/>
                  </a:srgbClr>
                </a:outerShdw>
              </a:effectLst>
            </a:endParaRPr>
          </a:p>
        </p:txBody>
      </p:sp>
      <p:sp>
        <p:nvSpPr>
          <p:cNvPr id="114" name="Rectangle 113"/>
          <p:cNvSpPr/>
          <p:nvPr/>
        </p:nvSpPr>
        <p:spPr>
          <a:xfrm>
            <a:off x="3078691" y="6011415"/>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6</a:t>
            </a:r>
            <a:endParaRPr lang="en-US" sz="1400" b="1" cap="none" spc="0" dirty="0">
              <a:ln w="11430"/>
              <a:effectLst>
                <a:outerShdw blurRad="50800" dist="39000" dir="5460000" algn="tl">
                  <a:srgbClr val="000000">
                    <a:alpha val="38000"/>
                  </a:srgbClr>
                </a:outerShdw>
              </a:effectLst>
            </a:endParaRPr>
          </a:p>
        </p:txBody>
      </p:sp>
      <p:sp>
        <p:nvSpPr>
          <p:cNvPr id="115" name="Rectangle 114"/>
          <p:cNvSpPr/>
          <p:nvPr/>
        </p:nvSpPr>
        <p:spPr>
          <a:xfrm>
            <a:off x="3354729" y="6008522"/>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16" name="Rectangle 115"/>
          <p:cNvSpPr/>
          <p:nvPr/>
        </p:nvSpPr>
        <p:spPr>
          <a:xfrm>
            <a:off x="3643494" y="5999894"/>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17" name="Rectangle 116"/>
          <p:cNvSpPr/>
          <p:nvPr/>
        </p:nvSpPr>
        <p:spPr>
          <a:xfrm>
            <a:off x="3930890" y="6012187"/>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18" name="Rectangle 117"/>
          <p:cNvSpPr/>
          <p:nvPr/>
        </p:nvSpPr>
        <p:spPr>
          <a:xfrm>
            <a:off x="4211673" y="6012187"/>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19" name="Rectangle 118"/>
          <p:cNvSpPr/>
          <p:nvPr/>
        </p:nvSpPr>
        <p:spPr>
          <a:xfrm>
            <a:off x="4533194" y="6010008"/>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20" name="Rectangle 119"/>
          <p:cNvSpPr/>
          <p:nvPr/>
        </p:nvSpPr>
        <p:spPr>
          <a:xfrm>
            <a:off x="4800943" y="6000666"/>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21" name="Rectangle 120"/>
          <p:cNvSpPr/>
          <p:nvPr/>
        </p:nvSpPr>
        <p:spPr>
          <a:xfrm>
            <a:off x="5074018" y="6010010"/>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22" name="Rectangle 121"/>
          <p:cNvSpPr/>
          <p:nvPr/>
        </p:nvSpPr>
        <p:spPr>
          <a:xfrm>
            <a:off x="5391629" y="6010009"/>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sp>
        <p:nvSpPr>
          <p:cNvPr id="123" name="Rectangle 122"/>
          <p:cNvSpPr/>
          <p:nvPr/>
        </p:nvSpPr>
        <p:spPr>
          <a:xfrm>
            <a:off x="5669529" y="5995511"/>
            <a:ext cx="27603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effectLst>
                  <a:outerShdw blurRad="50800" dist="39000" dir="5460000" algn="tl">
                    <a:srgbClr val="000000">
                      <a:alpha val="38000"/>
                    </a:srgbClr>
                  </a:outerShdw>
                </a:effectLst>
              </a:rPr>
              <a:t>0</a:t>
            </a:r>
            <a:endParaRPr lang="en-US" sz="1400" b="1" cap="none" spc="0" dirty="0">
              <a:ln w="11430"/>
              <a:effectLst>
                <a:outerShdw blurRad="50800" dist="39000" dir="5460000" algn="tl">
                  <a:srgbClr val="000000">
                    <a:alpha val="38000"/>
                  </a:srgbClr>
                </a:outerShdw>
              </a:effectLst>
            </a:endParaRPr>
          </a:p>
        </p:txBody>
      </p:sp>
      <p:pic>
        <p:nvPicPr>
          <p:cNvPr id="6" name="Picture 2" descr="http://cdni.wired.co.uk/1240x826/k_n/m81-spiral-galaxy.jpg"/>
          <p:cNvPicPr>
            <a:picLocks noChangeAspect="1" noChangeArrowheads="1"/>
          </p:cNvPicPr>
          <p:nvPr/>
        </p:nvPicPr>
        <p:blipFill>
          <a:blip r:embed="rId13" cstate="print">
            <a:extLst>
              <a:ext uri="{BEBA8EAE-BF5A-486C-A8C5-ECC9F3942E4B}">
                <a14:imgProps xmlns:a14="http://schemas.microsoft.com/office/drawing/2010/main">
                  <a14:imgLayer r:embed="rId1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38172" y="5225177"/>
            <a:ext cx="1953128" cy="13001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24" name="Snip Diagonal Corner Rectangle 123"/>
          <p:cNvSpPr/>
          <p:nvPr/>
        </p:nvSpPr>
        <p:spPr>
          <a:xfrm>
            <a:off x="5656831" y="5692943"/>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5" name="Snip Diagonal Corner Rectangle 124"/>
          <p:cNvSpPr/>
          <p:nvPr/>
        </p:nvSpPr>
        <p:spPr>
          <a:xfrm>
            <a:off x="5953247" y="569224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6" name="Snip Diagonal Corner Rectangle 125"/>
          <p:cNvSpPr/>
          <p:nvPr/>
        </p:nvSpPr>
        <p:spPr>
          <a:xfrm>
            <a:off x="6249568" y="569224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7" name="Snip Diagonal Corner Rectangle 126"/>
          <p:cNvSpPr/>
          <p:nvPr/>
        </p:nvSpPr>
        <p:spPr>
          <a:xfrm>
            <a:off x="6520606" y="5692172"/>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8" name="Snip Diagonal Corner Rectangle 127"/>
          <p:cNvSpPr/>
          <p:nvPr/>
        </p:nvSpPr>
        <p:spPr>
          <a:xfrm>
            <a:off x="6817022" y="569146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9" name="Snip Diagonal Corner Rectangle 128"/>
          <p:cNvSpPr/>
          <p:nvPr/>
        </p:nvSpPr>
        <p:spPr>
          <a:xfrm>
            <a:off x="7094243" y="5692241"/>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0" name="Snip Diagonal Corner Rectangle 129"/>
          <p:cNvSpPr/>
          <p:nvPr/>
        </p:nvSpPr>
        <p:spPr>
          <a:xfrm>
            <a:off x="7390659" y="569153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1" name="Snip Diagonal Corner Rectangle 130"/>
          <p:cNvSpPr/>
          <p:nvPr/>
        </p:nvSpPr>
        <p:spPr>
          <a:xfrm>
            <a:off x="7658742" y="5691538"/>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2" name="Snip Diagonal Corner Rectangle 131"/>
          <p:cNvSpPr/>
          <p:nvPr/>
        </p:nvSpPr>
        <p:spPr>
          <a:xfrm>
            <a:off x="7929780" y="5691470"/>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3" name="Snip Diagonal Corner Rectangle 132"/>
          <p:cNvSpPr/>
          <p:nvPr/>
        </p:nvSpPr>
        <p:spPr>
          <a:xfrm>
            <a:off x="8226196" y="5690767"/>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4" name="Snip Diagonal Corner Rectangle 133"/>
          <p:cNvSpPr/>
          <p:nvPr/>
        </p:nvSpPr>
        <p:spPr>
          <a:xfrm>
            <a:off x="8510093" y="569146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6" name="Snip Diagonal Corner Rectangle 145"/>
          <p:cNvSpPr/>
          <p:nvPr/>
        </p:nvSpPr>
        <p:spPr>
          <a:xfrm>
            <a:off x="5352529" y="5688569"/>
            <a:ext cx="288032" cy="144016"/>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07" name="Group 106"/>
          <p:cNvGrpSpPr/>
          <p:nvPr/>
        </p:nvGrpSpPr>
        <p:grpSpPr>
          <a:xfrm>
            <a:off x="8143292" y="851570"/>
            <a:ext cx="893204" cy="923330"/>
            <a:chOff x="8143292" y="851570"/>
            <a:chExt cx="893204" cy="923330"/>
          </a:xfrm>
        </p:grpSpPr>
        <p:sp>
          <p:nvSpPr>
            <p:cNvPr id="108" name="Oval 107"/>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10" name="Picture 2">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70212" y="4727775"/>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0260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6514" y="811791"/>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Making it Functional</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61111" y="1133237"/>
            <a:ext cx="8854806" cy="5345916"/>
            <a:chOff x="3274536" y="1289754"/>
            <a:chExt cx="5506770" cy="4803631"/>
          </a:xfrm>
        </p:grpSpPr>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BB</a:t>
              </a:r>
              <a:endParaRPr lang="en-GB"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93" y="552356"/>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70403" y="5013176"/>
            <a:ext cx="6533845" cy="1200329"/>
          </a:xfrm>
          <a:prstGeom prst="rect">
            <a:avLst/>
          </a:prstGeom>
        </p:spPr>
        <p:txBody>
          <a:bodyPr wrap="square">
            <a:spAutoFit/>
          </a:bodyPr>
          <a:lstStyle/>
          <a:p>
            <a:r>
              <a:rPr lang="en-GB" dirty="0" smtClean="0">
                <a:latin typeface="Impact" pitchFamily="34" charset="0"/>
              </a:rPr>
              <a:t>GB = Gigabyte = Billion bytes        1,000,000,000 </a:t>
            </a:r>
          </a:p>
          <a:p>
            <a:r>
              <a:rPr lang="en-GB" dirty="0" smtClean="0">
                <a:latin typeface="Impact" pitchFamily="34" charset="0"/>
              </a:rPr>
              <a:t>MB = Megabyte = Million bytes    1,000,000</a:t>
            </a:r>
          </a:p>
          <a:p>
            <a:r>
              <a:rPr lang="en-GB" dirty="0" smtClean="0">
                <a:latin typeface="Impact" pitchFamily="34" charset="0"/>
              </a:rPr>
              <a:t>KB = Kilobyte = Thousand bytes   1,000</a:t>
            </a:r>
          </a:p>
          <a:p>
            <a:r>
              <a:rPr lang="en-GB" dirty="0">
                <a:latin typeface="Impact" pitchFamily="34" charset="0"/>
              </a:rPr>
              <a:t> </a:t>
            </a:r>
            <a:r>
              <a:rPr lang="en-GB" dirty="0" smtClean="0">
                <a:latin typeface="Impact" pitchFamily="34" charset="0"/>
              </a:rPr>
              <a:t>  B = byte 			        1</a:t>
            </a:r>
            <a:endParaRPr lang="en-GB" dirty="0">
              <a:latin typeface="Impact" pitchFamily="34" charset="0"/>
            </a:endParaRPr>
          </a:p>
        </p:txBody>
      </p:sp>
      <p:sp>
        <p:nvSpPr>
          <p:cNvPr id="6" name="Rectangle 5"/>
          <p:cNvSpPr/>
          <p:nvPr/>
        </p:nvSpPr>
        <p:spPr>
          <a:xfrm>
            <a:off x="1543068" y="1902845"/>
            <a:ext cx="257175"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419092" y="4621778"/>
            <a:ext cx="2466975" cy="18573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403" y="1449443"/>
            <a:ext cx="6408712" cy="340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6" y="2492896"/>
            <a:ext cx="643125" cy="369332"/>
          </a:xfrm>
          <a:prstGeom prst="rect">
            <a:avLst/>
          </a:prstGeom>
        </p:spPr>
        <p:txBody>
          <a:bodyPr wrap="none">
            <a:spAutoFit/>
          </a:bodyPr>
          <a:lstStyle/>
          <a:p>
            <a:r>
              <a:rPr lang="en-GB" dirty="0" smtClean="0">
                <a:latin typeface="Impact" pitchFamily="34" charset="0"/>
              </a:rPr>
              <a:t>12GB</a:t>
            </a:r>
            <a:endParaRPr lang="en-GB" dirty="0">
              <a:latin typeface="Impact" pitchFamily="34" charset="0"/>
            </a:endParaRPr>
          </a:p>
        </p:txBody>
      </p:sp>
      <p:sp>
        <p:nvSpPr>
          <p:cNvPr id="19" name="Rectangle 18"/>
          <p:cNvSpPr/>
          <p:nvPr/>
        </p:nvSpPr>
        <p:spPr>
          <a:xfrm>
            <a:off x="2699792" y="2496905"/>
            <a:ext cx="728084" cy="369332"/>
          </a:xfrm>
          <a:prstGeom prst="rect">
            <a:avLst/>
          </a:prstGeom>
        </p:spPr>
        <p:txBody>
          <a:bodyPr wrap="none">
            <a:spAutoFit/>
          </a:bodyPr>
          <a:lstStyle/>
          <a:p>
            <a:r>
              <a:rPr lang="en-GB" dirty="0" smtClean="0">
                <a:latin typeface="Impact" pitchFamily="34" charset="0"/>
              </a:rPr>
              <a:t>3.5GB</a:t>
            </a:r>
            <a:endParaRPr lang="en-GB" dirty="0">
              <a:latin typeface="Impact" pitchFamily="34" charset="0"/>
            </a:endParaRPr>
          </a:p>
        </p:txBody>
      </p:sp>
      <p:sp>
        <p:nvSpPr>
          <p:cNvPr id="20" name="Rectangle 19"/>
          <p:cNvSpPr/>
          <p:nvPr/>
        </p:nvSpPr>
        <p:spPr>
          <a:xfrm>
            <a:off x="4252155" y="2518167"/>
            <a:ext cx="963725" cy="369332"/>
          </a:xfrm>
          <a:prstGeom prst="rect">
            <a:avLst/>
          </a:prstGeom>
        </p:spPr>
        <p:txBody>
          <a:bodyPr wrap="none">
            <a:spAutoFit/>
          </a:bodyPr>
          <a:lstStyle/>
          <a:p>
            <a:r>
              <a:rPr lang="en-GB" dirty="0" smtClean="0">
                <a:latin typeface="Impact" pitchFamily="34" charset="0"/>
              </a:rPr>
              <a:t>2000MB</a:t>
            </a:r>
            <a:endParaRPr lang="en-GB" dirty="0">
              <a:latin typeface="Impact" pitchFamily="34" charset="0"/>
            </a:endParaRPr>
          </a:p>
        </p:txBody>
      </p:sp>
      <p:sp>
        <p:nvSpPr>
          <p:cNvPr id="21" name="Rectangle 20"/>
          <p:cNvSpPr/>
          <p:nvPr/>
        </p:nvSpPr>
        <p:spPr>
          <a:xfrm>
            <a:off x="5868144" y="2492896"/>
            <a:ext cx="936475" cy="369332"/>
          </a:xfrm>
          <a:prstGeom prst="rect">
            <a:avLst/>
          </a:prstGeom>
        </p:spPr>
        <p:txBody>
          <a:bodyPr wrap="none">
            <a:spAutoFit/>
          </a:bodyPr>
          <a:lstStyle/>
          <a:p>
            <a:r>
              <a:rPr lang="en-GB" dirty="0" smtClean="0">
                <a:latin typeface="Impact" pitchFamily="34" charset="0"/>
              </a:rPr>
              <a:t>1800MB</a:t>
            </a:r>
            <a:endParaRPr lang="en-GB" dirty="0">
              <a:latin typeface="Impact" pitchFamily="34" charset="0"/>
            </a:endParaRPr>
          </a:p>
        </p:txBody>
      </p:sp>
      <p:sp>
        <p:nvSpPr>
          <p:cNvPr id="22" name="Rectangle 21"/>
          <p:cNvSpPr/>
          <p:nvPr/>
        </p:nvSpPr>
        <p:spPr>
          <a:xfrm>
            <a:off x="1115616" y="4437112"/>
            <a:ext cx="720069" cy="369332"/>
          </a:xfrm>
          <a:prstGeom prst="rect">
            <a:avLst/>
          </a:prstGeom>
        </p:spPr>
        <p:txBody>
          <a:bodyPr wrap="none">
            <a:spAutoFit/>
          </a:bodyPr>
          <a:lstStyle/>
          <a:p>
            <a:r>
              <a:rPr lang="en-GB" dirty="0" smtClean="0">
                <a:latin typeface="Impact" pitchFamily="34" charset="0"/>
              </a:rPr>
              <a:t>3.2GB</a:t>
            </a:r>
            <a:endParaRPr lang="en-GB" dirty="0">
              <a:latin typeface="Impact" pitchFamily="34" charset="0"/>
            </a:endParaRPr>
          </a:p>
        </p:txBody>
      </p:sp>
      <p:sp>
        <p:nvSpPr>
          <p:cNvPr id="23" name="Rectangle 22"/>
          <p:cNvSpPr/>
          <p:nvPr/>
        </p:nvSpPr>
        <p:spPr>
          <a:xfrm>
            <a:off x="2699791" y="4437112"/>
            <a:ext cx="564578" cy="369332"/>
          </a:xfrm>
          <a:prstGeom prst="rect">
            <a:avLst/>
          </a:prstGeom>
        </p:spPr>
        <p:txBody>
          <a:bodyPr wrap="none">
            <a:spAutoFit/>
          </a:bodyPr>
          <a:lstStyle/>
          <a:p>
            <a:r>
              <a:rPr lang="en-GB" dirty="0">
                <a:latin typeface="Impact" pitchFamily="34" charset="0"/>
              </a:rPr>
              <a:t>6</a:t>
            </a:r>
            <a:r>
              <a:rPr lang="en-GB" dirty="0" smtClean="0">
                <a:latin typeface="Impact" pitchFamily="34" charset="0"/>
              </a:rPr>
              <a:t>GB</a:t>
            </a:r>
            <a:endParaRPr lang="en-GB" dirty="0">
              <a:latin typeface="Impact" pitchFamily="34" charset="0"/>
            </a:endParaRPr>
          </a:p>
        </p:txBody>
      </p:sp>
      <p:sp>
        <p:nvSpPr>
          <p:cNvPr id="25" name="Rectangle 24"/>
          <p:cNvSpPr/>
          <p:nvPr/>
        </p:nvSpPr>
        <p:spPr>
          <a:xfrm>
            <a:off x="4252155" y="4437112"/>
            <a:ext cx="564578" cy="369332"/>
          </a:xfrm>
          <a:prstGeom prst="rect">
            <a:avLst/>
          </a:prstGeom>
        </p:spPr>
        <p:txBody>
          <a:bodyPr wrap="none">
            <a:spAutoFit/>
          </a:bodyPr>
          <a:lstStyle/>
          <a:p>
            <a:r>
              <a:rPr lang="en-GB" dirty="0">
                <a:latin typeface="Impact" pitchFamily="34" charset="0"/>
              </a:rPr>
              <a:t>9</a:t>
            </a:r>
            <a:r>
              <a:rPr lang="en-GB" dirty="0" smtClean="0">
                <a:latin typeface="Impact" pitchFamily="34" charset="0"/>
              </a:rPr>
              <a:t>GB</a:t>
            </a:r>
            <a:endParaRPr lang="en-GB" dirty="0">
              <a:latin typeface="Impact" pitchFamily="34" charset="0"/>
            </a:endParaRPr>
          </a:p>
        </p:txBody>
      </p:sp>
      <p:sp>
        <p:nvSpPr>
          <p:cNvPr id="26" name="Rectangle 25"/>
          <p:cNvSpPr/>
          <p:nvPr/>
        </p:nvSpPr>
        <p:spPr>
          <a:xfrm>
            <a:off x="5868144" y="4433628"/>
            <a:ext cx="651140" cy="369332"/>
          </a:xfrm>
          <a:prstGeom prst="rect">
            <a:avLst/>
          </a:prstGeom>
        </p:spPr>
        <p:txBody>
          <a:bodyPr wrap="none">
            <a:spAutoFit/>
          </a:bodyPr>
          <a:lstStyle/>
          <a:p>
            <a:r>
              <a:rPr lang="en-GB" dirty="0" smtClean="0">
                <a:latin typeface="Impact" pitchFamily="34" charset="0"/>
              </a:rPr>
              <a:t>15GB</a:t>
            </a:r>
            <a:endParaRPr lang="en-GB" dirty="0">
              <a:latin typeface="Impact" pitchFamily="34" charset="0"/>
            </a:endParaRPr>
          </a:p>
        </p:txBody>
      </p:sp>
      <p:sp>
        <p:nvSpPr>
          <p:cNvPr id="28" name="Rectangle 27"/>
          <p:cNvSpPr/>
          <p:nvPr/>
        </p:nvSpPr>
        <p:spPr>
          <a:xfrm>
            <a:off x="6290504" y="3796240"/>
            <a:ext cx="257175" cy="108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323452" y="3905198"/>
            <a:ext cx="257175"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578510" y="1829892"/>
            <a:ext cx="257175" cy="108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8143292" y="851570"/>
            <a:ext cx="893204" cy="923330"/>
            <a:chOff x="8143292" y="851570"/>
            <a:chExt cx="893204" cy="923330"/>
          </a:xfrm>
        </p:grpSpPr>
        <p:sp>
          <p:nvSpPr>
            <p:cNvPr id="32" name="Oval 31"/>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4176059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1620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Making it Functional</a:t>
            </a: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294480"/>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grpSp>
      <p:pic>
        <p:nvPicPr>
          <p:cNvPr id="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93" y="552356"/>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51520" y="1628800"/>
            <a:ext cx="8496944" cy="4524315"/>
          </a:xfrm>
          <a:prstGeom prst="rect">
            <a:avLst/>
          </a:prstGeom>
        </p:spPr>
        <p:txBody>
          <a:bodyPr wrap="square">
            <a:spAutoFit/>
          </a:bodyPr>
          <a:lstStyle/>
          <a:p>
            <a:r>
              <a:rPr lang="en-GB" sz="1200" dirty="0" smtClean="0">
                <a:latin typeface="Impact" pitchFamily="34" charset="0"/>
              </a:rPr>
              <a:t>Q1</a:t>
            </a:r>
          </a:p>
          <a:p>
            <a:r>
              <a:rPr lang="en-GB" sz="1200" dirty="0" smtClean="0">
                <a:latin typeface="Impact" pitchFamily="34" charset="0"/>
              </a:rPr>
              <a:t>a) List the phones in a chart showing the price and the memory</a:t>
            </a:r>
          </a:p>
          <a:p>
            <a:pPr marL="342900" indent="-342900">
              <a:buAutoNum type="alphaLcParenR"/>
            </a:pPr>
            <a:endParaRPr lang="en-GB" sz="1200" dirty="0" smtClean="0">
              <a:latin typeface="Impact" pitchFamily="34" charset="0"/>
            </a:endParaRPr>
          </a:p>
          <a:p>
            <a:pPr marL="342900" indent="-342900">
              <a:buAutoNum type="alphaLcParenR"/>
            </a:pPr>
            <a:endParaRPr lang="en-GB" sz="1200" dirty="0">
              <a:latin typeface="Impact" pitchFamily="34" charset="0"/>
            </a:endParaRPr>
          </a:p>
          <a:p>
            <a:pPr marL="342900" indent="-342900">
              <a:buAutoNum type="alphaLcParenR"/>
            </a:pPr>
            <a:endParaRPr lang="en-GB" sz="1200" dirty="0" smtClean="0">
              <a:latin typeface="Impact" pitchFamily="34" charset="0"/>
            </a:endParaRPr>
          </a:p>
          <a:p>
            <a:pPr marL="342900" indent="-342900">
              <a:buAutoNum type="alphaLcParenR"/>
            </a:pPr>
            <a:endParaRPr lang="en-GB" sz="1200" dirty="0">
              <a:latin typeface="Impact" pitchFamily="34" charset="0"/>
            </a:endParaRPr>
          </a:p>
          <a:p>
            <a:pPr marL="342900" indent="-342900">
              <a:buAutoNum type="alphaLcParenR"/>
            </a:pPr>
            <a:endParaRPr lang="en-GB" sz="1200" dirty="0" smtClean="0">
              <a:latin typeface="Impact" pitchFamily="34" charset="0"/>
            </a:endParaRPr>
          </a:p>
          <a:p>
            <a:pPr marL="342900" indent="-342900">
              <a:buAutoNum type="alphaLcParenR"/>
            </a:pPr>
            <a:endParaRPr lang="en-GB" sz="1200" dirty="0">
              <a:latin typeface="Impact" pitchFamily="34" charset="0"/>
            </a:endParaRPr>
          </a:p>
          <a:p>
            <a:pPr marL="342900" indent="-342900">
              <a:buAutoNum type="alphaLcParenR"/>
            </a:pPr>
            <a:endParaRPr lang="en-GB" sz="1200" dirty="0" smtClean="0">
              <a:latin typeface="Impact" pitchFamily="34" charset="0"/>
            </a:endParaRPr>
          </a:p>
          <a:p>
            <a:pPr marL="342900" indent="-342900">
              <a:buAutoNum type="alphaLcParenR"/>
            </a:pPr>
            <a:endParaRPr lang="en-GB" sz="1200" dirty="0">
              <a:latin typeface="Impact" pitchFamily="34" charset="0"/>
            </a:endParaRP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 Which phone has the most memory?</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c) Which phone is the most expensive ?</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Q2</a:t>
            </a:r>
          </a:p>
          <a:p>
            <a:r>
              <a:rPr lang="en-GB" sz="1200" dirty="0" smtClean="0">
                <a:latin typeface="Impact" pitchFamily="34" charset="0"/>
              </a:rPr>
              <a:t>a)  Write in digits (in full) the memory for each phone, from cheapest to most expensive.  </a:t>
            </a:r>
          </a:p>
          <a:p>
            <a:pPr marL="342900" indent="-342900">
              <a:buAutoNum type="alphaLcParenR"/>
            </a:pPr>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  You do not want to spend more than £35 per month. Which phone would you choose?</a:t>
            </a:r>
          </a:p>
          <a:p>
            <a:r>
              <a:rPr lang="en-GB" sz="1200" dirty="0">
                <a:latin typeface="Impact" pitchFamily="34" charset="0"/>
              </a:rPr>
              <a:t> </a:t>
            </a:r>
            <a:r>
              <a:rPr lang="en-GB" sz="1200" dirty="0" smtClean="0">
                <a:latin typeface="Impact" pitchFamily="34" charset="0"/>
              </a:rPr>
              <a:t>        Explain your reason.</a:t>
            </a:r>
            <a:endParaRPr lang="en-GB" sz="1200" dirty="0">
              <a:latin typeface="Impact" pitchFamily="34" charset="0"/>
            </a:endParaRPr>
          </a:p>
        </p:txBody>
      </p:sp>
      <p:sp>
        <p:nvSpPr>
          <p:cNvPr id="21" name="Snip Single Corner Rectangle 20"/>
          <p:cNvSpPr/>
          <p:nvPr/>
        </p:nvSpPr>
        <p:spPr>
          <a:xfrm flipV="1">
            <a:off x="205958" y="4652841"/>
            <a:ext cx="8646477" cy="320218"/>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075" name="Picture 3"/>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PlasticWrap/>
                    </a14:imgEffect>
                    <a14:imgEffect>
                      <a14:brightnessContrast bright="17000" contrast="16000"/>
                    </a14:imgEffect>
                  </a14:imgLayer>
                </a14:imgProps>
              </a:ext>
              <a:ext uri="{28A0092B-C50C-407E-A947-70E740481C1C}">
                <a14:useLocalDpi xmlns:a14="http://schemas.microsoft.com/office/drawing/2010/main" val="0"/>
              </a:ext>
            </a:extLst>
          </a:blip>
          <a:srcRect/>
          <a:stretch>
            <a:fillRect/>
          </a:stretch>
        </p:blipFill>
        <p:spPr bwMode="auto">
          <a:xfrm rot="19798611">
            <a:off x="7312728" y="5352473"/>
            <a:ext cx="1116863" cy="95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nip Single Corner Rectangle 17"/>
          <p:cNvSpPr/>
          <p:nvPr/>
        </p:nvSpPr>
        <p:spPr>
          <a:xfrm flipV="1">
            <a:off x="239199" y="2207539"/>
            <a:ext cx="8646477" cy="1562567"/>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Snip Single Corner Rectangle 21"/>
          <p:cNvSpPr/>
          <p:nvPr/>
        </p:nvSpPr>
        <p:spPr>
          <a:xfrm flipV="1">
            <a:off x="214908" y="4071964"/>
            <a:ext cx="8646477" cy="320218"/>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Snip Single Corner Rectangle 19"/>
          <p:cNvSpPr/>
          <p:nvPr/>
        </p:nvSpPr>
        <p:spPr>
          <a:xfrm flipV="1">
            <a:off x="205960" y="5341030"/>
            <a:ext cx="8646477" cy="320218"/>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Snip Single Corner Rectangle 18"/>
          <p:cNvSpPr/>
          <p:nvPr/>
        </p:nvSpPr>
        <p:spPr>
          <a:xfrm flipV="1">
            <a:off x="205959" y="6153114"/>
            <a:ext cx="8646477" cy="372229"/>
          </a:xfrm>
          <a:prstGeom prst="snip1Rect">
            <a:avLst>
              <a:gd name="adj" fmla="val 40203"/>
            </a:avLst>
          </a:prstGeom>
          <a:solidFill>
            <a:schemeClr val="bg1">
              <a:alpha val="15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Text Box 2"/>
          <p:cNvSpPr txBox="1">
            <a:spLocks noChangeArrowheads="1"/>
          </p:cNvSpPr>
          <p:nvPr/>
        </p:nvSpPr>
        <p:spPr bwMode="auto">
          <a:xfrm>
            <a:off x="1269803" y="1212596"/>
            <a:ext cx="6585267" cy="41620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Use the information on the previous page</a:t>
            </a:r>
          </a:p>
        </p:txBody>
      </p:sp>
      <p:grpSp>
        <p:nvGrpSpPr>
          <p:cNvPr id="24" name="Group 23"/>
          <p:cNvGrpSpPr/>
          <p:nvPr/>
        </p:nvGrpSpPr>
        <p:grpSpPr>
          <a:xfrm>
            <a:off x="8143292" y="851570"/>
            <a:ext cx="893204" cy="923330"/>
            <a:chOff x="8143292" y="851570"/>
            <a:chExt cx="893204" cy="923330"/>
          </a:xfrm>
        </p:grpSpPr>
        <p:sp>
          <p:nvSpPr>
            <p:cNvPr id="25" name="Oval 2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7" name="Picture 2">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16826" y="6080701"/>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63452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 y="1033462"/>
            <a:ext cx="9143489" cy="49958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255340" y="1272694"/>
            <a:ext cx="2300435" cy="4532570"/>
            <a:chOff x="1047256" y="2104390"/>
            <a:chExt cx="807933" cy="1552708"/>
          </a:xfrm>
        </p:grpSpPr>
        <p:pic>
          <p:nvPicPr>
            <p:cNvPr id="80" name="Pictur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sp>
          <p:nvSpPr>
            <p:cNvPr id="82" name="Text Box 2"/>
            <p:cNvSpPr txBox="1">
              <a:spLocks noChangeArrowheads="1"/>
            </p:cNvSpPr>
            <p:nvPr/>
          </p:nvSpPr>
          <p:spPr bwMode="auto">
            <a:xfrm>
              <a:off x="1047256" y="3113650"/>
              <a:ext cx="690091" cy="274128"/>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2000" dirty="0">
                  <a:solidFill>
                    <a:schemeClr val="bg1"/>
                  </a:solidFill>
                  <a:effectLst/>
                  <a:latin typeface="Line Printer (PC)"/>
                  <a:ea typeface="Calibri"/>
                  <a:cs typeface="Times New Roman"/>
                </a:rPr>
                <a:t>place</a:t>
              </a:r>
              <a:endParaRPr lang="en-GB" sz="2000" dirty="0">
                <a:solidFill>
                  <a:schemeClr val="bg1"/>
                </a:solidFill>
                <a:effectLst/>
                <a:latin typeface="Calibri"/>
                <a:ea typeface="Calibri"/>
                <a:cs typeface="Times New Roman"/>
              </a:endParaRPr>
            </a:p>
            <a:p>
              <a:pPr algn="r">
                <a:lnSpc>
                  <a:spcPct val="115000"/>
                </a:lnSpc>
                <a:spcAft>
                  <a:spcPts val="0"/>
                </a:spcAft>
              </a:pPr>
              <a:r>
                <a:rPr lang="en-GB" sz="2000" dirty="0">
                  <a:solidFill>
                    <a:schemeClr val="bg1"/>
                  </a:solidFill>
                  <a:effectLst/>
                  <a:latin typeface="Line Printer (PC)"/>
                  <a:ea typeface="Calibri"/>
                  <a:cs typeface="Times New Roman"/>
                </a:rPr>
                <a:t>value</a:t>
              </a:r>
              <a:endParaRPr lang="en-GB" sz="2000" dirty="0">
                <a:solidFill>
                  <a:schemeClr val="bg1"/>
                </a:solidFill>
                <a:effectLst/>
                <a:latin typeface="Calibri"/>
                <a:ea typeface="Calibri"/>
                <a:cs typeface="Times New Roman"/>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4954" y="2630585"/>
              <a:ext cx="474438" cy="483065"/>
            </a:xfrm>
            <a:prstGeom prst="rect">
              <a:avLst/>
            </a:prstGeom>
            <a:noFill/>
            <a:ln>
              <a:noFill/>
            </a:ln>
          </p:spPr>
        </p:pic>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1289754"/>
            <a:ext cx="6081514"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05459" y="3700814"/>
            <a:ext cx="4386904" cy="39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nip Single Corner Rectangle 2"/>
          <p:cNvSpPr/>
          <p:nvPr/>
        </p:nvSpPr>
        <p:spPr>
          <a:xfrm>
            <a:off x="3098031" y="1706480"/>
            <a:ext cx="5683275" cy="4530832"/>
          </a:xfrm>
          <a:prstGeom prst="snip1Rect">
            <a:avLst/>
          </a:prstGeom>
          <a:blipFill dpi="0" rotWithShape="1">
            <a:blip r:embed="rId7">
              <a:grayscl/>
              <a:extLst>
                <a:ext uri="{BEBA8EAE-BF5A-486C-A8C5-ECC9F3942E4B}">
                  <a14:imgProps xmlns:a14="http://schemas.microsoft.com/office/drawing/2010/main">
                    <a14:imgLayer r:embed="rId8">
                      <a14:imgEffect>
                        <a14:artisticGlowDiffused trans="74000" intensity="2"/>
                      </a14:imgEffect>
                      <a14:imgEffect>
                        <a14:colorTemperature colorTemp="8250"/>
                      </a14:imgEffect>
                      <a14:imgEffect>
                        <a14:saturation sat="227000"/>
                      </a14:imgEffect>
                      <a14:imgEffect>
                        <a14:brightnessContrast bright="40000"/>
                      </a14:imgEffect>
                    </a14:imgLayer>
                  </a14:imgProps>
                </a:ext>
              </a:extLst>
            </a:blip>
            <a:srcRect/>
            <a:stretch>
              <a:fillRect/>
            </a:stretch>
          </a:blipFill>
          <a:effectLst>
            <a:glow rad="63500">
              <a:schemeClr val="accent1">
                <a:satMod val="175000"/>
                <a:alpha val="40000"/>
              </a:schemeClr>
            </a:glow>
          </a:effectLst>
          <a:scene3d>
            <a:camera prst="orthographicFront"/>
            <a:lightRig rig="flood" dir="t"/>
          </a:scene3d>
          <a:sp3d extrusionH="76200" prstMaterial="powder">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smtClean="0">
                <a:solidFill>
                  <a:schemeClr val="tx1"/>
                </a:solidFill>
                <a:latin typeface="Candara" pitchFamily="34" charset="0"/>
              </a:rPr>
              <a:t>The first topic you need to know before all others! This is where maths starts, its all about digits and where you ‘Place’ them that gives a number its ‘Value’</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If you want to tell someone how many, how much, how far, how big.. this is the essential maths to start your journey off!</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This topic is the building block of all other maths topics and includes learning about whole amounts, a decimal point and decimal amounts.  Each column of digits will give values in blocks of TEN, building up to produce numbers that describe a quantity and form the ‘Decimal’ system of counting.</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Choose an icon to select where to start</a:t>
            </a:r>
          </a:p>
          <a:p>
            <a:pPr algn="just"/>
            <a:endParaRPr lang="en-GB" sz="1600" b="1" dirty="0">
              <a:solidFill>
                <a:schemeClr val="accent3">
                  <a:lumMod val="50000"/>
                </a:schemeClr>
              </a:solidFill>
              <a:latin typeface="Candara" pitchFamily="34" charset="0"/>
            </a:endParaRPr>
          </a:p>
          <a:p>
            <a:endParaRPr lang="en-GB" sz="1600" dirty="0" smtClean="0">
              <a:solidFill>
                <a:schemeClr val="accent3">
                  <a:lumMod val="50000"/>
                </a:schemeClr>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133" y="1488370"/>
            <a:ext cx="286642"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51128" y="605193"/>
            <a:ext cx="8841352" cy="230832"/>
          </a:xfrm>
          <a:prstGeom prst="rect">
            <a:avLst/>
          </a:prstGeom>
          <a:solidFill>
            <a:schemeClr val="bg1"/>
          </a:solidFill>
        </p:spPr>
        <p:txBody>
          <a:bodyPr wrap="square" rtlCol="0">
            <a:spAutoFit/>
          </a:bodyPr>
          <a:lstStyle/>
          <a:p>
            <a:r>
              <a:rPr lang="en-GB" sz="900" b="1" dirty="0" smtClean="0"/>
              <a:t> Home                     Revision          Progress Check 1     Video/Discuss        Vocab / jobs           Lesson                   	                             Topic Answers   Progress Check </a:t>
            </a:r>
            <a:r>
              <a:rPr lang="en-GB" sz="900" b="1" dirty="0"/>
              <a:t>2 </a:t>
            </a:r>
            <a:r>
              <a:rPr lang="en-GB" sz="900" b="1" dirty="0" smtClean="0"/>
              <a:t>  Cont</a:t>
            </a:r>
            <a:r>
              <a:rPr lang="en-GB" sz="900" b="1" dirty="0"/>
              <a:t>. Learning </a:t>
            </a:r>
          </a:p>
        </p:txBody>
      </p:sp>
      <p:pic>
        <p:nvPicPr>
          <p:cNvPr id="39" name="Picture 1">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08780" y="104273"/>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7265" y="47571"/>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6096" y="37527"/>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934" y="36452"/>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1888" y="49893"/>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9">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43292" y="81622"/>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a:hlinkClick r:id="rId21"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52939" y="81584"/>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a:hlinkClick r:id="rId2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6296" y="47571"/>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a:hlinkClick r:id="rId24" action="ppaction://hlinksldjump"/>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1128" y="115843"/>
            <a:ext cx="719214" cy="49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Connector 49"/>
          <p:cNvCxnSpPr/>
          <p:nvPr/>
        </p:nvCxnSpPr>
        <p:spPr>
          <a:xfrm>
            <a:off x="77034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Straight Connector 50"/>
          <p:cNvCxnSpPr/>
          <p:nvPr/>
        </p:nvCxnSpPr>
        <p:spPr>
          <a:xfrm>
            <a:off x="161967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2" name="Straight Connector 51"/>
          <p:cNvCxnSpPr/>
          <p:nvPr/>
        </p:nvCxnSpPr>
        <p:spPr>
          <a:xfrm>
            <a:off x="2483768"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Straight Connector 52"/>
          <p:cNvCxnSpPr/>
          <p:nvPr/>
        </p:nvCxnSpPr>
        <p:spPr>
          <a:xfrm>
            <a:off x="3347864"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4" name="Straight Connector 53"/>
          <p:cNvCxnSpPr/>
          <p:nvPr/>
        </p:nvCxnSpPr>
        <p:spPr>
          <a:xfrm>
            <a:off x="4139952"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Straight Connector 54"/>
          <p:cNvCxnSpPr/>
          <p:nvPr/>
        </p:nvCxnSpPr>
        <p:spPr>
          <a:xfrm>
            <a:off x="4932040" y="586021"/>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6" name="Straight Connector 55"/>
          <p:cNvCxnSpPr/>
          <p:nvPr/>
        </p:nvCxnSpPr>
        <p:spPr>
          <a:xfrm>
            <a:off x="5652120"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p:nvPr/>
        </p:nvCxnSpPr>
        <p:spPr>
          <a:xfrm>
            <a:off x="6324539"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Straight Connector 57"/>
          <p:cNvCxnSpPr/>
          <p:nvPr/>
        </p:nvCxnSpPr>
        <p:spPr>
          <a:xfrm>
            <a:off x="7092280" y="610238"/>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Straight Connector 58"/>
          <p:cNvCxnSpPr/>
          <p:nvPr/>
        </p:nvCxnSpPr>
        <p:spPr>
          <a:xfrm>
            <a:off x="7956376" y="605193"/>
            <a:ext cx="0" cy="230832"/>
          </a:xfrm>
          <a:prstGeom prst="line">
            <a:avLst/>
          </a:prstGeom>
        </p:spPr>
        <p:style>
          <a:lnRef idx="2">
            <a:schemeClr val="accent5"/>
          </a:lnRef>
          <a:fillRef idx="0">
            <a:schemeClr val="accent5"/>
          </a:fillRef>
          <a:effectRef idx="1">
            <a:schemeClr val="accent5"/>
          </a:effectRef>
          <a:fontRef idx="minor">
            <a:schemeClr val="tx1"/>
          </a:fontRef>
        </p:style>
      </p:cxnSp>
      <p:sp>
        <p:nvSpPr>
          <p:cNvPr id="79" name="Text Box 2"/>
          <p:cNvSpPr txBox="1">
            <a:spLocks noChangeArrowheads="1"/>
          </p:cNvSpPr>
          <p:nvPr/>
        </p:nvSpPr>
        <p:spPr bwMode="auto">
          <a:xfrm>
            <a:off x="2180385" y="94579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Topic Introduction  : Place Value </a:t>
            </a:r>
            <a:endParaRPr lang="en-GB" sz="1100" dirty="0">
              <a:effectLst/>
              <a:latin typeface="Calibri"/>
              <a:ea typeface="Calibri"/>
              <a:cs typeface="Times New Roman"/>
            </a:endParaRPr>
          </a:p>
        </p:txBody>
      </p:sp>
      <p:grpSp>
        <p:nvGrpSpPr>
          <p:cNvPr id="8" name="Group 7"/>
          <p:cNvGrpSpPr/>
          <p:nvPr/>
        </p:nvGrpSpPr>
        <p:grpSpPr>
          <a:xfrm>
            <a:off x="8143292" y="851570"/>
            <a:ext cx="893204" cy="923330"/>
            <a:chOff x="8143292" y="851570"/>
            <a:chExt cx="893204" cy="923330"/>
          </a:xfrm>
        </p:grpSpPr>
        <p:sp>
          <p:nvSpPr>
            <p:cNvPr id="4" name="Oval 3"/>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20460" y="851570"/>
              <a:ext cx="535724"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306714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09683" y="1179428"/>
            <a:ext cx="8854806" cy="5345916"/>
            <a:chOff x="3274536" y="1289754"/>
            <a:chExt cx="5506770" cy="4803631"/>
          </a:xfrm>
        </p:grpSpPr>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nip Single Corner Rectangle 13"/>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4" descr="http://stillsound.files.wordpress.com/2012/04/outer-space-stars.jpeg"/>
          <p:cNvPicPr>
            <a:picLocks noChangeAspect="1" noChangeArrowheads="1"/>
          </p:cNvPicPr>
          <p:nvPr/>
        </p:nvPicPr>
        <p:blipFill>
          <a:blip r:embed="rId6">
            <a:extLst>
              <a:ext uri="{BEBA8EAE-BF5A-486C-A8C5-ECC9F3942E4B}">
                <a14:imgProps xmlns:a14="http://schemas.microsoft.com/office/drawing/2010/main">
                  <a14:imgLayer r:embed="rId7">
                    <a14:imgEffect>
                      <a14:artisticBlur radius="13"/>
                    </a14:imgEffect>
                    <a14:imgEffect>
                      <a14:saturation sat="55000"/>
                    </a14:imgEffect>
                    <a14:imgEffect>
                      <a14:brightnessContrast bright="96000"/>
                    </a14:imgEffect>
                  </a14:imgLayer>
                </a14:imgProps>
              </a:ext>
              <a:ext uri="{28A0092B-C50C-407E-A947-70E740481C1C}">
                <a14:useLocalDpi xmlns:a14="http://schemas.microsoft.com/office/drawing/2010/main" val="0"/>
              </a:ext>
            </a:extLst>
          </a:blip>
          <a:srcRect/>
          <a:stretch>
            <a:fillRect/>
          </a:stretch>
        </p:blipFill>
        <p:spPr bwMode="auto">
          <a:xfrm rot="10800000">
            <a:off x="179512" y="1507349"/>
            <a:ext cx="8568952" cy="4928172"/>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1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7784" y="590503"/>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9512" y="1556791"/>
            <a:ext cx="8712968" cy="5262979"/>
          </a:xfrm>
          <a:prstGeom prst="rect">
            <a:avLst/>
          </a:prstGeom>
        </p:spPr>
        <p:txBody>
          <a:bodyPr wrap="square">
            <a:spAutoFit/>
          </a:bodyPr>
          <a:lstStyle/>
          <a:p>
            <a:endParaRPr lang="en-GB" sz="1200" dirty="0" smtClean="0">
              <a:latin typeface="Britannic Bold" pitchFamily="34" charset="0"/>
            </a:endParaRPr>
          </a:p>
          <a:p>
            <a:r>
              <a:rPr lang="en-GB" sz="1200" u="sng" dirty="0" smtClean="0">
                <a:latin typeface="Britannic Bold" pitchFamily="34" charset="0"/>
              </a:rPr>
              <a:t>Warm up Exercises 1:</a:t>
            </a:r>
            <a:r>
              <a:rPr lang="en-GB" sz="1200" dirty="0" smtClean="0">
                <a:latin typeface="Britannic Bold" pitchFamily="34" charset="0"/>
              </a:rPr>
              <a:t>   5, 10,15, 20, 25, 30, 35, 40, 45, 50.   </a:t>
            </a:r>
          </a:p>
          <a:p>
            <a:endParaRPr lang="en-GB" sz="1200" dirty="0">
              <a:latin typeface="Britannic Bold" pitchFamily="34" charset="0"/>
            </a:endParaRPr>
          </a:p>
          <a:p>
            <a:r>
              <a:rPr lang="en-GB" sz="1200" u="sng" dirty="0" smtClean="0">
                <a:latin typeface="Britannic Bold" pitchFamily="34" charset="0"/>
              </a:rPr>
              <a:t>Warm-up Exercises 2:  </a:t>
            </a:r>
            <a:r>
              <a:rPr lang="en-GB" sz="1200" dirty="0" smtClean="0">
                <a:latin typeface="Britannic Bold" pitchFamily="34" charset="0"/>
              </a:rPr>
              <a:t>	150, 215, 250, 2130, 5120</a:t>
            </a:r>
          </a:p>
          <a:p>
            <a:r>
              <a:rPr lang="en-GB" sz="1200" dirty="0">
                <a:latin typeface="Britannic Bold" pitchFamily="34" charset="0"/>
              </a:rPr>
              <a:t>	 </a:t>
            </a:r>
            <a:r>
              <a:rPr lang="en-GB" sz="1200" dirty="0" smtClean="0">
                <a:latin typeface="Britannic Bold" pitchFamily="34" charset="0"/>
              </a:rPr>
              <a:t>             	15, 75, 130, 830, 730</a:t>
            </a:r>
          </a:p>
          <a:p>
            <a:r>
              <a:rPr lang="en-GB" sz="1200" dirty="0">
                <a:latin typeface="Britannic Bold" pitchFamily="34" charset="0"/>
              </a:rPr>
              <a:t>		</a:t>
            </a:r>
          </a:p>
          <a:p>
            <a:r>
              <a:rPr lang="en-GB" sz="1200" u="sng" dirty="0" smtClean="0">
                <a:latin typeface="Britannic Bold" pitchFamily="34" charset="0"/>
              </a:rPr>
              <a:t>Discussion answers</a:t>
            </a:r>
            <a:r>
              <a:rPr lang="en-GB" sz="1200" dirty="0" smtClean="0">
                <a:latin typeface="Britannic Bold" pitchFamily="34" charset="0"/>
              </a:rPr>
              <a:t>: numbers continue to infinity.  After thousandths comes ‘ten thousandths’.  We count in sets of tens probably because of our ten fingers!  We write digits starting on the right due to the origin of numbers from Arabic.  The decimal point shows where whole amounts are and where the decimal amounts start.  Each place value can be counted to a maximum of 9 before a new place value is required for 10.</a:t>
            </a:r>
          </a:p>
          <a:p>
            <a:endParaRPr lang="en-GB" sz="1200" dirty="0">
              <a:latin typeface="Britannic Bold" pitchFamily="34" charset="0"/>
            </a:endParaRPr>
          </a:p>
          <a:p>
            <a:r>
              <a:rPr lang="en-GB" sz="1200" u="sng" dirty="0" smtClean="0">
                <a:latin typeface="Britannic Bold" pitchFamily="34" charset="0"/>
              </a:rPr>
              <a:t> Lesson try out: </a:t>
            </a:r>
            <a:r>
              <a:rPr lang="en-GB" sz="1200" dirty="0" smtClean="0">
                <a:latin typeface="Britannic Bold" pitchFamily="34" charset="0"/>
              </a:rPr>
              <a:t>BLOCK 1)…. 1) 1000 2) four hundred and seventy eight  3) 8042  4) hundredth  5) 653</a:t>
            </a:r>
          </a:p>
          <a:p>
            <a:endParaRPr lang="en-GB" sz="1200" dirty="0" smtClean="0">
              <a:latin typeface="Britannic Bold" pitchFamily="34" charset="0"/>
            </a:endParaRPr>
          </a:p>
          <a:p>
            <a:r>
              <a:rPr lang="en-GB" sz="1200" dirty="0" smtClean="0">
                <a:latin typeface="Britannic Bold" pitchFamily="34" charset="0"/>
              </a:rPr>
              <a:t>BLOCK 2)…. 6)  Ninety four thousand, three hundred and seven  7) hundred thousands   8) 6M or 6,000,000</a:t>
            </a:r>
          </a:p>
          <a:p>
            <a:pPr marL="228600" indent="-228600">
              <a:buAutoNum type="arabicParenR" startAt="9"/>
            </a:pPr>
            <a:r>
              <a:rPr lang="en-GB" sz="1200" dirty="0" smtClean="0">
                <a:latin typeface="Britannic Bold" pitchFamily="34" charset="0"/>
              </a:rPr>
              <a:t>Move decimal 6 places to the right   </a:t>
            </a:r>
          </a:p>
          <a:p>
            <a:endParaRPr lang="en-GB" sz="1200" dirty="0" smtClean="0">
              <a:latin typeface="Britannic Bold" pitchFamily="34" charset="0"/>
            </a:endParaRPr>
          </a:p>
          <a:p>
            <a:r>
              <a:rPr lang="en-GB" sz="1200" dirty="0" smtClean="0">
                <a:latin typeface="Britannic Bold" pitchFamily="34" charset="0"/>
              </a:rPr>
              <a:t>BLOCK 3)…. 10)  Sixteen million, four hundred and eighty two thousand, five hundred</a:t>
            </a:r>
          </a:p>
          <a:p>
            <a:r>
              <a:rPr lang="en-GB" sz="1200" dirty="0" smtClean="0">
                <a:latin typeface="Britannic Bold" pitchFamily="34" charset="0"/>
              </a:rPr>
              <a:t>and ninety six  11)  4.8B   12) six thousandths   13)  Three billion, two hundred and ninety three million, eight hundred and nineteen thousand, seven hundred and fifty three point two seven </a:t>
            </a:r>
            <a:r>
              <a:rPr lang="en-GB" sz="1200" dirty="0" err="1" smtClean="0">
                <a:latin typeface="Britannic Bold" pitchFamily="34" charset="0"/>
              </a:rPr>
              <a:t>seven</a:t>
            </a:r>
            <a:endParaRPr lang="en-GB" sz="1200" dirty="0" smtClean="0">
              <a:latin typeface="Britannic Bold" pitchFamily="34" charset="0"/>
            </a:endParaRPr>
          </a:p>
          <a:p>
            <a:endParaRPr lang="en-GB" sz="1200" dirty="0">
              <a:latin typeface="Britannic Bold" pitchFamily="34" charset="0"/>
            </a:endParaRPr>
          </a:p>
          <a:p>
            <a:r>
              <a:rPr lang="en-GB" sz="1200" u="sng" dirty="0" smtClean="0">
                <a:latin typeface="Britannic Bold" pitchFamily="34" charset="0"/>
              </a:rPr>
              <a:t>Lesson Practice, Just the numbers: </a:t>
            </a:r>
          </a:p>
          <a:p>
            <a:r>
              <a:rPr lang="en-GB" sz="1200" dirty="0" smtClean="0">
                <a:latin typeface="Britannic Bold" pitchFamily="34" charset="0"/>
              </a:rPr>
              <a:t>	1  Five hundred and forty one</a:t>
            </a:r>
          </a:p>
          <a:p>
            <a:r>
              <a:rPr lang="en-GB" sz="1200" dirty="0" smtClean="0">
                <a:latin typeface="Britannic Bold" pitchFamily="34" charset="0"/>
              </a:rPr>
              <a:t>	2  Seven thousand five hundred and twenty eight</a:t>
            </a:r>
            <a:endParaRPr lang="en-GB" sz="1200" dirty="0">
              <a:latin typeface="Britannic Bold" pitchFamily="34" charset="0"/>
            </a:endParaRPr>
          </a:p>
          <a:p>
            <a:r>
              <a:rPr lang="en-GB" sz="1200" dirty="0" smtClean="0">
                <a:latin typeface="Britannic Bold" pitchFamily="34" charset="0"/>
              </a:rPr>
              <a:t>	3  Fourteen thousand, nine hundred and fifty</a:t>
            </a:r>
          </a:p>
          <a:p>
            <a:endParaRPr lang="en-GB" sz="1200" dirty="0">
              <a:latin typeface="Britannic Bold" pitchFamily="34" charset="0"/>
            </a:endParaRPr>
          </a:p>
          <a:p>
            <a:endParaRPr lang="en-GB" sz="1200" dirty="0" smtClean="0">
              <a:latin typeface="Britannic Bold" pitchFamily="34" charset="0"/>
            </a:endParaRPr>
          </a:p>
          <a:p>
            <a:endParaRPr lang="en-GB" sz="1200" dirty="0" smtClean="0">
              <a:latin typeface="Britannic Bold" pitchFamily="34" charset="0"/>
            </a:endParaRPr>
          </a:p>
          <a:p>
            <a:endParaRPr lang="en-GB" sz="1200" i="1" dirty="0" smtClean="0">
              <a:latin typeface="Britannic Bold" pitchFamily="34" charset="0"/>
            </a:endParaRPr>
          </a:p>
        </p:txBody>
      </p:sp>
      <p:pic>
        <p:nvPicPr>
          <p:cNvPr id="4097"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97651" y="1556791"/>
            <a:ext cx="1738764" cy="11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8143292" y="851570"/>
            <a:ext cx="893204" cy="923330"/>
            <a:chOff x="8143292" y="851570"/>
            <a:chExt cx="893204" cy="923330"/>
          </a:xfrm>
        </p:grpSpPr>
        <p:sp>
          <p:nvSpPr>
            <p:cNvPr id="20" name="Oval 19"/>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144932" y="851570"/>
              <a:ext cx="886781"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9686809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09683" y="1179428"/>
            <a:ext cx="8854806" cy="5345916"/>
            <a:chOff x="3274536" y="1289754"/>
            <a:chExt cx="5506770" cy="4803631"/>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nip Single Corner Rectangle 13"/>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4" descr="http://stillsound.files.wordpress.com/2012/04/outer-space-stars.jpeg"/>
          <p:cNvPicPr>
            <a:picLocks noChangeAspect="1" noChangeArrowheads="1"/>
          </p:cNvPicPr>
          <p:nvPr/>
        </p:nvPicPr>
        <p:blipFill>
          <a:blip r:embed="rId5">
            <a:extLst>
              <a:ext uri="{BEBA8EAE-BF5A-486C-A8C5-ECC9F3942E4B}">
                <a14:imgProps xmlns:a14="http://schemas.microsoft.com/office/drawing/2010/main">
                  <a14:imgLayer r:embed="rId6">
                    <a14:imgEffect>
                      <a14:artisticBlur radius="13"/>
                    </a14:imgEffect>
                    <a14:imgEffect>
                      <a14:saturation sat="55000"/>
                    </a14:imgEffect>
                    <a14:imgEffect>
                      <a14:brightnessContrast bright="96000"/>
                    </a14:imgEffect>
                  </a14:imgLayer>
                </a14:imgProps>
              </a:ext>
              <a:ext uri="{28A0092B-C50C-407E-A947-70E740481C1C}">
                <a14:useLocalDpi xmlns:a14="http://schemas.microsoft.com/office/drawing/2010/main" val="0"/>
              </a:ext>
            </a:extLst>
          </a:blip>
          <a:srcRect/>
          <a:stretch>
            <a:fillRect/>
          </a:stretch>
        </p:blipFill>
        <p:spPr bwMode="auto">
          <a:xfrm rot="10800000">
            <a:off x="179512" y="1507349"/>
            <a:ext cx="8568952" cy="4928172"/>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 2</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27784" y="590503"/>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9512" y="1556791"/>
            <a:ext cx="8712968" cy="1569660"/>
          </a:xfrm>
          <a:prstGeom prst="rect">
            <a:avLst/>
          </a:prstGeom>
        </p:spPr>
        <p:txBody>
          <a:bodyPr wrap="square">
            <a:spAutoFit/>
          </a:bodyPr>
          <a:lstStyle/>
          <a:p>
            <a:endParaRPr lang="en-GB" sz="1200" dirty="0">
              <a:latin typeface="Britannic Bold" pitchFamily="34" charset="0"/>
            </a:endParaRPr>
          </a:p>
          <a:p>
            <a:endParaRPr lang="en-GB" sz="1200" dirty="0" smtClean="0">
              <a:latin typeface="Britannic Bold" pitchFamily="34" charset="0"/>
            </a:endParaRPr>
          </a:p>
          <a:p>
            <a:endParaRPr lang="en-GB" sz="1200" dirty="0">
              <a:latin typeface="Britannic Bold" pitchFamily="34" charset="0"/>
            </a:endParaRPr>
          </a:p>
          <a:p>
            <a:endParaRPr lang="en-GB" sz="1200" dirty="0" smtClean="0">
              <a:latin typeface="Britannic Bold" pitchFamily="34" charset="0"/>
            </a:endParaRPr>
          </a:p>
          <a:p>
            <a:endParaRPr lang="en-GB" sz="1200" dirty="0">
              <a:latin typeface="Britannic Bold" pitchFamily="34" charset="0"/>
            </a:endParaRPr>
          </a:p>
          <a:p>
            <a:endParaRPr lang="en-GB" sz="1200" dirty="0" smtClean="0">
              <a:latin typeface="Britannic Bold" pitchFamily="34" charset="0"/>
            </a:endParaRPr>
          </a:p>
          <a:p>
            <a:endParaRPr lang="en-GB" sz="1200" dirty="0" smtClean="0">
              <a:latin typeface="Britannic Bold" pitchFamily="34" charset="0"/>
            </a:endParaRPr>
          </a:p>
          <a:p>
            <a:endParaRPr lang="en-GB" sz="1200" i="1" dirty="0" smtClean="0">
              <a:latin typeface="Britannic Bold" pitchFamily="34" charset="0"/>
            </a:endParaRPr>
          </a:p>
        </p:txBody>
      </p:sp>
      <p:sp>
        <p:nvSpPr>
          <p:cNvPr id="19" name="Rectangle 18"/>
          <p:cNvSpPr/>
          <p:nvPr/>
        </p:nvSpPr>
        <p:spPr>
          <a:xfrm>
            <a:off x="179512" y="1556791"/>
            <a:ext cx="8712968" cy="4708981"/>
          </a:xfrm>
          <a:prstGeom prst="rect">
            <a:avLst/>
          </a:prstGeom>
        </p:spPr>
        <p:txBody>
          <a:bodyPr wrap="square">
            <a:spAutoFit/>
          </a:bodyPr>
          <a:lstStyle/>
          <a:p>
            <a:endParaRPr lang="en-GB" sz="1200" dirty="0" smtClean="0">
              <a:latin typeface="Britannic Bold" pitchFamily="34" charset="0"/>
            </a:endParaRPr>
          </a:p>
          <a:p>
            <a:r>
              <a:rPr lang="en-GB" sz="1200" u="sng" dirty="0" smtClean="0">
                <a:latin typeface="Britannic Bold" pitchFamily="34" charset="0"/>
              </a:rPr>
              <a:t>Lesson Practice, Just the numbers:</a:t>
            </a:r>
          </a:p>
          <a:p>
            <a:r>
              <a:rPr lang="en-GB" sz="1200" dirty="0">
                <a:latin typeface="Britannic Bold" pitchFamily="34" charset="0"/>
              </a:rPr>
              <a:t>	</a:t>
            </a:r>
            <a:r>
              <a:rPr lang="en-GB" sz="1200" dirty="0" smtClean="0">
                <a:latin typeface="Britannic Bold" pitchFamily="34" charset="0"/>
              </a:rPr>
              <a:t>4  Eight hundred and forty six thousand, nine hundred and twenty three</a:t>
            </a:r>
          </a:p>
          <a:p>
            <a:r>
              <a:rPr lang="en-GB" sz="1200" dirty="0">
                <a:latin typeface="Britannic Bold" pitchFamily="34" charset="0"/>
              </a:rPr>
              <a:t>	5</a:t>
            </a:r>
            <a:r>
              <a:rPr lang="en-GB" sz="1200" dirty="0" smtClean="0">
                <a:latin typeface="Britannic Bold" pitchFamily="34" charset="0"/>
              </a:rPr>
              <a:t>  One million, six hundred and four thousand and seventy two</a:t>
            </a:r>
          </a:p>
          <a:p>
            <a:r>
              <a:rPr lang="en-GB" sz="1200" dirty="0">
                <a:latin typeface="Britannic Bold" pitchFamily="34" charset="0"/>
              </a:rPr>
              <a:t>	6</a:t>
            </a:r>
            <a:r>
              <a:rPr lang="en-GB" sz="1200" dirty="0" smtClean="0">
                <a:latin typeface="Britannic Bold" pitchFamily="34" charset="0"/>
              </a:rPr>
              <a:t>  Twenty five million, eight hundred thousand and forty</a:t>
            </a:r>
          </a:p>
          <a:p>
            <a:r>
              <a:rPr lang="en-GB" sz="1200" dirty="0">
                <a:latin typeface="Britannic Bold" pitchFamily="34" charset="0"/>
              </a:rPr>
              <a:t>	7</a:t>
            </a:r>
            <a:r>
              <a:rPr lang="en-GB" sz="1200" dirty="0" smtClean="0">
                <a:latin typeface="Britannic Bold" pitchFamily="34" charset="0"/>
              </a:rPr>
              <a:t>  Nine hundred and nine million, thirty one thousand, two hundred and eighty seven</a:t>
            </a:r>
          </a:p>
          <a:p>
            <a:r>
              <a:rPr lang="en-GB" sz="1200" dirty="0">
                <a:latin typeface="Britannic Bold" pitchFamily="34" charset="0"/>
              </a:rPr>
              <a:t>	</a:t>
            </a:r>
            <a:r>
              <a:rPr lang="en-GB" sz="1200" dirty="0" smtClean="0">
                <a:latin typeface="Britannic Bold" pitchFamily="34" charset="0"/>
              </a:rPr>
              <a:t>8  Six hundred and fifty five million, five hundred and five thousand, four hundred and twenty</a:t>
            </a:r>
          </a:p>
          <a:p>
            <a:r>
              <a:rPr lang="en-GB" sz="1200" dirty="0">
                <a:latin typeface="Britannic Bold" pitchFamily="34" charset="0"/>
              </a:rPr>
              <a:t>	</a:t>
            </a:r>
            <a:r>
              <a:rPr lang="en-GB" sz="1200" dirty="0" smtClean="0">
                <a:latin typeface="Britannic Bold" pitchFamily="34" charset="0"/>
              </a:rPr>
              <a:t>9  One billion, eight hundred and forty million</a:t>
            </a:r>
          </a:p>
          <a:p>
            <a:r>
              <a:rPr lang="en-GB" sz="1200" dirty="0">
                <a:latin typeface="Britannic Bold" pitchFamily="34" charset="0"/>
              </a:rPr>
              <a:t>	</a:t>
            </a:r>
            <a:r>
              <a:rPr lang="en-GB" sz="1200" dirty="0" smtClean="0">
                <a:latin typeface="Britannic Bold" pitchFamily="34" charset="0"/>
              </a:rPr>
              <a:t>10  Six billion, four hundred million and fifty thousand</a:t>
            </a:r>
          </a:p>
          <a:p>
            <a:endParaRPr lang="en-GB" sz="1200" dirty="0">
              <a:latin typeface="Britannic Bold" pitchFamily="34" charset="0"/>
            </a:endParaRPr>
          </a:p>
          <a:p>
            <a:r>
              <a:rPr lang="en-GB" sz="1200" dirty="0" smtClean="0">
                <a:latin typeface="Britannic Bold" pitchFamily="34" charset="0"/>
              </a:rPr>
              <a:t>	11)   830	12)  4092	13)  16,059	  14)  270,005      15)  733,428    16)  3,060,007</a:t>
            </a:r>
          </a:p>
          <a:p>
            <a:r>
              <a:rPr lang="en-GB" sz="1200" dirty="0">
                <a:latin typeface="Britannic Bold" pitchFamily="34" charset="0"/>
              </a:rPr>
              <a:t>	</a:t>
            </a:r>
            <a:r>
              <a:rPr lang="en-GB" sz="1200" dirty="0" smtClean="0">
                <a:latin typeface="Britannic Bold" pitchFamily="34" charset="0"/>
              </a:rPr>
              <a:t>17)  19,700,000    18)  352,000,000    19)  5,050,000,550   20)  860,400,000,000</a:t>
            </a:r>
          </a:p>
          <a:p>
            <a:endParaRPr lang="en-GB" sz="1200" dirty="0" smtClean="0">
              <a:latin typeface="Britannic Bold" pitchFamily="34" charset="0"/>
            </a:endParaRPr>
          </a:p>
          <a:p>
            <a:r>
              <a:rPr lang="en-GB" sz="1200" u="sng" dirty="0" smtClean="0">
                <a:latin typeface="Britannic Bold" pitchFamily="34" charset="0"/>
              </a:rPr>
              <a:t>Lesson Practice, Large numbers (Decimals):</a:t>
            </a:r>
          </a:p>
          <a:p>
            <a:r>
              <a:rPr lang="en-GB" sz="1200" dirty="0" smtClean="0">
                <a:latin typeface="Britannic Bold" pitchFamily="34" charset="0"/>
              </a:rPr>
              <a:t>1)  One point seven 	2)   One hundred and fifty three point two three    3)  One thousand point five zero</a:t>
            </a:r>
          </a:p>
          <a:p>
            <a:pPr marL="228600" indent="-228600">
              <a:buAutoNum type="arabicParenR" startAt="4"/>
            </a:pPr>
            <a:r>
              <a:rPr lang="en-GB" sz="1200" dirty="0" smtClean="0">
                <a:latin typeface="Britannic Bold" pitchFamily="34" charset="0"/>
              </a:rPr>
              <a:t>Three point four thousand     5)  Ninety six point four seven thousand    6)  Two point three million    7)  zero point four </a:t>
            </a:r>
          </a:p>
          <a:p>
            <a:r>
              <a:rPr lang="en-GB" sz="1200" dirty="0" smtClean="0">
                <a:latin typeface="Britannic Bold" pitchFamily="34" charset="0"/>
              </a:rPr>
              <a:t>eight million    8)  Eighteen point six billion   9)  Four hundred and seventy six point zero </a:t>
            </a:r>
            <a:r>
              <a:rPr lang="en-GB" sz="1200" dirty="0" err="1" smtClean="0">
                <a:latin typeface="Britannic Bold" pitchFamily="34" charset="0"/>
              </a:rPr>
              <a:t>zero</a:t>
            </a:r>
            <a:r>
              <a:rPr lang="en-GB" sz="1200" dirty="0" smtClean="0">
                <a:latin typeface="Britannic Bold" pitchFamily="34" charset="0"/>
              </a:rPr>
              <a:t> two billion  10)  zero point zero five billion</a:t>
            </a:r>
          </a:p>
          <a:p>
            <a:pPr marL="228600" indent="-228600">
              <a:buAutoNum type="arabicParenR" startAt="11"/>
            </a:pPr>
            <a:r>
              <a:rPr lang="en-GB" sz="1200" dirty="0" smtClean="0">
                <a:latin typeface="Britannic Bold" pitchFamily="34" charset="0"/>
              </a:rPr>
              <a:t> </a:t>
            </a:r>
            <a:r>
              <a:rPr lang="en-GB" sz="1200" dirty="0">
                <a:latin typeface="Britannic Bold" pitchFamily="34" charset="0"/>
              </a:rPr>
              <a:t>1,300   12)  16,720   13)  0.186M   14)  8,200K   15)  645,820,000   16)  1.2B   17)  300,000  18)  2,400M</a:t>
            </a:r>
          </a:p>
          <a:p>
            <a:pPr marL="228600" indent="-228600">
              <a:buAutoNum type="arabicParenR" startAt="19"/>
            </a:pPr>
            <a:r>
              <a:rPr lang="en-GB" sz="1200" dirty="0">
                <a:latin typeface="Britannic Bold" pitchFamily="34" charset="0"/>
              </a:rPr>
              <a:t> 180,000,000   20)  164,300M</a:t>
            </a:r>
          </a:p>
          <a:p>
            <a:pPr marL="228600" indent="-228600">
              <a:buAutoNum type="arabicParenR" startAt="21"/>
            </a:pPr>
            <a:r>
              <a:rPr lang="en-GB" sz="1200" dirty="0" smtClean="0">
                <a:latin typeface="Britannic Bold" pitchFamily="34" charset="0"/>
              </a:rPr>
              <a:t> 2.8K   22)  0.7K  23)  950  24)  572K  25)  300K  26)  2.7M  27)  18.3M  28)  8.25B  29)  140M  30)  320M</a:t>
            </a:r>
            <a:endParaRPr lang="en-GB" sz="1200" i="1" dirty="0" smtClean="0">
              <a:latin typeface="Britannic Bold" pitchFamily="34" charset="0"/>
            </a:endParaRPr>
          </a:p>
          <a:p>
            <a:pPr marL="228600" indent="-228600">
              <a:buAutoNum type="arabicParenR" startAt="21"/>
            </a:pPr>
            <a:endParaRPr lang="en-GB" sz="1200" i="1" dirty="0">
              <a:latin typeface="Britannic Bold" pitchFamily="34" charset="0"/>
            </a:endParaRPr>
          </a:p>
          <a:p>
            <a:r>
              <a:rPr lang="en-GB" sz="1200" u="sng" dirty="0" smtClean="0">
                <a:latin typeface="Britannic Bold" pitchFamily="34" charset="0"/>
              </a:rPr>
              <a:t>10 Lesson Practice Word Problems</a:t>
            </a:r>
            <a:r>
              <a:rPr lang="en-GB" sz="1200" dirty="0" smtClean="0">
                <a:latin typeface="Britannic Bold" pitchFamily="34" charset="0"/>
              </a:rPr>
              <a:t>:  1) 1,622Km   2)  Ten thousand, four hundred and seventy three  3)  1.25M or 1,250,000   4) 849,000,000   5)  One thousand, two hundred and fifty nine pounds   6)  Five thousand and eighty five pounds   7)  260,500   8)  100,000,000,000   9) Sixteen billion</a:t>
            </a:r>
            <a:endParaRPr lang="en-GB" sz="1200" dirty="0">
              <a:latin typeface="Britannic Bold" pitchFamily="34" charset="0"/>
            </a:endParaRPr>
          </a:p>
        </p:txBody>
      </p:sp>
      <p:grpSp>
        <p:nvGrpSpPr>
          <p:cNvPr id="20" name="Group 19"/>
          <p:cNvGrpSpPr/>
          <p:nvPr/>
        </p:nvGrpSpPr>
        <p:grpSpPr>
          <a:xfrm>
            <a:off x="8143292" y="851570"/>
            <a:ext cx="893204" cy="923330"/>
            <a:chOff x="8143292" y="851570"/>
            <a:chExt cx="893204" cy="923330"/>
          </a:xfrm>
        </p:grpSpPr>
        <p:sp>
          <p:nvSpPr>
            <p:cNvPr id="21" name="Oval 2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144932" y="851570"/>
              <a:ext cx="88678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89319506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09683" y="1179428"/>
            <a:ext cx="8854806" cy="5345916"/>
            <a:chOff x="3274536" y="1289754"/>
            <a:chExt cx="5506770" cy="4803631"/>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nip Single Corner Rectangle 13"/>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4" descr="http://stillsound.files.wordpress.com/2012/04/outer-space-stars.jpeg"/>
          <p:cNvPicPr>
            <a:picLocks noChangeAspect="1" noChangeArrowheads="1"/>
          </p:cNvPicPr>
          <p:nvPr/>
        </p:nvPicPr>
        <p:blipFill>
          <a:blip r:embed="rId5">
            <a:extLst>
              <a:ext uri="{BEBA8EAE-BF5A-486C-A8C5-ECC9F3942E4B}">
                <a14:imgProps xmlns:a14="http://schemas.microsoft.com/office/drawing/2010/main">
                  <a14:imgLayer r:embed="rId6">
                    <a14:imgEffect>
                      <a14:artisticBlur radius="13"/>
                    </a14:imgEffect>
                    <a14:imgEffect>
                      <a14:saturation sat="55000"/>
                    </a14:imgEffect>
                    <a14:imgEffect>
                      <a14:brightnessContrast bright="96000"/>
                    </a14:imgEffect>
                  </a14:imgLayer>
                </a14:imgProps>
              </a:ext>
              <a:ext uri="{28A0092B-C50C-407E-A947-70E740481C1C}">
                <a14:useLocalDpi xmlns:a14="http://schemas.microsoft.com/office/drawing/2010/main" val="0"/>
              </a:ext>
            </a:extLst>
          </a:blip>
          <a:srcRect/>
          <a:stretch>
            <a:fillRect/>
          </a:stretch>
        </p:blipFill>
        <p:spPr bwMode="auto">
          <a:xfrm rot="10800000">
            <a:off x="179512" y="1507349"/>
            <a:ext cx="8568952" cy="4928172"/>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TOPIC ANSWERS 2</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27784" y="590503"/>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9512" y="1556791"/>
            <a:ext cx="8712968" cy="1569660"/>
          </a:xfrm>
          <a:prstGeom prst="rect">
            <a:avLst/>
          </a:prstGeom>
        </p:spPr>
        <p:txBody>
          <a:bodyPr wrap="square">
            <a:spAutoFit/>
          </a:bodyPr>
          <a:lstStyle/>
          <a:p>
            <a:endParaRPr lang="en-GB" sz="1200" dirty="0">
              <a:latin typeface="Britannic Bold" pitchFamily="34" charset="0"/>
            </a:endParaRPr>
          </a:p>
          <a:p>
            <a:endParaRPr lang="en-GB" sz="1200" dirty="0" smtClean="0">
              <a:latin typeface="Britannic Bold" pitchFamily="34" charset="0"/>
            </a:endParaRPr>
          </a:p>
          <a:p>
            <a:endParaRPr lang="en-GB" sz="1200" dirty="0">
              <a:latin typeface="Britannic Bold" pitchFamily="34" charset="0"/>
            </a:endParaRPr>
          </a:p>
          <a:p>
            <a:endParaRPr lang="en-GB" sz="1200" dirty="0" smtClean="0">
              <a:latin typeface="Britannic Bold" pitchFamily="34" charset="0"/>
            </a:endParaRPr>
          </a:p>
          <a:p>
            <a:endParaRPr lang="en-GB" sz="1200" dirty="0">
              <a:latin typeface="Britannic Bold" pitchFamily="34" charset="0"/>
            </a:endParaRPr>
          </a:p>
          <a:p>
            <a:endParaRPr lang="en-GB" sz="1200" dirty="0" smtClean="0">
              <a:latin typeface="Britannic Bold" pitchFamily="34" charset="0"/>
            </a:endParaRPr>
          </a:p>
          <a:p>
            <a:endParaRPr lang="en-GB" sz="1200" dirty="0" smtClean="0">
              <a:latin typeface="Britannic Bold" pitchFamily="34" charset="0"/>
            </a:endParaRPr>
          </a:p>
          <a:p>
            <a:endParaRPr lang="en-GB" sz="1200" i="1" dirty="0" smtClean="0">
              <a:latin typeface="Britannic Bold" pitchFamily="34" charset="0"/>
            </a:endParaRPr>
          </a:p>
        </p:txBody>
      </p:sp>
      <p:sp>
        <p:nvSpPr>
          <p:cNvPr id="19" name="Rectangle 18"/>
          <p:cNvSpPr/>
          <p:nvPr/>
        </p:nvSpPr>
        <p:spPr>
          <a:xfrm>
            <a:off x="179512" y="1556791"/>
            <a:ext cx="8712968" cy="2123658"/>
          </a:xfrm>
          <a:prstGeom prst="rect">
            <a:avLst/>
          </a:prstGeom>
        </p:spPr>
        <p:txBody>
          <a:bodyPr wrap="square">
            <a:spAutoFit/>
          </a:bodyPr>
          <a:lstStyle/>
          <a:p>
            <a:endParaRPr lang="en-GB" sz="1200" dirty="0" smtClean="0">
              <a:latin typeface="Britannic Bold" pitchFamily="34" charset="0"/>
            </a:endParaRPr>
          </a:p>
          <a:p>
            <a:r>
              <a:rPr lang="en-GB" sz="1200" u="sng" dirty="0" smtClean="0">
                <a:latin typeface="Britannic Bold" pitchFamily="34" charset="0"/>
              </a:rPr>
              <a:t>Lesson Practice, Functional:</a:t>
            </a:r>
          </a:p>
          <a:p>
            <a:r>
              <a:rPr lang="en-GB" sz="1200" dirty="0" smtClean="0">
                <a:latin typeface="Britannic Bold" pitchFamily="34" charset="0"/>
              </a:rPr>
              <a:t>1a. As per image 3x9 grid, headed phone name, price, memory</a:t>
            </a:r>
          </a:p>
          <a:p>
            <a:r>
              <a:rPr lang="en-GB" sz="1200" dirty="0" smtClean="0">
                <a:latin typeface="Britannic Bold" pitchFamily="34" charset="0"/>
              </a:rPr>
              <a:t>1b. Apple </a:t>
            </a:r>
            <a:r>
              <a:rPr lang="en-GB" sz="1200" dirty="0" err="1" smtClean="0">
                <a:latin typeface="Britannic Bold" pitchFamily="34" charset="0"/>
              </a:rPr>
              <a:t>iphone</a:t>
            </a:r>
            <a:r>
              <a:rPr lang="en-GB" sz="1200" dirty="0" smtClean="0">
                <a:latin typeface="Britannic Bold" pitchFamily="34" charset="0"/>
              </a:rPr>
              <a:t> 5 White with 15GB</a:t>
            </a:r>
          </a:p>
          <a:p>
            <a:r>
              <a:rPr lang="en-GB" sz="1200" dirty="0" smtClean="0">
                <a:latin typeface="Britannic Bold" pitchFamily="34" charset="0"/>
              </a:rPr>
              <a:t>1c. Apple </a:t>
            </a:r>
            <a:r>
              <a:rPr lang="en-GB" sz="1200" dirty="0" err="1" smtClean="0">
                <a:latin typeface="Britannic Bold" pitchFamily="34" charset="0"/>
              </a:rPr>
              <a:t>iphone</a:t>
            </a:r>
            <a:r>
              <a:rPr lang="en-GB" sz="1200" dirty="0" smtClean="0">
                <a:latin typeface="Britannic Bold" pitchFamily="34" charset="0"/>
              </a:rPr>
              <a:t> 5 B/W</a:t>
            </a:r>
          </a:p>
          <a:p>
            <a:r>
              <a:rPr lang="en-GB" sz="1200" dirty="0" smtClean="0">
                <a:latin typeface="Britannic Bold" pitchFamily="34" charset="0"/>
              </a:rPr>
              <a:t>2a. 3,200,000,000.   1,800,000,000.    6,000,000,000.   9,000,000,000.   2,000,000,000.    3,500,000,000.  12,000,000,000.   15,000,000,000.</a:t>
            </a:r>
          </a:p>
          <a:p>
            <a:r>
              <a:rPr lang="en-GB" sz="1200" dirty="0" smtClean="0">
                <a:latin typeface="Britannic Bold" pitchFamily="34" charset="0"/>
              </a:rPr>
              <a:t>2b. Apple </a:t>
            </a:r>
            <a:r>
              <a:rPr lang="en-GB" sz="1200" dirty="0" err="1" smtClean="0">
                <a:latin typeface="Britannic Bold" pitchFamily="34" charset="0"/>
              </a:rPr>
              <a:t>iphone</a:t>
            </a:r>
            <a:r>
              <a:rPr lang="en-GB" sz="1200" dirty="0" smtClean="0">
                <a:latin typeface="Britannic Bold" pitchFamily="34" charset="0"/>
              </a:rPr>
              <a:t> 4S at £31 it is less £35 and has the largest memory</a:t>
            </a:r>
          </a:p>
          <a:p>
            <a:endParaRPr lang="en-GB" sz="1200" dirty="0" smtClean="0">
              <a:latin typeface="Britannic Bold" pitchFamily="34" charset="0"/>
            </a:endParaRPr>
          </a:p>
          <a:p>
            <a:endParaRPr lang="en-GB" sz="1200" dirty="0" smtClean="0">
              <a:latin typeface="Britannic Bold" pitchFamily="34" charset="0"/>
            </a:endParaRPr>
          </a:p>
          <a:p>
            <a:r>
              <a:rPr lang="en-GB" sz="1200" dirty="0">
                <a:latin typeface="Britannic Bold" pitchFamily="34" charset="0"/>
              </a:rPr>
              <a:t>	</a:t>
            </a:r>
          </a:p>
        </p:txBody>
      </p:sp>
      <p:grpSp>
        <p:nvGrpSpPr>
          <p:cNvPr id="20" name="Group 19"/>
          <p:cNvGrpSpPr/>
          <p:nvPr/>
        </p:nvGrpSpPr>
        <p:grpSpPr>
          <a:xfrm>
            <a:off x="8143292" y="851570"/>
            <a:ext cx="893204" cy="923330"/>
            <a:chOff x="8143292" y="851570"/>
            <a:chExt cx="893204" cy="923330"/>
          </a:xfrm>
        </p:grpSpPr>
        <p:sp>
          <p:nvSpPr>
            <p:cNvPr id="21" name="Oval 2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144932" y="851570"/>
              <a:ext cx="88678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16633028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a:t>
              </a:r>
              <a:endParaRPr lang="en-GB" dirty="0"/>
            </a:p>
          </p:txBody>
        </p:sp>
      </p:gr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nip Diagonal Corner Rectangle 6"/>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9" name="Snip Diagonal Corner Rectangle 28"/>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Snip Diagonal Corner Rectangle 29"/>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ctangle 7"/>
          <p:cNvSpPr/>
          <p:nvPr/>
        </p:nvSpPr>
        <p:spPr>
          <a:xfrm rot="21130310">
            <a:off x="699212" y="5484648"/>
            <a:ext cx="3853299"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14,623  fourteen thousand, six hundred and twenty three</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3203848" y="5733256"/>
            <a:ext cx="87870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KHTU.</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8647" y="4760315"/>
            <a:ext cx="1175841" cy="152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www.psdgraphics.com/file/red-3d-numbers-se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5115914"/>
            <a:ext cx="1389973" cy="1038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89927">
            <a:off x="6223238" y="5436976"/>
            <a:ext cx="1194558" cy="523220"/>
          </a:xfrm>
          <a:prstGeom prst="rect">
            <a:avLst/>
          </a:prstGeom>
          <a:noFill/>
        </p:spPr>
        <p:txBody>
          <a:bodyPr wrap="none" lIns="91440" tIns="45720" rIns="91440" bIns="45720">
            <a:spAutoFit/>
          </a:bodyPr>
          <a:lstStyle/>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70.896</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Snip Diagonal Corner Rectangle 32"/>
          <p:cNvSpPr/>
          <p:nvPr/>
        </p:nvSpPr>
        <p:spPr>
          <a:xfrm>
            <a:off x="2213800" y="3977433"/>
            <a:ext cx="1278080"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2</a:t>
            </a:r>
            <a:endParaRPr lang="en-GB" sz="1100" dirty="0">
              <a:effectLst/>
              <a:latin typeface="Calibri"/>
              <a:ea typeface="Calibri"/>
              <a:cs typeface="Times New Roman"/>
            </a:endParaRPr>
          </a:p>
        </p:txBody>
      </p:sp>
      <p:sp>
        <p:nvSpPr>
          <p:cNvPr id="10" name="TextBox 9"/>
          <p:cNvSpPr txBox="1"/>
          <p:nvPr/>
        </p:nvSpPr>
        <p:spPr>
          <a:xfrm>
            <a:off x="797095" y="1753103"/>
            <a:ext cx="5785558" cy="276999"/>
          </a:xfrm>
          <a:prstGeom prst="rect">
            <a:avLst/>
          </a:prstGeom>
          <a:noFill/>
        </p:spPr>
        <p:txBody>
          <a:bodyPr wrap="none" rtlCol="0">
            <a:spAutoFit/>
          </a:bodyPr>
          <a:lstStyle/>
          <a:p>
            <a:r>
              <a:rPr lang="en-GB" sz="1200" dirty="0" smtClean="0">
                <a:latin typeface="Impact" pitchFamily="34" charset="0"/>
              </a:rPr>
              <a:t>What do you now know about ‘Place Value’ and the decimal system, what have you learnt ?</a:t>
            </a:r>
            <a:endParaRPr lang="en-GB" sz="1200" dirty="0">
              <a:latin typeface="Impact" pitchFamily="34" charset="0"/>
            </a:endParaRPr>
          </a:p>
        </p:txBody>
      </p:sp>
      <p:sp>
        <p:nvSpPr>
          <p:cNvPr id="35" name="TextBox 34"/>
          <p:cNvSpPr txBox="1"/>
          <p:nvPr/>
        </p:nvSpPr>
        <p:spPr>
          <a:xfrm>
            <a:off x="778679" y="2674539"/>
            <a:ext cx="4419800" cy="1015663"/>
          </a:xfrm>
          <a:prstGeom prst="rect">
            <a:avLst/>
          </a:prstGeom>
          <a:noFill/>
        </p:spPr>
        <p:txBody>
          <a:bodyPr wrap="none" rtlCol="0">
            <a:spAutoFit/>
          </a:bodyPr>
          <a:lstStyle/>
          <a:p>
            <a:r>
              <a:rPr lang="en-GB" sz="1200" dirty="0" smtClean="0">
                <a:latin typeface="Impact" pitchFamily="34" charset="0"/>
              </a:rPr>
              <a:t>How would you now rate your skills in reading and writing numbers?</a:t>
            </a:r>
          </a:p>
          <a:p>
            <a:endParaRPr lang="en-GB" sz="1200" dirty="0">
              <a:latin typeface="Impact" pitchFamily="34" charset="0"/>
            </a:endParaRPr>
          </a:p>
          <a:p>
            <a:pPr marL="228600" indent="-228600">
              <a:buAutoNum type="arabicParenR"/>
            </a:pPr>
            <a:r>
              <a:rPr lang="en-GB" sz="1200" dirty="0" smtClean="0">
                <a:latin typeface="Impact" pitchFamily="34" charset="0"/>
              </a:rPr>
              <a:t>Excellent ability</a:t>
            </a:r>
          </a:p>
          <a:p>
            <a:pPr marL="228600" indent="-228600">
              <a:buAutoNum type="arabicParenR"/>
            </a:pPr>
            <a:r>
              <a:rPr lang="en-GB" sz="1200" dirty="0" smtClean="0">
                <a:latin typeface="Impact" pitchFamily="34" charset="0"/>
              </a:rPr>
              <a:t>Good ability, but working to improve</a:t>
            </a:r>
          </a:p>
          <a:p>
            <a:pPr marL="228600" indent="-228600">
              <a:buAutoNum type="arabicParenR"/>
            </a:pPr>
            <a:r>
              <a:rPr lang="en-GB" sz="1200" dirty="0" smtClean="0">
                <a:latin typeface="Impact" pitchFamily="34" charset="0"/>
              </a:rPr>
              <a:t>Ok, made a start but I know I have lots to still learn</a:t>
            </a:r>
            <a:endParaRPr lang="en-GB" sz="1200" dirty="0">
              <a:latin typeface="Impact" pitchFamily="34" charset="0"/>
            </a:endParaRPr>
          </a:p>
        </p:txBody>
      </p:sp>
      <p:sp>
        <p:nvSpPr>
          <p:cNvPr id="36" name="TextBox 35"/>
          <p:cNvSpPr txBox="1"/>
          <p:nvPr/>
        </p:nvSpPr>
        <p:spPr>
          <a:xfrm>
            <a:off x="822752" y="3921615"/>
            <a:ext cx="6795450" cy="1015663"/>
          </a:xfrm>
          <a:prstGeom prst="rect">
            <a:avLst/>
          </a:prstGeom>
          <a:noFill/>
        </p:spPr>
        <p:txBody>
          <a:bodyPr wrap="none" rtlCol="0">
            <a:spAutoFit/>
          </a:bodyPr>
          <a:lstStyle/>
          <a:p>
            <a:r>
              <a:rPr lang="en-GB" sz="1200" dirty="0" smtClean="0">
                <a:latin typeface="Impact" pitchFamily="34" charset="0"/>
              </a:rPr>
              <a:t>My aims for today                                                             were….</a:t>
            </a:r>
          </a:p>
          <a:p>
            <a:endParaRPr lang="en-GB" sz="1200" dirty="0">
              <a:latin typeface="Impact" pitchFamily="34" charset="0"/>
            </a:endParaRPr>
          </a:p>
          <a:p>
            <a:r>
              <a:rPr lang="en-GB" sz="1200" dirty="0" smtClean="0">
                <a:latin typeface="Impact" pitchFamily="34" charset="0"/>
              </a:rPr>
              <a:t>A            Learn how to read and write numbers to represent values</a:t>
            </a:r>
          </a:p>
          <a:p>
            <a:r>
              <a:rPr lang="en-GB" sz="1200" dirty="0">
                <a:latin typeface="Impact" pitchFamily="34" charset="0"/>
              </a:rPr>
              <a:t>	</a:t>
            </a:r>
            <a:r>
              <a:rPr lang="en-GB" sz="1200" dirty="0" smtClean="0">
                <a:latin typeface="Impact" pitchFamily="34" charset="0"/>
              </a:rPr>
              <a:t>B                Learn the names of each column of digits</a:t>
            </a:r>
          </a:p>
          <a:p>
            <a:r>
              <a:rPr lang="en-GB" sz="1200" dirty="0">
                <a:latin typeface="Impact" pitchFamily="34" charset="0"/>
              </a:rPr>
              <a:t>	</a:t>
            </a:r>
            <a:r>
              <a:rPr lang="en-GB" sz="1200" dirty="0" smtClean="0">
                <a:latin typeface="Impact" pitchFamily="34" charset="0"/>
              </a:rPr>
              <a:t>	C                Know what the ‘Decimal Point’ is used for and decimals place values</a:t>
            </a:r>
            <a:endParaRPr lang="en-GB" sz="1200" dirty="0">
              <a:latin typeface="Impact" pitchFamily="34" charset="0"/>
            </a:endParaRPr>
          </a:p>
        </p:txBody>
      </p:sp>
      <p:grpSp>
        <p:nvGrpSpPr>
          <p:cNvPr id="31" name="Group 30"/>
          <p:cNvGrpSpPr/>
          <p:nvPr/>
        </p:nvGrpSpPr>
        <p:grpSpPr>
          <a:xfrm>
            <a:off x="8143292" y="851570"/>
            <a:ext cx="893204" cy="923330"/>
            <a:chOff x="8143292" y="851570"/>
            <a:chExt cx="893204" cy="923330"/>
          </a:xfrm>
        </p:grpSpPr>
        <p:sp>
          <p:nvSpPr>
            <p:cNvPr id="37" name="Oval 36"/>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144932" y="851570"/>
              <a:ext cx="88678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027339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Continuing to Study and Learn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2"/>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lasticWrap/>
                    </a14:imgEffect>
                    <a14:imgEffect>
                      <a14:sharpenSoften amount="38000"/>
                    </a14:imgEffect>
                    <a14:imgEffect>
                      <a14:saturation sat="131000"/>
                    </a14:imgEffect>
                    <a14:imgEffect>
                      <a14:brightnessContrast bright="64000" contrast="-33000"/>
                    </a14:imgEffect>
                  </a14:imgLayer>
                </a14:imgProps>
              </a:ext>
              <a:ext uri="{28A0092B-C50C-407E-A947-70E740481C1C}">
                <a14:useLocalDpi xmlns:a14="http://schemas.microsoft.com/office/drawing/2010/main" val="0"/>
              </a:ext>
            </a:extLst>
          </a:blip>
          <a:srcRect/>
          <a:stretch>
            <a:fillRect/>
          </a:stretch>
        </p:blipFill>
        <p:spPr bwMode="auto">
          <a:xfrm>
            <a:off x="256923" y="1753103"/>
            <a:ext cx="8544552" cy="462822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42088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996952"/>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3530917"/>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3" y="4067215"/>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458112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24419" y="1556792"/>
            <a:ext cx="7736013" cy="4801314"/>
          </a:xfrm>
          <a:prstGeom prst="rect">
            <a:avLst/>
          </a:prstGeom>
        </p:spPr>
        <p:txBody>
          <a:bodyPr wrap="square">
            <a:spAutoFit/>
          </a:bodyPr>
          <a:lstStyle/>
          <a:p>
            <a:r>
              <a:rPr lang="en-GB" dirty="0" smtClean="0">
                <a:latin typeface="Impact" pitchFamily="34" charset="0"/>
              </a:rPr>
              <a:t>What else can you do to help yourself to learn and practice?  Here are ten suggestions, record which you do each week and also record your progress.</a:t>
            </a:r>
            <a:endParaRPr lang="en-GB" dirty="0">
              <a:latin typeface="Impact" pitchFamily="34" charset="0"/>
            </a:endParaRPr>
          </a:p>
          <a:p>
            <a:endParaRPr lang="en-GB" dirty="0" smtClean="0">
              <a:latin typeface="Impact" pitchFamily="34" charset="0"/>
            </a:endParaRPr>
          </a:p>
          <a:p>
            <a:r>
              <a:rPr lang="en-GB" dirty="0" smtClean="0">
                <a:latin typeface="Impact" pitchFamily="34" charset="0"/>
              </a:rPr>
              <a:t>Internet websites</a:t>
            </a:r>
          </a:p>
          <a:p>
            <a:r>
              <a:rPr lang="en-GB" dirty="0" smtClean="0">
                <a:latin typeface="Impact" pitchFamily="34" charset="0"/>
              </a:rPr>
              <a:t>   </a:t>
            </a:r>
            <a:r>
              <a:rPr lang="en-GB" dirty="0">
                <a:latin typeface="Impact" pitchFamily="34" charset="0"/>
              </a:rPr>
              <a:t>Repeat the lesson, make notes, organise a folder, </a:t>
            </a:r>
            <a:r>
              <a:rPr lang="en-GB" dirty="0" smtClean="0">
                <a:latin typeface="Impact" pitchFamily="34" charset="0"/>
              </a:rPr>
              <a:t>revise</a:t>
            </a:r>
          </a:p>
          <a:p>
            <a:r>
              <a:rPr lang="en-GB" dirty="0" smtClean="0">
                <a:latin typeface="Impact" pitchFamily="34" charset="0"/>
              </a:rPr>
              <a:t>Own maths workbook</a:t>
            </a:r>
          </a:p>
          <a:p>
            <a:r>
              <a:rPr lang="en-GB" dirty="0" smtClean="0">
                <a:latin typeface="Impact" pitchFamily="34" charset="0"/>
              </a:rPr>
              <a:t>   Study together with a friend or family member</a:t>
            </a:r>
          </a:p>
          <a:p>
            <a:r>
              <a:rPr lang="en-GB" dirty="0" smtClean="0">
                <a:latin typeface="Impact" pitchFamily="34" charset="0"/>
              </a:rPr>
              <a:t>Finish activities in this book</a:t>
            </a:r>
          </a:p>
          <a:p>
            <a:r>
              <a:rPr lang="en-GB" dirty="0" smtClean="0">
                <a:latin typeface="Impact" pitchFamily="34" charset="0"/>
              </a:rPr>
              <a:t>   Complete class handouts or tasks</a:t>
            </a:r>
          </a:p>
          <a:p>
            <a:r>
              <a:rPr lang="en-GB" dirty="0" smtClean="0">
                <a:latin typeface="Impact" pitchFamily="34" charset="0"/>
              </a:rPr>
              <a:t>Practice exams / past papers</a:t>
            </a:r>
          </a:p>
          <a:p>
            <a:r>
              <a:rPr lang="en-GB" dirty="0" smtClean="0">
                <a:latin typeface="Impact" pitchFamily="34" charset="0"/>
              </a:rPr>
              <a:t>   Use maths skills learnt at home or at work in real situations</a:t>
            </a:r>
          </a:p>
          <a:p>
            <a:r>
              <a:rPr lang="en-GB" dirty="0" smtClean="0">
                <a:latin typeface="Impact" pitchFamily="34" charset="0"/>
              </a:rPr>
              <a:t>Play games</a:t>
            </a:r>
          </a:p>
          <a:p>
            <a:r>
              <a:rPr lang="en-GB" dirty="0" smtClean="0">
                <a:latin typeface="Impact" pitchFamily="34" charset="0"/>
              </a:rPr>
              <a:t>  Experiment yourself, try new things ask yourself questions</a:t>
            </a:r>
          </a:p>
          <a:p>
            <a:endParaRPr lang="en-GB" dirty="0">
              <a:latin typeface="Impact" pitchFamily="34" charset="0"/>
            </a:endParaRPr>
          </a:p>
          <a:p>
            <a:r>
              <a:rPr lang="en-GB" dirty="0" smtClean="0">
                <a:latin typeface="Impact" pitchFamily="34" charset="0"/>
              </a:rPr>
              <a:t>Try making a graph of number of practice methods you use against your progress score in each topic.  Are you showing more practice gives better results?</a:t>
            </a:r>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3229" y="2389621"/>
            <a:ext cx="1645486" cy="3133725"/>
          </a:xfrm>
          <a:prstGeom prst="rect">
            <a:avLst/>
          </a:prstGeom>
          <a:noFill/>
          <a:ln>
            <a:noFill/>
          </a:ln>
          <a:effectLst>
            <a:glow rad="228600">
              <a:schemeClr val="accent1">
                <a:lumMod val="60000"/>
                <a:lumOff val="40000"/>
                <a:alpha val="40000"/>
              </a:scheme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9712" y="590622"/>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nip Diagonal Corner Rectangle 5"/>
          <p:cNvSpPr/>
          <p:nvPr/>
        </p:nvSpPr>
        <p:spPr>
          <a:xfrm>
            <a:off x="6552220" y="2420888"/>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nip Diagonal Corner Rectangle 27"/>
          <p:cNvSpPr/>
          <p:nvPr/>
        </p:nvSpPr>
        <p:spPr>
          <a:xfrm>
            <a:off x="6561105" y="2721124"/>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nip Diagonal Corner Rectangle 28"/>
          <p:cNvSpPr/>
          <p:nvPr/>
        </p:nvSpPr>
        <p:spPr>
          <a:xfrm>
            <a:off x="6552220" y="2996952"/>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nip Diagonal Corner Rectangle 29"/>
          <p:cNvSpPr/>
          <p:nvPr/>
        </p:nvSpPr>
        <p:spPr>
          <a:xfrm>
            <a:off x="6552220" y="3284984"/>
            <a:ext cx="612068" cy="245933"/>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nip Diagonal Corner Rectangle 30"/>
          <p:cNvSpPr/>
          <p:nvPr/>
        </p:nvSpPr>
        <p:spPr>
          <a:xfrm>
            <a:off x="6561105" y="353091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nip Diagonal Corner Rectangle 31"/>
          <p:cNvSpPr/>
          <p:nvPr/>
        </p:nvSpPr>
        <p:spPr>
          <a:xfrm>
            <a:off x="6583866" y="381894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nip Diagonal Corner Rectangle 32"/>
          <p:cNvSpPr/>
          <p:nvPr/>
        </p:nvSpPr>
        <p:spPr>
          <a:xfrm>
            <a:off x="6561105" y="4106981"/>
            <a:ext cx="612068" cy="248266"/>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nip Diagonal Corner Rectangle 33"/>
          <p:cNvSpPr/>
          <p:nvPr/>
        </p:nvSpPr>
        <p:spPr>
          <a:xfrm>
            <a:off x="6561105" y="435524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nip Diagonal Corner Rectangle 34"/>
          <p:cNvSpPr/>
          <p:nvPr/>
        </p:nvSpPr>
        <p:spPr>
          <a:xfrm>
            <a:off x="6583866" y="459753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nip Diagonal Corner Rectangle 35"/>
          <p:cNvSpPr/>
          <p:nvPr/>
        </p:nvSpPr>
        <p:spPr>
          <a:xfrm>
            <a:off x="6584714" y="4869160"/>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37" name="Group 36"/>
          <p:cNvGrpSpPr/>
          <p:nvPr/>
        </p:nvGrpSpPr>
        <p:grpSpPr>
          <a:xfrm>
            <a:off x="8143292" y="851570"/>
            <a:ext cx="893204" cy="923330"/>
            <a:chOff x="8143292" y="851570"/>
            <a:chExt cx="893204" cy="923330"/>
          </a:xfrm>
        </p:grpSpPr>
        <p:sp>
          <p:nvSpPr>
            <p:cNvPr id="38" name="Oval 37"/>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8144932" y="851570"/>
              <a:ext cx="88678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63042072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1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a:snd r:embed="rId8" name="laser.wav"/>
              </a:hlinkClick>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1933893"/>
            <a:ext cx="1769517" cy="408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6118" y="2039334"/>
            <a:ext cx="4366332" cy="359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6119" y="1734534"/>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4196118" y="5609530"/>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735" y="1810368"/>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195736" y="5991338"/>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72074" y="6027774"/>
            <a:ext cx="7638326" cy="369332"/>
          </a:xfrm>
          <a:prstGeom prst="rect">
            <a:avLst/>
          </a:prstGeom>
        </p:spPr>
        <p:txBody>
          <a:bodyPr wrap="square">
            <a:spAutoFit/>
          </a:bodyPr>
          <a:lstStyle/>
          <a:p>
            <a:r>
              <a:rPr lang="en-GB" dirty="0" smtClean="0">
                <a:latin typeface="Impact" pitchFamily="34" charset="0"/>
              </a:rPr>
              <a:t>Lets start today by revising !  Complete the above sums and multiplication grid</a:t>
            </a:r>
            <a:endParaRPr lang="en-GB" dirty="0">
              <a:latin typeface="Impact" pitchFamily="34" charset="0"/>
            </a:endParaRPr>
          </a:p>
        </p:txBody>
      </p:sp>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flipV="1">
            <a:off x="-716295" y="3251086"/>
            <a:ext cx="4242733" cy="136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8143292" y="851570"/>
            <a:ext cx="893204" cy="923330"/>
            <a:chOff x="8143292" y="851570"/>
            <a:chExt cx="893204" cy="923330"/>
          </a:xfrm>
        </p:grpSpPr>
        <p:sp>
          <p:nvSpPr>
            <p:cNvPr id="25" name="Oval 2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76643743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11805" y="1179428"/>
            <a:ext cx="8852683" cy="5129891"/>
            <a:chOff x="3275856" y="1289754"/>
            <a:chExt cx="5505450" cy="4803631"/>
          </a:xfrm>
        </p:grpSpPr>
        <p:sp>
          <p:nvSpPr>
            <p:cNvPr id="13" name="Snip Single Corner Rectangle 12"/>
            <p:cNvSpPr/>
            <p:nvPr/>
          </p:nvSpPr>
          <p:spPr>
            <a:xfrm>
              <a:off x="3636372" y="1706480"/>
              <a:ext cx="5144934" cy="4386905"/>
            </a:xfrm>
            <a:prstGeom prst="snip1Rect">
              <a:avLst>
                <a:gd name="adj" fmla="val 46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6" name="Picture 4" descr="http://stillsound.files.wordpress.com/2012/04/outer-space-stars.jpeg"/>
          <p:cNvPicPr>
            <a:picLocks noChangeAspect="1" noChangeArrowheads="1"/>
          </p:cNvPicPr>
          <p:nvPr/>
        </p:nvPicPr>
        <p:blipFill>
          <a:blip r:embed="rId5">
            <a:extLst>
              <a:ext uri="{BEBA8EAE-BF5A-486C-A8C5-ECC9F3942E4B}">
                <a14:imgProps xmlns:a14="http://schemas.microsoft.com/office/drawing/2010/main">
                  <a14:imgLayer r:embed="rId6">
                    <a14:imgEffect>
                      <a14:artisticBlur radius="13"/>
                    </a14:imgEffect>
                    <a14:imgEffect>
                      <a14:saturation sat="55000"/>
                    </a14:imgEffect>
                    <a14:imgEffect>
                      <a14:brightnessContrast bright="74000"/>
                    </a14:imgEffect>
                  </a14:imgLayer>
                </a14:imgProps>
              </a:ext>
              <a:ext uri="{28A0092B-C50C-407E-A947-70E740481C1C}">
                <a14:useLocalDpi xmlns:a14="http://schemas.microsoft.com/office/drawing/2010/main" val="0"/>
              </a:ext>
            </a:extLst>
          </a:blip>
          <a:srcRect/>
          <a:stretch>
            <a:fillRect/>
          </a:stretch>
        </p:blipFill>
        <p:spPr bwMode="auto">
          <a:xfrm>
            <a:off x="692236" y="1608795"/>
            <a:ext cx="7178924" cy="4692021"/>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2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9119" y="1712345"/>
            <a:ext cx="5291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729118" y="5999468"/>
            <a:ext cx="529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9120" y="2017145"/>
            <a:ext cx="5291486" cy="398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7762220" y="1624456"/>
            <a:ext cx="1202268" cy="467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8143292" y="851570"/>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6847937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3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gd name="adj" fmla="val 30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836" y="1610703"/>
            <a:ext cx="7045846" cy="469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7597" y="1624458"/>
            <a:ext cx="1196891" cy="468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143292" y="851570"/>
            <a:ext cx="893204" cy="923330"/>
            <a:chOff x="8143292" y="851570"/>
            <a:chExt cx="893204" cy="923330"/>
          </a:xfrm>
        </p:grpSpPr>
        <p:sp>
          <p:nvSpPr>
            <p:cNvPr id="19" name="Oval 18"/>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6857559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a:t>
              </a:r>
              <a:endParaRPr lang="en-GB" dirty="0"/>
            </a:p>
          </p:txBody>
        </p:sp>
      </p:gr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nip Diagonal Corner Rectangle 6"/>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9" name="Snip Diagonal Corner Rectangle 28"/>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Snip Diagonal Corner Rectangle 29"/>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ctangle 7"/>
          <p:cNvSpPr/>
          <p:nvPr/>
        </p:nvSpPr>
        <p:spPr>
          <a:xfrm rot="21130310">
            <a:off x="699212" y="5484648"/>
            <a:ext cx="3853299"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14,623  fourteen thousand, six hundred and twenty three</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3203848" y="5733256"/>
            <a:ext cx="87870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KHTU.</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8647" y="4760315"/>
            <a:ext cx="1175841" cy="152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www.psdgraphics.com/file/red-3d-numbers-se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5115914"/>
            <a:ext cx="1389973" cy="1038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89927">
            <a:off x="6223238" y="5436976"/>
            <a:ext cx="1194558" cy="523220"/>
          </a:xfrm>
          <a:prstGeom prst="rect">
            <a:avLst/>
          </a:prstGeom>
          <a:noFill/>
        </p:spPr>
        <p:txBody>
          <a:bodyPr wrap="none" lIns="91440" tIns="45720" rIns="91440" bIns="45720">
            <a:spAutoFit/>
          </a:bodyPr>
          <a:lstStyle/>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70.896</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Snip Diagonal Corner Rectangle 32"/>
          <p:cNvSpPr/>
          <p:nvPr/>
        </p:nvSpPr>
        <p:spPr>
          <a:xfrm>
            <a:off x="2213800" y="3977433"/>
            <a:ext cx="1278080"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1</a:t>
            </a:r>
            <a:endParaRPr lang="en-GB" sz="1100" dirty="0">
              <a:effectLst/>
              <a:latin typeface="Calibri"/>
              <a:ea typeface="Calibri"/>
              <a:cs typeface="Times New Roman"/>
            </a:endParaRPr>
          </a:p>
        </p:txBody>
      </p:sp>
      <p:sp>
        <p:nvSpPr>
          <p:cNvPr id="10" name="TextBox 9"/>
          <p:cNvSpPr txBox="1"/>
          <p:nvPr/>
        </p:nvSpPr>
        <p:spPr>
          <a:xfrm>
            <a:off x="797095" y="1753103"/>
            <a:ext cx="4624984" cy="276999"/>
          </a:xfrm>
          <a:prstGeom prst="rect">
            <a:avLst/>
          </a:prstGeom>
          <a:noFill/>
        </p:spPr>
        <p:txBody>
          <a:bodyPr wrap="none" rtlCol="0">
            <a:spAutoFit/>
          </a:bodyPr>
          <a:lstStyle/>
          <a:p>
            <a:r>
              <a:rPr lang="en-GB" sz="1200" dirty="0" smtClean="0">
                <a:latin typeface="Impact" pitchFamily="34" charset="0"/>
              </a:rPr>
              <a:t>What do you already know about ‘Place Value’ and the decimal system?</a:t>
            </a:r>
            <a:endParaRPr lang="en-GB" sz="1200" dirty="0">
              <a:latin typeface="Impact" pitchFamily="34" charset="0"/>
            </a:endParaRPr>
          </a:p>
        </p:txBody>
      </p:sp>
      <p:sp>
        <p:nvSpPr>
          <p:cNvPr id="35" name="TextBox 34"/>
          <p:cNvSpPr txBox="1"/>
          <p:nvPr/>
        </p:nvSpPr>
        <p:spPr>
          <a:xfrm>
            <a:off x="778679" y="2674539"/>
            <a:ext cx="4158511" cy="1015663"/>
          </a:xfrm>
          <a:prstGeom prst="rect">
            <a:avLst/>
          </a:prstGeom>
          <a:noFill/>
        </p:spPr>
        <p:txBody>
          <a:bodyPr wrap="none" rtlCol="0">
            <a:spAutoFit/>
          </a:bodyPr>
          <a:lstStyle/>
          <a:p>
            <a:r>
              <a:rPr lang="en-GB" sz="1200" dirty="0" smtClean="0">
                <a:latin typeface="Impact" pitchFamily="34" charset="0"/>
              </a:rPr>
              <a:t>How would you rate your skills in reading and writing numbers?</a:t>
            </a:r>
          </a:p>
          <a:p>
            <a:endParaRPr lang="en-GB" sz="1200" dirty="0">
              <a:latin typeface="Impact" pitchFamily="34" charset="0"/>
            </a:endParaRPr>
          </a:p>
          <a:p>
            <a:pPr marL="228600" indent="-228600">
              <a:buAutoNum type="arabicParenR"/>
            </a:pPr>
            <a:r>
              <a:rPr lang="en-GB" sz="1200" dirty="0" smtClean="0">
                <a:latin typeface="Impact" pitchFamily="34" charset="0"/>
              </a:rPr>
              <a:t>Excellent ability</a:t>
            </a:r>
          </a:p>
          <a:p>
            <a:pPr marL="228600" indent="-228600">
              <a:buAutoNum type="arabicParenR"/>
            </a:pPr>
            <a:r>
              <a:rPr lang="en-GB" sz="1200" dirty="0" smtClean="0">
                <a:latin typeface="Impact" pitchFamily="34" charset="0"/>
              </a:rPr>
              <a:t>Good ability, but working to improve</a:t>
            </a:r>
          </a:p>
          <a:p>
            <a:pPr marL="228600" indent="-228600">
              <a:buAutoNum type="arabicParenR"/>
            </a:pPr>
            <a:r>
              <a:rPr lang="en-GB" sz="1200" dirty="0" smtClean="0">
                <a:latin typeface="Impact" pitchFamily="34" charset="0"/>
              </a:rPr>
              <a:t>Ok, making a start but I know I have lots to still learn</a:t>
            </a:r>
            <a:endParaRPr lang="en-GB" sz="1200" dirty="0">
              <a:latin typeface="Impact" pitchFamily="34" charset="0"/>
            </a:endParaRPr>
          </a:p>
        </p:txBody>
      </p:sp>
      <p:sp>
        <p:nvSpPr>
          <p:cNvPr id="36" name="TextBox 35"/>
          <p:cNvSpPr txBox="1"/>
          <p:nvPr/>
        </p:nvSpPr>
        <p:spPr>
          <a:xfrm>
            <a:off x="822752" y="3921615"/>
            <a:ext cx="6795450" cy="1015663"/>
          </a:xfrm>
          <a:prstGeom prst="rect">
            <a:avLst/>
          </a:prstGeom>
          <a:noFill/>
        </p:spPr>
        <p:txBody>
          <a:bodyPr wrap="none" rtlCol="0">
            <a:spAutoFit/>
          </a:bodyPr>
          <a:lstStyle/>
          <a:p>
            <a:r>
              <a:rPr lang="en-GB" sz="1200" dirty="0" smtClean="0">
                <a:latin typeface="Impact" pitchFamily="34" charset="0"/>
              </a:rPr>
              <a:t>My aims for today                                                             are….</a:t>
            </a:r>
          </a:p>
          <a:p>
            <a:endParaRPr lang="en-GB" sz="1200" dirty="0">
              <a:latin typeface="Impact" pitchFamily="34" charset="0"/>
            </a:endParaRPr>
          </a:p>
          <a:p>
            <a:r>
              <a:rPr lang="en-GB" sz="1200" dirty="0" smtClean="0">
                <a:latin typeface="Impact" pitchFamily="34" charset="0"/>
              </a:rPr>
              <a:t>A            Learn how to read and write numbers to represent values</a:t>
            </a:r>
          </a:p>
          <a:p>
            <a:r>
              <a:rPr lang="en-GB" sz="1200" dirty="0">
                <a:latin typeface="Impact" pitchFamily="34" charset="0"/>
              </a:rPr>
              <a:t>	</a:t>
            </a:r>
            <a:r>
              <a:rPr lang="en-GB" sz="1200" dirty="0" smtClean="0">
                <a:latin typeface="Impact" pitchFamily="34" charset="0"/>
              </a:rPr>
              <a:t>B                Learn the names of each column of digits</a:t>
            </a:r>
          </a:p>
          <a:p>
            <a:r>
              <a:rPr lang="en-GB" sz="1200" dirty="0">
                <a:latin typeface="Impact" pitchFamily="34" charset="0"/>
              </a:rPr>
              <a:t>	</a:t>
            </a:r>
            <a:r>
              <a:rPr lang="en-GB" sz="1200" dirty="0" smtClean="0">
                <a:latin typeface="Impact" pitchFamily="34" charset="0"/>
              </a:rPr>
              <a:t>	C                Know what the ‘Decimal Point’ is used for and decimals place values</a:t>
            </a:r>
            <a:endParaRPr lang="en-GB" sz="1200" dirty="0">
              <a:latin typeface="Impact" pitchFamily="34" charset="0"/>
            </a:endParaRPr>
          </a:p>
        </p:txBody>
      </p:sp>
      <p:grpSp>
        <p:nvGrpSpPr>
          <p:cNvPr id="31" name="Group 30"/>
          <p:cNvGrpSpPr/>
          <p:nvPr/>
        </p:nvGrpSpPr>
        <p:grpSpPr>
          <a:xfrm>
            <a:off x="8143292" y="851570"/>
            <a:ext cx="893204" cy="923330"/>
            <a:chOff x="8143292" y="851570"/>
            <a:chExt cx="893204" cy="923330"/>
          </a:xfrm>
        </p:grpSpPr>
        <p:sp>
          <p:nvSpPr>
            <p:cNvPr id="37" name="Oval 36"/>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485149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Introductory Video and Discussion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706480"/>
              <a:ext cx="5144934" cy="4386905"/>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003898" y="1765873"/>
            <a:ext cx="87870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KHTU.</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8" name="Picture 27" descr="http://www.facilitiesnet.com/graphics/products/-bom08/494.jpg"/>
          <p:cNvPicPr/>
          <p:nvPr/>
        </p:nvPicPr>
        <p:blipFill>
          <a:blip r:embed="rId10" cstate="print">
            <a:extLst>
              <a:ext uri="{BEBA8EAE-BF5A-486C-A8C5-ECC9F3942E4B}">
                <a14:imgProps xmlns:a14="http://schemas.microsoft.com/office/drawing/2010/main">
                  <a14:imgLayer r:embed="rId11">
                    <a14:imgEffect>
                      <a14:artisticPlasticWrap/>
                    </a14:imgEffect>
                    <a14:imgEffect>
                      <a14:colorTemperature colorTemp="4375"/>
                    </a14:imgEffect>
                    <a14:imgEffect>
                      <a14:saturation sat="0"/>
                    </a14:imgEffect>
                    <a14:imgEffect>
                      <a14:brightnessContrast bright="47000" contrast="14000"/>
                    </a14:imgEffect>
                  </a14:imgLayer>
                </a14:imgProps>
              </a:ext>
              <a:ext uri="{28A0092B-C50C-407E-A947-70E740481C1C}">
                <a14:useLocalDpi xmlns:a14="http://schemas.microsoft.com/office/drawing/2010/main" val="0"/>
              </a:ext>
            </a:extLst>
          </a:blip>
          <a:srcRect/>
          <a:stretch>
            <a:fillRect/>
          </a:stretch>
        </p:blipFill>
        <p:spPr bwMode="auto">
          <a:xfrm rot="5400000">
            <a:off x="2361042" y="353948"/>
            <a:ext cx="4392487" cy="7374241"/>
          </a:xfrm>
          <a:prstGeom prst="rect">
            <a:avLst/>
          </a:prstGeom>
          <a:noFill/>
          <a:ln>
            <a:noFill/>
          </a:ln>
        </p:spPr>
      </p:pic>
      <p:pic>
        <p:nvPicPr>
          <p:cNvPr id="32" name="Picture 31"/>
          <p:cNvPicPr/>
          <p:nvPr/>
        </p:nvPicPr>
        <p:blipFill>
          <a:blip r:embed="rId12">
            <a:extLst>
              <a:ext uri="{28A0092B-C50C-407E-A947-70E740481C1C}">
                <a14:useLocalDpi xmlns:a14="http://schemas.microsoft.com/office/drawing/2010/main" val="0"/>
              </a:ext>
            </a:extLst>
          </a:blip>
          <a:srcRect/>
          <a:stretch>
            <a:fillRect/>
          </a:stretch>
        </p:blipFill>
        <p:spPr bwMode="auto">
          <a:xfrm>
            <a:off x="697228" y="1696702"/>
            <a:ext cx="8051236" cy="2889168"/>
          </a:xfrm>
          <a:prstGeom prst="rect">
            <a:avLst/>
          </a:prstGeom>
          <a:noFill/>
          <a:ln>
            <a:noFill/>
          </a:ln>
        </p:spPr>
      </p:pic>
      <p:pic>
        <p:nvPicPr>
          <p:cNvPr id="35" name="Picture 34" descr="http://t0.gstatic.com/images?q=tbn:ANd9GcRls8nqN4T9mJrWtk3f8Z5wY4u2k5YpcusPz67NYs2OMCTM_Yrd"/>
          <p:cNvPicPr/>
          <p:nvPr/>
        </p:nvPicPr>
        <p:blipFill>
          <a:blip r:embed="rId13">
            <a:extLst>
              <a:ext uri="{BEBA8EAE-BF5A-486C-A8C5-ECC9F3942E4B}">
                <a14:imgProps xmlns:a14="http://schemas.microsoft.com/office/drawing/2010/main">
                  <a14:imgLayer r:embed="rId14">
                    <a14:imgEffect>
                      <a14:artisticFilmGrain/>
                    </a14:imgEffect>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870165" y="1844825"/>
            <a:ext cx="7662276" cy="2548388"/>
          </a:xfrm>
          <a:prstGeom prst="rect">
            <a:avLst/>
          </a:prstGeom>
          <a:noFill/>
          <a:ln>
            <a:noFill/>
          </a:ln>
        </p:spPr>
      </p:pic>
      <p:sp>
        <p:nvSpPr>
          <p:cNvPr id="4" name="Rectangle 3"/>
          <p:cNvSpPr/>
          <p:nvPr/>
        </p:nvSpPr>
        <p:spPr>
          <a:xfrm>
            <a:off x="959137" y="1943021"/>
            <a:ext cx="7573304" cy="2308324"/>
          </a:xfrm>
          <a:prstGeom prst="rect">
            <a:avLst/>
          </a:prstGeom>
        </p:spPr>
        <p:txBody>
          <a:bodyPr wrap="square">
            <a:spAutoFit/>
          </a:bodyPr>
          <a:lstStyle/>
          <a:p>
            <a:r>
              <a:rPr lang="en-GB" dirty="0" smtClean="0">
                <a:latin typeface="Impact" pitchFamily="34" charset="0"/>
              </a:rPr>
              <a:t>What is the largest number you can think of ?</a:t>
            </a:r>
          </a:p>
          <a:p>
            <a:r>
              <a:rPr lang="en-GB" dirty="0" smtClean="0">
                <a:latin typeface="Impact" pitchFamily="34" charset="0"/>
              </a:rPr>
              <a:t>	What comes after the thousandth place value ?</a:t>
            </a:r>
          </a:p>
          <a:p>
            <a:endParaRPr lang="en-GB" dirty="0" smtClean="0">
              <a:latin typeface="Impact" pitchFamily="34" charset="0"/>
            </a:endParaRPr>
          </a:p>
          <a:p>
            <a:r>
              <a:rPr lang="en-GB" dirty="0" smtClean="0">
                <a:latin typeface="Impact" pitchFamily="34" charset="0"/>
              </a:rPr>
              <a:t>Why do we count in sets of ten ?</a:t>
            </a:r>
          </a:p>
          <a:p>
            <a:r>
              <a:rPr lang="en-GB" dirty="0" smtClean="0">
                <a:latin typeface="Impact" pitchFamily="34" charset="0"/>
              </a:rPr>
              <a:t>	We write digits from the right side to the left getting bigger, why?</a:t>
            </a:r>
          </a:p>
          <a:p>
            <a:endParaRPr lang="en-GB" dirty="0">
              <a:latin typeface="Impact" pitchFamily="34" charset="0"/>
            </a:endParaRPr>
          </a:p>
          <a:p>
            <a:r>
              <a:rPr lang="en-GB" dirty="0" smtClean="0">
                <a:latin typeface="Impact" pitchFamily="34" charset="0"/>
              </a:rPr>
              <a:t>What does the decimal point do in a number ?</a:t>
            </a:r>
          </a:p>
          <a:p>
            <a:r>
              <a:rPr lang="en-GB" dirty="0">
                <a:latin typeface="Impact" pitchFamily="34" charset="0"/>
              </a:rPr>
              <a:t>	</a:t>
            </a:r>
            <a:r>
              <a:rPr lang="en-GB" dirty="0" smtClean="0">
                <a:latin typeface="Impact" pitchFamily="34" charset="0"/>
              </a:rPr>
              <a:t>What is the maximum value you can count up to in each place value?</a:t>
            </a:r>
            <a:endParaRPr lang="en-GB" dirty="0">
              <a:latin typeface="Impact" pitchFamily="34" charset="0"/>
            </a:endParaRPr>
          </a:p>
        </p:txBody>
      </p:sp>
      <p:sp>
        <p:nvSpPr>
          <p:cNvPr id="10" name="Rectangle 9"/>
          <p:cNvSpPr/>
          <p:nvPr/>
        </p:nvSpPr>
        <p:spPr>
          <a:xfrm>
            <a:off x="4148638" y="4639429"/>
            <a:ext cx="3871060"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Watch the introductory video and then discuss the above </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Snip Diagonal Corner Rectangle 35"/>
          <p:cNvSpPr/>
          <p:nvPr/>
        </p:nvSpPr>
        <p:spPr>
          <a:xfrm>
            <a:off x="3419872" y="4916428"/>
            <a:ext cx="5328592" cy="1176868"/>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Rectangle 36"/>
          <p:cNvSpPr/>
          <p:nvPr/>
        </p:nvSpPr>
        <p:spPr>
          <a:xfrm>
            <a:off x="3954166" y="4945434"/>
            <a:ext cx="2164322" cy="276999"/>
          </a:xfrm>
          <a:prstGeom prst="rect">
            <a:avLst/>
          </a:prstGeom>
        </p:spPr>
        <p:txBody>
          <a:bodyPr wrap="square">
            <a:spAutoFit/>
          </a:bodyPr>
          <a:lstStyle/>
          <a:p>
            <a:r>
              <a:rPr lang="en-GB" sz="1200" dirty="0" smtClean="0">
                <a:latin typeface="Impact" pitchFamily="34" charset="0"/>
              </a:rPr>
              <a:t>Your thoughts..</a:t>
            </a:r>
            <a:endParaRPr lang="en-GB" sz="1200" dirty="0">
              <a:latin typeface="Impact" pitchFamily="34" charset="0"/>
            </a:endParaRPr>
          </a:p>
        </p:txBody>
      </p:sp>
      <p:pic>
        <p:nvPicPr>
          <p:cNvPr id="24" name="Picture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5069" y="656987"/>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8143292" y="851570"/>
            <a:ext cx="893204" cy="923330"/>
            <a:chOff x="8143292" y="851570"/>
            <a:chExt cx="893204" cy="923330"/>
          </a:xfrm>
        </p:grpSpPr>
        <p:sp>
          <p:nvSpPr>
            <p:cNvPr id="26" name="Oval 25"/>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Group 6"/>
          <p:cNvGrpSpPr/>
          <p:nvPr/>
        </p:nvGrpSpPr>
        <p:grpSpPr>
          <a:xfrm>
            <a:off x="724734" y="4600283"/>
            <a:ext cx="2924175" cy="1637030"/>
            <a:chOff x="691509" y="4639429"/>
            <a:chExt cx="2924175" cy="1637030"/>
          </a:xfrm>
        </p:grpSpPr>
        <p:pic>
          <p:nvPicPr>
            <p:cNvPr id="33" name="Picture 32" descr="http://t0.gstatic.com/images?q=tbn:ANd9GcRulifBJQFeHf9uTB9zOgT7aVi0mWpqcuJvW4geQ0ysGX1leqaS">
              <a:hlinkClick r:id="rId16"/>
            </p:cNvPr>
            <p:cNvPicPr/>
            <p:nvPr/>
          </p:nvPicPr>
          <p:blipFill>
            <a:blip r:embed="rId17">
              <a:extLst>
                <a:ext uri="{28A0092B-C50C-407E-A947-70E740481C1C}">
                  <a14:useLocalDpi xmlns:a14="http://schemas.microsoft.com/office/drawing/2010/main" val="0"/>
                </a:ext>
              </a:extLst>
            </a:blip>
            <a:srcRect/>
            <a:stretch>
              <a:fillRect/>
            </a:stretch>
          </p:blipFill>
          <p:spPr bwMode="auto">
            <a:xfrm>
              <a:off x="691509" y="4639429"/>
              <a:ext cx="2924175" cy="1637030"/>
            </a:xfrm>
            <a:prstGeom prst="rect">
              <a:avLst/>
            </a:prstGeom>
            <a:noFill/>
            <a:ln>
              <a:noFill/>
            </a:ln>
          </p:spPr>
        </p:pic>
        <p:sp>
          <p:nvSpPr>
            <p:cNvPr id="29" name="Rectangle 28"/>
            <p:cNvSpPr/>
            <p:nvPr/>
          </p:nvSpPr>
          <p:spPr>
            <a:xfrm rot="20361179">
              <a:off x="1315136" y="5144108"/>
              <a:ext cx="162390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 Here !</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91461812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Vocabulary and Jobs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11805" y="1080018"/>
            <a:ext cx="8836907" cy="5229301"/>
            <a:chOff x="3275856" y="1196666"/>
            <a:chExt cx="5495639" cy="4896719"/>
          </a:xfrm>
        </p:grpSpPr>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196666"/>
              <a:ext cx="5144934" cy="4896719"/>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959137" y="1460147"/>
            <a:ext cx="7573304" cy="4247317"/>
          </a:xfrm>
          <a:prstGeom prst="rect">
            <a:avLst/>
          </a:prstGeom>
        </p:spPr>
        <p:txBody>
          <a:bodyPr wrap="square">
            <a:spAutoFit/>
          </a:bodyPr>
          <a:lstStyle/>
          <a:p>
            <a:r>
              <a:rPr lang="en-GB" dirty="0" smtClean="0">
                <a:latin typeface="Impact" pitchFamily="34" charset="0"/>
              </a:rPr>
              <a:t>Unit</a:t>
            </a:r>
          </a:p>
          <a:p>
            <a:r>
              <a:rPr lang="en-GB" dirty="0" smtClean="0">
                <a:latin typeface="Impact" pitchFamily="34" charset="0"/>
              </a:rPr>
              <a:t>Place Value</a:t>
            </a:r>
          </a:p>
          <a:p>
            <a:r>
              <a:rPr lang="en-GB" dirty="0" smtClean="0">
                <a:latin typeface="Impact" pitchFamily="34" charset="0"/>
              </a:rPr>
              <a:t>Decimal Point</a:t>
            </a:r>
          </a:p>
          <a:p>
            <a:r>
              <a:rPr lang="en-GB" dirty="0" smtClean="0">
                <a:latin typeface="Impact" pitchFamily="34" charset="0"/>
              </a:rPr>
              <a:t>Decimal System</a:t>
            </a:r>
          </a:p>
          <a:p>
            <a:r>
              <a:rPr lang="en-GB" dirty="0" smtClean="0">
                <a:latin typeface="Impact" pitchFamily="34" charset="0"/>
              </a:rPr>
              <a:t>Powers of ten</a:t>
            </a:r>
          </a:p>
          <a:p>
            <a:r>
              <a:rPr lang="en-GB" dirty="0" smtClean="0">
                <a:latin typeface="Impact" pitchFamily="34" charset="0"/>
              </a:rPr>
              <a:t>Tenth</a:t>
            </a:r>
          </a:p>
          <a:p>
            <a:r>
              <a:rPr lang="en-GB" dirty="0" smtClean="0">
                <a:latin typeface="Impact" pitchFamily="34" charset="0"/>
              </a:rPr>
              <a:t>Hundredth</a:t>
            </a:r>
          </a:p>
          <a:p>
            <a:r>
              <a:rPr lang="en-GB" dirty="0" smtClean="0">
                <a:latin typeface="Impact" pitchFamily="34" charset="0"/>
              </a:rPr>
              <a:t>Thousandth</a:t>
            </a:r>
          </a:p>
          <a:p>
            <a:r>
              <a:rPr lang="en-GB" dirty="0" smtClean="0">
                <a:latin typeface="Impact" pitchFamily="34" charset="0"/>
              </a:rPr>
              <a:t>Thousand</a:t>
            </a:r>
          </a:p>
          <a:p>
            <a:r>
              <a:rPr lang="en-GB" dirty="0" smtClean="0">
                <a:latin typeface="Impact" pitchFamily="34" charset="0"/>
              </a:rPr>
              <a:t>Million</a:t>
            </a:r>
          </a:p>
          <a:p>
            <a:r>
              <a:rPr lang="en-GB" dirty="0" smtClean="0">
                <a:latin typeface="Impact" pitchFamily="34" charset="0"/>
              </a:rPr>
              <a:t>Billion</a:t>
            </a:r>
          </a:p>
          <a:p>
            <a:r>
              <a:rPr lang="en-GB" dirty="0" smtClean="0">
                <a:latin typeface="Impact" pitchFamily="34" charset="0"/>
              </a:rPr>
              <a:t>Hundred</a:t>
            </a:r>
          </a:p>
          <a:p>
            <a:r>
              <a:rPr lang="en-GB" dirty="0" smtClean="0">
                <a:latin typeface="Impact" pitchFamily="34" charset="0"/>
              </a:rPr>
              <a:t>Ten</a:t>
            </a:r>
          </a:p>
          <a:p>
            <a:r>
              <a:rPr lang="en-GB" sz="1200" dirty="0" smtClean="0">
                <a:latin typeface="Impact" pitchFamily="34" charset="0"/>
              </a:rPr>
              <a:t>These are the words you will be using in this topic</a:t>
            </a:r>
          </a:p>
          <a:p>
            <a:endParaRPr lang="en-GB" dirty="0">
              <a:latin typeface="Impact" pitchFamily="34" charset="0"/>
            </a:endParaRPr>
          </a:p>
        </p:txBody>
      </p:sp>
      <p:pic>
        <p:nvPicPr>
          <p:cNvPr id="24" name="Picture 23"/>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29004" y="1129778"/>
            <a:ext cx="578663" cy="6632247"/>
          </a:xfrm>
          <a:prstGeom prst="rect">
            <a:avLst/>
          </a:prstGeom>
          <a:noFill/>
          <a:ln>
            <a:noFill/>
          </a:ln>
        </p:spPr>
      </p:pic>
      <p:cxnSp>
        <p:nvCxnSpPr>
          <p:cNvPr id="7" name="Straight Connector 6"/>
          <p:cNvCxnSpPr/>
          <p:nvPr/>
        </p:nvCxnSpPr>
        <p:spPr>
          <a:xfrm>
            <a:off x="959137" y="1139517"/>
            <a:ext cx="0" cy="446883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724419" y="1412776"/>
            <a:ext cx="5040560" cy="0"/>
          </a:xfrm>
          <a:prstGeom prst="line">
            <a:avLst/>
          </a:prstGeom>
        </p:spPr>
        <p:style>
          <a:lnRef idx="3">
            <a:schemeClr val="dk1"/>
          </a:lnRef>
          <a:fillRef idx="0">
            <a:schemeClr val="dk1"/>
          </a:fillRef>
          <a:effectRef idx="2">
            <a:schemeClr val="dk1"/>
          </a:effectRef>
          <a:fontRef idx="minor">
            <a:schemeClr val="tx1"/>
          </a:fontRef>
        </p:style>
      </p:cxnSp>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52667" y="867454"/>
            <a:ext cx="219966" cy="1552707"/>
          </a:xfrm>
          <a:prstGeom prst="rect">
            <a:avLst/>
          </a:prstGeom>
          <a:noFill/>
          <a:ln>
            <a:noFill/>
          </a:ln>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000739" y="1129836"/>
            <a:ext cx="219966" cy="1552707"/>
          </a:xfrm>
          <a:prstGeom prst="rect">
            <a:avLst/>
          </a:prstGeom>
          <a:noFill/>
          <a:ln>
            <a:noFill/>
          </a:ln>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73348" y="1405070"/>
            <a:ext cx="219966" cy="1552707"/>
          </a:xfrm>
          <a:prstGeom prst="rect">
            <a:avLst/>
          </a:prstGeom>
          <a:noFill/>
          <a:ln>
            <a:noFill/>
          </a:ln>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473326" y="1705181"/>
            <a:ext cx="219966" cy="1552707"/>
          </a:xfrm>
          <a:prstGeom prst="rect">
            <a:avLst/>
          </a:prstGeom>
          <a:noFill/>
          <a:ln>
            <a:noFill/>
          </a:ln>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34794" y="1967565"/>
            <a:ext cx="219966" cy="1552707"/>
          </a:xfrm>
          <a:prstGeom prst="rect">
            <a:avLst/>
          </a:prstGeom>
          <a:noFill/>
          <a:ln>
            <a:noFill/>
          </a:ln>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496995" y="2205007"/>
            <a:ext cx="219966" cy="1552707"/>
          </a:xfrm>
          <a:prstGeom prst="rect">
            <a:avLst/>
          </a:prstGeom>
          <a:noFill/>
          <a:ln>
            <a:noFill/>
          </a:ln>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976026" y="2522933"/>
            <a:ext cx="219966" cy="1552707"/>
          </a:xfrm>
          <a:prstGeom prst="rect">
            <a:avLst/>
          </a:prstGeom>
          <a:noFill/>
          <a:ln>
            <a:noFill/>
          </a:ln>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095329" y="2801275"/>
            <a:ext cx="219966" cy="1552707"/>
          </a:xfrm>
          <a:prstGeom prst="rect">
            <a:avLst/>
          </a:prstGeom>
          <a:noFill/>
          <a:ln>
            <a:noFill/>
          </a:ln>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889622" y="3070514"/>
            <a:ext cx="219966" cy="1552707"/>
          </a:xfrm>
          <a:prstGeom prst="rect">
            <a:avLst/>
          </a:prstGeom>
          <a:noFill/>
          <a:ln>
            <a:noFill/>
          </a:ln>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18974" y="4145787"/>
            <a:ext cx="219966" cy="1552707"/>
          </a:xfrm>
          <a:prstGeom prst="rect">
            <a:avLst/>
          </a:prstGeom>
          <a:noFill/>
          <a:ln>
            <a:noFill/>
          </a:ln>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568691" y="3353699"/>
            <a:ext cx="219966" cy="1552707"/>
          </a:xfrm>
          <a:prstGeom prst="rect">
            <a:avLst/>
          </a:prstGeom>
          <a:noFill/>
          <a:ln>
            <a:noFill/>
          </a:ln>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574435" y="3641731"/>
            <a:ext cx="219966" cy="1552707"/>
          </a:xfrm>
          <a:prstGeom prst="rect">
            <a:avLst/>
          </a:prstGeom>
          <a:noFill/>
          <a:ln>
            <a:noFill/>
          </a:ln>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701274" y="3897339"/>
            <a:ext cx="219966" cy="1552707"/>
          </a:xfrm>
          <a:prstGeom prst="rect">
            <a:avLst/>
          </a:prstGeom>
          <a:noFill/>
          <a:ln>
            <a:noFill/>
          </a:ln>
        </p:spPr>
      </p:pic>
      <p:pic>
        <p:nvPicPr>
          <p:cNvPr id="49" name="Picture 48" descr="http://t0.gstatic.com/images?q=tbn:ANd9GcSV_QSd104kzYgOGG_GTGRlMdWISs8qccdrkRmnfR0rUmN1KdhQqA"/>
          <p:cNvPicPr/>
          <p:nvPr/>
        </p:nvPicPr>
        <p:blipFill rotWithShape="1">
          <a:blip r:embed="rId11">
            <a:extLst>
              <a:ext uri="{28A0092B-C50C-407E-A947-70E740481C1C}">
                <a14:useLocalDpi xmlns:a14="http://schemas.microsoft.com/office/drawing/2010/main" val="0"/>
              </a:ext>
            </a:extLst>
          </a:blip>
          <a:srcRect/>
          <a:stretch/>
        </p:blipFill>
        <p:spPr bwMode="auto">
          <a:xfrm>
            <a:off x="911299" y="5655482"/>
            <a:ext cx="7853591" cy="439155"/>
          </a:xfrm>
          <a:prstGeom prst="rect">
            <a:avLst/>
          </a:prstGeom>
          <a:noFill/>
          <a:ln>
            <a:noFill/>
          </a:ln>
          <a:effectLst>
            <a:glow rad="228600">
              <a:schemeClr val="accent1">
                <a:alpha val="40000"/>
              </a:schemeClr>
            </a:glow>
          </a:effectLst>
        </p:spPr>
      </p:pic>
      <p:sp>
        <p:nvSpPr>
          <p:cNvPr id="50" name="Snip Diagonal Corner Rectangle 49"/>
          <p:cNvSpPr/>
          <p:nvPr/>
        </p:nvSpPr>
        <p:spPr>
          <a:xfrm>
            <a:off x="4578527" y="1533824"/>
            <a:ext cx="4313953" cy="3911400"/>
          </a:xfrm>
          <a:prstGeom prst="snip2DiagRect">
            <a:avLst>
              <a:gd name="adj1" fmla="val 13169"/>
              <a:gd name="adj2" fmla="val 1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9139" y="1161398"/>
            <a:ext cx="4451120" cy="19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1201116" y="3404817"/>
            <a:ext cx="4045445" cy="17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t2.gstatic.com/images?q=tbn:ANd9GcRbjM6NdN1QDQxnGMaukr70UV6HTymHMvl97sLVErJqPJjI3fRP:https://nationalcareersservice.direct.gov.uk/Style%2520Library/Images/Job%2520Profiles/p-t/publicfinanceaccountan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4945" y="5478757"/>
            <a:ext cx="1191565" cy="7926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telegraph.co.uk/multimedia/archive/01007/england-population_1007441c.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62650" y="5374395"/>
            <a:ext cx="1599343" cy="100132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5049683" y="1692522"/>
            <a:ext cx="3842797" cy="4524315"/>
          </a:xfrm>
          <a:prstGeom prst="rect">
            <a:avLst/>
          </a:prstGeom>
        </p:spPr>
        <p:txBody>
          <a:bodyPr wrap="square">
            <a:spAutoFit/>
          </a:bodyPr>
          <a:lstStyle/>
          <a:p>
            <a:r>
              <a:rPr lang="en-GB" dirty="0" smtClean="0">
                <a:latin typeface="Arial Unicode MS" pitchFamily="34" charset="-128"/>
                <a:ea typeface="Arial Unicode MS" pitchFamily="34" charset="-128"/>
                <a:cs typeface="Arial Unicode MS" pitchFamily="34" charset="-128"/>
              </a:rPr>
              <a:t>Accountants</a:t>
            </a:r>
          </a:p>
          <a:p>
            <a:r>
              <a:rPr lang="en-GB" dirty="0" smtClean="0">
                <a:latin typeface="Arial Unicode MS" pitchFamily="34" charset="-128"/>
                <a:ea typeface="Arial Unicode MS" pitchFamily="34" charset="-128"/>
                <a:cs typeface="Arial Unicode MS" pitchFamily="34" charset="-128"/>
              </a:rPr>
              <a:t>Statistical Analysis</a:t>
            </a:r>
          </a:p>
          <a:p>
            <a:r>
              <a:rPr lang="en-GB" dirty="0" smtClean="0">
                <a:latin typeface="Arial Unicode MS" pitchFamily="34" charset="-128"/>
                <a:ea typeface="Arial Unicode MS" pitchFamily="34" charset="-128"/>
                <a:cs typeface="Arial Unicode MS" pitchFamily="34" charset="-128"/>
              </a:rPr>
              <a:t>Banker</a:t>
            </a:r>
          </a:p>
          <a:p>
            <a:r>
              <a:rPr lang="en-GB" dirty="0" smtClean="0">
                <a:latin typeface="Arial Unicode MS" pitchFamily="34" charset="-128"/>
                <a:ea typeface="Arial Unicode MS" pitchFamily="34" charset="-128"/>
                <a:cs typeface="Arial Unicode MS" pitchFamily="34" charset="-128"/>
              </a:rPr>
              <a:t>Scientist</a:t>
            </a:r>
          </a:p>
          <a:p>
            <a:r>
              <a:rPr lang="en-GB" dirty="0" smtClean="0">
                <a:latin typeface="Arial Unicode MS" pitchFamily="34" charset="-128"/>
                <a:ea typeface="Arial Unicode MS" pitchFamily="34" charset="-128"/>
                <a:cs typeface="Arial Unicode MS" pitchFamily="34" charset="-128"/>
              </a:rPr>
              <a:t>Sales and Retail</a:t>
            </a:r>
          </a:p>
          <a:p>
            <a:r>
              <a:rPr lang="en-GB" dirty="0" smtClean="0">
                <a:latin typeface="Arial Unicode MS" pitchFamily="34" charset="-128"/>
                <a:ea typeface="Arial Unicode MS" pitchFamily="34" charset="-128"/>
                <a:cs typeface="Arial Unicode MS" pitchFamily="34" charset="-128"/>
              </a:rPr>
              <a:t>Warehouse</a:t>
            </a:r>
          </a:p>
          <a:p>
            <a:r>
              <a:rPr lang="en-GB" dirty="0" smtClean="0">
                <a:latin typeface="Arial Unicode MS" pitchFamily="34" charset="-128"/>
                <a:ea typeface="Arial Unicode MS" pitchFamily="34" charset="-128"/>
                <a:cs typeface="Arial Unicode MS" pitchFamily="34" charset="-128"/>
              </a:rPr>
              <a:t>Media</a:t>
            </a:r>
          </a:p>
          <a:p>
            <a:r>
              <a:rPr lang="en-GB" dirty="0" smtClean="0">
                <a:latin typeface="Arial Unicode MS" pitchFamily="34" charset="-128"/>
                <a:ea typeface="Arial Unicode MS" pitchFamily="34" charset="-128"/>
                <a:cs typeface="Arial Unicode MS" pitchFamily="34" charset="-128"/>
              </a:rPr>
              <a:t>IT / Tech</a:t>
            </a:r>
          </a:p>
          <a:p>
            <a:r>
              <a:rPr lang="en-GB" dirty="0" smtClean="0">
                <a:latin typeface="Arial Unicode MS" pitchFamily="34" charset="-128"/>
                <a:ea typeface="Arial Unicode MS" pitchFamily="34" charset="-128"/>
                <a:cs typeface="Arial Unicode MS" pitchFamily="34" charset="-128"/>
              </a:rPr>
              <a:t>Transport …. Can you think of more?</a:t>
            </a:r>
          </a:p>
          <a:p>
            <a:r>
              <a:rPr lang="en-GB" dirty="0" smtClean="0">
                <a:latin typeface="Arial Unicode MS" pitchFamily="34" charset="-128"/>
                <a:ea typeface="Arial Unicode MS" pitchFamily="34" charset="-128"/>
                <a:cs typeface="Arial Unicode MS" pitchFamily="34" charset="-128"/>
              </a:rPr>
              <a:t>…………………………………</a:t>
            </a:r>
          </a:p>
          <a:p>
            <a:r>
              <a:rPr lang="en-GB" dirty="0" smtClean="0">
                <a:latin typeface="Arial Unicode MS" pitchFamily="34" charset="-128"/>
                <a:ea typeface="Arial Unicode MS" pitchFamily="34" charset="-128"/>
                <a:cs typeface="Arial Unicode MS" pitchFamily="34" charset="-128"/>
              </a:rPr>
              <a:t>…………………………………</a:t>
            </a:r>
          </a:p>
          <a:p>
            <a:endParaRPr lang="en-GB" dirty="0" smtClean="0">
              <a:latin typeface="Arial Unicode MS" pitchFamily="34" charset="-128"/>
              <a:ea typeface="Arial Unicode MS" pitchFamily="34" charset="-128"/>
              <a:cs typeface="Arial Unicode MS" pitchFamily="34" charset="-128"/>
            </a:endParaRPr>
          </a:p>
          <a:p>
            <a:endParaRPr lang="en-GB" dirty="0" smtClean="0">
              <a:latin typeface="Impact" pitchFamily="34" charset="0"/>
            </a:endParaRPr>
          </a:p>
          <a:p>
            <a:endParaRPr lang="en-GB" dirty="0" smtClean="0">
              <a:latin typeface="Impact" pitchFamily="34" charset="0"/>
            </a:endParaRPr>
          </a:p>
          <a:p>
            <a:endParaRPr lang="en-GB" dirty="0">
              <a:latin typeface="Impact" pitchFamily="34" charset="0"/>
            </a:endParaRPr>
          </a:p>
        </p:txBody>
      </p:sp>
      <p:pic>
        <p:nvPicPr>
          <p:cNvPr id="5128" name="Picture 8" descr="http://www.thestaffingstream.com/wp-content/uploads/2013/04/IT-technicia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1960" y="5274973"/>
            <a:ext cx="1800258" cy="120017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us.123rf.com/400wm/400/400/alexraths/alexraths1111/alexraths111100032/11206064-scientist-working-at-the-laborator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33060" y="5071299"/>
            <a:ext cx="2411280" cy="16075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9803" y="511550"/>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a:off x="8143292" y="851570"/>
            <a:ext cx="893204" cy="923330"/>
            <a:chOff x="8143292" y="851570"/>
            <a:chExt cx="893204" cy="923330"/>
          </a:xfrm>
        </p:grpSpPr>
        <p:sp>
          <p:nvSpPr>
            <p:cNvPr id="55" name="Oval 5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53706855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Concept Activity</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Snip Diagonal Corner Rectangle 35"/>
          <p:cNvSpPr/>
          <p:nvPr/>
        </p:nvSpPr>
        <p:spPr>
          <a:xfrm>
            <a:off x="4550568" y="1508698"/>
            <a:ext cx="4269904" cy="4944638"/>
          </a:xfrm>
          <a:prstGeom prst="snip2DiagRect">
            <a:avLst>
              <a:gd name="adj1" fmla="val 14702"/>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Snip Diagonal Corner Rectangle 23"/>
          <p:cNvSpPr/>
          <p:nvPr/>
        </p:nvSpPr>
        <p:spPr>
          <a:xfrm>
            <a:off x="251520" y="1515074"/>
            <a:ext cx="4176464" cy="4944638"/>
          </a:xfrm>
          <a:prstGeom prst="snip2DiagRect">
            <a:avLst>
              <a:gd name="adj1" fmla="val 14702"/>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Rectangle 24"/>
          <p:cNvSpPr/>
          <p:nvPr/>
        </p:nvSpPr>
        <p:spPr>
          <a:xfrm>
            <a:off x="724419" y="1556792"/>
            <a:ext cx="4063605" cy="923330"/>
          </a:xfrm>
          <a:prstGeom prst="rect">
            <a:avLst/>
          </a:prstGeom>
        </p:spPr>
        <p:txBody>
          <a:bodyPr wrap="square">
            <a:spAutoFit/>
          </a:bodyPr>
          <a:lstStyle/>
          <a:p>
            <a:r>
              <a:rPr lang="en-GB" dirty="0" smtClean="0">
                <a:latin typeface="Impact" pitchFamily="34" charset="0"/>
              </a:rPr>
              <a:t>You need two small white boards and </a:t>
            </a:r>
          </a:p>
          <a:p>
            <a:r>
              <a:rPr lang="en-GB" dirty="0">
                <a:latin typeface="Impact" pitchFamily="34" charset="0"/>
              </a:rPr>
              <a:t>p</a:t>
            </a:r>
            <a:r>
              <a:rPr lang="en-GB" dirty="0" smtClean="0">
                <a:latin typeface="Impact" pitchFamily="34" charset="0"/>
              </a:rPr>
              <a:t>ens … and two people!</a:t>
            </a:r>
          </a:p>
          <a:p>
            <a:r>
              <a:rPr lang="en-GB" dirty="0" smtClean="0">
                <a:latin typeface="Impact" pitchFamily="34" charset="0"/>
              </a:rPr>
              <a:t>Try any of the following activities</a:t>
            </a:r>
          </a:p>
        </p:txBody>
      </p:sp>
      <p:sp>
        <p:nvSpPr>
          <p:cNvPr id="26" name="Rectangle 25"/>
          <p:cNvSpPr/>
          <p:nvPr/>
        </p:nvSpPr>
        <p:spPr>
          <a:xfrm>
            <a:off x="251520" y="2507467"/>
            <a:ext cx="4063605" cy="3754874"/>
          </a:xfrm>
          <a:prstGeom prst="rect">
            <a:avLst/>
          </a:prstGeom>
        </p:spPr>
        <p:txBody>
          <a:bodyPr wrap="square">
            <a:spAutoFit/>
          </a:bodyPr>
          <a:lstStyle/>
          <a:p>
            <a:pPr marL="342900" indent="-342900">
              <a:buAutoNum type="arabicPlain"/>
            </a:pPr>
            <a:r>
              <a:rPr lang="en-GB" sz="1400" dirty="0" smtClean="0">
                <a:latin typeface="Arial" pitchFamily="34" charset="0"/>
                <a:cs typeface="Arial" pitchFamily="34" charset="0"/>
              </a:rPr>
              <a:t>One person writes down any number using digits, the other writes it in words</a:t>
            </a:r>
          </a:p>
          <a:p>
            <a:pPr marL="342900" indent="-342900">
              <a:buAutoNum type="arabicPlain"/>
            </a:pPr>
            <a:endParaRPr lang="en-GB" sz="1400" dirty="0">
              <a:latin typeface="Arial" pitchFamily="34" charset="0"/>
              <a:cs typeface="Arial" pitchFamily="34" charset="0"/>
            </a:endParaRPr>
          </a:p>
          <a:p>
            <a:pPr marL="342900" indent="-342900">
              <a:buAutoNum type="arabicPlain"/>
            </a:pPr>
            <a:r>
              <a:rPr lang="en-GB" sz="1400" dirty="0" smtClean="0">
                <a:latin typeface="Arial" pitchFamily="34" charset="0"/>
                <a:cs typeface="Arial" pitchFamily="34" charset="0"/>
              </a:rPr>
              <a:t>One person writes a number on their board and keeps it hidden, the other attempts to guess the number using questions with yes or no answers only</a:t>
            </a:r>
          </a:p>
          <a:p>
            <a:pPr marL="342900" indent="-342900">
              <a:buAutoNum type="arabicPlain"/>
            </a:pPr>
            <a:endParaRPr lang="en-GB" sz="1400" dirty="0">
              <a:latin typeface="Arial" pitchFamily="34" charset="0"/>
              <a:cs typeface="Arial" pitchFamily="34" charset="0"/>
            </a:endParaRPr>
          </a:p>
          <a:p>
            <a:pPr marL="342900" indent="-342900">
              <a:buAutoNum type="arabicPlain"/>
            </a:pPr>
            <a:r>
              <a:rPr lang="en-GB" sz="1400" dirty="0" smtClean="0">
                <a:latin typeface="Arial" pitchFamily="34" charset="0"/>
                <a:cs typeface="Arial" pitchFamily="34" charset="0"/>
              </a:rPr>
              <a:t>One person writes a number on their board, the other asks them to write a new value, ten (or a hundred, or a thousand) times smaller or bigger.  </a:t>
            </a:r>
          </a:p>
          <a:p>
            <a:pPr marL="342900" indent="-342900">
              <a:buAutoNum type="arabicPlain"/>
            </a:pPr>
            <a:endParaRPr lang="en-GB" sz="1400" dirty="0">
              <a:latin typeface="Arial" pitchFamily="34" charset="0"/>
              <a:cs typeface="Arial" pitchFamily="34" charset="0"/>
            </a:endParaRPr>
          </a:p>
          <a:p>
            <a:pPr marL="342900" indent="-342900">
              <a:buAutoNum type="arabicPlain"/>
            </a:pPr>
            <a:r>
              <a:rPr lang="en-GB" sz="1400" dirty="0" smtClean="0">
                <a:latin typeface="Arial" pitchFamily="34" charset="0"/>
                <a:cs typeface="Arial" pitchFamily="34" charset="0"/>
              </a:rPr>
              <a:t>One person writes down a number of digits, the other needs to order them so they produce the largest (or smallest) number possible</a:t>
            </a:r>
          </a:p>
        </p:txBody>
      </p:sp>
      <p:sp>
        <p:nvSpPr>
          <p:cNvPr id="27" name="Rectangle 26"/>
          <p:cNvSpPr/>
          <p:nvPr/>
        </p:nvSpPr>
        <p:spPr>
          <a:xfrm>
            <a:off x="4653717" y="2103580"/>
            <a:ext cx="4063605" cy="1169551"/>
          </a:xfrm>
          <a:prstGeom prst="rect">
            <a:avLst/>
          </a:prstGeom>
        </p:spPr>
        <p:txBody>
          <a:bodyPr wrap="square">
            <a:spAutoFit/>
          </a:bodyPr>
          <a:lstStyle/>
          <a:p>
            <a:pPr marL="342900" indent="-342900">
              <a:buAutoNum type="arabicPlain" startAt="5"/>
            </a:pPr>
            <a:r>
              <a:rPr lang="en-GB" sz="1400" dirty="0" smtClean="0">
                <a:latin typeface="Arial" pitchFamily="34" charset="0"/>
                <a:cs typeface="Arial" pitchFamily="34" charset="0"/>
              </a:rPr>
              <a:t>One person writes three or four numbers down.  The other needs to write them in order of size, smallest to largest.</a:t>
            </a:r>
          </a:p>
          <a:p>
            <a:pPr marL="342900" indent="-342900">
              <a:buAutoNum type="arabicPlain" startAt="5"/>
            </a:pPr>
            <a:endParaRPr lang="en-GB" sz="1400" dirty="0">
              <a:latin typeface="Arial" pitchFamily="34" charset="0"/>
              <a:cs typeface="Arial" pitchFamily="34" charset="0"/>
            </a:endParaRPr>
          </a:p>
          <a:p>
            <a:pPr marL="342900" indent="-342900">
              <a:buAutoNum type="arabicPlain" startAt="5"/>
            </a:pPr>
            <a:endParaRPr lang="en-GB" sz="1400" dirty="0">
              <a:latin typeface="Arial" pitchFamily="34" charset="0"/>
              <a:cs typeface="Arial" pitchFamily="34" charset="0"/>
            </a:endParaRPr>
          </a:p>
        </p:txBody>
      </p:sp>
      <p:pic>
        <p:nvPicPr>
          <p:cNvPr id="614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1770" y="479321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429309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8527" y="3273131"/>
            <a:ext cx="4212618" cy="80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3924" y="530069"/>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8143292" y="851570"/>
            <a:ext cx="893204" cy="923330"/>
            <a:chOff x="8143292" y="851570"/>
            <a:chExt cx="893204" cy="923330"/>
          </a:xfrm>
        </p:grpSpPr>
        <p:sp>
          <p:nvSpPr>
            <p:cNvPr id="30" name="Oval 29"/>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8320460" y="851570"/>
              <a:ext cx="535724"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86782198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TotalTime>
  <Words>1717</Words>
  <Application>Microsoft Office PowerPoint</Application>
  <PresentationFormat>On-screen Show (4:3)</PresentationFormat>
  <Paragraphs>515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mr cooke</cp:lastModifiedBy>
  <cp:revision>223</cp:revision>
  <dcterms:created xsi:type="dcterms:W3CDTF">2013-05-06T08:56:40Z</dcterms:created>
  <dcterms:modified xsi:type="dcterms:W3CDTF">2013-11-13T18:33:30Z</dcterms:modified>
</cp:coreProperties>
</file>