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av" ContentType="audio/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22" r:id="rId2"/>
    <p:sldId id="344" r:id="rId3"/>
    <p:sldId id="327" r:id="rId4"/>
    <p:sldId id="257" r:id="rId5"/>
    <p:sldId id="332" r:id="rId6"/>
    <p:sldId id="333" r:id="rId7"/>
    <p:sldId id="334" r:id="rId8"/>
    <p:sldId id="299" r:id="rId9"/>
    <p:sldId id="324" r:id="rId10"/>
    <p:sldId id="325" r:id="rId11"/>
    <p:sldId id="335" r:id="rId12"/>
    <p:sldId id="346" r:id="rId13"/>
    <p:sldId id="351" r:id="rId14"/>
    <p:sldId id="352" r:id="rId15"/>
    <p:sldId id="345" r:id="rId16"/>
    <p:sldId id="305" r:id="rId17"/>
    <p:sldId id="306" r:id="rId18"/>
    <p:sldId id="307" r:id="rId19"/>
    <p:sldId id="353" r:id="rId20"/>
    <p:sldId id="311" r:id="rId21"/>
    <p:sldId id="312" r:id="rId22"/>
    <p:sldId id="330" r:id="rId23"/>
    <p:sldId id="331" r:id="rId24"/>
    <p:sldId id="314" r:id="rId25"/>
    <p:sldId id="316" r:id="rId26"/>
    <p:sldId id="349" r:id="rId27"/>
    <p:sldId id="319" r:id="rId28"/>
    <p:sldId id="320" r:id="rId29"/>
    <p:sldId id="321" r:id="rId30"/>
    <p:sldId id="350" r:id="rId31"/>
    <p:sldId id="354" r:id="rId32"/>
    <p:sldId id="329" r:id="rId33"/>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66" autoAdjust="0"/>
    <p:restoredTop sz="94660"/>
  </p:normalViewPr>
  <p:slideViewPr>
    <p:cSldViewPr>
      <p:cViewPr varScale="1">
        <p:scale>
          <a:sx n="75" d="100"/>
          <a:sy n="75" d="100"/>
        </p:scale>
        <p:origin x="1144" y="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image" Target="../media/image4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2034" tIns="46017" rIns="92034" bIns="46017"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2034" tIns="46017" rIns="92034" bIns="46017" rtlCol="0"/>
          <a:lstStyle>
            <a:lvl1pPr algn="r">
              <a:defRPr sz="1200"/>
            </a:lvl1pPr>
          </a:lstStyle>
          <a:p>
            <a:fld id="{02F290AD-AC2B-4417-973D-982940FC18C8}" type="datetimeFigureOut">
              <a:rPr lang="en-GB" smtClean="0"/>
              <a:t>09/10/2020</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2034" tIns="46017" rIns="92034" bIns="46017"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2034" tIns="46017" rIns="92034" bIns="460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2034" tIns="46017" rIns="92034" bIns="46017"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2034" tIns="46017" rIns="92034" bIns="46017" rtlCol="0" anchor="b"/>
          <a:lstStyle>
            <a:lvl1pPr algn="r">
              <a:defRPr sz="1200"/>
            </a:lvl1pPr>
          </a:lstStyle>
          <a:p>
            <a:fld id="{3294ECFF-F225-4191-8941-6C9A76ABF61B}" type="slidenum">
              <a:rPr lang="en-GB" smtClean="0"/>
              <a:t>‹#›</a:t>
            </a:fld>
            <a:endParaRPr lang="en-GB"/>
          </a:p>
        </p:txBody>
      </p:sp>
    </p:spTree>
    <p:extLst>
      <p:ext uri="{BB962C8B-B14F-4D97-AF65-F5344CB8AC3E}">
        <p14:creationId xmlns:p14="http://schemas.microsoft.com/office/powerpoint/2010/main" val="3237502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94ECFF-F225-4191-8941-6C9A76ABF61B}" type="slidenum">
              <a:rPr lang="en-GB" smtClean="0"/>
              <a:t>19</a:t>
            </a:fld>
            <a:endParaRPr lang="en-GB"/>
          </a:p>
        </p:txBody>
      </p:sp>
    </p:spTree>
    <p:extLst>
      <p:ext uri="{BB962C8B-B14F-4D97-AF65-F5344CB8AC3E}">
        <p14:creationId xmlns:p14="http://schemas.microsoft.com/office/powerpoint/2010/main" val="2454956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172584-BB1C-4C8D-9AF9-D31218D2BD9D}" type="slidenum">
              <a:rPr lang="en-GB" smtClean="0"/>
              <a:t>22</a:t>
            </a:fld>
            <a:endParaRPr lang="en-GB"/>
          </a:p>
        </p:txBody>
      </p:sp>
    </p:spTree>
    <p:extLst>
      <p:ext uri="{BB962C8B-B14F-4D97-AF65-F5344CB8AC3E}">
        <p14:creationId xmlns:p14="http://schemas.microsoft.com/office/powerpoint/2010/main" val="2553542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DE3391-96D3-4358-8765-D43E49B10075}" type="slidenum">
              <a:rPr lang="en-GB" smtClean="0"/>
              <a:t>23</a:t>
            </a:fld>
            <a:endParaRPr lang="en-GB"/>
          </a:p>
        </p:txBody>
      </p:sp>
    </p:spTree>
    <p:extLst>
      <p:ext uri="{BB962C8B-B14F-4D97-AF65-F5344CB8AC3E}">
        <p14:creationId xmlns:p14="http://schemas.microsoft.com/office/powerpoint/2010/main" val="4151470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81DC50B-54CE-4931-BC0A-DDDF8879873D}" type="datetimeFigureOut">
              <a:rPr lang="en-GB" smtClean="0"/>
              <a:t>09/10/2020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1204830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81DC50B-54CE-4931-BC0A-DDDF8879873D}" type="datetimeFigureOut">
              <a:rPr lang="en-GB" smtClean="0"/>
              <a:t>09/10/2020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413761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81DC50B-54CE-4931-BC0A-DDDF8879873D}" type="datetimeFigureOut">
              <a:rPr lang="en-GB" smtClean="0"/>
              <a:t>09/10/2020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58386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81DC50B-54CE-4931-BC0A-DDDF8879873D}" type="datetimeFigureOut">
              <a:rPr lang="en-GB" smtClean="0"/>
              <a:t>09/10/2020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47590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1DC50B-54CE-4931-BC0A-DDDF8879873D}" type="datetimeFigureOut">
              <a:rPr lang="en-GB" smtClean="0"/>
              <a:t>09/10/2020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017697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81DC50B-54CE-4931-BC0A-DDDF8879873D}" type="datetimeFigureOut">
              <a:rPr lang="en-GB" smtClean="0"/>
              <a:t>09/10/2020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897563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81DC50B-54CE-4931-BC0A-DDDF8879873D}" type="datetimeFigureOut">
              <a:rPr lang="en-GB" smtClean="0"/>
              <a:t>09/10/2020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82952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81DC50B-54CE-4931-BC0A-DDDF8879873D}" type="datetimeFigureOut">
              <a:rPr lang="en-GB" smtClean="0"/>
              <a:t>09/10/2020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4489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1DC50B-54CE-4931-BC0A-DDDF8879873D}" type="datetimeFigureOut">
              <a:rPr lang="en-GB" smtClean="0"/>
              <a:t>09/10/2020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198038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1DC50B-54CE-4931-BC0A-DDDF8879873D}" type="datetimeFigureOut">
              <a:rPr lang="en-GB" smtClean="0"/>
              <a:t>09/10/2020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354541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1DC50B-54CE-4931-BC0A-DDDF8879873D}" type="datetimeFigureOut">
              <a:rPr lang="en-GB" smtClean="0"/>
              <a:t>09/10/2020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782767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1DC50B-54CE-4931-BC0A-DDDF8879873D}" type="datetimeFigureOut">
              <a:rPr lang="en-GB" smtClean="0"/>
              <a:t>09/10/2020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A55F11-0F6B-4871-AF95-E9FBACA37828}" type="slidenum">
              <a:rPr lang="en-GB" smtClean="0"/>
              <a:t>‹#›</a:t>
            </a:fld>
            <a:endParaRPr lang="en-GB"/>
          </a:p>
        </p:txBody>
      </p:sp>
    </p:spTree>
    <p:extLst>
      <p:ext uri="{BB962C8B-B14F-4D97-AF65-F5344CB8AC3E}">
        <p14:creationId xmlns:p14="http://schemas.microsoft.com/office/powerpoint/2010/main" val="2630853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5.png"/><Relationship Id="rId18" Type="http://schemas.openxmlformats.org/officeDocument/2006/relationships/image" Target="../media/image70.png"/><Relationship Id="rId3" Type="http://schemas.microsoft.com/office/2007/relationships/hdphoto" Target="../media/hdphoto5.wdp"/><Relationship Id="rId7" Type="http://schemas.openxmlformats.org/officeDocument/2006/relationships/image" Target="../media/image64.png"/><Relationship Id="rId12" Type="http://schemas.openxmlformats.org/officeDocument/2006/relationships/image" Target="../media/image66.png"/><Relationship Id="rId17" Type="http://schemas.openxmlformats.org/officeDocument/2006/relationships/image" Target="../media/image69.jpeg"/><Relationship Id="rId2" Type="http://schemas.openxmlformats.org/officeDocument/2006/relationships/image" Target="../media/image47.png"/><Relationship Id="rId16" Type="http://schemas.openxmlformats.org/officeDocument/2006/relationships/image" Target="../media/image68.jpeg"/><Relationship Id="rId1" Type="http://schemas.openxmlformats.org/officeDocument/2006/relationships/slideLayout" Target="../slideLayouts/slideLayout1.xml"/><Relationship Id="rId6" Type="http://schemas.openxmlformats.org/officeDocument/2006/relationships/image" Target="../media/image32.png"/><Relationship Id="rId11" Type="http://schemas.microsoft.com/office/2007/relationships/hdphoto" Target="../media/hdphoto9.wdp"/><Relationship Id="rId5" Type="http://schemas.openxmlformats.org/officeDocument/2006/relationships/image" Target="../media/image6.png"/><Relationship Id="rId15" Type="http://schemas.openxmlformats.org/officeDocument/2006/relationships/image" Target="../media/image67.gif"/><Relationship Id="rId10" Type="http://schemas.openxmlformats.org/officeDocument/2006/relationships/image" Target="../media/image65.jpe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5.wdp"/><Relationship Id="rId7" Type="http://schemas.openxmlformats.org/officeDocument/2006/relationships/image" Target="../media/image36.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6.png"/><Relationship Id="rId10" Type="http://schemas.openxmlformats.org/officeDocument/2006/relationships/image" Target="../media/image71.png"/><Relationship Id="rId4" Type="http://schemas.openxmlformats.org/officeDocument/2006/relationships/image" Target="../media/image5.png"/><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10.wdp"/><Relationship Id="rId3" Type="http://schemas.openxmlformats.org/officeDocument/2006/relationships/image" Target="../media/image47.png"/><Relationship Id="rId7" Type="http://schemas.openxmlformats.org/officeDocument/2006/relationships/image" Target="../media/image36.png"/><Relationship Id="rId12" Type="http://schemas.openxmlformats.org/officeDocument/2006/relationships/image" Target="../media/image73.jpe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32.png"/><Relationship Id="rId11" Type="http://schemas.openxmlformats.org/officeDocument/2006/relationships/image" Target="../media/image72.emf"/><Relationship Id="rId5" Type="http://schemas.openxmlformats.org/officeDocument/2006/relationships/image" Target="../media/image6.png"/><Relationship Id="rId15" Type="http://schemas.microsoft.com/office/2007/relationships/hdphoto" Target="../media/hdphoto11.wdp"/><Relationship Id="rId10" Type="http://schemas.openxmlformats.org/officeDocument/2006/relationships/oleObject" Target="../embeddings/oleObject1.bin"/><Relationship Id="rId4" Type="http://schemas.microsoft.com/office/2007/relationships/hdphoto" Target="../media/hdphoto5.wdp"/><Relationship Id="rId9" Type="http://schemas.openxmlformats.org/officeDocument/2006/relationships/image" Target="../media/image13.png"/><Relationship Id="rId14" Type="http://schemas.openxmlformats.org/officeDocument/2006/relationships/image" Target="../media/image74.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13.wdp"/><Relationship Id="rId3" Type="http://schemas.openxmlformats.org/officeDocument/2006/relationships/image" Target="../media/image47.png"/><Relationship Id="rId7" Type="http://schemas.openxmlformats.org/officeDocument/2006/relationships/image" Target="../media/image6.png"/><Relationship Id="rId12" Type="http://schemas.openxmlformats.org/officeDocument/2006/relationships/image" Target="../media/image77.png"/><Relationship Id="rId2" Type="http://schemas.openxmlformats.org/officeDocument/2006/relationships/image" Target="../media/image32.png"/><Relationship Id="rId1" Type="http://schemas.openxmlformats.org/officeDocument/2006/relationships/slideLayout" Target="../slideLayouts/slideLayout1.xml"/><Relationship Id="rId6" Type="http://schemas.microsoft.com/office/2007/relationships/hdphoto" Target="../media/hdphoto12.wdp"/><Relationship Id="rId11"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13.png"/><Relationship Id="rId4" Type="http://schemas.microsoft.com/office/2007/relationships/hdphoto" Target="../media/hdphoto5.wdp"/><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7.png"/><Relationship Id="rId7" Type="http://schemas.openxmlformats.org/officeDocument/2006/relationships/image" Target="../media/image6.png"/><Relationship Id="rId2" Type="http://schemas.openxmlformats.org/officeDocument/2006/relationships/image" Target="../media/image32.png"/><Relationship Id="rId1" Type="http://schemas.openxmlformats.org/officeDocument/2006/relationships/slideLayout" Target="../slideLayouts/slideLayout1.xml"/><Relationship Id="rId6" Type="http://schemas.microsoft.com/office/2007/relationships/hdphoto" Target="../media/hdphoto14.wdp"/><Relationship Id="rId11"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13.png"/><Relationship Id="rId4" Type="http://schemas.microsoft.com/office/2007/relationships/hdphoto" Target="../media/hdphoto5.wdp"/><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5.wdp"/><Relationship Id="rId7" Type="http://schemas.openxmlformats.org/officeDocument/2006/relationships/image" Target="../media/image36.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11.wdp"/><Relationship Id="rId5" Type="http://schemas.openxmlformats.org/officeDocument/2006/relationships/image" Target="../media/image5.png"/><Relationship Id="rId10" Type="http://schemas.openxmlformats.org/officeDocument/2006/relationships/image" Target="../media/image74.png"/><Relationship Id="rId4" Type="http://schemas.openxmlformats.org/officeDocument/2006/relationships/image" Target="../media/image32.png"/><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hyperlink" Target="http://lincs.skoool.co.uk/content/primary/maths/factors/index.html" TargetMode="External"/><Relationship Id="rId3" Type="http://schemas.microsoft.com/office/2007/relationships/hdphoto" Target="../media/hdphoto5.wdp"/><Relationship Id="rId7" Type="http://schemas.openxmlformats.org/officeDocument/2006/relationships/image" Target="../media/image36.png"/><Relationship Id="rId12" Type="http://schemas.openxmlformats.org/officeDocument/2006/relationships/hyperlink" Target="http://www.topmarks.co.uk/Flash.aspx?f=bingotimesordivide" TargetMode="External"/><Relationship Id="rId2" Type="http://schemas.openxmlformats.org/officeDocument/2006/relationships/image" Target="../media/image47.png"/><Relationship Id="rId16" Type="http://schemas.openxmlformats.org/officeDocument/2006/relationships/hyperlink" Target="http://www.mathsonline.org/pages/longdiv.html" TargetMode="Externa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hyperlink" Target="http://www.topmarks.co.uk/Flash.aspx?f=WhatsWronggrid" TargetMode="External"/><Relationship Id="rId5" Type="http://schemas.openxmlformats.org/officeDocument/2006/relationships/image" Target="../media/image6.png"/><Relationship Id="rId15" Type="http://schemas.openxmlformats.org/officeDocument/2006/relationships/hyperlink" Target="http://www.topmarks.co.uk/Flash.aspx?f=mentaldivisionv2" TargetMode="External"/><Relationship Id="rId10" Type="http://schemas.openxmlformats.org/officeDocument/2006/relationships/hyperlink" Target="http://www.dositey.com/2008/addsub/Mystery11.htm" TargetMode="External"/><Relationship Id="rId4" Type="http://schemas.openxmlformats.org/officeDocument/2006/relationships/image" Target="../media/image5.png"/><Relationship Id="rId9" Type="http://schemas.openxmlformats.org/officeDocument/2006/relationships/image" Target="../media/image13.png"/><Relationship Id="rId14" Type="http://schemas.openxmlformats.org/officeDocument/2006/relationships/hyperlink" Target="http://lincs.skoool.co.uk/content/primary/maths/multiplication/index.html"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82.png"/><Relationship Id="rId3" Type="http://schemas.microsoft.com/office/2007/relationships/hdphoto" Target="../media/hdphoto5.wdp"/><Relationship Id="rId7" Type="http://schemas.openxmlformats.org/officeDocument/2006/relationships/image" Target="../media/image38.png"/><Relationship Id="rId12" Type="http://schemas.microsoft.com/office/2007/relationships/hdphoto" Target="../media/hdphoto15.wdp"/><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81.png"/><Relationship Id="rId5" Type="http://schemas.openxmlformats.org/officeDocument/2006/relationships/image" Target="../media/image6.png"/><Relationship Id="rId10" Type="http://schemas.openxmlformats.org/officeDocument/2006/relationships/image" Target="../media/image80.png"/><Relationship Id="rId4" Type="http://schemas.openxmlformats.org/officeDocument/2006/relationships/image" Target="../media/image5.png"/><Relationship Id="rId9" Type="http://schemas.openxmlformats.org/officeDocument/2006/relationships/image" Target="../media/image13.png"/><Relationship Id="rId14" Type="http://schemas.microsoft.com/office/2007/relationships/hdphoto" Target="../media/hdphoto16.wdp"/></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5.wdp"/><Relationship Id="rId7" Type="http://schemas.openxmlformats.org/officeDocument/2006/relationships/image" Target="../media/image38.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microsoft.com/office/2007/relationships/hdphoto" Target="../media/hdphoto17.wdp"/><Relationship Id="rId5" Type="http://schemas.openxmlformats.org/officeDocument/2006/relationships/image" Target="../media/image6.png"/><Relationship Id="rId10" Type="http://schemas.openxmlformats.org/officeDocument/2006/relationships/image" Target="../media/image83.png"/><Relationship Id="rId4" Type="http://schemas.openxmlformats.org/officeDocument/2006/relationships/image" Target="../media/image5.png"/><Relationship Id="rId9"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85.png"/><Relationship Id="rId3" Type="http://schemas.openxmlformats.org/officeDocument/2006/relationships/image" Target="../media/image47.png"/><Relationship Id="rId7" Type="http://schemas.openxmlformats.org/officeDocument/2006/relationships/image" Target="../media/image32.png"/><Relationship Id="rId12" Type="http://schemas.microsoft.com/office/2007/relationships/hdphoto" Target="../media/hdphoto18.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84.png"/><Relationship Id="rId5" Type="http://schemas.openxmlformats.org/officeDocument/2006/relationships/image" Target="../media/image5.png"/><Relationship Id="rId10" Type="http://schemas.openxmlformats.org/officeDocument/2006/relationships/image" Target="../media/image13.png"/><Relationship Id="rId4" Type="http://schemas.microsoft.com/office/2007/relationships/hdphoto" Target="../media/hdphoto5.wdp"/><Relationship Id="rId9" Type="http://schemas.openxmlformats.org/officeDocument/2006/relationships/image" Target="../media/image10.png"/><Relationship Id="rId14" Type="http://schemas.openxmlformats.org/officeDocument/2006/relationships/image" Target="../media/image86.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19.wdp"/><Relationship Id="rId3" Type="http://schemas.microsoft.com/office/2007/relationships/hdphoto" Target="../media/hdphoto5.wdp"/><Relationship Id="rId7" Type="http://schemas.openxmlformats.org/officeDocument/2006/relationships/image" Target="../media/image38.png"/><Relationship Id="rId12" Type="http://schemas.openxmlformats.org/officeDocument/2006/relationships/image" Target="../media/image89.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88.png"/><Relationship Id="rId5" Type="http://schemas.openxmlformats.org/officeDocument/2006/relationships/image" Target="../media/image6.png"/><Relationship Id="rId10" Type="http://schemas.openxmlformats.org/officeDocument/2006/relationships/image" Target="../media/image87.png"/><Relationship Id="rId4" Type="http://schemas.openxmlformats.org/officeDocument/2006/relationships/image" Target="../media/image5.png"/><Relationship Id="rId9"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21.wdp"/><Relationship Id="rId3" Type="http://schemas.microsoft.com/office/2007/relationships/hdphoto" Target="../media/hdphoto5.wdp"/><Relationship Id="rId7" Type="http://schemas.openxmlformats.org/officeDocument/2006/relationships/image" Target="../media/image5.png"/><Relationship Id="rId12" Type="http://schemas.openxmlformats.org/officeDocument/2006/relationships/image" Target="../media/image91.jpeg"/><Relationship Id="rId2" Type="http://schemas.openxmlformats.org/officeDocument/2006/relationships/image" Target="../media/image47.png"/><Relationship Id="rId1" Type="http://schemas.openxmlformats.org/officeDocument/2006/relationships/slideLayout" Target="../slideLayouts/slideLayout1.xml"/><Relationship Id="rId6" Type="http://schemas.microsoft.com/office/2007/relationships/hdphoto" Target="../media/hdphoto20.wdp"/><Relationship Id="rId11" Type="http://schemas.openxmlformats.org/officeDocument/2006/relationships/image" Target="../media/image13.png"/><Relationship Id="rId5" Type="http://schemas.openxmlformats.org/officeDocument/2006/relationships/image" Target="../media/image90.png"/><Relationship Id="rId10" Type="http://schemas.openxmlformats.org/officeDocument/2006/relationships/image" Target="../media/image10.png"/><Relationship Id="rId4" Type="http://schemas.openxmlformats.org/officeDocument/2006/relationships/image" Target="../media/image32.png"/><Relationship Id="rId9" Type="http://schemas.openxmlformats.org/officeDocument/2006/relationships/image" Target="../media/image38.png"/><Relationship Id="rId14" Type="http://schemas.openxmlformats.org/officeDocument/2006/relationships/image" Target="../media/image92.jpeg"/></Relationships>
</file>

<file path=ppt/slides/_rels/slide22.xml.rels><?xml version="1.0" encoding="UTF-8" standalone="yes"?>
<Relationships xmlns="http://schemas.openxmlformats.org/package/2006/relationships"><Relationship Id="rId8" Type="http://schemas.openxmlformats.org/officeDocument/2006/relationships/image" Target="../media/image93.jpeg"/><Relationship Id="rId13" Type="http://schemas.openxmlformats.org/officeDocument/2006/relationships/image" Target="../media/image95.png"/><Relationship Id="rId3" Type="http://schemas.openxmlformats.org/officeDocument/2006/relationships/image" Target="../media/image47.png"/><Relationship Id="rId7" Type="http://schemas.openxmlformats.org/officeDocument/2006/relationships/image" Target="../media/image32.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4.jpeg"/><Relationship Id="rId4" Type="http://schemas.microsoft.com/office/2007/relationships/hdphoto" Target="../media/hdphoto5.wdp"/><Relationship Id="rId9" Type="http://schemas.openxmlformats.org/officeDocument/2006/relationships/image" Target="../media/image38.png"/><Relationship Id="rId14" Type="http://schemas.microsoft.com/office/2007/relationships/hdphoto" Target="../media/hdphoto22.wdp"/></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7.png"/><Relationship Id="rId7" Type="http://schemas.openxmlformats.org/officeDocument/2006/relationships/image" Target="../media/image32.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microsoft.com/office/2007/relationships/hdphoto" Target="../media/hdphoto23.wdp"/><Relationship Id="rId4" Type="http://schemas.microsoft.com/office/2007/relationships/hdphoto" Target="../media/hdphoto5.wdp"/><Relationship Id="rId9" Type="http://schemas.openxmlformats.org/officeDocument/2006/relationships/image" Target="../media/image96.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5.wdp"/><Relationship Id="rId7" Type="http://schemas.openxmlformats.org/officeDocument/2006/relationships/image" Target="../media/image5.png"/><Relationship Id="rId12" Type="http://schemas.openxmlformats.org/officeDocument/2006/relationships/image" Target="../media/image98.png"/><Relationship Id="rId2" Type="http://schemas.openxmlformats.org/officeDocument/2006/relationships/image" Target="../media/image47.png"/><Relationship Id="rId1" Type="http://schemas.openxmlformats.org/officeDocument/2006/relationships/slideLayout" Target="../slideLayouts/slideLayout1.xml"/><Relationship Id="rId6" Type="http://schemas.microsoft.com/office/2007/relationships/hdphoto" Target="../media/hdphoto24.wdp"/><Relationship Id="rId11" Type="http://schemas.openxmlformats.org/officeDocument/2006/relationships/image" Target="../media/image13.png"/><Relationship Id="rId5" Type="http://schemas.openxmlformats.org/officeDocument/2006/relationships/image" Target="../media/image97.png"/><Relationship Id="rId10" Type="http://schemas.openxmlformats.org/officeDocument/2006/relationships/image" Target="../media/image10.png"/><Relationship Id="rId4" Type="http://schemas.openxmlformats.org/officeDocument/2006/relationships/image" Target="../media/image32.png"/><Relationship Id="rId9"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02.png"/><Relationship Id="rId3" Type="http://schemas.microsoft.com/office/2007/relationships/hdphoto" Target="../media/hdphoto5.wdp"/><Relationship Id="rId7" Type="http://schemas.openxmlformats.org/officeDocument/2006/relationships/image" Target="../media/image38.png"/><Relationship Id="rId12" Type="http://schemas.openxmlformats.org/officeDocument/2006/relationships/image" Target="../media/image101.png"/><Relationship Id="rId2" Type="http://schemas.openxmlformats.org/officeDocument/2006/relationships/image" Target="../media/image47.png"/><Relationship Id="rId16" Type="http://schemas.openxmlformats.org/officeDocument/2006/relationships/image" Target="../media/image105.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100.png"/><Relationship Id="rId5" Type="http://schemas.openxmlformats.org/officeDocument/2006/relationships/image" Target="../media/image6.png"/><Relationship Id="rId15" Type="http://schemas.openxmlformats.org/officeDocument/2006/relationships/image" Target="../media/image104.png"/><Relationship Id="rId10" Type="http://schemas.openxmlformats.org/officeDocument/2006/relationships/image" Target="../media/image99.png"/><Relationship Id="rId4" Type="http://schemas.openxmlformats.org/officeDocument/2006/relationships/image" Target="../media/image5.png"/><Relationship Id="rId9" Type="http://schemas.openxmlformats.org/officeDocument/2006/relationships/image" Target="../media/image13.png"/><Relationship Id="rId14" Type="http://schemas.openxmlformats.org/officeDocument/2006/relationships/image" Target="../media/image103.png"/></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08.png"/><Relationship Id="rId3" Type="http://schemas.microsoft.com/office/2007/relationships/hdphoto" Target="../media/hdphoto5.wdp"/><Relationship Id="rId7" Type="http://schemas.openxmlformats.org/officeDocument/2006/relationships/image" Target="../media/image38.png"/><Relationship Id="rId12" Type="http://schemas.openxmlformats.org/officeDocument/2006/relationships/image" Target="../media/image107.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microsoft.com/office/2007/relationships/hdphoto" Target="../media/hdphoto25.wdp"/><Relationship Id="rId5" Type="http://schemas.openxmlformats.org/officeDocument/2006/relationships/image" Target="../media/image6.png"/><Relationship Id="rId10" Type="http://schemas.openxmlformats.org/officeDocument/2006/relationships/image" Target="../media/image106.png"/><Relationship Id="rId4" Type="http://schemas.openxmlformats.org/officeDocument/2006/relationships/image" Target="../media/image5.png"/><Relationship Id="rId9"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5.wdp"/><Relationship Id="rId7" Type="http://schemas.openxmlformats.org/officeDocument/2006/relationships/image" Target="../media/image40.png"/><Relationship Id="rId12" Type="http://schemas.openxmlformats.org/officeDocument/2006/relationships/image" Target="../media/image110.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microsoft.com/office/2007/relationships/hdphoto" Target="../media/hdphoto26.wdp"/><Relationship Id="rId5" Type="http://schemas.openxmlformats.org/officeDocument/2006/relationships/image" Target="../media/image6.png"/><Relationship Id="rId10" Type="http://schemas.openxmlformats.org/officeDocument/2006/relationships/image" Target="../media/image109.png"/><Relationship Id="rId4" Type="http://schemas.openxmlformats.org/officeDocument/2006/relationships/image" Target="../media/image5.png"/><Relationship Id="rId9" Type="http://schemas.openxmlformats.org/officeDocument/2006/relationships/image" Target="../media/image13.png"/></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5.wdp"/><Relationship Id="rId7" Type="http://schemas.openxmlformats.org/officeDocument/2006/relationships/image" Target="../media/image40.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6.png"/><Relationship Id="rId10" Type="http://schemas.openxmlformats.org/officeDocument/2006/relationships/image" Target="../media/image111.png"/><Relationship Id="rId4" Type="http://schemas.openxmlformats.org/officeDocument/2006/relationships/image" Target="../media/image5.png"/><Relationship Id="rId9" Type="http://schemas.openxmlformats.org/officeDocument/2006/relationships/image" Target="../media/image13.png"/></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5.wdp"/><Relationship Id="rId7" Type="http://schemas.openxmlformats.org/officeDocument/2006/relationships/image" Target="../media/image42.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0.png"/><Relationship Id="rId3" Type="http://schemas.openxmlformats.org/officeDocument/2006/relationships/image" Target="../media/image6.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29.png"/><Relationship Id="rId2" Type="http://schemas.openxmlformats.org/officeDocument/2006/relationships/image" Target="../media/image5.png"/><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audio" Target="../media/audio1.wav"/><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slide" Target="slide4.xml"/><Relationship Id="rId28" Type="http://schemas.openxmlformats.org/officeDocument/2006/relationships/image" Target="../media/image7.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1.pn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5.wdp"/><Relationship Id="rId7" Type="http://schemas.openxmlformats.org/officeDocument/2006/relationships/image" Target="../media/image5.png"/><Relationship Id="rId12" Type="http://schemas.openxmlformats.org/officeDocument/2006/relationships/image" Target="../media/image113.png"/><Relationship Id="rId2" Type="http://schemas.openxmlformats.org/officeDocument/2006/relationships/image" Target="../media/image47.png"/><Relationship Id="rId1" Type="http://schemas.openxmlformats.org/officeDocument/2006/relationships/slideLayout" Target="../slideLayouts/slideLayout1.xml"/><Relationship Id="rId6" Type="http://schemas.microsoft.com/office/2007/relationships/hdphoto" Target="../media/hdphoto27.wdp"/><Relationship Id="rId11" Type="http://schemas.openxmlformats.org/officeDocument/2006/relationships/image" Target="../media/image13.png"/><Relationship Id="rId5" Type="http://schemas.openxmlformats.org/officeDocument/2006/relationships/image" Target="../media/image112.jpeg"/><Relationship Id="rId10" Type="http://schemas.openxmlformats.org/officeDocument/2006/relationships/image" Target="../media/image10.png"/><Relationship Id="rId4" Type="http://schemas.openxmlformats.org/officeDocument/2006/relationships/image" Target="../media/image32.png"/><Relationship Id="rId9" Type="http://schemas.openxmlformats.org/officeDocument/2006/relationships/image" Target="../media/image42.png"/></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7.png"/><Relationship Id="rId3" Type="http://schemas.microsoft.com/office/2007/relationships/hdphoto" Target="../media/hdphoto5.wdp"/><Relationship Id="rId7" Type="http://schemas.openxmlformats.org/officeDocument/2006/relationships/image" Target="../media/image32.png"/><Relationship Id="rId12" Type="http://schemas.openxmlformats.org/officeDocument/2006/relationships/image" Target="../media/image56.jpe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13.png"/><Relationship Id="rId5" Type="http://schemas.openxmlformats.org/officeDocument/2006/relationships/image" Target="../media/image6.png"/><Relationship Id="rId15" Type="http://schemas.openxmlformats.org/officeDocument/2006/relationships/image" Target="../media/image59.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55.png"/><Relationship Id="rId14"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29.wdp"/><Relationship Id="rId3" Type="http://schemas.microsoft.com/office/2007/relationships/hdphoto" Target="../media/hdphoto5.wdp"/><Relationship Id="rId7" Type="http://schemas.openxmlformats.org/officeDocument/2006/relationships/slide" Target="slide4.xml"/><Relationship Id="rId12" Type="http://schemas.openxmlformats.org/officeDocument/2006/relationships/image" Target="../media/image115.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10.png"/><Relationship Id="rId11" Type="http://schemas.microsoft.com/office/2007/relationships/hdphoto" Target="../media/hdphoto28.wdp"/><Relationship Id="rId5" Type="http://schemas.openxmlformats.org/officeDocument/2006/relationships/image" Target="../media/image6.png"/><Relationship Id="rId15" Type="http://schemas.openxmlformats.org/officeDocument/2006/relationships/image" Target="../media/image41.png"/><Relationship Id="rId10" Type="http://schemas.openxmlformats.org/officeDocument/2006/relationships/image" Target="../media/image114.png"/><Relationship Id="rId4" Type="http://schemas.openxmlformats.org/officeDocument/2006/relationships/image" Target="../media/image5.png"/><Relationship Id="rId9" Type="http://schemas.openxmlformats.org/officeDocument/2006/relationships/image" Target="../media/image32.png"/><Relationship Id="rId14" Type="http://schemas.openxmlformats.org/officeDocument/2006/relationships/image" Target="../media/image116.pn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slide" Target="slide5.xml"/><Relationship Id="rId18" Type="http://schemas.openxmlformats.org/officeDocument/2006/relationships/image" Target="../media/image39.png"/><Relationship Id="rId26" Type="http://schemas.openxmlformats.org/officeDocument/2006/relationships/slide" Target="slide3.xml"/><Relationship Id="rId3" Type="http://schemas.openxmlformats.org/officeDocument/2006/relationships/image" Target="../media/image6.png"/><Relationship Id="rId21" Type="http://schemas.openxmlformats.org/officeDocument/2006/relationships/slide" Target="slide32.xml"/><Relationship Id="rId7" Type="http://schemas.openxmlformats.org/officeDocument/2006/relationships/slide" Target="slide9.xml"/><Relationship Id="rId12" Type="http://schemas.openxmlformats.org/officeDocument/2006/relationships/image" Target="../media/image36.png"/><Relationship Id="rId17" Type="http://schemas.openxmlformats.org/officeDocument/2006/relationships/slide" Target="slide8.xml"/><Relationship Id="rId25" Type="http://schemas.openxmlformats.org/officeDocument/2006/relationships/slide" Target="slide31.xml"/><Relationship Id="rId2" Type="http://schemas.openxmlformats.org/officeDocument/2006/relationships/image" Target="../media/image5.png"/><Relationship Id="rId16" Type="http://schemas.openxmlformats.org/officeDocument/2006/relationships/image" Target="../media/image38.png"/><Relationship Id="rId20" Type="http://schemas.openxmlformats.org/officeDocument/2006/relationships/image" Target="../media/image40.png"/><Relationship Id="rId29" Type="http://schemas.openxmlformats.org/officeDocument/2006/relationships/image" Target="../media/image44.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slide" Target="slide11.xml"/><Relationship Id="rId24" Type="http://schemas.openxmlformats.org/officeDocument/2006/relationships/image" Target="../media/image42.png"/><Relationship Id="rId5" Type="http://schemas.openxmlformats.org/officeDocument/2006/relationships/image" Target="../media/image33.jpeg"/><Relationship Id="rId15" Type="http://schemas.openxmlformats.org/officeDocument/2006/relationships/slide" Target="slide17.xml"/><Relationship Id="rId23" Type="http://schemas.openxmlformats.org/officeDocument/2006/relationships/slide" Target="slide29.xml"/><Relationship Id="rId28" Type="http://schemas.openxmlformats.org/officeDocument/2006/relationships/image" Target="../media/image10.png"/><Relationship Id="rId10" Type="http://schemas.openxmlformats.org/officeDocument/2006/relationships/image" Target="../media/image35.png"/><Relationship Id="rId19" Type="http://schemas.openxmlformats.org/officeDocument/2006/relationships/slide" Target="slide27.xml"/><Relationship Id="rId31" Type="http://schemas.openxmlformats.org/officeDocument/2006/relationships/image" Target="../media/image13.png"/><Relationship Id="rId4" Type="http://schemas.openxmlformats.org/officeDocument/2006/relationships/image" Target="../media/image32.png"/><Relationship Id="rId9" Type="http://schemas.openxmlformats.org/officeDocument/2006/relationships/slide" Target="slide10.xml"/><Relationship Id="rId14" Type="http://schemas.openxmlformats.org/officeDocument/2006/relationships/image" Target="../media/image37.png"/><Relationship Id="rId22" Type="http://schemas.openxmlformats.org/officeDocument/2006/relationships/image" Target="../media/image41.png"/><Relationship Id="rId27" Type="http://schemas.openxmlformats.org/officeDocument/2006/relationships/image" Target="../media/image43.png"/><Relationship Id="rId30"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package" Target="../embeddings/Microsoft_Excel_Worksheet.xlsx"/><Relationship Id="rId3" Type="http://schemas.openxmlformats.org/officeDocument/2006/relationships/image" Target="../media/image47.png"/><Relationship Id="rId7" Type="http://schemas.openxmlformats.org/officeDocument/2006/relationships/image" Target="../media/image32.png"/><Relationship Id="rId12" Type="http://schemas.openxmlformats.org/officeDocument/2006/relationships/image" Target="../media/image49.png"/><Relationship Id="rId2" Type="http://schemas.openxmlformats.org/officeDocument/2006/relationships/slideLayout" Target="../slideLayouts/slideLayout1.xml"/><Relationship Id="rId16" Type="http://schemas.openxmlformats.org/officeDocument/2006/relationships/image" Target="../media/image46.emf"/><Relationship Id="rId1" Type="http://schemas.openxmlformats.org/officeDocument/2006/relationships/vmlDrawing" Target="../drawings/vmlDrawing1.vml"/><Relationship Id="rId6" Type="http://schemas.openxmlformats.org/officeDocument/2006/relationships/image" Target="../media/image6.png"/><Relationship Id="rId11" Type="http://schemas.openxmlformats.org/officeDocument/2006/relationships/image" Target="../media/image13.png"/><Relationship Id="rId5" Type="http://schemas.openxmlformats.org/officeDocument/2006/relationships/image" Target="../media/image5.png"/><Relationship Id="rId15" Type="http://schemas.openxmlformats.org/officeDocument/2006/relationships/package" Target="../embeddings/Microsoft_Excel_Worksheet1.xlsx"/><Relationship Id="rId10" Type="http://schemas.openxmlformats.org/officeDocument/2006/relationships/image" Target="../media/image10.png"/><Relationship Id="rId4" Type="http://schemas.microsoft.com/office/2007/relationships/hdphoto" Target="../media/hdphoto5.wdp"/><Relationship Id="rId9" Type="http://schemas.openxmlformats.org/officeDocument/2006/relationships/image" Target="../media/image37.png"/><Relationship Id="rId14" Type="http://schemas.openxmlformats.org/officeDocument/2006/relationships/image" Target="../media/image45.emf"/></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6.png"/><Relationship Id="rId12"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5.png"/><Relationship Id="rId11" Type="http://schemas.openxmlformats.org/officeDocument/2006/relationships/image" Target="../media/image13.png"/><Relationship Id="rId5" Type="http://schemas.openxmlformats.org/officeDocument/2006/relationships/image" Target="../media/image32.png"/><Relationship Id="rId15" Type="http://schemas.openxmlformats.org/officeDocument/2006/relationships/image" Target="../media/image50.emf"/><Relationship Id="rId10" Type="http://schemas.openxmlformats.org/officeDocument/2006/relationships/image" Target="../media/image10.png"/><Relationship Id="rId4" Type="http://schemas.microsoft.com/office/2007/relationships/hdphoto" Target="../media/hdphoto5.wdp"/><Relationship Id="rId9" Type="http://schemas.openxmlformats.org/officeDocument/2006/relationships/image" Target="../media/image37.png"/><Relationship Id="rId14" Type="http://schemas.openxmlformats.org/officeDocument/2006/relationships/package" Target="../embeddings/Microsoft_Excel_Worksheet2.xlsx"/></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5.wdp"/><Relationship Id="rId7" Type="http://schemas.openxmlformats.org/officeDocument/2006/relationships/image" Target="../media/image37.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54.png"/><Relationship Id="rId5" Type="http://schemas.openxmlformats.org/officeDocument/2006/relationships/image" Target="../media/image6.png"/><Relationship Id="rId10" Type="http://schemas.openxmlformats.org/officeDocument/2006/relationships/image" Target="../media/image53.png"/><Relationship Id="rId4" Type="http://schemas.openxmlformats.org/officeDocument/2006/relationships/image" Target="../media/image5.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7.png"/><Relationship Id="rId3" Type="http://schemas.microsoft.com/office/2007/relationships/hdphoto" Target="../media/hdphoto5.wdp"/><Relationship Id="rId7" Type="http://schemas.openxmlformats.org/officeDocument/2006/relationships/image" Target="../media/image32.png"/><Relationship Id="rId12" Type="http://schemas.openxmlformats.org/officeDocument/2006/relationships/image" Target="../media/image56.jpe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13.png"/><Relationship Id="rId5" Type="http://schemas.openxmlformats.org/officeDocument/2006/relationships/image" Target="../media/image6.png"/><Relationship Id="rId15" Type="http://schemas.openxmlformats.org/officeDocument/2006/relationships/image" Target="../media/image59.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55.png"/><Relationship Id="rId14" Type="http://schemas.openxmlformats.org/officeDocument/2006/relationships/image" Target="../media/image58.png"/></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7.wdp"/><Relationship Id="rId3" Type="http://schemas.microsoft.com/office/2007/relationships/hdphoto" Target="../media/hdphoto5.wdp"/><Relationship Id="rId7" Type="http://schemas.openxmlformats.org/officeDocument/2006/relationships/image" Target="../media/image60.jpeg"/><Relationship Id="rId12" Type="http://schemas.openxmlformats.org/officeDocument/2006/relationships/image" Target="../media/image63.jpeg"/><Relationship Id="rId2" Type="http://schemas.openxmlformats.org/officeDocument/2006/relationships/image" Target="../media/image47.png"/><Relationship Id="rId16"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62.jpeg"/><Relationship Id="rId5" Type="http://schemas.openxmlformats.org/officeDocument/2006/relationships/image" Target="../media/image6.png"/><Relationship Id="rId15" Type="http://schemas.openxmlformats.org/officeDocument/2006/relationships/image" Target="../media/image10.png"/><Relationship Id="rId10" Type="http://schemas.openxmlformats.org/officeDocument/2006/relationships/hyperlink" Target="http://www.google.co.uk/imgres?q=video&amp;sa=X&amp;biw=1051&amp;bih=518&amp;tbm=isch&amp;tbnid=DXeoPzDJLa-5LM:&amp;imgrefurl=http://video.toptenreviews.com/&amp;docid=DZrKUR7N_HckcM&amp;imgurl=http://www.toptenreviews.com/video/splash/lg-55lw6500-p53638-video-1.jpg&amp;w=480&amp;h=270&amp;ei=53h1Ua67Hums0QX22ICICQ&amp;zoom=1&amp;ved=1t:3588,r:58,s:0,i:331&amp;iact=rc&amp;dur=757&amp;page=5&amp;tbnh=168&amp;tbnw=234&amp;start=54&amp;ndsp=15&amp;tx=112.3846435546875&amp;ty=74.23077392578125" TargetMode="External"/><Relationship Id="rId4" Type="http://schemas.openxmlformats.org/officeDocument/2006/relationships/image" Target="../media/image5.png"/><Relationship Id="rId9" Type="http://schemas.openxmlformats.org/officeDocument/2006/relationships/image" Target="../media/image61.pn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124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295000"/>
                    </a14:imgEffect>
                  </a14:imgLayer>
                </a14:imgProps>
              </a:ext>
              <a:ext uri="{28A0092B-C50C-407E-A947-70E740481C1C}">
                <a14:useLocalDpi xmlns:a14="http://schemas.microsoft.com/office/drawing/2010/main" val="0"/>
              </a:ext>
            </a:extLst>
          </a:blip>
          <a:srcRect/>
          <a:stretch>
            <a:fillRect/>
          </a:stretch>
        </p:blipFill>
        <p:spPr bwMode="auto">
          <a:xfrm>
            <a:off x="-117783" y="620688"/>
            <a:ext cx="9265029" cy="4584757"/>
          </a:xfrm>
          <a:prstGeom prst="rect">
            <a:avLst/>
          </a:prstGeom>
          <a:noFill/>
          <a:ln>
            <a:noFill/>
          </a:ln>
          <a:effectLst>
            <a:glow rad="228600">
              <a:schemeClr val="bg1">
                <a:lumMod val="85000"/>
                <a:alpha val="40000"/>
              </a:schemeClr>
            </a:glow>
            <a:outerShdw dist="35921" dir="2700000" algn="ctr" rotWithShape="0">
              <a:schemeClr val="bg2"/>
            </a:outerShdw>
            <a:reflection stA="20000" endPos="88000" dir="5400000" sy="-100000" algn="bl" rotWithShape="0"/>
            <a:softEdge rad="317500"/>
          </a:effectLst>
          <a:scene3d>
            <a:camera prst="orthographicFront"/>
            <a:lightRig rig="threePt" dir="t"/>
          </a:scene3d>
          <a:sp3d prstMaterial="softEdge"/>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603" y="4581128"/>
            <a:ext cx="6876256" cy="1615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3791987"/>
      </p:ext>
    </p:extLst>
  </p:cSld>
  <p:clrMapOvr>
    <a:masterClrMapping/>
  </p:clrMapOvr>
  <mc:AlternateContent xmlns:mc="http://schemas.openxmlformats.org/markup-compatibility/2006" xmlns:p14="http://schemas.microsoft.com/office/powerpoint/2010/main">
    <mc:Choice Requires="p14">
      <p:transition spd="slow">
        <p14:window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Vocabulary and Jobs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11805" y="1080018"/>
            <a:ext cx="8836907" cy="5229301"/>
            <a:chOff x="3275856" y="1196666"/>
            <a:chExt cx="5495639" cy="4896719"/>
          </a:xfrm>
        </p:grpSpPr>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26561" y="1196666"/>
              <a:ext cx="5144934" cy="4896719"/>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p:cNvSpPr/>
          <p:nvPr/>
        </p:nvSpPr>
        <p:spPr>
          <a:xfrm>
            <a:off x="959137" y="1460147"/>
            <a:ext cx="7573304" cy="3970318"/>
          </a:xfrm>
          <a:prstGeom prst="rect">
            <a:avLst/>
          </a:prstGeom>
        </p:spPr>
        <p:txBody>
          <a:bodyPr wrap="square">
            <a:spAutoFit/>
          </a:bodyPr>
          <a:lstStyle/>
          <a:p>
            <a:r>
              <a:rPr lang="en-GB" dirty="0">
                <a:latin typeface="Impact" pitchFamily="34" charset="0"/>
              </a:rPr>
              <a:t>Groups</a:t>
            </a:r>
          </a:p>
          <a:p>
            <a:r>
              <a:rPr lang="en-GB" dirty="0">
                <a:latin typeface="Impact" pitchFamily="34" charset="0"/>
              </a:rPr>
              <a:t>Sets</a:t>
            </a:r>
          </a:p>
          <a:p>
            <a:r>
              <a:rPr lang="en-GB" dirty="0">
                <a:latin typeface="Impact" pitchFamily="34" charset="0"/>
              </a:rPr>
              <a:t>Multiply/Multiple</a:t>
            </a:r>
          </a:p>
          <a:p>
            <a:r>
              <a:rPr lang="en-GB" dirty="0">
                <a:latin typeface="Impact" pitchFamily="34" charset="0"/>
              </a:rPr>
              <a:t>Times</a:t>
            </a:r>
          </a:p>
          <a:p>
            <a:r>
              <a:rPr lang="en-GB" dirty="0">
                <a:latin typeface="Impact" pitchFamily="34" charset="0"/>
              </a:rPr>
              <a:t>Divide/Division</a:t>
            </a:r>
          </a:p>
          <a:p>
            <a:r>
              <a:rPr lang="en-GB" dirty="0">
                <a:latin typeface="Impact" pitchFamily="34" charset="0"/>
              </a:rPr>
              <a:t>Split</a:t>
            </a:r>
          </a:p>
          <a:p>
            <a:r>
              <a:rPr lang="en-GB" dirty="0">
                <a:latin typeface="Impact" pitchFamily="34" charset="0"/>
              </a:rPr>
              <a:t>Share</a:t>
            </a:r>
          </a:p>
          <a:p>
            <a:r>
              <a:rPr lang="en-GB" dirty="0">
                <a:latin typeface="Impact" pitchFamily="34" charset="0"/>
              </a:rPr>
              <a:t>Factor</a:t>
            </a:r>
          </a:p>
          <a:p>
            <a:r>
              <a:rPr lang="en-GB" dirty="0">
                <a:latin typeface="Impact" pitchFamily="34" charset="0"/>
              </a:rPr>
              <a:t>Prime number</a:t>
            </a:r>
          </a:p>
          <a:p>
            <a:r>
              <a:rPr lang="en-GB" dirty="0">
                <a:latin typeface="Impact" pitchFamily="34" charset="0"/>
              </a:rPr>
              <a:t>Fraction</a:t>
            </a:r>
          </a:p>
          <a:p>
            <a:endParaRPr lang="en-GB" dirty="0">
              <a:latin typeface="Impact" pitchFamily="34" charset="0"/>
            </a:endParaRPr>
          </a:p>
          <a:p>
            <a:r>
              <a:rPr lang="en-GB" sz="1400" dirty="0">
                <a:latin typeface="Impact" pitchFamily="34" charset="0"/>
              </a:rPr>
              <a:t>These are the words you will use in this topic</a:t>
            </a:r>
          </a:p>
          <a:p>
            <a:endParaRPr lang="en-GB" dirty="0">
              <a:latin typeface="Impact" pitchFamily="34" charset="0"/>
            </a:endParaRPr>
          </a:p>
          <a:p>
            <a:endParaRPr lang="en-GB" dirty="0">
              <a:latin typeface="Impact" pitchFamily="34" charset="0"/>
            </a:endParaRPr>
          </a:p>
        </p:txBody>
      </p:sp>
      <p:pic>
        <p:nvPicPr>
          <p:cNvPr id="24" name="Picture 23"/>
          <p:cNvPicPr/>
          <p:nvPr/>
        </p:nvPicPr>
        <p:blipFill>
          <a:blip r:embed="rId7" cstate="print">
            <a:duotone>
              <a:schemeClr val="accent6">
                <a:shade val="45000"/>
                <a:satMod val="135000"/>
              </a:schemeClr>
              <a:prstClr val="white"/>
            </a:duotone>
            <a:extLst>
              <a:ext uri="{BEBA8EAE-BF5A-486C-A8C5-ECC9F3942E4B}">
                <a14:imgProps xmlns:a14="http://schemas.microsoft.com/office/drawing/2010/main">
                  <a14:imgLayer r:embed="rId8">
                    <a14:imgEffect>
                      <a14:artisticPlasticWrap trans="35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10800000">
            <a:off x="-29005" y="1033462"/>
            <a:ext cx="578663" cy="6632247"/>
          </a:xfrm>
          <a:prstGeom prst="rect">
            <a:avLst/>
          </a:prstGeom>
          <a:noFill/>
          <a:ln>
            <a:noFill/>
          </a:ln>
        </p:spPr>
      </p:pic>
      <p:cxnSp>
        <p:nvCxnSpPr>
          <p:cNvPr id="7" name="Straight Connector 6"/>
          <p:cNvCxnSpPr/>
          <p:nvPr/>
        </p:nvCxnSpPr>
        <p:spPr>
          <a:xfrm>
            <a:off x="959137" y="1139517"/>
            <a:ext cx="0" cy="4468838"/>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H="1">
            <a:off x="724419" y="1412776"/>
            <a:ext cx="5040560" cy="0"/>
          </a:xfrm>
          <a:prstGeom prst="line">
            <a:avLst/>
          </a:prstGeom>
        </p:spPr>
        <p:style>
          <a:lnRef idx="3">
            <a:schemeClr val="dk1"/>
          </a:lnRef>
          <a:fillRef idx="0">
            <a:schemeClr val="dk1"/>
          </a:fillRef>
          <a:effectRef idx="2">
            <a:schemeClr val="dk1"/>
          </a:effectRef>
          <a:fontRef idx="minor">
            <a:schemeClr val="tx1"/>
          </a:fontRef>
        </p:style>
      </p:cxnSp>
      <p:pic>
        <p:nvPicPr>
          <p:cNvPr id="31" name="Picture 3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515905" y="877825"/>
            <a:ext cx="219966" cy="1552707"/>
          </a:xfrm>
          <a:prstGeom prst="rect">
            <a:avLst/>
          </a:prstGeom>
          <a:noFill/>
          <a:ln>
            <a:noFill/>
          </a:ln>
        </p:spPr>
      </p:pic>
      <p:pic>
        <p:nvPicPr>
          <p:cNvPr id="34" name="Picture 3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199669" y="1143998"/>
            <a:ext cx="219966" cy="1552707"/>
          </a:xfrm>
          <a:prstGeom prst="rect">
            <a:avLst/>
          </a:prstGeom>
          <a:noFill/>
          <a:ln>
            <a:noFill/>
          </a:ln>
        </p:spPr>
      </p:pic>
      <p:pic>
        <p:nvPicPr>
          <p:cNvPr id="38" name="Picture 3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3438170" y="1405073"/>
            <a:ext cx="219966" cy="1552707"/>
          </a:xfrm>
          <a:prstGeom prst="rect">
            <a:avLst/>
          </a:prstGeom>
          <a:noFill/>
          <a:ln>
            <a:noFill/>
          </a:ln>
        </p:spPr>
      </p:pic>
      <p:pic>
        <p:nvPicPr>
          <p:cNvPr id="39" name="Picture 3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358362" y="1677871"/>
            <a:ext cx="219966" cy="1552707"/>
          </a:xfrm>
          <a:prstGeom prst="rect">
            <a:avLst/>
          </a:prstGeom>
          <a:noFill/>
          <a:ln>
            <a:noFill/>
          </a:ln>
        </p:spPr>
      </p:pic>
      <p:pic>
        <p:nvPicPr>
          <p:cNvPr id="40" name="Picture 3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3170036" y="2006382"/>
            <a:ext cx="219966" cy="1552707"/>
          </a:xfrm>
          <a:prstGeom prst="rect">
            <a:avLst/>
          </a:prstGeom>
          <a:noFill/>
          <a:ln>
            <a:noFill/>
          </a:ln>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199669" y="2258560"/>
            <a:ext cx="219966" cy="1552707"/>
          </a:xfrm>
          <a:prstGeom prst="rect">
            <a:avLst/>
          </a:prstGeom>
          <a:noFill/>
          <a:ln>
            <a:noFill/>
          </a:ln>
        </p:spPr>
      </p:pic>
      <p:pic>
        <p:nvPicPr>
          <p:cNvPr id="42" name="Picture 4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335610" y="2558969"/>
            <a:ext cx="219966" cy="1552707"/>
          </a:xfrm>
          <a:prstGeom prst="rect">
            <a:avLst/>
          </a:prstGeom>
          <a:noFill/>
          <a:ln>
            <a:noFill/>
          </a:ln>
        </p:spPr>
      </p:pic>
      <p:pic>
        <p:nvPicPr>
          <p:cNvPr id="43" name="Picture 4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393682" y="2811011"/>
            <a:ext cx="219966" cy="1552707"/>
          </a:xfrm>
          <a:prstGeom prst="rect">
            <a:avLst/>
          </a:prstGeom>
          <a:noFill/>
          <a:ln>
            <a:noFill/>
          </a:ln>
        </p:spPr>
      </p:pic>
      <p:pic>
        <p:nvPicPr>
          <p:cNvPr id="44" name="Picture 4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3134715" y="3067635"/>
            <a:ext cx="219966" cy="1552707"/>
          </a:xfrm>
          <a:prstGeom prst="rect">
            <a:avLst/>
          </a:prstGeom>
          <a:noFill/>
          <a:ln>
            <a:noFill/>
          </a:ln>
        </p:spPr>
      </p:pic>
      <p:pic>
        <p:nvPicPr>
          <p:cNvPr id="46" name="Picture 4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554705" y="3346477"/>
            <a:ext cx="219966" cy="1552707"/>
          </a:xfrm>
          <a:prstGeom prst="rect">
            <a:avLst/>
          </a:prstGeom>
          <a:noFill/>
          <a:ln>
            <a:noFill/>
          </a:ln>
        </p:spPr>
      </p:pic>
      <p:pic>
        <p:nvPicPr>
          <p:cNvPr id="49" name="Picture 48" descr="http://t0.gstatic.com/images?q=tbn:ANd9GcSV_QSd104kzYgOGG_GTGRlMdWISs8qccdrkRmnfR0rUmN1KdhQqA"/>
          <p:cNvPicPr/>
          <p:nvPr/>
        </p:nvPicPr>
        <p:blipFill rotWithShape="1">
          <a:blip r:embed="rId10">
            <a:duotone>
              <a:schemeClr val="accent6">
                <a:shade val="45000"/>
                <a:satMod val="135000"/>
              </a:schemeClr>
              <a:prstClr val="white"/>
            </a:duotone>
            <a:extLst>
              <a:ext uri="{BEBA8EAE-BF5A-486C-A8C5-ECC9F3942E4B}">
                <a14:imgProps xmlns:a14="http://schemas.microsoft.com/office/drawing/2010/main">
                  <a14:imgLayer r:embed="rId11">
                    <a14:imgEffect>
                      <a14:artisticPencilGrayscale/>
                    </a14:imgEffect>
                  </a14:imgLayer>
                </a14:imgProps>
              </a:ext>
              <a:ext uri="{28A0092B-C50C-407E-A947-70E740481C1C}">
                <a14:useLocalDpi xmlns:a14="http://schemas.microsoft.com/office/drawing/2010/main" val="0"/>
              </a:ext>
            </a:extLst>
          </a:blip>
          <a:srcRect/>
          <a:stretch/>
        </p:blipFill>
        <p:spPr bwMode="auto">
          <a:xfrm>
            <a:off x="911299" y="5655482"/>
            <a:ext cx="7853591" cy="439155"/>
          </a:xfrm>
          <a:prstGeom prst="rect">
            <a:avLst/>
          </a:prstGeom>
          <a:noFill/>
          <a:ln>
            <a:noFill/>
          </a:ln>
          <a:effectLst>
            <a:glow rad="228600">
              <a:schemeClr val="accent1">
                <a:alpha val="40000"/>
              </a:schemeClr>
            </a:glow>
          </a:effectLst>
        </p:spPr>
      </p:pic>
      <p:sp>
        <p:nvSpPr>
          <p:cNvPr id="50" name="Snip Diagonal Corner Rectangle 49"/>
          <p:cNvSpPr/>
          <p:nvPr/>
        </p:nvSpPr>
        <p:spPr>
          <a:xfrm>
            <a:off x="4578527" y="1533824"/>
            <a:ext cx="4313953" cy="3911400"/>
          </a:xfrm>
          <a:prstGeom prst="snip2DiagRect">
            <a:avLst>
              <a:gd name="adj1" fmla="val 13169"/>
              <a:gd name="adj2" fmla="val 122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512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9139" y="1161398"/>
            <a:ext cx="4451120" cy="19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6200000">
            <a:off x="-1201116" y="3404817"/>
            <a:ext cx="4045445" cy="179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Rectangle 51"/>
          <p:cNvSpPr/>
          <p:nvPr/>
        </p:nvSpPr>
        <p:spPr>
          <a:xfrm>
            <a:off x="5049683" y="1692522"/>
            <a:ext cx="3842797" cy="4247317"/>
          </a:xfrm>
          <a:prstGeom prst="rect">
            <a:avLst/>
          </a:prstGeom>
        </p:spPr>
        <p:txBody>
          <a:bodyPr wrap="square">
            <a:spAutoFit/>
          </a:bodyPr>
          <a:lstStyle/>
          <a:p>
            <a:r>
              <a:rPr lang="en-GB" dirty="0">
                <a:latin typeface="Arial Unicode MS" pitchFamily="34" charset="-128"/>
                <a:ea typeface="Arial Unicode MS" pitchFamily="34" charset="-128"/>
                <a:cs typeface="Arial Unicode MS" pitchFamily="34" charset="-128"/>
              </a:rPr>
              <a:t>Internet Sales</a:t>
            </a:r>
          </a:p>
          <a:p>
            <a:r>
              <a:rPr lang="en-GB" dirty="0">
                <a:latin typeface="Arial Unicode MS" pitchFamily="34" charset="-128"/>
                <a:ea typeface="Arial Unicode MS" pitchFamily="34" charset="-128"/>
                <a:cs typeface="Arial Unicode MS" pitchFamily="34" charset="-128"/>
              </a:rPr>
              <a:t>Stock orders</a:t>
            </a:r>
          </a:p>
          <a:p>
            <a:r>
              <a:rPr lang="en-GB" dirty="0">
                <a:latin typeface="Arial Unicode MS" pitchFamily="34" charset="-128"/>
                <a:ea typeface="Arial Unicode MS" pitchFamily="34" charset="-128"/>
                <a:cs typeface="Arial Unicode MS" pitchFamily="34" charset="-128"/>
              </a:rPr>
              <a:t>Carpet Fitter</a:t>
            </a:r>
          </a:p>
          <a:p>
            <a:r>
              <a:rPr lang="en-GB" dirty="0">
                <a:latin typeface="Arial Unicode MS" pitchFamily="34" charset="-128"/>
                <a:ea typeface="Arial Unicode MS" pitchFamily="34" charset="-128"/>
                <a:cs typeface="Arial Unicode MS" pitchFamily="34" charset="-128"/>
              </a:rPr>
              <a:t>Gardener</a:t>
            </a:r>
          </a:p>
          <a:p>
            <a:r>
              <a:rPr lang="en-GB" dirty="0">
                <a:latin typeface="Arial Unicode MS" pitchFamily="34" charset="-128"/>
                <a:ea typeface="Arial Unicode MS" pitchFamily="34" charset="-128"/>
                <a:cs typeface="Arial Unicode MS" pitchFamily="34" charset="-128"/>
              </a:rPr>
              <a:t>Tiler</a:t>
            </a:r>
          </a:p>
          <a:p>
            <a:r>
              <a:rPr lang="en-GB" dirty="0">
                <a:latin typeface="Arial Unicode MS" pitchFamily="34" charset="-128"/>
                <a:ea typeface="Arial Unicode MS" pitchFamily="34" charset="-128"/>
                <a:cs typeface="Arial Unicode MS" pitchFamily="34" charset="-128"/>
              </a:rPr>
              <a:t>Wages</a:t>
            </a:r>
          </a:p>
          <a:p>
            <a:r>
              <a:rPr lang="en-GB" dirty="0">
                <a:latin typeface="Arial Unicode MS" pitchFamily="34" charset="-128"/>
                <a:ea typeface="Arial Unicode MS" pitchFamily="34" charset="-128"/>
                <a:cs typeface="Arial Unicode MS" pitchFamily="34" charset="-128"/>
              </a:rPr>
              <a:t>Cashier</a:t>
            </a:r>
          </a:p>
          <a:p>
            <a:endParaRPr lang="en-GB" dirty="0">
              <a:latin typeface="Arial Unicode MS" pitchFamily="34" charset="-128"/>
              <a:ea typeface="Arial Unicode MS" pitchFamily="34" charset="-128"/>
              <a:cs typeface="Arial Unicode MS" pitchFamily="34" charset="-128"/>
            </a:endParaRPr>
          </a:p>
          <a:p>
            <a:r>
              <a:rPr lang="en-GB" dirty="0">
                <a:latin typeface="Arial Unicode MS" pitchFamily="34" charset="-128"/>
                <a:ea typeface="Arial Unicode MS" pitchFamily="34" charset="-128"/>
                <a:cs typeface="Arial Unicode MS" pitchFamily="34" charset="-128"/>
              </a:rPr>
              <a:t>…. Can you think of more?</a:t>
            </a:r>
          </a:p>
          <a:p>
            <a:r>
              <a:rPr lang="en-GB" dirty="0">
                <a:latin typeface="Arial Unicode MS" pitchFamily="34" charset="-128"/>
                <a:ea typeface="Arial Unicode MS" pitchFamily="34" charset="-128"/>
                <a:cs typeface="Arial Unicode MS" pitchFamily="34" charset="-128"/>
              </a:rPr>
              <a:t>…………………………………</a:t>
            </a:r>
          </a:p>
          <a:p>
            <a:r>
              <a:rPr lang="en-GB" dirty="0">
                <a:latin typeface="Arial Unicode MS" pitchFamily="34" charset="-128"/>
                <a:ea typeface="Arial Unicode MS" pitchFamily="34" charset="-128"/>
                <a:cs typeface="Arial Unicode MS" pitchFamily="34" charset="-128"/>
              </a:rPr>
              <a:t>…………………………………</a:t>
            </a:r>
          </a:p>
          <a:p>
            <a:endParaRPr lang="en-GB" dirty="0">
              <a:latin typeface="Arial Unicode MS" pitchFamily="34" charset="-128"/>
              <a:ea typeface="Arial Unicode MS" pitchFamily="34" charset="-128"/>
              <a:cs typeface="Arial Unicode MS" pitchFamily="34" charset="-128"/>
            </a:endParaRPr>
          </a:p>
          <a:p>
            <a:endParaRPr lang="en-GB" dirty="0">
              <a:latin typeface="Impact" pitchFamily="34" charset="0"/>
            </a:endParaRPr>
          </a:p>
          <a:p>
            <a:endParaRPr lang="en-GB" dirty="0">
              <a:latin typeface="Impact" pitchFamily="34" charset="0"/>
            </a:endParaRPr>
          </a:p>
          <a:p>
            <a:endParaRPr lang="en-GB" dirty="0">
              <a:latin typeface="Impact" pitchFamily="34" charset="0"/>
            </a:endParaRPr>
          </a:p>
        </p:txBody>
      </p:sp>
      <p:pic>
        <p:nvPicPr>
          <p:cNvPr id="37"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25889" y="511550"/>
            <a:ext cx="618810" cy="599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7" name="Group 46"/>
          <p:cNvGrpSpPr/>
          <p:nvPr/>
        </p:nvGrpSpPr>
        <p:grpSpPr>
          <a:xfrm>
            <a:off x="158742" y="185720"/>
            <a:ext cx="684673" cy="1624648"/>
            <a:chOff x="158742" y="185720"/>
            <a:chExt cx="684673" cy="1624648"/>
          </a:xfrm>
        </p:grpSpPr>
        <p:pic>
          <p:nvPicPr>
            <p:cNvPr id="48" name="Picture 4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56" name="Picture 5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pic>
        <p:nvPicPr>
          <p:cNvPr id="2050" name="Picture 2" descr="http://www.g2carpets.co.uk/images/Julien.gi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57949" y="5366976"/>
            <a:ext cx="1222579" cy="9169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tradescheck.com.au/wp-content/uploads/2011/12/roof-tilers-441x330.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351436" y="5160739"/>
            <a:ext cx="1500966" cy="11231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tatic.guim.co.uk/sys-images/Money/Pix/pictures/2008/05/08/wage460.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06013" y="5016209"/>
            <a:ext cx="2087340" cy="1252404"/>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84670" y="4891283"/>
            <a:ext cx="1884486" cy="1377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6310517"/>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Concept Activity</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93844" y="1044704"/>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5736" y="567704"/>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158742" y="185720"/>
            <a:ext cx="684673" cy="1624648"/>
            <a:chOff x="158742" y="185720"/>
            <a:chExt cx="684673" cy="1624648"/>
          </a:xfrm>
        </p:grpSpPr>
        <p:pic>
          <p:nvPicPr>
            <p:cNvPr id="15"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sp>
        <p:nvSpPr>
          <p:cNvPr id="19" name="TextBox 1"/>
          <p:cNvSpPr txBox="1">
            <a:spLocks noChangeArrowheads="1"/>
          </p:cNvSpPr>
          <p:nvPr/>
        </p:nvSpPr>
        <p:spPr bwMode="auto">
          <a:xfrm>
            <a:off x="179387" y="1628800"/>
            <a:ext cx="871309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3200" dirty="0">
                <a:latin typeface="Impact" pitchFamily="34" charset="0"/>
              </a:rPr>
              <a:t>Find as many different factors as you can to make these numbers</a:t>
            </a:r>
          </a:p>
        </p:txBody>
      </p:sp>
      <p:pic>
        <p:nvPicPr>
          <p:cNvPr id="2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43129" y="2564904"/>
            <a:ext cx="4762500"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1"/>
          <p:cNvSpPr txBox="1">
            <a:spLocks noChangeArrowheads="1"/>
          </p:cNvSpPr>
          <p:nvPr/>
        </p:nvSpPr>
        <p:spPr bwMode="auto">
          <a:xfrm>
            <a:off x="4212432" y="2090318"/>
            <a:ext cx="27352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400" b="1" dirty="0">
                <a:solidFill>
                  <a:srgbClr val="7030A0"/>
                </a:solidFill>
              </a:rPr>
              <a:t>e.g. 42 = 2x7x3</a:t>
            </a:r>
          </a:p>
        </p:txBody>
      </p:sp>
      <p:sp>
        <p:nvSpPr>
          <p:cNvPr id="22" name="TextBox 2"/>
          <p:cNvSpPr txBox="1">
            <a:spLocks noChangeArrowheads="1"/>
          </p:cNvSpPr>
          <p:nvPr/>
        </p:nvSpPr>
        <p:spPr bwMode="auto">
          <a:xfrm>
            <a:off x="2499224" y="3235385"/>
            <a:ext cx="7921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400" dirty="0">
                <a:solidFill>
                  <a:srgbClr val="002060"/>
                </a:solidFill>
              </a:rPr>
              <a:t>28</a:t>
            </a:r>
          </a:p>
        </p:txBody>
      </p:sp>
      <p:sp>
        <p:nvSpPr>
          <p:cNvPr id="23" name="TextBox 5"/>
          <p:cNvSpPr txBox="1">
            <a:spLocks noChangeArrowheads="1"/>
          </p:cNvSpPr>
          <p:nvPr/>
        </p:nvSpPr>
        <p:spPr bwMode="auto">
          <a:xfrm>
            <a:off x="4078288" y="3231176"/>
            <a:ext cx="790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400" dirty="0">
                <a:solidFill>
                  <a:srgbClr val="002060"/>
                </a:solidFill>
              </a:rPr>
              <a:t>48</a:t>
            </a:r>
          </a:p>
        </p:txBody>
      </p:sp>
      <p:sp>
        <p:nvSpPr>
          <p:cNvPr id="24" name="TextBox 6"/>
          <p:cNvSpPr txBox="1">
            <a:spLocks noChangeArrowheads="1"/>
          </p:cNvSpPr>
          <p:nvPr/>
        </p:nvSpPr>
        <p:spPr bwMode="auto">
          <a:xfrm>
            <a:off x="5580063" y="3237152"/>
            <a:ext cx="7921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400" dirty="0">
                <a:solidFill>
                  <a:srgbClr val="FF0000"/>
                </a:solidFill>
              </a:rPr>
              <a:t>81</a:t>
            </a:r>
          </a:p>
        </p:txBody>
      </p:sp>
      <p:sp>
        <p:nvSpPr>
          <p:cNvPr id="25" name="TextBox 24"/>
          <p:cNvSpPr txBox="1"/>
          <p:nvPr/>
        </p:nvSpPr>
        <p:spPr>
          <a:xfrm>
            <a:off x="3237766" y="4191999"/>
            <a:ext cx="792163" cy="461963"/>
          </a:xfrm>
          <a:prstGeom prst="rect">
            <a:avLst/>
          </a:prstGeom>
          <a:solidFill>
            <a:schemeClr val="bg2">
              <a:lumMod val="75000"/>
            </a:schemeClr>
          </a:solidFill>
        </p:spPr>
        <p:txBody>
          <a:bodyPr>
            <a:spAutoFit/>
          </a:bodyPr>
          <a:lstStyle/>
          <a:p>
            <a:pPr>
              <a:defRPr/>
            </a:pPr>
            <a:r>
              <a:rPr lang="en-GB" sz="2400" b="1" dirty="0">
                <a:solidFill>
                  <a:srgbClr val="FFFF00"/>
                </a:solidFill>
              </a:rPr>
              <a:t>59</a:t>
            </a:r>
          </a:p>
        </p:txBody>
      </p:sp>
      <p:sp>
        <p:nvSpPr>
          <p:cNvPr id="26" name="TextBox 8"/>
          <p:cNvSpPr txBox="1">
            <a:spLocks noChangeArrowheads="1"/>
          </p:cNvSpPr>
          <p:nvPr/>
        </p:nvSpPr>
        <p:spPr bwMode="auto">
          <a:xfrm>
            <a:off x="4738793" y="4089400"/>
            <a:ext cx="792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400" b="1" dirty="0">
                <a:solidFill>
                  <a:srgbClr val="00B050"/>
                </a:solidFill>
              </a:rPr>
              <a:t>196</a:t>
            </a:r>
          </a:p>
        </p:txBody>
      </p:sp>
      <p:sp>
        <p:nvSpPr>
          <p:cNvPr id="27" name="TextBox 1"/>
          <p:cNvSpPr txBox="1">
            <a:spLocks noChangeArrowheads="1"/>
          </p:cNvSpPr>
          <p:nvPr/>
        </p:nvSpPr>
        <p:spPr bwMode="auto">
          <a:xfrm rot="-1700080">
            <a:off x="173900" y="2895604"/>
            <a:ext cx="1368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400" dirty="0">
                <a:solidFill>
                  <a:srgbClr val="FF0000"/>
                </a:solidFill>
              </a:rPr>
              <a:t>factors</a:t>
            </a:r>
          </a:p>
        </p:txBody>
      </p:sp>
      <p:sp>
        <p:nvSpPr>
          <p:cNvPr id="28" name="TextBox 1"/>
          <p:cNvSpPr txBox="1">
            <a:spLocks noChangeArrowheads="1"/>
          </p:cNvSpPr>
          <p:nvPr/>
        </p:nvSpPr>
        <p:spPr bwMode="auto">
          <a:xfrm rot="1228839">
            <a:off x="2077117" y="4672100"/>
            <a:ext cx="20939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400" dirty="0">
                <a:solidFill>
                  <a:srgbClr val="FF0000"/>
                </a:solidFill>
              </a:rPr>
              <a:t>products</a:t>
            </a:r>
          </a:p>
        </p:txBody>
      </p:sp>
      <p:sp>
        <p:nvSpPr>
          <p:cNvPr id="29" name="TextBox 1"/>
          <p:cNvSpPr txBox="1">
            <a:spLocks noChangeArrowheads="1"/>
          </p:cNvSpPr>
          <p:nvPr/>
        </p:nvSpPr>
        <p:spPr bwMode="auto">
          <a:xfrm rot="1408679">
            <a:off x="1531644" y="5490576"/>
            <a:ext cx="19351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400" dirty="0">
                <a:solidFill>
                  <a:srgbClr val="FF0000"/>
                </a:solidFill>
              </a:rPr>
              <a:t>times</a:t>
            </a:r>
          </a:p>
        </p:txBody>
      </p:sp>
      <p:sp>
        <p:nvSpPr>
          <p:cNvPr id="30" name="TextBox 1"/>
          <p:cNvSpPr txBox="1">
            <a:spLocks noChangeArrowheads="1"/>
          </p:cNvSpPr>
          <p:nvPr/>
        </p:nvSpPr>
        <p:spPr bwMode="auto">
          <a:xfrm rot="-715381">
            <a:off x="3060761" y="5041667"/>
            <a:ext cx="1938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400" dirty="0">
                <a:solidFill>
                  <a:srgbClr val="FF0000"/>
                </a:solidFill>
              </a:rPr>
              <a:t>multiply</a:t>
            </a:r>
          </a:p>
        </p:txBody>
      </p:sp>
      <p:sp>
        <p:nvSpPr>
          <p:cNvPr id="31" name="TextBox 1"/>
          <p:cNvSpPr txBox="1">
            <a:spLocks noChangeArrowheads="1"/>
          </p:cNvSpPr>
          <p:nvPr/>
        </p:nvSpPr>
        <p:spPr bwMode="auto">
          <a:xfrm rot="-1611910">
            <a:off x="4691411" y="4885956"/>
            <a:ext cx="2206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400" dirty="0">
                <a:solidFill>
                  <a:srgbClr val="FF0000"/>
                </a:solidFill>
              </a:rPr>
              <a:t>multiplication</a:t>
            </a:r>
          </a:p>
        </p:txBody>
      </p:sp>
      <p:sp>
        <p:nvSpPr>
          <p:cNvPr id="32" name="TextBox 1"/>
          <p:cNvSpPr txBox="1">
            <a:spLocks noChangeArrowheads="1"/>
          </p:cNvSpPr>
          <p:nvPr/>
        </p:nvSpPr>
        <p:spPr bwMode="auto">
          <a:xfrm rot="-1151665">
            <a:off x="908065" y="4626439"/>
            <a:ext cx="1939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400" dirty="0">
                <a:solidFill>
                  <a:srgbClr val="FF0000"/>
                </a:solidFill>
              </a:rPr>
              <a:t>multiple</a:t>
            </a:r>
          </a:p>
        </p:txBody>
      </p:sp>
      <p:sp>
        <p:nvSpPr>
          <p:cNvPr id="2" name="TextBox 1"/>
          <p:cNvSpPr txBox="1"/>
          <p:nvPr/>
        </p:nvSpPr>
        <p:spPr>
          <a:xfrm>
            <a:off x="2002007" y="6021288"/>
            <a:ext cx="5040559" cy="369332"/>
          </a:xfrm>
          <a:prstGeom prst="rect">
            <a:avLst/>
          </a:prstGeom>
          <a:noFill/>
        </p:spPr>
        <p:txBody>
          <a:bodyPr wrap="square" rtlCol="0">
            <a:spAutoFit/>
          </a:bodyPr>
          <a:lstStyle/>
          <a:p>
            <a:r>
              <a:rPr lang="en-GB" dirty="0">
                <a:latin typeface="Impact" pitchFamily="34" charset="0"/>
              </a:rPr>
              <a:t>What type of number are these factors?</a:t>
            </a:r>
          </a:p>
        </p:txBody>
      </p:sp>
      <p:sp>
        <p:nvSpPr>
          <p:cNvPr id="33" name="TextBox 1"/>
          <p:cNvSpPr txBox="1">
            <a:spLocks noChangeArrowheads="1"/>
          </p:cNvSpPr>
          <p:nvPr/>
        </p:nvSpPr>
        <p:spPr bwMode="auto">
          <a:xfrm rot="-715381">
            <a:off x="6615038" y="3838576"/>
            <a:ext cx="1938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400" dirty="0">
                <a:solidFill>
                  <a:srgbClr val="FF0000"/>
                </a:solidFill>
              </a:rPr>
              <a:t>divide</a:t>
            </a:r>
          </a:p>
        </p:txBody>
      </p:sp>
      <p:sp>
        <p:nvSpPr>
          <p:cNvPr id="34" name="TextBox 1"/>
          <p:cNvSpPr txBox="1">
            <a:spLocks noChangeArrowheads="1"/>
          </p:cNvSpPr>
          <p:nvPr/>
        </p:nvSpPr>
        <p:spPr bwMode="auto">
          <a:xfrm rot="-715381">
            <a:off x="7178852" y="4279941"/>
            <a:ext cx="1938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400" dirty="0">
                <a:solidFill>
                  <a:srgbClr val="FF0000"/>
                </a:solidFill>
              </a:rPr>
              <a:t>division</a:t>
            </a:r>
          </a:p>
        </p:txBody>
      </p:sp>
      <p:sp>
        <p:nvSpPr>
          <p:cNvPr id="35" name="TextBox 1"/>
          <p:cNvSpPr txBox="1">
            <a:spLocks noChangeArrowheads="1"/>
          </p:cNvSpPr>
          <p:nvPr/>
        </p:nvSpPr>
        <p:spPr bwMode="auto">
          <a:xfrm rot="-715381">
            <a:off x="6615037" y="4885162"/>
            <a:ext cx="1938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400" dirty="0">
                <a:solidFill>
                  <a:srgbClr val="FF0000"/>
                </a:solidFill>
              </a:rPr>
              <a:t>divide</a:t>
            </a:r>
          </a:p>
        </p:txBody>
      </p:sp>
      <p:sp>
        <p:nvSpPr>
          <p:cNvPr id="36" name="TextBox 1"/>
          <p:cNvSpPr txBox="1">
            <a:spLocks noChangeArrowheads="1"/>
          </p:cNvSpPr>
          <p:nvPr/>
        </p:nvSpPr>
        <p:spPr bwMode="auto">
          <a:xfrm rot="-715381">
            <a:off x="6864137" y="5548747"/>
            <a:ext cx="1938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400" dirty="0">
                <a:solidFill>
                  <a:srgbClr val="FF0000"/>
                </a:solidFill>
              </a:rPr>
              <a:t>share</a:t>
            </a:r>
          </a:p>
        </p:txBody>
      </p:sp>
      <p:sp>
        <p:nvSpPr>
          <p:cNvPr id="4" name="TextBox 3"/>
          <p:cNvSpPr txBox="1"/>
          <p:nvPr/>
        </p:nvSpPr>
        <p:spPr>
          <a:xfrm>
            <a:off x="7042566" y="2598536"/>
            <a:ext cx="1201842" cy="584775"/>
          </a:xfrm>
          <a:prstGeom prst="rect">
            <a:avLst/>
          </a:prstGeom>
          <a:noFill/>
        </p:spPr>
        <p:txBody>
          <a:bodyPr wrap="square" rtlCol="0">
            <a:spAutoFit/>
          </a:bodyPr>
          <a:lstStyle/>
          <a:p>
            <a:r>
              <a:rPr lang="en-GB" sz="3200" dirty="0">
                <a:solidFill>
                  <a:srgbClr val="FF0000"/>
                </a:solidFill>
                <a:latin typeface="Cambria Math"/>
                <a:ea typeface="Cambria Math"/>
              </a:rPr>
              <a:t>÷∕x</a:t>
            </a:r>
            <a:endParaRPr lang="en-GB" sz="3200" dirty="0">
              <a:solidFill>
                <a:srgbClr val="FF0000"/>
              </a:solidFill>
            </a:endParaRPr>
          </a:p>
        </p:txBody>
      </p:sp>
      <p:sp>
        <p:nvSpPr>
          <p:cNvPr id="6" name="TextBox 5"/>
          <p:cNvSpPr txBox="1"/>
          <p:nvPr/>
        </p:nvSpPr>
        <p:spPr>
          <a:xfrm>
            <a:off x="369121" y="3571973"/>
            <a:ext cx="1673645" cy="923330"/>
          </a:xfrm>
          <a:prstGeom prst="rect">
            <a:avLst/>
          </a:prstGeom>
          <a:noFill/>
        </p:spPr>
        <p:txBody>
          <a:bodyPr wrap="square" rtlCol="0">
            <a:spAutoFit/>
          </a:bodyPr>
          <a:lstStyle/>
          <a:p>
            <a:r>
              <a:rPr lang="en-GB" dirty="0"/>
              <a:t>Find the definition of factor online</a:t>
            </a:r>
          </a:p>
        </p:txBody>
      </p:sp>
    </p:spTree>
    <p:extLst>
      <p:ext uri="{BB962C8B-B14F-4D97-AF65-F5344CB8AC3E}">
        <p14:creationId xmlns:p14="http://schemas.microsoft.com/office/powerpoint/2010/main" val="37046133"/>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Main Teach</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82732"/>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5736" y="567704"/>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58742" y="185720"/>
            <a:ext cx="684673" cy="1624648"/>
            <a:chOff x="158742" y="185720"/>
            <a:chExt cx="684673" cy="1624648"/>
          </a:xfrm>
        </p:grpSpPr>
        <p:pic>
          <p:nvPicPr>
            <p:cNvPr id="21" name="Picture 2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sp>
        <p:nvSpPr>
          <p:cNvPr id="19" name="Title 1"/>
          <p:cNvSpPr txBox="1">
            <a:spLocks/>
          </p:cNvSpPr>
          <p:nvPr/>
        </p:nvSpPr>
        <p:spPr>
          <a:xfrm>
            <a:off x="971600" y="1577116"/>
            <a:ext cx="3238303" cy="46650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dirty="0">
                <a:latin typeface="Impact" pitchFamily="34" charset="0"/>
              </a:rPr>
              <a:t>Multiple adding = Multiplication</a:t>
            </a:r>
          </a:p>
        </p:txBody>
      </p:sp>
      <p:graphicFrame>
        <p:nvGraphicFramePr>
          <p:cNvPr id="2" name="Object 1"/>
          <p:cNvGraphicFramePr>
            <a:graphicFrameLocks noChangeAspect="1"/>
          </p:cNvGraphicFramePr>
          <p:nvPr>
            <p:extLst>
              <p:ext uri="{D42A27DB-BD31-4B8C-83A1-F6EECF244321}">
                <p14:modId xmlns:p14="http://schemas.microsoft.com/office/powerpoint/2010/main" val="3831443371"/>
              </p:ext>
            </p:extLst>
          </p:nvPr>
        </p:nvGraphicFramePr>
        <p:xfrm>
          <a:off x="4603513" y="1556791"/>
          <a:ext cx="4000935" cy="4938473"/>
        </p:xfrm>
        <a:graphic>
          <a:graphicData uri="http://schemas.openxmlformats.org/presentationml/2006/ole">
            <mc:AlternateContent xmlns:mc="http://schemas.openxmlformats.org/markup-compatibility/2006">
              <mc:Choice xmlns:v="urn:schemas-microsoft-com:vml" Requires="v">
                <p:oleObj spid="_x0000_s3164" name="Worksheet" r:id="rId10" imgW="5934242" imgH="7324916" progId="Excel.Sheet.8">
                  <p:embed/>
                </p:oleObj>
              </mc:Choice>
              <mc:Fallback>
                <p:oleObj name="Worksheet" r:id="rId10" imgW="5934242" imgH="7324916" progId="Excel.Sheet.8">
                  <p:embed/>
                  <p:pic>
                    <p:nvPicPr>
                      <p:cNvPr id="0" name=""/>
                      <p:cNvPicPr/>
                      <p:nvPr/>
                    </p:nvPicPr>
                    <p:blipFill>
                      <a:blip r:embed="rId11"/>
                      <a:stretch>
                        <a:fillRect/>
                      </a:stretch>
                    </p:blipFill>
                    <p:spPr>
                      <a:xfrm>
                        <a:off x="4603513" y="1556791"/>
                        <a:ext cx="4000935" cy="4938473"/>
                      </a:xfrm>
                      <a:prstGeom prst="rect">
                        <a:avLst/>
                      </a:prstGeom>
                    </p:spPr>
                  </p:pic>
                </p:oleObj>
              </mc:Fallback>
            </mc:AlternateContent>
          </a:graphicData>
        </a:graphic>
      </p:graphicFrame>
      <p:sp>
        <p:nvSpPr>
          <p:cNvPr id="25" name="Title 1"/>
          <p:cNvSpPr txBox="1">
            <a:spLocks/>
          </p:cNvSpPr>
          <p:nvPr/>
        </p:nvSpPr>
        <p:spPr>
          <a:xfrm>
            <a:off x="394426" y="2420888"/>
            <a:ext cx="3401244" cy="2469204"/>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400" dirty="0">
                <a:latin typeface="Impact" pitchFamily="34" charset="0"/>
              </a:rPr>
              <a:t>Multiplication is just adding up lots of times</a:t>
            </a:r>
          </a:p>
          <a:p>
            <a:pPr algn="l"/>
            <a:endParaRPr lang="en-GB" sz="1400" dirty="0">
              <a:latin typeface="Impact" pitchFamily="34" charset="0"/>
            </a:endParaRPr>
          </a:p>
          <a:p>
            <a:pPr algn="l"/>
            <a:r>
              <a:rPr lang="en-GB" sz="1400" dirty="0" err="1">
                <a:latin typeface="Impact" pitchFamily="34" charset="0"/>
              </a:rPr>
              <a:t>Eg</a:t>
            </a:r>
            <a:r>
              <a:rPr lang="en-GB" sz="1400" dirty="0">
                <a:latin typeface="Impact" pitchFamily="34" charset="0"/>
              </a:rPr>
              <a:t>  2+2+2+2  =  4 lots of 2 = 8</a:t>
            </a:r>
          </a:p>
          <a:p>
            <a:pPr algn="l"/>
            <a:endParaRPr lang="en-GB" sz="1400" dirty="0">
              <a:latin typeface="Impact" pitchFamily="34" charset="0"/>
            </a:endParaRPr>
          </a:p>
          <a:p>
            <a:pPr algn="l"/>
            <a:r>
              <a:rPr lang="en-GB" sz="1400" dirty="0">
                <a:latin typeface="Impact" pitchFamily="34" charset="0"/>
              </a:rPr>
              <a:t>9+9 = 2 lots of 9 = 18</a:t>
            </a:r>
          </a:p>
          <a:p>
            <a:pPr algn="l"/>
            <a:endParaRPr lang="en-GB" sz="1400" dirty="0">
              <a:latin typeface="Impact" pitchFamily="34" charset="0"/>
            </a:endParaRPr>
          </a:p>
          <a:p>
            <a:pPr algn="l"/>
            <a:endParaRPr lang="en-GB" sz="1400" dirty="0">
              <a:latin typeface="Impact" pitchFamily="34" charset="0"/>
            </a:endParaRPr>
          </a:p>
          <a:p>
            <a:pPr algn="l"/>
            <a:r>
              <a:rPr lang="en-GB" sz="1400" dirty="0">
                <a:latin typeface="Impact" pitchFamily="34" charset="0"/>
              </a:rPr>
              <a:t>The answers to all the additions of single digits up to ten times are given in the grid on the right.</a:t>
            </a:r>
          </a:p>
          <a:p>
            <a:pPr algn="l"/>
            <a:endParaRPr lang="en-GB" sz="1400" dirty="0">
              <a:latin typeface="Impact" pitchFamily="34" charset="0"/>
            </a:endParaRPr>
          </a:p>
          <a:p>
            <a:pPr algn="l"/>
            <a:r>
              <a:rPr lang="en-GB" sz="1400" dirty="0">
                <a:latin typeface="Impact" pitchFamily="34" charset="0"/>
              </a:rPr>
              <a:t>This will solve ‘SINGLE DIGIT’ problems , </a:t>
            </a:r>
            <a:r>
              <a:rPr lang="en-GB" sz="1400" dirty="0" err="1">
                <a:latin typeface="Impact" pitchFamily="34" charset="0"/>
              </a:rPr>
              <a:t>ie</a:t>
            </a:r>
            <a:r>
              <a:rPr lang="en-GB" sz="1400" dirty="0">
                <a:latin typeface="Impact" pitchFamily="34" charset="0"/>
              </a:rPr>
              <a:t>: one digit multiplied by another single digit</a:t>
            </a:r>
          </a:p>
          <a:p>
            <a:pPr algn="l"/>
            <a:endParaRPr lang="en-GB" sz="1400" dirty="0">
              <a:latin typeface="Impact" pitchFamily="34" charset="0"/>
            </a:endParaRPr>
          </a:p>
          <a:p>
            <a:pPr algn="l"/>
            <a:r>
              <a:rPr lang="en-GB" sz="1400" dirty="0">
                <a:solidFill>
                  <a:srgbClr val="00B050"/>
                </a:solidFill>
                <a:latin typeface="Impact" pitchFamily="34" charset="0"/>
              </a:rPr>
              <a:t>Example:   9 people have £3 each = £27</a:t>
            </a:r>
          </a:p>
          <a:p>
            <a:pPr algn="l"/>
            <a:endParaRPr lang="en-GB" sz="1400" dirty="0">
              <a:latin typeface="Impact" pitchFamily="34" charset="0"/>
            </a:endParaRPr>
          </a:p>
          <a:p>
            <a:pPr algn="l"/>
            <a:endParaRPr lang="en-GB" sz="1400" dirty="0">
              <a:latin typeface="Impact" pitchFamily="34" charset="0"/>
            </a:endParaRPr>
          </a:p>
          <a:p>
            <a:pPr algn="l"/>
            <a:endParaRPr lang="en-GB" sz="1400" dirty="0">
              <a:latin typeface="Impact" pitchFamily="34" charset="0"/>
            </a:endParaRPr>
          </a:p>
          <a:p>
            <a:pPr algn="l"/>
            <a:endParaRPr lang="en-GB" sz="1400" dirty="0">
              <a:latin typeface="Impact" pitchFamily="34" charset="0"/>
            </a:endParaRPr>
          </a:p>
        </p:txBody>
      </p:sp>
      <p:pic>
        <p:nvPicPr>
          <p:cNvPr id="16" name="Picture 2" descr="http://www.yourdictionary.com/images/main.exclamation-point.jpg"/>
          <p:cNvPicPr>
            <a:picLocks noChangeAspect="1" noChangeArrowheads="1"/>
          </p:cNvPicPr>
          <p:nvPr/>
        </p:nvPicPr>
        <p:blipFill>
          <a:blip r:embed="rId12" cstate="print">
            <a:duotone>
              <a:schemeClr val="accent3">
                <a:shade val="45000"/>
                <a:satMod val="135000"/>
              </a:schemeClr>
              <a:prstClr val="white"/>
            </a:duotone>
            <a:extLst>
              <a:ext uri="{BEBA8EAE-BF5A-486C-A8C5-ECC9F3942E4B}">
                <a14:imgProps xmlns:a14="http://schemas.microsoft.com/office/drawing/2010/main">
                  <a14:imgLayer r:embed="rId1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3793838" y="4725144"/>
            <a:ext cx="558573" cy="763383"/>
          </a:xfrm>
          <a:prstGeom prst="rect">
            <a:avLst/>
          </a:prstGeom>
          <a:noFill/>
          <a:extLst>
            <a:ext uri="{909E8E84-426E-40DD-AFC4-6F175D3DCCD1}">
              <a14:hiddenFill xmlns:a14="http://schemas.microsoft.com/office/drawing/2010/main">
                <a:solidFill>
                  <a:srgbClr val="FFFFFF"/>
                </a:solidFill>
              </a14:hiddenFill>
            </a:ext>
          </a:extLst>
        </p:spPr>
      </p:pic>
      <p:sp>
        <p:nvSpPr>
          <p:cNvPr id="17" name="Snip Diagonal Corner Rectangle 16"/>
          <p:cNvSpPr/>
          <p:nvPr/>
        </p:nvSpPr>
        <p:spPr>
          <a:xfrm>
            <a:off x="362137" y="4909101"/>
            <a:ext cx="3345767" cy="395467"/>
          </a:xfrm>
          <a:prstGeom prst="snip2DiagRect">
            <a:avLst>
              <a:gd name="adj1" fmla="val 12839"/>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8" name="Title 1"/>
          <p:cNvSpPr txBox="1">
            <a:spLocks/>
          </p:cNvSpPr>
          <p:nvPr/>
        </p:nvSpPr>
        <p:spPr>
          <a:xfrm>
            <a:off x="388831" y="4890092"/>
            <a:ext cx="3401244" cy="4334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1400" dirty="0">
              <a:latin typeface="Impact" pitchFamily="34" charset="0"/>
            </a:endParaRPr>
          </a:p>
          <a:p>
            <a:pPr algn="l"/>
            <a:endParaRPr lang="en-GB" sz="1400" dirty="0">
              <a:latin typeface="Impact" pitchFamily="34" charset="0"/>
            </a:endParaRPr>
          </a:p>
          <a:p>
            <a:pPr algn="l"/>
            <a:endParaRPr lang="en-GB" sz="1400" dirty="0">
              <a:latin typeface="Impact" pitchFamily="34" charset="0"/>
            </a:endParaRPr>
          </a:p>
          <a:p>
            <a:pPr algn="l"/>
            <a:endParaRPr lang="en-GB" sz="1400" dirty="0">
              <a:latin typeface="Impact" pitchFamily="34" charset="0"/>
            </a:endParaRPr>
          </a:p>
          <a:p>
            <a:pPr algn="l"/>
            <a:endParaRPr lang="en-GB" sz="1400" dirty="0">
              <a:latin typeface="Impact" pitchFamily="34" charset="0"/>
            </a:endParaRPr>
          </a:p>
        </p:txBody>
      </p:sp>
      <p:sp>
        <p:nvSpPr>
          <p:cNvPr id="24" name="Title 1"/>
          <p:cNvSpPr txBox="1">
            <a:spLocks/>
          </p:cNvSpPr>
          <p:nvPr/>
        </p:nvSpPr>
        <p:spPr>
          <a:xfrm>
            <a:off x="334398" y="5164548"/>
            <a:ext cx="3401244" cy="332001"/>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400" dirty="0">
                <a:latin typeface="Impact" pitchFamily="34" charset="0"/>
              </a:rPr>
              <a:t>Main Learning Point :  Learn all the answers on this grid</a:t>
            </a:r>
          </a:p>
          <a:p>
            <a:pPr algn="l"/>
            <a:endParaRPr lang="en-GB" sz="1400" dirty="0">
              <a:latin typeface="Impact" pitchFamily="34" charset="0"/>
            </a:endParaRPr>
          </a:p>
          <a:p>
            <a:pPr algn="l"/>
            <a:endParaRPr lang="en-GB" sz="1400" dirty="0">
              <a:latin typeface="Impact" pitchFamily="34" charset="0"/>
            </a:endParaRPr>
          </a:p>
          <a:p>
            <a:pPr algn="l"/>
            <a:endParaRPr lang="en-GB" sz="1400" dirty="0">
              <a:latin typeface="Impact" pitchFamily="34" charset="0"/>
            </a:endParaRPr>
          </a:p>
          <a:p>
            <a:pPr algn="l"/>
            <a:endParaRPr lang="en-GB" sz="1400" dirty="0">
              <a:latin typeface="Impact" pitchFamily="34" charset="0"/>
            </a:endParaRPr>
          </a:p>
        </p:txBody>
      </p:sp>
      <p:pic>
        <p:nvPicPr>
          <p:cNvPr id="26" name="Picture 5"/>
          <p:cNvPicPr>
            <a:picLocks noChangeAspect="1" noChangeArrowheads="1"/>
          </p:cNvPicPr>
          <p:nvPr/>
        </p:nvPicPr>
        <p:blipFill>
          <a:blip r:embed="rId14">
            <a:extLst>
              <a:ext uri="{BEBA8EAE-BF5A-486C-A8C5-ECC9F3942E4B}">
                <a14:imgProps xmlns:a14="http://schemas.microsoft.com/office/drawing/2010/main">
                  <a14:imgLayer r:embed="rId15">
                    <a14:imgEffect>
                      <a14:artisticTexturizer/>
                    </a14:imgEffect>
                    <a14:imgEffect>
                      <a14:colorTemperature colorTemp="6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39291" y="5488527"/>
            <a:ext cx="4432710" cy="1005661"/>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3750652" y="3312595"/>
            <a:ext cx="76581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p:cNvCxnSpPr/>
          <p:nvPr/>
        </p:nvCxnSpPr>
        <p:spPr>
          <a:xfrm>
            <a:off x="3131840" y="4365104"/>
            <a:ext cx="2664296" cy="1368152"/>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292994082"/>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8742" y="979612"/>
            <a:ext cx="8854806" cy="5543644"/>
            <a:chOff x="3274536" y="1289754"/>
            <a:chExt cx="5506770" cy="4981301"/>
          </a:xfrm>
        </p:grpSpPr>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635441"/>
              <a:ext cx="5496960" cy="4635614"/>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3" name="Picture 2"/>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2"/>
          <p:cNvPicPr>
            <a:picLocks noChangeAspect="1" noChangeArrowheads="1"/>
          </p:cNvPicPr>
          <p:nvPr/>
        </p:nvPicPr>
        <p:blipFill>
          <a:blip r:embed="rId5">
            <a:extLst>
              <a:ext uri="{BEBA8EAE-BF5A-486C-A8C5-ECC9F3942E4B}">
                <a14:imgProps xmlns:a14="http://schemas.microsoft.com/office/drawing/2010/main">
                  <a14:imgLayer r:embed="rId6">
                    <a14:imgEffect>
                      <a14:artisticPlasticWrap/>
                    </a14:imgEffect>
                    <a14:imgEffect>
                      <a14:brightnessContrast bright="60000"/>
                    </a14:imgEffect>
                  </a14:imgLayer>
                </a14:imgProps>
              </a:ext>
              <a:ext uri="{28A0092B-C50C-407E-A947-70E740481C1C}">
                <a14:useLocalDpi xmlns:a14="http://schemas.microsoft.com/office/drawing/2010/main" val="0"/>
              </a:ext>
            </a:extLst>
          </a:blip>
          <a:srcRect/>
          <a:stretch>
            <a:fillRect/>
          </a:stretch>
        </p:blipFill>
        <p:spPr bwMode="auto">
          <a:xfrm>
            <a:off x="151128" y="1364324"/>
            <a:ext cx="8785735" cy="5183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3"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Main Teach</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95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8"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5736" y="567704"/>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58742" y="185720"/>
            <a:ext cx="684673" cy="1624648"/>
            <a:chOff x="158742" y="185720"/>
            <a:chExt cx="684673" cy="1624648"/>
          </a:xfrm>
        </p:grpSpPr>
        <p:pic>
          <p:nvPicPr>
            <p:cNvPr id="21" name="Picture 2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22" name="Picture 2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pic>
        <p:nvPicPr>
          <p:cNvPr id="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04473" y="1810368"/>
            <a:ext cx="6336247" cy="4367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Rectangle 50"/>
          <p:cNvSpPr/>
          <p:nvPr/>
        </p:nvSpPr>
        <p:spPr>
          <a:xfrm>
            <a:off x="1285892" y="1465870"/>
            <a:ext cx="6354827" cy="369332"/>
          </a:xfrm>
          <a:prstGeom prst="rect">
            <a:avLst/>
          </a:prstGeom>
        </p:spPr>
        <p:txBody>
          <a:bodyPr wrap="square">
            <a:spAutoFit/>
          </a:bodyPr>
          <a:lstStyle/>
          <a:p>
            <a:r>
              <a:rPr lang="en-GB" dirty="0">
                <a:latin typeface="Impact" pitchFamily="34" charset="0"/>
              </a:rPr>
              <a:t>Various Multiplication methods  - see Moodle videos</a:t>
            </a:r>
          </a:p>
        </p:txBody>
      </p:sp>
      <p:sp>
        <p:nvSpPr>
          <p:cNvPr id="52" name="Rectangle 51"/>
          <p:cNvSpPr/>
          <p:nvPr/>
        </p:nvSpPr>
        <p:spPr>
          <a:xfrm rot="21133264">
            <a:off x="3707904" y="6024069"/>
            <a:ext cx="1944216" cy="307777"/>
          </a:xfrm>
          <a:prstGeom prst="rect">
            <a:avLst/>
          </a:prstGeom>
          <a:solidFill>
            <a:schemeClr val="bg1"/>
          </a:solidFill>
        </p:spPr>
        <p:txBody>
          <a:bodyPr wrap="square">
            <a:spAutoFit/>
          </a:bodyPr>
          <a:lstStyle/>
          <a:p>
            <a:r>
              <a:rPr lang="en-GB" sz="1400" dirty="0">
                <a:solidFill>
                  <a:srgbClr val="7030A0"/>
                </a:solidFill>
                <a:latin typeface="Impact" pitchFamily="34" charset="0"/>
              </a:rPr>
              <a:t>Doubling and halving</a:t>
            </a:r>
          </a:p>
        </p:txBody>
      </p:sp>
      <p:sp>
        <p:nvSpPr>
          <p:cNvPr id="53" name="Rectangle 52"/>
          <p:cNvSpPr/>
          <p:nvPr/>
        </p:nvSpPr>
        <p:spPr>
          <a:xfrm rot="360388">
            <a:off x="1144693" y="6007993"/>
            <a:ext cx="1944216" cy="307777"/>
          </a:xfrm>
          <a:prstGeom prst="rect">
            <a:avLst/>
          </a:prstGeom>
          <a:solidFill>
            <a:schemeClr val="bg1"/>
          </a:solidFill>
        </p:spPr>
        <p:txBody>
          <a:bodyPr wrap="square">
            <a:spAutoFit/>
          </a:bodyPr>
          <a:lstStyle/>
          <a:p>
            <a:r>
              <a:rPr lang="en-GB" sz="1400" dirty="0">
                <a:solidFill>
                  <a:schemeClr val="accent2">
                    <a:lumMod val="75000"/>
                  </a:schemeClr>
                </a:solidFill>
                <a:latin typeface="Impact" pitchFamily="34" charset="0"/>
              </a:rPr>
              <a:t>Traditional method</a:t>
            </a:r>
          </a:p>
        </p:txBody>
      </p:sp>
      <p:sp>
        <p:nvSpPr>
          <p:cNvPr id="54" name="Rectangle 53"/>
          <p:cNvSpPr/>
          <p:nvPr/>
        </p:nvSpPr>
        <p:spPr>
          <a:xfrm rot="360388">
            <a:off x="789687" y="3756579"/>
            <a:ext cx="2175339" cy="307777"/>
          </a:xfrm>
          <a:prstGeom prst="rect">
            <a:avLst/>
          </a:prstGeom>
          <a:solidFill>
            <a:schemeClr val="bg1"/>
          </a:solidFill>
        </p:spPr>
        <p:txBody>
          <a:bodyPr wrap="square">
            <a:spAutoFit/>
          </a:bodyPr>
          <a:lstStyle/>
          <a:p>
            <a:r>
              <a:rPr lang="en-GB" sz="1400" dirty="0">
                <a:solidFill>
                  <a:srgbClr val="FF0000"/>
                </a:solidFill>
                <a:latin typeface="Impact" pitchFamily="34" charset="0"/>
              </a:rPr>
              <a:t>Lattice or Chinese Method</a:t>
            </a:r>
          </a:p>
        </p:txBody>
      </p:sp>
      <p:sp>
        <p:nvSpPr>
          <p:cNvPr id="56" name="Rectangle 55"/>
          <p:cNvSpPr/>
          <p:nvPr/>
        </p:nvSpPr>
        <p:spPr>
          <a:xfrm rot="360388">
            <a:off x="3973691" y="1838154"/>
            <a:ext cx="1087669" cy="307777"/>
          </a:xfrm>
          <a:prstGeom prst="rect">
            <a:avLst/>
          </a:prstGeom>
          <a:solidFill>
            <a:schemeClr val="bg1"/>
          </a:solidFill>
        </p:spPr>
        <p:txBody>
          <a:bodyPr wrap="square">
            <a:spAutoFit/>
          </a:bodyPr>
          <a:lstStyle/>
          <a:p>
            <a:r>
              <a:rPr lang="en-GB" sz="1400" dirty="0">
                <a:solidFill>
                  <a:schemeClr val="tx2">
                    <a:lumMod val="60000"/>
                    <a:lumOff val="40000"/>
                  </a:schemeClr>
                </a:solidFill>
                <a:latin typeface="Impact" pitchFamily="34" charset="0"/>
              </a:rPr>
              <a:t>Grid method</a:t>
            </a:r>
          </a:p>
        </p:txBody>
      </p:sp>
      <p:sp>
        <p:nvSpPr>
          <p:cNvPr id="57" name="Rectangle 56"/>
          <p:cNvSpPr/>
          <p:nvPr/>
        </p:nvSpPr>
        <p:spPr>
          <a:xfrm rot="360388">
            <a:off x="6166308" y="3647876"/>
            <a:ext cx="2175339" cy="307777"/>
          </a:xfrm>
          <a:prstGeom prst="rect">
            <a:avLst/>
          </a:prstGeom>
          <a:solidFill>
            <a:schemeClr val="bg1"/>
          </a:solidFill>
        </p:spPr>
        <p:txBody>
          <a:bodyPr wrap="square">
            <a:spAutoFit/>
          </a:bodyPr>
          <a:lstStyle/>
          <a:p>
            <a:r>
              <a:rPr lang="en-GB" sz="1400" dirty="0">
                <a:solidFill>
                  <a:srgbClr val="00B050"/>
                </a:solidFill>
                <a:latin typeface="Impact" pitchFamily="34" charset="0"/>
              </a:rPr>
              <a:t>Chunking</a:t>
            </a:r>
          </a:p>
        </p:txBody>
      </p:sp>
      <p:pic>
        <p:nvPicPr>
          <p:cNvPr id="58" name="Picture 2"/>
          <p:cNvPicPr>
            <a:picLocks noChangeAspect="1" noChangeArrowheads="1"/>
          </p:cNvPicPr>
          <p:nvPr/>
        </p:nvPicPr>
        <p:blipFill>
          <a:blip r:embed="rId12">
            <a:extLst>
              <a:ext uri="{BEBA8EAE-BF5A-486C-A8C5-ECC9F3942E4B}">
                <a14:imgProps xmlns:a14="http://schemas.microsoft.com/office/drawing/2010/main">
                  <a14:imgLayer r:embed="rId13">
                    <a14:imgEffect>
                      <a14:artisticCutout/>
                    </a14:imgEffect>
                  </a14:imgLayer>
                </a14:imgProps>
              </a:ext>
              <a:ext uri="{28A0092B-C50C-407E-A947-70E740481C1C}">
                <a14:useLocalDpi xmlns:a14="http://schemas.microsoft.com/office/drawing/2010/main" val="0"/>
              </a:ext>
            </a:extLst>
          </a:blip>
          <a:srcRect/>
          <a:stretch>
            <a:fillRect/>
          </a:stretch>
        </p:blipFill>
        <p:spPr bwMode="auto">
          <a:xfrm>
            <a:off x="7640720" y="1364324"/>
            <a:ext cx="1296144" cy="5092286"/>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6888306"/>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8742" y="979612"/>
            <a:ext cx="8854806" cy="5543644"/>
            <a:chOff x="3274536" y="1289754"/>
            <a:chExt cx="5506770" cy="4981301"/>
          </a:xfrm>
        </p:grpSpPr>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635441"/>
              <a:ext cx="5496960" cy="4635614"/>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3" name="Picture 2"/>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p:cNvPicPr>
            <a:picLocks noChangeAspect="1" noChangeArrowheads="1"/>
          </p:cNvPicPr>
          <p:nvPr/>
        </p:nvPicPr>
        <p:blipFill>
          <a:blip r:embed="rId5">
            <a:extLst>
              <a:ext uri="{BEBA8EAE-BF5A-486C-A8C5-ECC9F3942E4B}">
                <a14:imgProps xmlns:a14="http://schemas.microsoft.com/office/drawing/2010/main">
                  <a14:imgLayer r:embed="rId6">
                    <a14:imgEffect>
                      <a14:artisticPlasticWrap/>
                    </a14:imgEffect>
                    <a14:imgEffect>
                      <a14:brightnessContrast bright="81000"/>
                    </a14:imgEffect>
                  </a14:imgLayer>
                </a14:imgProps>
              </a:ext>
              <a:ext uri="{28A0092B-C50C-407E-A947-70E740481C1C}">
                <a14:useLocalDpi xmlns:a14="http://schemas.microsoft.com/office/drawing/2010/main" val="0"/>
              </a:ext>
            </a:extLst>
          </a:blip>
          <a:srcRect/>
          <a:stretch>
            <a:fillRect/>
          </a:stretch>
        </p:blipFill>
        <p:spPr bwMode="auto">
          <a:xfrm>
            <a:off x="158742" y="1102780"/>
            <a:ext cx="8839032" cy="5420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3"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Main Teach</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95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8"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5736" y="567704"/>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58742" y="185720"/>
            <a:ext cx="684673" cy="1624648"/>
            <a:chOff x="158742" y="185720"/>
            <a:chExt cx="684673" cy="1624648"/>
          </a:xfrm>
        </p:grpSpPr>
        <p:pic>
          <p:nvPicPr>
            <p:cNvPr id="21" name="Picture 2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22" name="Picture 2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sp>
        <p:nvSpPr>
          <p:cNvPr id="51" name="Rectangle 50"/>
          <p:cNvSpPr/>
          <p:nvPr/>
        </p:nvSpPr>
        <p:spPr>
          <a:xfrm>
            <a:off x="1285892" y="1465870"/>
            <a:ext cx="5950403" cy="369332"/>
          </a:xfrm>
          <a:prstGeom prst="rect">
            <a:avLst/>
          </a:prstGeom>
        </p:spPr>
        <p:txBody>
          <a:bodyPr wrap="square">
            <a:spAutoFit/>
          </a:bodyPr>
          <a:lstStyle/>
          <a:p>
            <a:r>
              <a:rPr lang="en-GB" dirty="0">
                <a:latin typeface="Impact" pitchFamily="34" charset="0"/>
              </a:rPr>
              <a:t>Various Division methods  -  see Moodle videos</a:t>
            </a:r>
          </a:p>
        </p:txBody>
      </p:sp>
      <p:pic>
        <p:nvPicPr>
          <p:cNvPr id="24"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6200000">
            <a:off x="2282740" y="797609"/>
            <a:ext cx="4814371" cy="6808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Rectangle 56"/>
          <p:cNvSpPr/>
          <p:nvPr/>
        </p:nvSpPr>
        <p:spPr>
          <a:xfrm rot="360388">
            <a:off x="7480536" y="2846348"/>
            <a:ext cx="1266524" cy="307777"/>
          </a:xfrm>
          <a:prstGeom prst="rect">
            <a:avLst/>
          </a:prstGeom>
          <a:solidFill>
            <a:schemeClr val="bg1"/>
          </a:solidFill>
        </p:spPr>
        <p:txBody>
          <a:bodyPr wrap="square">
            <a:spAutoFit/>
          </a:bodyPr>
          <a:lstStyle/>
          <a:p>
            <a:r>
              <a:rPr lang="en-GB" sz="1400" dirty="0">
                <a:solidFill>
                  <a:srgbClr val="00B050"/>
                </a:solidFill>
                <a:latin typeface="Impact" pitchFamily="34" charset="0"/>
              </a:rPr>
              <a:t>Short Division</a:t>
            </a:r>
          </a:p>
        </p:txBody>
      </p:sp>
      <p:sp>
        <p:nvSpPr>
          <p:cNvPr id="52" name="Rectangle 51"/>
          <p:cNvSpPr/>
          <p:nvPr/>
        </p:nvSpPr>
        <p:spPr>
          <a:xfrm rot="21133264">
            <a:off x="4425764" y="3962307"/>
            <a:ext cx="1944216" cy="307777"/>
          </a:xfrm>
          <a:prstGeom prst="rect">
            <a:avLst/>
          </a:prstGeom>
          <a:solidFill>
            <a:schemeClr val="bg1"/>
          </a:solidFill>
        </p:spPr>
        <p:txBody>
          <a:bodyPr wrap="square">
            <a:spAutoFit/>
          </a:bodyPr>
          <a:lstStyle/>
          <a:p>
            <a:r>
              <a:rPr lang="en-GB" sz="1400" dirty="0">
                <a:solidFill>
                  <a:srgbClr val="7030A0"/>
                </a:solidFill>
                <a:latin typeface="Impact" pitchFamily="34" charset="0"/>
              </a:rPr>
              <a:t>Egyptian </a:t>
            </a:r>
          </a:p>
        </p:txBody>
      </p:sp>
      <p:sp>
        <p:nvSpPr>
          <p:cNvPr id="53" name="Rectangle 52"/>
          <p:cNvSpPr/>
          <p:nvPr/>
        </p:nvSpPr>
        <p:spPr>
          <a:xfrm rot="360388">
            <a:off x="1019291" y="6165659"/>
            <a:ext cx="1944216" cy="307777"/>
          </a:xfrm>
          <a:prstGeom prst="rect">
            <a:avLst/>
          </a:prstGeom>
          <a:solidFill>
            <a:schemeClr val="bg1"/>
          </a:solidFill>
        </p:spPr>
        <p:txBody>
          <a:bodyPr wrap="square">
            <a:spAutoFit/>
          </a:bodyPr>
          <a:lstStyle/>
          <a:p>
            <a:r>
              <a:rPr lang="en-GB" sz="1400" dirty="0">
                <a:solidFill>
                  <a:schemeClr val="accent2">
                    <a:lumMod val="75000"/>
                  </a:schemeClr>
                </a:solidFill>
                <a:latin typeface="Impact" pitchFamily="34" charset="0"/>
              </a:rPr>
              <a:t>Long Division</a:t>
            </a:r>
          </a:p>
        </p:txBody>
      </p:sp>
      <p:sp>
        <p:nvSpPr>
          <p:cNvPr id="54" name="Rectangle 53"/>
          <p:cNvSpPr/>
          <p:nvPr/>
        </p:nvSpPr>
        <p:spPr>
          <a:xfrm rot="21301447">
            <a:off x="612559" y="3913582"/>
            <a:ext cx="2812760" cy="307777"/>
          </a:xfrm>
          <a:prstGeom prst="rect">
            <a:avLst/>
          </a:prstGeom>
          <a:solidFill>
            <a:schemeClr val="bg1"/>
          </a:solidFill>
        </p:spPr>
        <p:txBody>
          <a:bodyPr wrap="square">
            <a:spAutoFit/>
          </a:bodyPr>
          <a:lstStyle/>
          <a:p>
            <a:r>
              <a:rPr lang="en-GB" sz="1400" dirty="0">
                <a:solidFill>
                  <a:srgbClr val="FF0000"/>
                </a:solidFill>
                <a:latin typeface="Impact" pitchFamily="34" charset="0"/>
              </a:rPr>
              <a:t>Simplifying / Equivalent Fractions</a:t>
            </a:r>
          </a:p>
        </p:txBody>
      </p:sp>
      <p:sp>
        <p:nvSpPr>
          <p:cNvPr id="56" name="Rectangle 55"/>
          <p:cNvSpPr/>
          <p:nvPr/>
        </p:nvSpPr>
        <p:spPr>
          <a:xfrm rot="360388">
            <a:off x="4709929" y="2413720"/>
            <a:ext cx="1087669" cy="307777"/>
          </a:xfrm>
          <a:prstGeom prst="rect">
            <a:avLst/>
          </a:prstGeom>
          <a:solidFill>
            <a:schemeClr val="bg1"/>
          </a:solidFill>
        </p:spPr>
        <p:txBody>
          <a:bodyPr wrap="square">
            <a:spAutoFit/>
          </a:bodyPr>
          <a:lstStyle/>
          <a:p>
            <a:r>
              <a:rPr lang="en-GB" sz="1400" dirty="0">
                <a:solidFill>
                  <a:schemeClr val="tx2">
                    <a:lumMod val="60000"/>
                    <a:lumOff val="40000"/>
                  </a:schemeClr>
                </a:solidFill>
                <a:latin typeface="Impact" pitchFamily="34" charset="0"/>
              </a:rPr>
              <a:t>Chunking</a:t>
            </a:r>
          </a:p>
        </p:txBody>
      </p:sp>
    </p:spTree>
    <p:extLst>
      <p:ext uri="{BB962C8B-B14F-4D97-AF65-F5344CB8AC3E}">
        <p14:creationId xmlns:p14="http://schemas.microsoft.com/office/powerpoint/2010/main" val="2736807820"/>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Try out</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5" name="Rectangle 24"/>
          <p:cNvSpPr/>
          <p:nvPr/>
        </p:nvSpPr>
        <p:spPr>
          <a:xfrm>
            <a:off x="323528" y="1591979"/>
            <a:ext cx="8640961" cy="6801862"/>
          </a:xfrm>
          <a:prstGeom prst="rect">
            <a:avLst/>
          </a:prstGeom>
        </p:spPr>
        <p:txBody>
          <a:bodyPr wrap="square">
            <a:spAutoFit/>
          </a:bodyPr>
          <a:lstStyle/>
          <a:p>
            <a:r>
              <a:rPr lang="en-GB" dirty="0">
                <a:latin typeface="Impact" pitchFamily="34" charset="0"/>
              </a:rPr>
              <a:t>Block 1  :   Watch tutor led demo (in class or on video)</a:t>
            </a:r>
          </a:p>
          <a:p>
            <a:endParaRPr lang="en-GB" dirty="0">
              <a:latin typeface="Impact" pitchFamily="34" charset="0"/>
            </a:endParaRPr>
          </a:p>
          <a:p>
            <a:r>
              <a:rPr lang="en-GB" dirty="0">
                <a:latin typeface="Impact" pitchFamily="34" charset="0"/>
              </a:rPr>
              <a:t>Try these, 	1)  Multiply  8  x  4	2)   Multiply  23  x  9	3)  Multiply  58  x  34</a:t>
            </a:r>
          </a:p>
          <a:p>
            <a:r>
              <a:rPr lang="en-GB" dirty="0">
                <a:latin typeface="Impact" pitchFamily="34" charset="0"/>
              </a:rPr>
              <a:t>		4)  Divide  18 by 6	5)  Divide  120 by 8	6) 350 divided by 14</a:t>
            </a:r>
          </a:p>
          <a:p>
            <a:endParaRPr lang="en-GB" dirty="0">
              <a:latin typeface="Impact" pitchFamily="34" charset="0"/>
            </a:endParaRPr>
          </a:p>
          <a:p>
            <a:r>
              <a:rPr lang="en-GB" dirty="0">
                <a:latin typeface="Impact" pitchFamily="34" charset="0"/>
              </a:rPr>
              <a:t>Block 2 :  Watch tutor led demo (in class or on video)</a:t>
            </a:r>
          </a:p>
          <a:p>
            <a:endParaRPr lang="en-GB" sz="1600" dirty="0">
              <a:latin typeface="Impact" pitchFamily="34" charset="0"/>
            </a:endParaRPr>
          </a:p>
          <a:p>
            <a:r>
              <a:rPr lang="en-GB" dirty="0">
                <a:latin typeface="Impact" pitchFamily="34" charset="0"/>
              </a:rPr>
              <a:t>Try these, 	7)  90 x 10		8)  200 x 300		9)  2,974 x 8</a:t>
            </a:r>
          </a:p>
          <a:p>
            <a:r>
              <a:rPr lang="en-GB" dirty="0">
                <a:latin typeface="Impact" pitchFamily="34" charset="0"/>
              </a:rPr>
              <a:t>		10)  Divide 22 by 7	11) Divide 230,721 by 3	12)   78 / 6  x 4</a:t>
            </a:r>
          </a:p>
          <a:p>
            <a:endParaRPr lang="en-GB" dirty="0">
              <a:latin typeface="Impact" pitchFamily="34" charset="0"/>
            </a:endParaRPr>
          </a:p>
          <a:p>
            <a:r>
              <a:rPr lang="en-GB" dirty="0">
                <a:latin typeface="Impact" pitchFamily="34" charset="0"/>
              </a:rPr>
              <a:t>Block 3 : Watch tutor led demo (in class or on video)</a:t>
            </a:r>
          </a:p>
          <a:p>
            <a:endParaRPr lang="en-GB" dirty="0">
              <a:latin typeface="Impact" pitchFamily="34" charset="0"/>
            </a:endParaRPr>
          </a:p>
          <a:p>
            <a:r>
              <a:rPr lang="en-GB" dirty="0">
                <a:latin typeface="Impact" pitchFamily="34" charset="0"/>
              </a:rPr>
              <a:t>Try these, 	13)  250 x -16		14)  9,000 x 18,000	15) 471 x 952</a:t>
            </a:r>
          </a:p>
          <a:p>
            <a:r>
              <a:rPr lang="en-GB" dirty="0">
                <a:latin typeface="Impact" pitchFamily="34" charset="0"/>
              </a:rPr>
              <a:t>		16)  -2 x 8 x -4		17)  15 x ( 6/3) x -4	18)  92M x 3K</a:t>
            </a:r>
          </a:p>
          <a:p>
            <a:r>
              <a:rPr lang="en-GB" dirty="0">
                <a:latin typeface="Impact" pitchFamily="34" charset="0"/>
              </a:rPr>
              <a:t>	19)  350,000 / 15	            20)  792 / 314		22)  18B / 600M</a:t>
            </a: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a:p>
            <a:endParaRPr lang="en-GB" sz="1200" dirty="0">
              <a:latin typeface="Impact" pitchFamily="34" charset="0"/>
            </a:endParaRPr>
          </a:p>
        </p:txBody>
      </p:sp>
      <p:pic>
        <p:nvPicPr>
          <p:cNvPr id="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4864" y="552033"/>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Snip Diagonal Corner Rectangle 15"/>
          <p:cNvSpPr/>
          <p:nvPr/>
        </p:nvSpPr>
        <p:spPr>
          <a:xfrm>
            <a:off x="251519" y="1515074"/>
            <a:ext cx="5328591"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Snip Diagonal Corner Rectangle 19"/>
          <p:cNvSpPr/>
          <p:nvPr/>
        </p:nvSpPr>
        <p:spPr>
          <a:xfrm>
            <a:off x="274034" y="2972034"/>
            <a:ext cx="5306077"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1" name="Snip Diagonal Corner Rectangle 20"/>
          <p:cNvSpPr/>
          <p:nvPr/>
        </p:nvSpPr>
        <p:spPr>
          <a:xfrm>
            <a:off x="274034" y="4283375"/>
            <a:ext cx="5162061"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nvGrpSpPr>
          <p:cNvPr id="28" name="Group 27"/>
          <p:cNvGrpSpPr/>
          <p:nvPr/>
        </p:nvGrpSpPr>
        <p:grpSpPr>
          <a:xfrm>
            <a:off x="158742" y="185720"/>
            <a:ext cx="684673" cy="1263723"/>
            <a:chOff x="158742" y="185720"/>
            <a:chExt cx="684673" cy="1624648"/>
          </a:xfrm>
        </p:grpSpPr>
        <p:pic>
          <p:nvPicPr>
            <p:cNvPr id="29" name="Picture 2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pic>
        <p:nvPicPr>
          <p:cNvPr id="4101" name="Picture 5"/>
          <p:cNvPicPr>
            <a:picLocks noChangeAspect="1" noChangeArrowheads="1"/>
          </p:cNvPicPr>
          <p:nvPr/>
        </p:nvPicPr>
        <p:blipFill>
          <a:blip r:embed="rId10">
            <a:extLst>
              <a:ext uri="{BEBA8EAE-BF5A-486C-A8C5-ECC9F3942E4B}">
                <a14:imgProps xmlns:a14="http://schemas.microsoft.com/office/drawing/2010/main">
                  <a14:imgLayer r:embed="rId11">
                    <a14:imgEffect>
                      <a14:artisticTexturizer/>
                    </a14:imgEffect>
                    <a14:imgEffect>
                      <a14:colorTemperature colorTemp="6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39290" y="5865538"/>
            <a:ext cx="8809425" cy="628650"/>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8D92F425-21FC-4114-A27D-F430A5B6D8F2}"/>
              </a:ext>
            </a:extLst>
          </p:cNvPr>
          <p:cNvSpPr/>
          <p:nvPr/>
        </p:nvSpPr>
        <p:spPr>
          <a:xfrm>
            <a:off x="5652120" y="2970186"/>
            <a:ext cx="921598" cy="400110"/>
          </a:xfrm>
          <a:prstGeom prst="rect">
            <a:avLst/>
          </a:prstGeom>
          <a:noFill/>
        </p:spPr>
        <p:txBody>
          <a:bodyPr wrap="none" lIns="91440" tIns="45720" rIns="91440" bIns="45720">
            <a:spAutoFit/>
          </a:bodyPr>
          <a:lstStyle/>
          <a:p>
            <a:pPr algn="ctr"/>
            <a:r>
              <a:rPr lang="en-US" sz="2000" b="1" cap="none" spc="0" dirty="0">
                <a:ln w="10160">
                  <a:solidFill>
                    <a:schemeClr val="accent5"/>
                  </a:solidFill>
                  <a:prstDash val="solid"/>
                </a:ln>
                <a:solidFill>
                  <a:srgbClr val="00B050"/>
                </a:solidFill>
                <a:effectLst>
                  <a:outerShdw blurRad="38100" dist="22860" dir="5400000" algn="tl" rotWithShape="0">
                    <a:srgbClr val="000000">
                      <a:alpha val="30000"/>
                    </a:srgbClr>
                  </a:outerShdw>
                </a:effectLst>
              </a:rPr>
              <a:t>Level 1</a:t>
            </a:r>
          </a:p>
        </p:txBody>
      </p:sp>
      <p:sp>
        <p:nvSpPr>
          <p:cNvPr id="4" name="Rectangle 3">
            <a:extLst>
              <a:ext uri="{FF2B5EF4-FFF2-40B4-BE49-F238E27FC236}">
                <a16:creationId xmlns:a16="http://schemas.microsoft.com/office/drawing/2014/main" id="{07F75894-445A-4C98-B2CA-38526A3311B3}"/>
              </a:ext>
            </a:extLst>
          </p:cNvPr>
          <p:cNvSpPr/>
          <p:nvPr/>
        </p:nvSpPr>
        <p:spPr>
          <a:xfrm>
            <a:off x="5715115" y="1591979"/>
            <a:ext cx="935257" cy="400110"/>
          </a:xfrm>
          <a:prstGeom prst="rect">
            <a:avLst/>
          </a:prstGeom>
          <a:noFill/>
        </p:spPr>
        <p:txBody>
          <a:bodyPr wrap="none" lIns="91440" tIns="45720" rIns="91440" bIns="45720">
            <a:spAutoFit/>
          </a:bodyPr>
          <a:lstStyle/>
          <a:p>
            <a:pPr algn="ctr"/>
            <a:r>
              <a:rPr lang="en-US" sz="2000" b="1" dirty="0">
                <a:ln w="10160">
                  <a:solidFill>
                    <a:schemeClr val="accent5"/>
                  </a:solidFill>
                  <a:prstDash val="solid"/>
                </a:ln>
                <a:solidFill>
                  <a:srgbClr val="00B050"/>
                </a:solidFill>
                <a:effectLst>
                  <a:outerShdw blurRad="38100" dist="22860" dir="5400000" algn="tl" rotWithShape="0">
                    <a:srgbClr val="000000">
                      <a:alpha val="30000"/>
                    </a:srgbClr>
                  </a:outerShdw>
                </a:effectLst>
              </a:rPr>
              <a:t>Entry 3</a:t>
            </a:r>
            <a:endParaRPr lang="en-US" sz="2000" b="1" cap="none" spc="0" dirty="0">
              <a:ln w="10160">
                <a:solidFill>
                  <a:schemeClr val="accent5"/>
                </a:solidFill>
                <a:prstDash val="solid"/>
              </a:ln>
              <a:solidFill>
                <a:srgbClr val="00B050"/>
              </a:solidFill>
              <a:effectLst>
                <a:outerShdw blurRad="38100" dist="22860" dir="5400000" algn="tl" rotWithShape="0">
                  <a:srgbClr val="000000">
                    <a:alpha val="30000"/>
                  </a:srgbClr>
                </a:outerShdw>
              </a:effectLst>
            </a:endParaRPr>
          </a:p>
        </p:txBody>
      </p:sp>
      <p:sp>
        <p:nvSpPr>
          <p:cNvPr id="6" name="Rectangle 5">
            <a:extLst>
              <a:ext uri="{FF2B5EF4-FFF2-40B4-BE49-F238E27FC236}">
                <a16:creationId xmlns:a16="http://schemas.microsoft.com/office/drawing/2014/main" id="{5569CAF3-0CD0-47BF-8B44-B75B81C2A58A}"/>
              </a:ext>
            </a:extLst>
          </p:cNvPr>
          <p:cNvSpPr/>
          <p:nvPr/>
        </p:nvSpPr>
        <p:spPr>
          <a:xfrm>
            <a:off x="5620332" y="4217807"/>
            <a:ext cx="921599" cy="400110"/>
          </a:xfrm>
          <a:prstGeom prst="rect">
            <a:avLst/>
          </a:prstGeom>
          <a:noFill/>
        </p:spPr>
        <p:txBody>
          <a:bodyPr wrap="none" lIns="91440" tIns="45720" rIns="91440" bIns="45720">
            <a:spAutoFit/>
          </a:bodyPr>
          <a:lstStyle/>
          <a:p>
            <a:pPr algn="ctr"/>
            <a:r>
              <a:rPr lang="en-US" sz="2000" b="1" cap="none" spc="0" dirty="0">
                <a:ln w="10160">
                  <a:solidFill>
                    <a:schemeClr val="accent5"/>
                  </a:solidFill>
                  <a:prstDash val="solid"/>
                </a:ln>
                <a:solidFill>
                  <a:srgbClr val="FF0000"/>
                </a:solidFill>
                <a:effectLst>
                  <a:outerShdw blurRad="38100" dist="22860" dir="5400000" algn="tl" rotWithShape="0">
                    <a:srgbClr val="000000">
                      <a:alpha val="30000"/>
                    </a:srgbClr>
                  </a:outerShdw>
                </a:effectLst>
              </a:rPr>
              <a:t>Level 2</a:t>
            </a:r>
          </a:p>
        </p:txBody>
      </p:sp>
      <p:sp>
        <p:nvSpPr>
          <p:cNvPr id="7" name="Rectangle: Rounded Corners 6">
            <a:extLst>
              <a:ext uri="{FF2B5EF4-FFF2-40B4-BE49-F238E27FC236}">
                <a16:creationId xmlns:a16="http://schemas.microsoft.com/office/drawing/2014/main" id="{9DDD40E7-277C-4BD6-8EC3-6C57AB8A5434}"/>
              </a:ext>
            </a:extLst>
          </p:cNvPr>
          <p:cNvSpPr/>
          <p:nvPr/>
        </p:nvSpPr>
        <p:spPr>
          <a:xfrm>
            <a:off x="139290" y="4149080"/>
            <a:ext cx="8537166" cy="179171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97033565"/>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Lesson: Websites and links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9712" y="567704"/>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58742" y="185720"/>
            <a:ext cx="684673" cy="1624648"/>
            <a:chOff x="158742" y="185720"/>
            <a:chExt cx="684673" cy="1624648"/>
          </a:xfrm>
        </p:grpSpPr>
        <p:pic>
          <p:nvPicPr>
            <p:cNvPr id="21" name="Picture 2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sp>
        <p:nvSpPr>
          <p:cNvPr id="16" name="Rectangle 15"/>
          <p:cNvSpPr/>
          <p:nvPr/>
        </p:nvSpPr>
        <p:spPr>
          <a:xfrm>
            <a:off x="4154413" y="1899885"/>
            <a:ext cx="4572000" cy="307777"/>
          </a:xfrm>
          <a:prstGeom prst="rect">
            <a:avLst/>
          </a:prstGeom>
        </p:spPr>
        <p:txBody>
          <a:bodyPr>
            <a:spAutoFit/>
          </a:bodyPr>
          <a:lstStyle/>
          <a:p>
            <a:r>
              <a:rPr lang="en-GB" sz="1400" dirty="0">
                <a:hlinkClick r:id="rId10"/>
              </a:rPr>
              <a:t>http://www.dositey.com/2008/addsub/Mystery11.htm</a:t>
            </a:r>
            <a:endParaRPr lang="en-GB" sz="1400" dirty="0"/>
          </a:p>
        </p:txBody>
      </p:sp>
      <p:sp>
        <p:nvSpPr>
          <p:cNvPr id="17" name="Rectangle 16"/>
          <p:cNvSpPr/>
          <p:nvPr/>
        </p:nvSpPr>
        <p:spPr>
          <a:xfrm>
            <a:off x="260059" y="1862081"/>
            <a:ext cx="3853598" cy="523220"/>
          </a:xfrm>
          <a:prstGeom prst="rect">
            <a:avLst/>
          </a:prstGeom>
        </p:spPr>
        <p:txBody>
          <a:bodyPr wrap="square">
            <a:spAutoFit/>
          </a:bodyPr>
          <a:lstStyle/>
          <a:p>
            <a:r>
              <a:rPr lang="en-GB" sz="1400" dirty="0">
                <a:latin typeface="Impact" pitchFamily="34" charset="0"/>
              </a:rPr>
              <a:t>Challenging add/sub/</a:t>
            </a:r>
            <a:r>
              <a:rPr lang="en-GB" sz="1400" dirty="0" err="1">
                <a:latin typeface="Impact" pitchFamily="34" charset="0"/>
              </a:rPr>
              <a:t>mult</a:t>
            </a:r>
            <a:r>
              <a:rPr lang="en-GB" sz="1400" dirty="0">
                <a:latin typeface="Impact" pitchFamily="34" charset="0"/>
              </a:rPr>
              <a:t>/divide problems using positive and negative numbers </a:t>
            </a:r>
          </a:p>
        </p:txBody>
      </p:sp>
      <p:sp>
        <p:nvSpPr>
          <p:cNvPr id="2" name="Rectangle 1"/>
          <p:cNvSpPr/>
          <p:nvPr/>
        </p:nvSpPr>
        <p:spPr>
          <a:xfrm>
            <a:off x="4167266" y="2374176"/>
            <a:ext cx="4572000" cy="307777"/>
          </a:xfrm>
          <a:prstGeom prst="rect">
            <a:avLst/>
          </a:prstGeom>
        </p:spPr>
        <p:txBody>
          <a:bodyPr>
            <a:spAutoFit/>
          </a:bodyPr>
          <a:lstStyle/>
          <a:p>
            <a:r>
              <a:rPr lang="en-GB" sz="1400" dirty="0">
                <a:hlinkClick r:id="rId11"/>
              </a:rPr>
              <a:t>http://www.topmarks.co.uk/Flash.aspx?f=WhatsWronggrid</a:t>
            </a:r>
            <a:endParaRPr lang="en-GB" sz="1400" dirty="0"/>
          </a:p>
        </p:txBody>
      </p:sp>
      <p:sp>
        <p:nvSpPr>
          <p:cNvPr id="19" name="Rectangle 18"/>
          <p:cNvSpPr/>
          <p:nvPr/>
        </p:nvSpPr>
        <p:spPr>
          <a:xfrm>
            <a:off x="284994" y="2420310"/>
            <a:ext cx="3853598" cy="523220"/>
          </a:xfrm>
          <a:prstGeom prst="rect">
            <a:avLst/>
          </a:prstGeom>
        </p:spPr>
        <p:txBody>
          <a:bodyPr wrap="square">
            <a:spAutoFit/>
          </a:bodyPr>
          <a:lstStyle/>
          <a:p>
            <a:r>
              <a:rPr lang="en-GB" sz="1400" dirty="0">
                <a:latin typeface="Impact" pitchFamily="34" charset="0"/>
              </a:rPr>
              <a:t>Spot the wrong part of the multiplication shown, with different levels of difficulty</a:t>
            </a:r>
          </a:p>
        </p:txBody>
      </p:sp>
      <p:sp>
        <p:nvSpPr>
          <p:cNvPr id="4" name="Rectangle 3"/>
          <p:cNvSpPr/>
          <p:nvPr/>
        </p:nvSpPr>
        <p:spPr>
          <a:xfrm>
            <a:off x="4132337" y="3117274"/>
            <a:ext cx="4643496" cy="307777"/>
          </a:xfrm>
          <a:prstGeom prst="rect">
            <a:avLst/>
          </a:prstGeom>
        </p:spPr>
        <p:txBody>
          <a:bodyPr wrap="square">
            <a:spAutoFit/>
          </a:bodyPr>
          <a:lstStyle/>
          <a:p>
            <a:r>
              <a:rPr lang="en-GB" sz="1400" dirty="0">
                <a:hlinkClick r:id="rId12"/>
              </a:rPr>
              <a:t>http://www.topmarks.co.uk/Flash.aspx?f=bingotimesordivide</a:t>
            </a:r>
            <a:endParaRPr lang="en-GB" sz="1400" dirty="0"/>
          </a:p>
        </p:txBody>
      </p:sp>
      <p:sp>
        <p:nvSpPr>
          <p:cNvPr id="20" name="Rectangle 19"/>
          <p:cNvSpPr/>
          <p:nvPr/>
        </p:nvSpPr>
        <p:spPr>
          <a:xfrm>
            <a:off x="272141" y="3158706"/>
            <a:ext cx="3853598" cy="523220"/>
          </a:xfrm>
          <a:prstGeom prst="rect">
            <a:avLst/>
          </a:prstGeom>
        </p:spPr>
        <p:txBody>
          <a:bodyPr wrap="square">
            <a:spAutoFit/>
          </a:bodyPr>
          <a:lstStyle/>
          <a:p>
            <a:r>
              <a:rPr lang="en-GB" sz="1400" dirty="0">
                <a:latin typeface="Impact" pitchFamily="34" charset="0"/>
              </a:rPr>
              <a:t>Multiplication Bingo, select your numbers then press start and complete your board </a:t>
            </a:r>
          </a:p>
        </p:txBody>
      </p:sp>
      <p:sp>
        <p:nvSpPr>
          <p:cNvPr id="6" name="Rectangle 5"/>
          <p:cNvSpPr/>
          <p:nvPr/>
        </p:nvSpPr>
        <p:spPr>
          <a:xfrm>
            <a:off x="4123707" y="3786919"/>
            <a:ext cx="4572000" cy="523220"/>
          </a:xfrm>
          <a:prstGeom prst="rect">
            <a:avLst/>
          </a:prstGeom>
        </p:spPr>
        <p:txBody>
          <a:bodyPr>
            <a:spAutoFit/>
          </a:bodyPr>
          <a:lstStyle/>
          <a:p>
            <a:r>
              <a:rPr lang="en-GB" sz="1400" dirty="0">
                <a:hlinkClick r:id="rId13"/>
              </a:rPr>
              <a:t>http://lincs.skoool.co.uk/content/primary/maths/factors/index.html</a:t>
            </a:r>
            <a:endParaRPr lang="en-GB" sz="1400" dirty="0"/>
          </a:p>
        </p:txBody>
      </p:sp>
      <p:sp>
        <p:nvSpPr>
          <p:cNvPr id="24" name="Rectangle 23"/>
          <p:cNvSpPr/>
          <p:nvPr/>
        </p:nvSpPr>
        <p:spPr>
          <a:xfrm>
            <a:off x="327727" y="3800904"/>
            <a:ext cx="3853598" cy="523220"/>
          </a:xfrm>
          <a:prstGeom prst="rect">
            <a:avLst/>
          </a:prstGeom>
        </p:spPr>
        <p:txBody>
          <a:bodyPr wrap="square">
            <a:spAutoFit/>
          </a:bodyPr>
          <a:lstStyle/>
          <a:p>
            <a:r>
              <a:rPr lang="en-GB" sz="1400" dirty="0">
                <a:latin typeface="Impact" pitchFamily="34" charset="0"/>
              </a:rPr>
              <a:t>Recheck your knowledge of ‘Factors’ and revise basics of multiplying and dividing</a:t>
            </a:r>
          </a:p>
        </p:txBody>
      </p:sp>
      <p:sp>
        <p:nvSpPr>
          <p:cNvPr id="7" name="Rectangle 6"/>
          <p:cNvSpPr/>
          <p:nvPr/>
        </p:nvSpPr>
        <p:spPr>
          <a:xfrm>
            <a:off x="4149032" y="4459132"/>
            <a:ext cx="4572000" cy="523220"/>
          </a:xfrm>
          <a:prstGeom prst="rect">
            <a:avLst/>
          </a:prstGeom>
        </p:spPr>
        <p:txBody>
          <a:bodyPr>
            <a:spAutoFit/>
          </a:bodyPr>
          <a:lstStyle/>
          <a:p>
            <a:r>
              <a:rPr lang="en-GB" sz="1400" dirty="0">
                <a:hlinkClick r:id="rId14"/>
              </a:rPr>
              <a:t>http://lincs.skoool.co.uk/content/primary/maths/multiplication/index.html</a:t>
            </a:r>
            <a:endParaRPr lang="en-GB" sz="1400" dirty="0"/>
          </a:p>
        </p:txBody>
      </p:sp>
      <p:sp>
        <p:nvSpPr>
          <p:cNvPr id="25" name="Rectangle 24"/>
          <p:cNvSpPr/>
          <p:nvPr/>
        </p:nvSpPr>
        <p:spPr>
          <a:xfrm>
            <a:off x="300815" y="4505266"/>
            <a:ext cx="3853598" cy="523220"/>
          </a:xfrm>
          <a:prstGeom prst="rect">
            <a:avLst/>
          </a:prstGeom>
        </p:spPr>
        <p:txBody>
          <a:bodyPr wrap="square">
            <a:spAutoFit/>
          </a:bodyPr>
          <a:lstStyle/>
          <a:p>
            <a:r>
              <a:rPr lang="en-GB" sz="1400" dirty="0">
                <a:latin typeface="Impact" pitchFamily="34" charset="0"/>
              </a:rPr>
              <a:t>Shows that multiplication of bigger numbers uses knowledge of multiples of ten, grid method used</a:t>
            </a:r>
          </a:p>
        </p:txBody>
      </p:sp>
      <p:sp>
        <p:nvSpPr>
          <p:cNvPr id="8" name="Rectangle 7"/>
          <p:cNvSpPr/>
          <p:nvPr/>
        </p:nvSpPr>
        <p:spPr>
          <a:xfrm>
            <a:off x="4154413" y="5167018"/>
            <a:ext cx="4572000" cy="307777"/>
          </a:xfrm>
          <a:prstGeom prst="rect">
            <a:avLst/>
          </a:prstGeom>
        </p:spPr>
        <p:txBody>
          <a:bodyPr>
            <a:spAutoFit/>
          </a:bodyPr>
          <a:lstStyle/>
          <a:p>
            <a:r>
              <a:rPr lang="en-GB" sz="1400" dirty="0">
                <a:hlinkClick r:id="rId15"/>
              </a:rPr>
              <a:t>http://www.topmarks.co.uk/Flash.aspx?f=mentaldivisionv2</a:t>
            </a:r>
            <a:endParaRPr lang="en-GB" sz="1400" dirty="0"/>
          </a:p>
        </p:txBody>
      </p:sp>
      <p:sp>
        <p:nvSpPr>
          <p:cNvPr id="26" name="Rectangle 25"/>
          <p:cNvSpPr/>
          <p:nvPr/>
        </p:nvSpPr>
        <p:spPr>
          <a:xfrm>
            <a:off x="300815" y="5167018"/>
            <a:ext cx="3853598" cy="523220"/>
          </a:xfrm>
          <a:prstGeom prst="rect">
            <a:avLst/>
          </a:prstGeom>
        </p:spPr>
        <p:txBody>
          <a:bodyPr wrap="square">
            <a:spAutoFit/>
          </a:bodyPr>
          <a:lstStyle/>
          <a:p>
            <a:r>
              <a:rPr lang="en-GB" sz="1400" dirty="0">
                <a:latin typeface="Impact" pitchFamily="34" charset="0"/>
              </a:rPr>
              <a:t>A division sum shown with a number line as visual, helps to see how to break up the division sum</a:t>
            </a:r>
          </a:p>
        </p:txBody>
      </p:sp>
      <p:sp>
        <p:nvSpPr>
          <p:cNvPr id="9" name="Rectangle 8"/>
          <p:cNvSpPr/>
          <p:nvPr/>
        </p:nvSpPr>
        <p:spPr>
          <a:xfrm>
            <a:off x="4181934" y="5681436"/>
            <a:ext cx="3817784" cy="307777"/>
          </a:xfrm>
          <a:prstGeom prst="rect">
            <a:avLst/>
          </a:prstGeom>
        </p:spPr>
        <p:txBody>
          <a:bodyPr wrap="square">
            <a:spAutoFit/>
          </a:bodyPr>
          <a:lstStyle/>
          <a:p>
            <a:r>
              <a:rPr lang="en-GB" sz="1400" dirty="0">
                <a:hlinkClick r:id="rId16"/>
              </a:rPr>
              <a:t>http://www.mathsonline.org/pages/longdiv.html</a:t>
            </a:r>
            <a:endParaRPr lang="en-GB" sz="1400" dirty="0"/>
          </a:p>
        </p:txBody>
      </p:sp>
      <p:sp>
        <p:nvSpPr>
          <p:cNvPr id="27" name="Rectangle 26"/>
          <p:cNvSpPr/>
          <p:nvPr/>
        </p:nvSpPr>
        <p:spPr>
          <a:xfrm>
            <a:off x="317221" y="5727603"/>
            <a:ext cx="3853598" cy="307777"/>
          </a:xfrm>
          <a:prstGeom prst="rect">
            <a:avLst/>
          </a:prstGeom>
        </p:spPr>
        <p:txBody>
          <a:bodyPr wrap="square">
            <a:spAutoFit/>
          </a:bodyPr>
          <a:lstStyle/>
          <a:p>
            <a:r>
              <a:rPr lang="en-GB" sz="1400" dirty="0">
                <a:latin typeface="Impact" pitchFamily="34" charset="0"/>
              </a:rPr>
              <a:t>Online long division help, examples and try out</a:t>
            </a:r>
          </a:p>
        </p:txBody>
      </p:sp>
    </p:spTree>
    <p:extLst>
      <p:ext uri="{BB962C8B-B14F-4D97-AF65-F5344CB8AC3E}">
        <p14:creationId xmlns:p14="http://schemas.microsoft.com/office/powerpoint/2010/main" val="2053335511"/>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Exploratory Activity A</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7704" y="579427"/>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58742" y="185720"/>
            <a:ext cx="684673" cy="1624648"/>
            <a:chOff x="158742" y="185720"/>
            <a:chExt cx="684673" cy="1624648"/>
          </a:xfrm>
        </p:grpSpPr>
        <p:pic>
          <p:nvPicPr>
            <p:cNvPr id="21" name="Picture 2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pic>
        <p:nvPicPr>
          <p:cNvPr id="614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93953" y="1520355"/>
            <a:ext cx="5472608" cy="513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1">
            <a:extLst>
              <a:ext uri="{BEBA8EAE-BF5A-486C-A8C5-ECC9F3942E4B}">
                <a14:imgProps xmlns:a14="http://schemas.microsoft.com/office/drawing/2010/main">
                  <a14:imgLayer r:embed="rId12">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7020271" y="1449443"/>
            <a:ext cx="1957311" cy="5075901"/>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13">
            <a:extLst>
              <a:ext uri="{BEBA8EAE-BF5A-486C-A8C5-ECC9F3942E4B}">
                <a14:imgProps xmlns:a14="http://schemas.microsoft.com/office/drawing/2010/main">
                  <a14:imgLayer r:embed="rId14">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111805" y="1449442"/>
            <a:ext cx="1291843" cy="5075901"/>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3335511"/>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Exploratory Activity B</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7704" y="579427"/>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58742" y="185720"/>
            <a:ext cx="684673" cy="1624648"/>
            <a:chOff x="158742" y="185720"/>
            <a:chExt cx="684673" cy="1624648"/>
          </a:xfrm>
        </p:grpSpPr>
        <p:pic>
          <p:nvPicPr>
            <p:cNvPr id="21" name="Picture 2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pic>
        <p:nvPicPr>
          <p:cNvPr id="7171" name="Picture 3"/>
          <p:cNvPicPr>
            <a:picLocks noChangeAspect="1" noChangeArrowheads="1"/>
          </p:cNvPicPr>
          <p:nvPr/>
        </p:nvPicPr>
        <p:blipFill>
          <a:blip r:embed="rId10">
            <a:extLst>
              <a:ext uri="{BEBA8EAE-BF5A-486C-A8C5-ECC9F3942E4B}">
                <a14:imgProps xmlns:a14="http://schemas.microsoft.com/office/drawing/2010/main">
                  <a14:imgLayer r:embed="rId11">
                    <a14:imgEffect>
                      <a14:artisticMosiaicBubbles/>
                    </a14:imgEffect>
                    <a14:imgEffect>
                      <a14:brightnessContrast bright="33000"/>
                    </a14:imgEffect>
                  </a14:imgLayer>
                </a14:imgProps>
              </a:ext>
              <a:ext uri="{28A0092B-C50C-407E-A947-70E740481C1C}">
                <a14:useLocalDpi xmlns:a14="http://schemas.microsoft.com/office/drawing/2010/main" val="0"/>
              </a:ext>
            </a:extLst>
          </a:blip>
          <a:srcRect/>
          <a:stretch>
            <a:fillRect/>
          </a:stretch>
        </p:blipFill>
        <p:spPr bwMode="auto">
          <a:xfrm flipH="1">
            <a:off x="158742" y="1500188"/>
            <a:ext cx="8733738" cy="4995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1285893" y="1810368"/>
            <a:ext cx="4798275" cy="646331"/>
          </a:xfrm>
          <a:prstGeom prst="rect">
            <a:avLst/>
          </a:prstGeom>
        </p:spPr>
        <p:txBody>
          <a:bodyPr wrap="square">
            <a:spAutoFit/>
          </a:bodyPr>
          <a:lstStyle/>
          <a:p>
            <a:r>
              <a:rPr lang="en-GB" sz="3600" dirty="0">
                <a:latin typeface="Impact" pitchFamily="34" charset="0"/>
              </a:rPr>
              <a:t>DISCUSSION TABLE</a:t>
            </a:r>
          </a:p>
        </p:txBody>
      </p:sp>
      <p:sp>
        <p:nvSpPr>
          <p:cNvPr id="19" name="Rectangle 18"/>
          <p:cNvSpPr/>
          <p:nvPr/>
        </p:nvSpPr>
        <p:spPr>
          <a:xfrm>
            <a:off x="323528" y="2780928"/>
            <a:ext cx="8280920" cy="3539430"/>
          </a:xfrm>
          <a:prstGeom prst="rect">
            <a:avLst/>
          </a:prstGeom>
          <a:solidFill>
            <a:schemeClr val="bg1"/>
          </a:solidFill>
        </p:spPr>
        <p:txBody>
          <a:bodyPr wrap="square">
            <a:spAutoFit/>
          </a:bodyPr>
          <a:lstStyle/>
          <a:p>
            <a:r>
              <a:rPr lang="en-GB" sz="2800" dirty="0">
                <a:latin typeface="Impact" pitchFamily="34" charset="0"/>
              </a:rPr>
              <a:t>Use the green multiplication and division cards to prompt discussion between you.</a:t>
            </a:r>
          </a:p>
          <a:p>
            <a:endParaRPr lang="en-GB" sz="2800" dirty="0">
              <a:latin typeface="Impact" pitchFamily="34" charset="0"/>
            </a:endParaRPr>
          </a:p>
          <a:p>
            <a:r>
              <a:rPr lang="en-GB" sz="2800" dirty="0">
                <a:latin typeface="Impact" pitchFamily="34" charset="0"/>
              </a:rPr>
              <a:t>Can you share your methods with each other on how to solve each sum</a:t>
            </a:r>
          </a:p>
          <a:p>
            <a:endParaRPr lang="en-GB" sz="2800" dirty="0">
              <a:latin typeface="Impact" pitchFamily="34" charset="0"/>
            </a:endParaRPr>
          </a:p>
          <a:p>
            <a:r>
              <a:rPr lang="en-GB" sz="2800" dirty="0">
                <a:latin typeface="Impact" pitchFamily="34" charset="0"/>
              </a:rPr>
              <a:t>Do you know tricks to solve faster or checks for wrong answers on calculators</a:t>
            </a:r>
          </a:p>
        </p:txBody>
      </p:sp>
    </p:spTree>
    <p:extLst>
      <p:ext uri="{BB962C8B-B14F-4D97-AF65-F5344CB8AC3E}">
        <p14:creationId xmlns:p14="http://schemas.microsoft.com/office/powerpoint/2010/main" val="2053335511"/>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Exploratory Activity B</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7704" y="579427"/>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58742" y="185720"/>
            <a:ext cx="684673" cy="1624648"/>
            <a:chOff x="158742" y="185720"/>
            <a:chExt cx="684673" cy="1624648"/>
          </a:xfrm>
        </p:grpSpPr>
        <p:pic>
          <p:nvPicPr>
            <p:cNvPr id="21" name="Picture 2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22" name="Picture 2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pic>
        <p:nvPicPr>
          <p:cNvPr id="4" name="Picture 2"/>
          <p:cNvPicPr>
            <a:picLocks noChangeAspect="1" noChangeArrowheads="1"/>
          </p:cNvPicPr>
          <p:nvPr/>
        </p:nvPicPr>
        <p:blipFill>
          <a:blip r:embed="rId11">
            <a:extLst>
              <a:ext uri="{BEBA8EAE-BF5A-486C-A8C5-ECC9F3942E4B}">
                <a14:imgProps xmlns:a14="http://schemas.microsoft.com/office/drawing/2010/main">
                  <a14:imgLayer r:embed="rId12">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91913" y="1463681"/>
            <a:ext cx="8856801" cy="5071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2366202" y="1463682"/>
            <a:ext cx="3944667" cy="461665"/>
          </a:xfrm>
          <a:prstGeom prst="rect">
            <a:avLst/>
          </a:prstGeom>
        </p:spPr>
        <p:txBody>
          <a:bodyPr wrap="square">
            <a:spAutoFit/>
          </a:bodyPr>
          <a:lstStyle/>
          <a:p>
            <a:r>
              <a:rPr lang="en-GB" sz="2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Gill Sans Ultra Bold" panose="020B0A02020104020203" pitchFamily="34" charset="0"/>
              </a:rPr>
              <a:t>Countdown Game</a:t>
            </a:r>
          </a:p>
        </p:txBody>
      </p:sp>
      <p:sp>
        <p:nvSpPr>
          <p:cNvPr id="19" name="Rectangle 18"/>
          <p:cNvSpPr/>
          <p:nvPr/>
        </p:nvSpPr>
        <p:spPr>
          <a:xfrm>
            <a:off x="251520" y="1909901"/>
            <a:ext cx="5202400" cy="452431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wrap="square">
            <a:spAutoFit/>
            <a:scene3d>
              <a:camera prst="orthographicFront"/>
              <a:lightRig rig="soft" dir="t">
                <a:rot lat="0" lon="0" rev="10800000"/>
              </a:lightRig>
            </a:scene3d>
            <a:sp3d>
              <a:bevelT w="27940" h="12700"/>
              <a:contourClr>
                <a:srgbClr val="DDDDDD"/>
              </a:contourClr>
            </a:sp3d>
          </a:bodyPr>
          <a:lstStyle/>
          <a:p>
            <a:r>
              <a:rPr lang="en-GB" sz="2000" b="1" spc="150" dirty="0">
                <a:ln w="11430"/>
                <a:solidFill>
                  <a:srgbClr val="F8F8F8"/>
                </a:solidFill>
                <a:effectLst>
                  <a:outerShdw blurRad="25400" algn="tl" rotWithShape="0">
                    <a:srgbClr val="000000">
                      <a:alpha val="43000"/>
                    </a:srgbClr>
                  </a:outerShdw>
                </a:effectLst>
                <a:latin typeface="Impact" pitchFamily="34" charset="0"/>
              </a:rPr>
              <a:t>Take 3 digit cards to create a 3 digit target number</a:t>
            </a:r>
          </a:p>
          <a:p>
            <a:endParaRPr lang="en-GB" sz="2000" b="1" spc="150" dirty="0">
              <a:ln w="11430"/>
              <a:solidFill>
                <a:srgbClr val="F8F8F8"/>
              </a:solidFill>
              <a:effectLst>
                <a:outerShdw blurRad="25400" algn="tl" rotWithShape="0">
                  <a:srgbClr val="000000">
                    <a:alpha val="43000"/>
                  </a:srgbClr>
                </a:outerShdw>
              </a:effectLst>
              <a:latin typeface="Impact" pitchFamily="34" charset="0"/>
            </a:endParaRPr>
          </a:p>
          <a:p>
            <a:r>
              <a:rPr lang="en-GB" sz="2000" b="1" spc="150" dirty="0">
                <a:ln w="11430"/>
                <a:solidFill>
                  <a:srgbClr val="F8F8F8"/>
                </a:solidFill>
                <a:effectLst>
                  <a:outerShdw blurRad="25400" algn="tl" rotWithShape="0">
                    <a:srgbClr val="000000">
                      <a:alpha val="43000"/>
                    </a:srgbClr>
                  </a:outerShdw>
                </a:effectLst>
                <a:latin typeface="Impact" pitchFamily="34" charset="0"/>
              </a:rPr>
              <a:t>Take 4 single digit cards and two high value cards</a:t>
            </a:r>
          </a:p>
          <a:p>
            <a:endParaRPr lang="en-GB" sz="2000" b="1" spc="150" dirty="0">
              <a:ln w="11430"/>
              <a:solidFill>
                <a:srgbClr val="F8F8F8"/>
              </a:solidFill>
              <a:effectLst>
                <a:outerShdw blurRad="25400" algn="tl" rotWithShape="0">
                  <a:srgbClr val="000000">
                    <a:alpha val="43000"/>
                  </a:srgbClr>
                </a:outerShdw>
              </a:effectLst>
              <a:latin typeface="Impact" pitchFamily="34" charset="0"/>
            </a:endParaRPr>
          </a:p>
          <a:p>
            <a:r>
              <a:rPr lang="en-GB" sz="2000" b="1" spc="150" dirty="0">
                <a:ln w="11430"/>
                <a:solidFill>
                  <a:srgbClr val="F8F8F8"/>
                </a:solidFill>
                <a:effectLst>
                  <a:outerShdw blurRad="25400" algn="tl" rotWithShape="0">
                    <a:srgbClr val="000000">
                      <a:alpha val="43000"/>
                    </a:srgbClr>
                  </a:outerShdw>
                </a:effectLst>
                <a:latin typeface="Impact" pitchFamily="34" charset="0"/>
              </a:rPr>
              <a:t>Use the low and high value cards to get as close to the target number as possible to beat your team mates</a:t>
            </a:r>
          </a:p>
          <a:p>
            <a:endParaRPr lang="en-GB" sz="2000" b="1" spc="150" dirty="0">
              <a:ln w="11430"/>
              <a:solidFill>
                <a:srgbClr val="F8F8F8"/>
              </a:solidFill>
              <a:effectLst>
                <a:outerShdw blurRad="25400" algn="tl" rotWithShape="0">
                  <a:srgbClr val="000000">
                    <a:alpha val="43000"/>
                  </a:srgbClr>
                </a:outerShdw>
              </a:effectLst>
              <a:latin typeface="Impact" pitchFamily="34" charset="0"/>
            </a:endParaRPr>
          </a:p>
          <a:p>
            <a:r>
              <a:rPr lang="en-GB" sz="2000" b="1" spc="150" dirty="0">
                <a:ln w="11430"/>
                <a:solidFill>
                  <a:srgbClr val="F8F8F8"/>
                </a:solidFill>
                <a:effectLst>
                  <a:outerShdw blurRad="25400" algn="tl" rotWithShape="0">
                    <a:srgbClr val="000000">
                      <a:alpha val="43000"/>
                    </a:srgbClr>
                  </a:outerShdw>
                </a:effectLst>
                <a:latin typeface="Impact" pitchFamily="34" charset="0"/>
              </a:rPr>
              <a:t>Use + - x /  to get to the target number but you can only use each digit once</a:t>
            </a:r>
          </a:p>
          <a:p>
            <a:endParaRPr lang="en-GB" sz="2400" b="1" spc="150" dirty="0">
              <a:ln w="11430"/>
              <a:solidFill>
                <a:srgbClr val="F8F8F8"/>
              </a:solidFill>
              <a:effectLst>
                <a:outerShdw blurRad="25400" algn="tl" rotWithShape="0">
                  <a:srgbClr val="000000">
                    <a:alpha val="43000"/>
                  </a:srgbClr>
                </a:outerShdw>
              </a:effectLst>
              <a:latin typeface="Impact" pitchFamily="34" charset="0"/>
            </a:endParaRPr>
          </a:p>
          <a:p>
            <a:endParaRPr lang="en-GB" sz="2400" b="1" spc="150" dirty="0">
              <a:ln w="11430"/>
              <a:solidFill>
                <a:srgbClr val="F8F8F8"/>
              </a:solidFill>
              <a:effectLst>
                <a:outerShdw blurRad="25400" algn="tl" rotWithShape="0">
                  <a:srgbClr val="000000">
                    <a:alpha val="43000"/>
                  </a:srgbClr>
                </a:outerShdw>
              </a:effectLst>
              <a:latin typeface="Impact" pitchFamily="34" charset="0"/>
            </a:endParaRPr>
          </a:p>
        </p:txBody>
      </p:sp>
      <p:pic>
        <p:nvPicPr>
          <p:cNvPr id="409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9844912">
            <a:off x="5229320" y="1744579"/>
            <a:ext cx="3381467" cy="1804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27901" y="4653136"/>
            <a:ext cx="3015804" cy="1685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246635"/>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BEBA8EAE-BF5A-486C-A8C5-ECC9F3942E4B}">
                <a14:imgProps xmlns:a14="http://schemas.microsoft.com/office/drawing/2010/main">
                  <a14:imgLayer r:embed="rId3">
                    <a14:imgEffect>
                      <a14:artisticPlasticWrap/>
                    </a14:imgEffect>
                    <a14:imgEffect>
                      <a14:saturation sat="220000"/>
                    </a14:imgEffect>
                    <a14:imgEffect>
                      <a14:brightnessContrast bright="30000" contrast="33000"/>
                    </a14:imgEffect>
                  </a14:imgLayer>
                </a14:imgProps>
              </a:ext>
              <a:ext uri="{28A0092B-C50C-407E-A947-70E740481C1C}">
                <a14:useLocalDpi xmlns:a14="http://schemas.microsoft.com/office/drawing/2010/main" val="0"/>
              </a:ext>
            </a:extLst>
          </a:blip>
          <a:srcRect/>
          <a:stretch>
            <a:fillRect/>
          </a:stretch>
        </p:blipFill>
        <p:spPr bwMode="auto">
          <a:xfrm>
            <a:off x="94064" y="692696"/>
            <a:ext cx="8913007" cy="5570629"/>
          </a:xfrm>
          <a:prstGeom prst="rect">
            <a:avLst/>
          </a:prstGeom>
          <a:noFill/>
          <a:ln>
            <a:noFill/>
          </a:ln>
          <a:effectLst>
            <a:glow rad="939800">
              <a:schemeClr val="accent5">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75" name="Text Box 2"/>
          <p:cNvSpPr txBox="1">
            <a:spLocks noChangeArrowheads="1"/>
          </p:cNvSpPr>
          <p:nvPr/>
        </p:nvSpPr>
        <p:spPr bwMode="auto">
          <a:xfrm>
            <a:off x="3269615" y="1833245"/>
            <a:ext cx="2397760"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dirty="0">
                <a:solidFill>
                  <a:srgbClr val="FFFFFF"/>
                </a:solidFill>
                <a:effectLst/>
                <a:latin typeface="Line Printer (PC)"/>
                <a:ea typeface="Calibri"/>
                <a:cs typeface="Times New Roman"/>
              </a:rPr>
              <a:t>Whole Number and Functions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85299" y="701097"/>
            <a:ext cx="2766391" cy="705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528" y="1739517"/>
            <a:ext cx="2921266" cy="499443"/>
          </a:xfrm>
          <a:prstGeom prst="rect">
            <a:avLst/>
          </a:prstGeom>
          <a:noFill/>
          <a:ln>
            <a:noFill/>
          </a:ln>
          <a:effectLst/>
          <a:scene3d>
            <a:camera prst="isometricLeftDown"/>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95130">
            <a:off x="5981496" y="1804287"/>
            <a:ext cx="3488325" cy="549385"/>
          </a:xfrm>
          <a:prstGeom prst="rect">
            <a:avLst/>
          </a:prstGeom>
          <a:noFill/>
          <a:ln>
            <a:noFill/>
          </a:ln>
          <a:effectLst/>
          <a:scene3d>
            <a:camera prst="isometricRightU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75999" y="4183247"/>
            <a:ext cx="8549135" cy="1323439"/>
          </a:xfrm>
          <a:prstGeom prst="rect">
            <a:avLst/>
          </a:prstGeom>
          <a:noFill/>
        </p:spPr>
        <p:txBody>
          <a:bodyPr wrap="none" lIns="91440" tIns="45720" rIns="91440" bIns="45720">
            <a:spAutoFit/>
          </a:bodyPr>
          <a:lstStyle/>
          <a:p>
            <a:pPr algn="ct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Multiply and Divide</a:t>
            </a:r>
          </a:p>
        </p:txBody>
      </p:sp>
    </p:spTree>
    <p:extLst>
      <p:ext uri="{BB962C8B-B14F-4D97-AF65-F5344CB8AC3E}">
        <p14:creationId xmlns:p14="http://schemas.microsoft.com/office/powerpoint/2010/main" val="3540534000"/>
      </p:ext>
    </p:extLst>
  </p:cSld>
  <p:clrMapOvr>
    <a:masterClrMapping/>
  </p:clrMapOvr>
  <mc:AlternateContent xmlns:mc="http://schemas.openxmlformats.org/markup-compatibility/2006" xmlns:p14="http://schemas.microsoft.com/office/powerpoint/2010/main">
    <mc:Choice Requires="p14">
      <p:transition spd="slow" p14:dur="3000">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Exploratory Activity C</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7704" y="579427"/>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58742" y="185720"/>
            <a:ext cx="684673" cy="1624648"/>
            <a:chOff x="158742" y="185720"/>
            <a:chExt cx="684673" cy="1624648"/>
          </a:xfrm>
        </p:grpSpPr>
        <p:pic>
          <p:nvPicPr>
            <p:cNvPr id="21" name="Picture 2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sp>
        <p:nvSpPr>
          <p:cNvPr id="16" name="Rectangle 15"/>
          <p:cNvSpPr/>
          <p:nvPr/>
        </p:nvSpPr>
        <p:spPr>
          <a:xfrm>
            <a:off x="5080395" y="1556792"/>
            <a:ext cx="4063605" cy="2554545"/>
          </a:xfrm>
          <a:prstGeom prst="rect">
            <a:avLst/>
          </a:prstGeom>
        </p:spPr>
        <p:txBody>
          <a:bodyPr wrap="square">
            <a:spAutoFit/>
          </a:bodyPr>
          <a:lstStyle/>
          <a:p>
            <a:r>
              <a:rPr lang="en-GB" sz="1600" dirty="0">
                <a:latin typeface="Impact" pitchFamily="34" charset="0"/>
              </a:rPr>
              <a:t>Job Search……</a:t>
            </a:r>
          </a:p>
          <a:p>
            <a:endParaRPr lang="en-GB" sz="1600" dirty="0">
              <a:latin typeface="Impact" pitchFamily="34" charset="0"/>
            </a:endParaRPr>
          </a:p>
          <a:p>
            <a:r>
              <a:rPr lang="en-GB" sz="1600" dirty="0">
                <a:latin typeface="Impact" pitchFamily="34" charset="0"/>
              </a:rPr>
              <a:t>1)  Use computers to find job salaries.</a:t>
            </a:r>
          </a:p>
          <a:p>
            <a:r>
              <a:rPr lang="en-GB" sz="1600" dirty="0">
                <a:latin typeface="Impact" pitchFamily="34" charset="0"/>
              </a:rPr>
              <a:t>2)  Use spreadsheet to divide up the salaries</a:t>
            </a:r>
          </a:p>
          <a:p>
            <a:r>
              <a:rPr lang="en-GB" sz="1600" dirty="0">
                <a:latin typeface="Impact" pitchFamily="34" charset="0"/>
              </a:rPr>
              <a:t>between each month to find monthly pay</a:t>
            </a:r>
          </a:p>
          <a:p>
            <a:r>
              <a:rPr lang="en-GB" sz="1600" dirty="0">
                <a:latin typeface="Impact" pitchFamily="34" charset="0"/>
              </a:rPr>
              <a:t>/ weekly pay / daily pay/ hourly pay </a:t>
            </a:r>
          </a:p>
          <a:p>
            <a:r>
              <a:rPr lang="en-GB" sz="1600" dirty="0">
                <a:latin typeface="Impact" pitchFamily="34" charset="0"/>
              </a:rPr>
              <a:t>3)  Divide by 10 for pension</a:t>
            </a:r>
          </a:p>
          <a:p>
            <a:pPr marL="342900" indent="-342900">
              <a:buAutoNum type="arabicParenR" startAt="4"/>
            </a:pPr>
            <a:r>
              <a:rPr lang="en-GB" sz="1600" dirty="0">
                <a:latin typeface="Impact" pitchFamily="34" charset="0"/>
              </a:rPr>
              <a:t>Divide by 5 for NI and TAX</a:t>
            </a:r>
          </a:p>
          <a:p>
            <a:r>
              <a:rPr lang="en-GB" sz="1600" i="1" dirty="0">
                <a:latin typeface="Impact" pitchFamily="34" charset="0"/>
              </a:rPr>
              <a:t>Extension: use a wage rate and multiply up to find a salary</a:t>
            </a:r>
          </a:p>
        </p:txBody>
      </p:sp>
      <p:pic>
        <p:nvPicPr>
          <p:cNvPr id="512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742" y="1474920"/>
            <a:ext cx="4759294" cy="5042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05220" y="4287504"/>
            <a:ext cx="3461370" cy="2194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12">
            <a:extLst>
              <a:ext uri="{BEBA8EAE-BF5A-486C-A8C5-ECC9F3942E4B}">
                <a14:imgProps xmlns:a14="http://schemas.microsoft.com/office/drawing/2010/main">
                  <a14:imgLayer r:embed="rId1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rot="642730">
            <a:off x="407988" y="2248777"/>
            <a:ext cx="2999432" cy="2160241"/>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421381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099" name="Picture 3"/>
          <p:cNvPicPr>
            <a:picLocks noChangeAspect="1" noChangeArrowheads="1"/>
          </p:cNvPicPr>
          <p:nvPr/>
        </p:nvPicPr>
        <p:blipFill>
          <a:blip r:embed="rId5">
            <a:extLst>
              <a:ext uri="{BEBA8EAE-BF5A-486C-A8C5-ECC9F3942E4B}">
                <a14:imgProps xmlns:a14="http://schemas.microsoft.com/office/drawing/2010/main">
                  <a14:imgLayer r:embed="rId6">
                    <a14:imgEffect>
                      <a14:artisticGlowDiffused/>
                    </a14:imgEffect>
                    <a14:imgEffect>
                      <a14:brightnessContrast bright="38000"/>
                    </a14:imgEffect>
                  </a14:imgLayer>
                </a14:imgProps>
              </a:ext>
              <a:ext uri="{28A0092B-C50C-407E-A947-70E740481C1C}">
                <a14:useLocalDpi xmlns:a14="http://schemas.microsoft.com/office/drawing/2010/main" val="0"/>
              </a:ext>
            </a:extLst>
          </a:blip>
          <a:srcRect/>
          <a:stretch>
            <a:fillRect/>
          </a:stretch>
        </p:blipFill>
        <p:spPr bwMode="auto">
          <a:xfrm flipH="1">
            <a:off x="188924" y="1538576"/>
            <a:ext cx="8661730" cy="4921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Exploratory Activity D</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8"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7704" y="579427"/>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58742" y="185720"/>
            <a:ext cx="684673" cy="1624648"/>
            <a:chOff x="158742" y="185720"/>
            <a:chExt cx="684673" cy="1624648"/>
          </a:xfrm>
        </p:grpSpPr>
        <p:pic>
          <p:nvPicPr>
            <p:cNvPr id="21" name="Picture 2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sp>
        <p:nvSpPr>
          <p:cNvPr id="16" name="Rectangle 15"/>
          <p:cNvSpPr/>
          <p:nvPr/>
        </p:nvSpPr>
        <p:spPr>
          <a:xfrm>
            <a:off x="3223238" y="2204864"/>
            <a:ext cx="4063605" cy="923330"/>
          </a:xfrm>
          <a:prstGeom prst="rect">
            <a:avLst/>
          </a:prstGeom>
        </p:spPr>
        <p:txBody>
          <a:bodyPr wrap="square">
            <a:spAutoFit/>
          </a:bodyPr>
          <a:lstStyle/>
          <a:p>
            <a:r>
              <a:rPr lang="en-GB" dirty="0">
                <a:latin typeface="Impact" pitchFamily="34" charset="0"/>
              </a:rPr>
              <a:t>Functional Questions:</a:t>
            </a:r>
          </a:p>
          <a:p>
            <a:endParaRPr lang="en-GB" dirty="0">
              <a:latin typeface="Impact" pitchFamily="34" charset="0"/>
            </a:endParaRPr>
          </a:p>
          <a:p>
            <a:r>
              <a:rPr lang="en-GB" dirty="0">
                <a:latin typeface="Impact" pitchFamily="34" charset="0"/>
              </a:rPr>
              <a:t>Use the leaflet and question sheets </a:t>
            </a:r>
          </a:p>
        </p:txBody>
      </p:sp>
      <p:pic>
        <p:nvPicPr>
          <p:cNvPr id="4098" name="Picture 2" descr="http://static0.tiendeo.co.uk/images/tiendas/11429/catalogos/40160/paginas/mid/00001.jpg"/>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394426" y="2187907"/>
            <a:ext cx="2815017" cy="3972303"/>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http://thekitchendirectory.files.wordpress.com/2010/12/ray.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635896" y="3128194"/>
            <a:ext cx="4392488" cy="3294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21381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Activity E</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blipFill>
              <a:blip r:embed="rId8"/>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247118" y="1549557"/>
            <a:ext cx="3532793" cy="369332"/>
          </a:xfrm>
          <a:prstGeom prst="rect">
            <a:avLst/>
          </a:prstGeom>
          <a:noFill/>
        </p:spPr>
        <p:txBody>
          <a:bodyPr wrap="square" rtlCol="0">
            <a:spAutoFit/>
          </a:bodyPr>
          <a:lstStyle/>
          <a:p>
            <a:r>
              <a:rPr lang="en-GB" dirty="0">
                <a:latin typeface="Impact" pitchFamily="34" charset="0"/>
              </a:rPr>
              <a:t>Try a variety of written practice</a:t>
            </a:r>
          </a:p>
        </p:txBody>
      </p:sp>
      <p:pic>
        <p:nvPicPr>
          <p:cNvPr id="4" name="Picture 2" descr="http://www.appcolt.com/imgbest/1/1/three_worksheets03.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91880" y="2347916"/>
            <a:ext cx="5381428" cy="327895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56504" y="2564904"/>
            <a:ext cx="3532793" cy="3108543"/>
          </a:xfrm>
          <a:prstGeom prst="rect">
            <a:avLst/>
          </a:prstGeom>
          <a:noFill/>
        </p:spPr>
        <p:txBody>
          <a:bodyPr wrap="square" rtlCol="0">
            <a:spAutoFit/>
          </a:bodyPr>
          <a:lstStyle/>
          <a:p>
            <a:r>
              <a:rPr lang="en-GB" sz="2800" dirty="0">
                <a:latin typeface="Impact" pitchFamily="34" charset="0"/>
              </a:rPr>
              <a:t>Worksheets</a:t>
            </a:r>
          </a:p>
          <a:p>
            <a:endParaRPr lang="en-GB" sz="2800" dirty="0">
              <a:latin typeface="Impact" pitchFamily="34" charset="0"/>
            </a:endParaRPr>
          </a:p>
          <a:p>
            <a:r>
              <a:rPr lang="en-GB" sz="2800" dirty="0">
                <a:latin typeface="Impact" pitchFamily="34" charset="0"/>
              </a:rPr>
              <a:t>Workbooks</a:t>
            </a:r>
          </a:p>
          <a:p>
            <a:endParaRPr lang="en-GB" sz="2800" dirty="0">
              <a:latin typeface="Impact" pitchFamily="34" charset="0"/>
            </a:endParaRPr>
          </a:p>
          <a:p>
            <a:r>
              <a:rPr lang="en-GB" sz="2800" dirty="0">
                <a:latin typeface="Impact" pitchFamily="34" charset="0"/>
              </a:rPr>
              <a:t>Practice Exam Papers</a:t>
            </a:r>
          </a:p>
          <a:p>
            <a:endParaRPr lang="en-GB" sz="2800" dirty="0">
              <a:latin typeface="Impact" pitchFamily="34" charset="0"/>
            </a:endParaRPr>
          </a:p>
          <a:p>
            <a:r>
              <a:rPr lang="en-GB" sz="2800" dirty="0">
                <a:latin typeface="Impact" pitchFamily="34" charset="0"/>
              </a:rPr>
              <a:t>Maths Problems</a:t>
            </a:r>
          </a:p>
        </p:txBody>
      </p:sp>
      <p:grpSp>
        <p:nvGrpSpPr>
          <p:cNvPr id="19" name="Group 18"/>
          <p:cNvGrpSpPr/>
          <p:nvPr/>
        </p:nvGrpSpPr>
        <p:grpSpPr>
          <a:xfrm>
            <a:off x="158742" y="-155820"/>
            <a:ext cx="684673" cy="1624648"/>
            <a:chOff x="158742" y="185720"/>
            <a:chExt cx="684673" cy="1624648"/>
          </a:xfrm>
        </p:grpSpPr>
        <p:pic>
          <p:nvPicPr>
            <p:cNvPr id="22" name="Picture 2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23" name="Picture 2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pic>
        <p:nvPicPr>
          <p:cNvPr id="4098" name="Picture 2"/>
          <p:cNvPicPr>
            <a:picLocks noChangeAspect="1" noChangeArrowheads="1"/>
          </p:cNvPicPr>
          <p:nvPr/>
        </p:nvPicPr>
        <p:blipFill>
          <a:blip r:embed="rId13">
            <a:extLst>
              <a:ext uri="{BEBA8EAE-BF5A-486C-A8C5-ECC9F3942E4B}">
                <a14:imgProps xmlns:a14="http://schemas.microsoft.com/office/drawing/2010/main">
                  <a14:imgLayer r:embed="rId14">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207372" y="5620906"/>
            <a:ext cx="8665936" cy="85725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3106893"/>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Practice – just the numbers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7664" y="631740"/>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4067944" y="1690949"/>
            <a:ext cx="3600400" cy="646331"/>
          </a:xfrm>
          <a:prstGeom prst="rect">
            <a:avLst/>
          </a:prstGeom>
        </p:spPr>
        <p:txBody>
          <a:bodyPr wrap="square">
            <a:spAutoFit/>
          </a:bodyPr>
          <a:lstStyle/>
          <a:p>
            <a:endParaRPr lang="en-GB" sz="1200" dirty="0">
              <a:latin typeface="Impact" pitchFamily="34" charset="0"/>
            </a:endParaRPr>
          </a:p>
          <a:p>
            <a:pPr marL="228600" indent="-228600">
              <a:buAutoNum type="arabicParenR"/>
            </a:pPr>
            <a:endParaRPr lang="en-GB" sz="1200" dirty="0">
              <a:latin typeface="Impact" pitchFamily="34" charset="0"/>
            </a:endParaRPr>
          </a:p>
          <a:p>
            <a:pPr marL="228600" indent="-228600">
              <a:buAutoNum type="arabicParenR"/>
            </a:pPr>
            <a:endParaRPr lang="en-GB" sz="1200" dirty="0">
              <a:latin typeface="Impact" pitchFamily="34" charset="0"/>
            </a:endParaRPr>
          </a:p>
        </p:txBody>
      </p:sp>
      <p:pic>
        <p:nvPicPr>
          <p:cNvPr id="1027" name="Picture 3"/>
          <p:cNvPicPr>
            <a:picLocks noChangeAspect="1" noChangeArrowheads="1"/>
          </p:cNvPicPr>
          <p:nvPr/>
        </p:nvPicPr>
        <p:blipFill>
          <a:blip r:embed="rId9">
            <a:extLst>
              <a:ext uri="{BEBA8EAE-BF5A-486C-A8C5-ECC9F3942E4B}">
                <a14:imgProps xmlns:a14="http://schemas.microsoft.com/office/drawing/2010/main">
                  <a14:imgLayer r:embed="rId10">
                    <a14:imgEffect>
                      <a14:artisticPlasticWrap/>
                    </a14:imgEffect>
                    <a14:imgEffect>
                      <a14:colorTemperature colorTemp="9750"/>
                    </a14:imgEffect>
                    <a14:imgEffect>
                      <a14:saturation sat="390000"/>
                    </a14:imgEffect>
                    <a14:imgEffect>
                      <a14:brightnessContrast bright="69000" contrast="31000"/>
                    </a14:imgEffect>
                  </a14:imgLayer>
                </a14:imgProps>
              </a:ext>
              <a:ext uri="{28A0092B-C50C-407E-A947-70E740481C1C}">
                <a14:useLocalDpi xmlns:a14="http://schemas.microsoft.com/office/drawing/2010/main" val="0"/>
              </a:ext>
            </a:extLst>
          </a:blip>
          <a:srcRect/>
          <a:stretch>
            <a:fillRect/>
          </a:stretch>
        </p:blipFill>
        <p:spPr bwMode="auto">
          <a:xfrm>
            <a:off x="92998" y="1612577"/>
            <a:ext cx="8987837" cy="4931885"/>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8" name="Group 27"/>
          <p:cNvGrpSpPr/>
          <p:nvPr/>
        </p:nvGrpSpPr>
        <p:grpSpPr>
          <a:xfrm>
            <a:off x="158742" y="58808"/>
            <a:ext cx="684673" cy="1624648"/>
            <a:chOff x="158742" y="185720"/>
            <a:chExt cx="684673" cy="1624648"/>
          </a:xfrm>
        </p:grpSpPr>
        <p:pic>
          <p:nvPicPr>
            <p:cNvPr id="29" name="Picture 2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30" name="Picture 29"/>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sp>
        <p:nvSpPr>
          <p:cNvPr id="31" name="Rectangle 30"/>
          <p:cNvSpPr/>
          <p:nvPr/>
        </p:nvSpPr>
        <p:spPr>
          <a:xfrm>
            <a:off x="2267744" y="1631697"/>
            <a:ext cx="1480294" cy="5262979"/>
          </a:xfrm>
          <a:prstGeom prst="rect">
            <a:avLst/>
          </a:prstGeom>
        </p:spPr>
        <p:txBody>
          <a:bodyPr wrap="square">
            <a:spAutoFit/>
          </a:bodyPr>
          <a:lstStyle/>
          <a:p>
            <a:r>
              <a:rPr lang="en-GB" sz="1200" dirty="0">
                <a:latin typeface="Impact" pitchFamily="34" charset="0"/>
              </a:rPr>
              <a:t>B   Complete the following powers of ten sums</a:t>
            </a:r>
          </a:p>
          <a:p>
            <a:endParaRPr lang="en-GB" sz="1200" dirty="0">
              <a:latin typeface="Impact" pitchFamily="34" charset="0"/>
            </a:endParaRPr>
          </a:p>
          <a:p>
            <a:pPr marL="228600" indent="-228600">
              <a:buAutoNum type="arabicParenR"/>
            </a:pPr>
            <a:r>
              <a:rPr lang="en-GB" sz="1200" dirty="0">
                <a:latin typeface="Impact" pitchFamily="34" charset="0"/>
              </a:rPr>
              <a:t>10 x 200</a:t>
            </a:r>
          </a:p>
          <a:p>
            <a:pPr marL="228600" indent="-228600">
              <a:buAutoNum type="arabicParenR"/>
            </a:pPr>
            <a:r>
              <a:rPr lang="en-GB" sz="1200" dirty="0">
                <a:latin typeface="Impact" pitchFamily="34" charset="0"/>
              </a:rPr>
              <a:t>400 x 30</a:t>
            </a:r>
          </a:p>
          <a:p>
            <a:pPr marL="228600" indent="-228600">
              <a:buAutoNum type="arabicParenR"/>
            </a:pPr>
            <a:r>
              <a:rPr lang="en-GB" sz="1200" dirty="0">
                <a:latin typeface="Impact" pitchFamily="34" charset="0"/>
              </a:rPr>
              <a:t>5,000 x 70</a:t>
            </a:r>
          </a:p>
          <a:p>
            <a:pPr marL="228600" indent="-228600">
              <a:buAutoNum type="arabicParenR"/>
            </a:pPr>
            <a:r>
              <a:rPr lang="en-GB" sz="1200" dirty="0">
                <a:latin typeface="Impact" pitchFamily="34" charset="0"/>
              </a:rPr>
              <a:t>80,000 x 300</a:t>
            </a:r>
          </a:p>
          <a:p>
            <a:pPr marL="228600" indent="-228600">
              <a:buAutoNum type="arabicParenR"/>
            </a:pPr>
            <a:r>
              <a:rPr lang="en-GB" sz="1200" dirty="0">
                <a:latin typeface="Impact" pitchFamily="34" charset="0"/>
              </a:rPr>
              <a:t>100 x 20,000</a:t>
            </a:r>
          </a:p>
          <a:p>
            <a:pPr marL="228600" indent="-228600">
              <a:buAutoNum type="arabicParenR"/>
            </a:pPr>
            <a:r>
              <a:rPr lang="en-GB" sz="1200" dirty="0">
                <a:latin typeface="Impact" pitchFamily="34" charset="0"/>
              </a:rPr>
              <a:t>90 x 90 x 60</a:t>
            </a:r>
          </a:p>
          <a:p>
            <a:pPr marL="228600" indent="-228600">
              <a:buAutoNum type="arabicParenR"/>
            </a:pPr>
            <a:r>
              <a:rPr lang="en-GB" sz="1200" dirty="0">
                <a:latin typeface="Impact" pitchFamily="34" charset="0"/>
              </a:rPr>
              <a:t>25 x 50 x 100</a:t>
            </a:r>
          </a:p>
          <a:p>
            <a:pPr marL="228600" indent="-228600">
              <a:buAutoNum type="arabicParenR"/>
            </a:pPr>
            <a:r>
              <a:rPr lang="en-GB" sz="1200" dirty="0">
                <a:latin typeface="Impact" pitchFamily="34" charset="0"/>
              </a:rPr>
              <a:t>10 x 10 x 1000</a:t>
            </a:r>
          </a:p>
          <a:p>
            <a:pPr marL="228600" indent="-228600">
              <a:buAutoNum type="arabicParenR"/>
            </a:pPr>
            <a:r>
              <a:rPr lang="en-GB" sz="1200" dirty="0">
                <a:latin typeface="Impact" pitchFamily="34" charset="0"/>
              </a:rPr>
              <a:t>20 x 200 x 2000</a:t>
            </a:r>
          </a:p>
          <a:p>
            <a:pPr marL="228600" indent="-228600">
              <a:buAutoNum type="arabicParenR"/>
            </a:pPr>
            <a:r>
              <a:rPr lang="en-GB" sz="1200" dirty="0">
                <a:latin typeface="Impact" pitchFamily="34" charset="0"/>
              </a:rPr>
              <a:t>17 x 300 x 400</a:t>
            </a:r>
          </a:p>
          <a:p>
            <a:endParaRPr lang="en-GB" sz="1200" dirty="0">
              <a:latin typeface="Impact" pitchFamily="34" charset="0"/>
            </a:endParaRPr>
          </a:p>
          <a:p>
            <a:r>
              <a:rPr lang="en-GB" sz="1200" dirty="0">
                <a:latin typeface="Impact" pitchFamily="34" charset="0"/>
              </a:rPr>
              <a:t>C  Try these divisions that have remainders</a:t>
            </a:r>
          </a:p>
          <a:p>
            <a:endParaRPr lang="en-GB" sz="1200" dirty="0">
              <a:latin typeface="Impact" pitchFamily="34" charset="0"/>
            </a:endParaRPr>
          </a:p>
          <a:p>
            <a:pPr marL="228600" indent="-228600">
              <a:buAutoNum type="arabicParenR"/>
            </a:pPr>
            <a:r>
              <a:rPr lang="en-GB" sz="1200" dirty="0">
                <a:latin typeface="Impact" pitchFamily="34" charset="0"/>
              </a:rPr>
              <a:t>38 / 3</a:t>
            </a:r>
          </a:p>
          <a:p>
            <a:pPr marL="228600" indent="-228600">
              <a:buAutoNum type="arabicParenR"/>
            </a:pPr>
            <a:r>
              <a:rPr lang="en-GB" sz="1200" dirty="0">
                <a:latin typeface="Impact" pitchFamily="34" charset="0"/>
              </a:rPr>
              <a:t>334 / 9</a:t>
            </a:r>
          </a:p>
          <a:p>
            <a:pPr marL="228600" indent="-228600">
              <a:buAutoNum type="arabicParenR"/>
            </a:pPr>
            <a:r>
              <a:rPr lang="en-GB" sz="1200" dirty="0">
                <a:latin typeface="Impact" pitchFamily="34" charset="0"/>
              </a:rPr>
              <a:t>744 / 5</a:t>
            </a:r>
          </a:p>
          <a:p>
            <a:pPr marL="228600" indent="-228600">
              <a:buAutoNum type="arabicParenR"/>
            </a:pPr>
            <a:r>
              <a:rPr lang="en-GB" sz="1200" dirty="0">
                <a:latin typeface="Impact" pitchFamily="34" charset="0"/>
              </a:rPr>
              <a:t>200 / 11</a:t>
            </a:r>
          </a:p>
          <a:p>
            <a:pPr marL="228600" indent="-228600">
              <a:buAutoNum type="arabicParenR"/>
            </a:pPr>
            <a:r>
              <a:rPr lang="en-GB" sz="1200" dirty="0">
                <a:latin typeface="Impact" pitchFamily="34" charset="0"/>
              </a:rPr>
              <a:t>950 / 7</a:t>
            </a:r>
          </a:p>
          <a:p>
            <a:pPr marL="228600" indent="-228600">
              <a:buAutoNum type="arabicParenR"/>
            </a:pPr>
            <a:r>
              <a:rPr lang="en-GB" sz="1200" dirty="0">
                <a:latin typeface="Impact" pitchFamily="34" charset="0"/>
              </a:rPr>
              <a:t>111 / 6</a:t>
            </a:r>
          </a:p>
          <a:p>
            <a:pPr marL="228600" indent="-228600">
              <a:buAutoNum type="arabicParenR"/>
            </a:pPr>
            <a:r>
              <a:rPr lang="en-GB" sz="1200" dirty="0">
                <a:latin typeface="Impact" pitchFamily="34" charset="0"/>
              </a:rPr>
              <a:t>333 / 2</a:t>
            </a:r>
          </a:p>
          <a:p>
            <a:pPr marL="228600" indent="-228600">
              <a:buAutoNum type="arabicParenR"/>
            </a:pPr>
            <a:endParaRPr lang="en-GB" sz="1200" dirty="0">
              <a:latin typeface="Impact" pitchFamily="34" charset="0"/>
            </a:endParaRPr>
          </a:p>
          <a:p>
            <a:pPr marL="228600" indent="-228600">
              <a:buAutoNum type="arabicParenR"/>
            </a:pPr>
            <a:endParaRPr lang="en-GB" sz="1200" dirty="0">
              <a:latin typeface="Impact" pitchFamily="34" charset="0"/>
            </a:endParaRPr>
          </a:p>
        </p:txBody>
      </p:sp>
      <p:sp>
        <p:nvSpPr>
          <p:cNvPr id="25" name="Rectangle 24"/>
          <p:cNvSpPr/>
          <p:nvPr/>
        </p:nvSpPr>
        <p:spPr>
          <a:xfrm>
            <a:off x="324545" y="1631697"/>
            <a:ext cx="1480294" cy="4893647"/>
          </a:xfrm>
          <a:prstGeom prst="rect">
            <a:avLst/>
          </a:prstGeom>
        </p:spPr>
        <p:txBody>
          <a:bodyPr wrap="square">
            <a:spAutoFit/>
          </a:bodyPr>
          <a:lstStyle/>
          <a:p>
            <a:r>
              <a:rPr lang="en-GB" sz="1200" dirty="0">
                <a:latin typeface="Impact" pitchFamily="34" charset="0"/>
              </a:rPr>
              <a:t>A    Complete the following sums</a:t>
            </a:r>
          </a:p>
          <a:p>
            <a:endParaRPr lang="en-GB" sz="1200" dirty="0">
              <a:latin typeface="Impact" pitchFamily="34" charset="0"/>
            </a:endParaRPr>
          </a:p>
          <a:p>
            <a:pPr marL="228600" indent="-228600">
              <a:buAutoNum type="arabicParenR"/>
            </a:pPr>
            <a:r>
              <a:rPr lang="en-GB" sz="1200" dirty="0">
                <a:latin typeface="Impact" pitchFamily="34" charset="0"/>
              </a:rPr>
              <a:t>18  x  9</a:t>
            </a:r>
          </a:p>
          <a:p>
            <a:pPr marL="228600" indent="-228600">
              <a:buAutoNum type="arabicParenR"/>
            </a:pPr>
            <a:r>
              <a:rPr lang="en-GB" sz="1200" dirty="0">
                <a:latin typeface="Impact" pitchFamily="34" charset="0"/>
              </a:rPr>
              <a:t>54 x  7</a:t>
            </a:r>
          </a:p>
          <a:p>
            <a:pPr marL="228600" indent="-228600">
              <a:buAutoNum type="arabicParenR"/>
            </a:pPr>
            <a:r>
              <a:rPr lang="en-GB" sz="1200" dirty="0">
                <a:latin typeface="Impact" pitchFamily="34" charset="0"/>
              </a:rPr>
              <a:t>23 x 5</a:t>
            </a:r>
          </a:p>
          <a:p>
            <a:pPr marL="228600" indent="-228600">
              <a:buAutoNum type="arabicParenR"/>
            </a:pPr>
            <a:r>
              <a:rPr lang="en-GB" sz="1200" dirty="0">
                <a:latin typeface="Impact" pitchFamily="34" charset="0"/>
              </a:rPr>
              <a:t>60 x 9</a:t>
            </a:r>
          </a:p>
          <a:p>
            <a:pPr marL="228600" indent="-228600">
              <a:buAutoNum type="arabicParenR"/>
            </a:pPr>
            <a:r>
              <a:rPr lang="en-GB" sz="1200" dirty="0">
                <a:latin typeface="Impact" pitchFamily="34" charset="0"/>
              </a:rPr>
              <a:t>6 x 120</a:t>
            </a:r>
          </a:p>
          <a:p>
            <a:pPr marL="228600" indent="-228600">
              <a:buAutoNum type="arabicParenR"/>
            </a:pPr>
            <a:endParaRPr lang="en-GB" sz="1200" dirty="0">
              <a:latin typeface="Impact" pitchFamily="34" charset="0"/>
            </a:endParaRPr>
          </a:p>
          <a:p>
            <a:pPr marL="228600" indent="-228600">
              <a:buAutoNum type="arabicParenR"/>
            </a:pPr>
            <a:r>
              <a:rPr lang="en-GB" sz="1200" dirty="0">
                <a:latin typeface="Impact" pitchFamily="34" charset="0"/>
              </a:rPr>
              <a:t>27 / 9</a:t>
            </a:r>
          </a:p>
          <a:p>
            <a:pPr marL="228600" indent="-228600">
              <a:buAutoNum type="arabicParenR"/>
            </a:pPr>
            <a:r>
              <a:rPr lang="en-GB" sz="1200" dirty="0">
                <a:latin typeface="Impact" pitchFamily="34" charset="0"/>
              </a:rPr>
              <a:t>60 / 5</a:t>
            </a:r>
          </a:p>
          <a:p>
            <a:pPr marL="228600" indent="-228600">
              <a:buAutoNum type="arabicParenR"/>
            </a:pPr>
            <a:r>
              <a:rPr lang="en-GB" sz="1200" dirty="0">
                <a:latin typeface="Impact" pitchFamily="34" charset="0"/>
              </a:rPr>
              <a:t>100 / 10</a:t>
            </a:r>
          </a:p>
          <a:p>
            <a:pPr marL="228600" indent="-228600">
              <a:buAutoNum type="arabicParenR"/>
            </a:pPr>
            <a:r>
              <a:rPr lang="en-GB" sz="1200" dirty="0">
                <a:latin typeface="Impact" pitchFamily="34" charset="0"/>
              </a:rPr>
              <a:t>75 / 25</a:t>
            </a:r>
          </a:p>
          <a:p>
            <a:pPr marL="228600" indent="-228600">
              <a:buAutoNum type="arabicParenR"/>
            </a:pPr>
            <a:r>
              <a:rPr lang="en-GB" sz="1200" dirty="0">
                <a:latin typeface="Impact" pitchFamily="34" charset="0"/>
              </a:rPr>
              <a:t>32 / 8</a:t>
            </a:r>
          </a:p>
          <a:p>
            <a:pPr marL="228600" indent="-228600">
              <a:buAutoNum type="arabicParenR"/>
            </a:pPr>
            <a:endParaRPr lang="en-GB" sz="1200" dirty="0">
              <a:latin typeface="Impact" pitchFamily="34" charset="0"/>
            </a:endParaRPr>
          </a:p>
          <a:p>
            <a:pPr marL="228600" indent="-228600">
              <a:buAutoNum type="arabicParenR"/>
            </a:pPr>
            <a:r>
              <a:rPr lang="en-GB" sz="1200" dirty="0">
                <a:latin typeface="Impact" pitchFamily="34" charset="0"/>
              </a:rPr>
              <a:t>230 x 9</a:t>
            </a:r>
          </a:p>
          <a:p>
            <a:pPr marL="228600" indent="-228600">
              <a:buAutoNum type="arabicParenR"/>
            </a:pPr>
            <a:r>
              <a:rPr lang="en-GB" sz="1200" dirty="0">
                <a:latin typeface="Impact" pitchFamily="34" charset="0"/>
              </a:rPr>
              <a:t>450 x 7</a:t>
            </a:r>
          </a:p>
          <a:p>
            <a:pPr marL="228600" indent="-228600">
              <a:buAutoNum type="arabicParenR"/>
            </a:pPr>
            <a:r>
              <a:rPr lang="en-GB" sz="1200" dirty="0">
                <a:latin typeface="Impact" pitchFamily="34" charset="0"/>
              </a:rPr>
              <a:t>672 x 5</a:t>
            </a:r>
          </a:p>
          <a:p>
            <a:pPr marL="228600" indent="-228600">
              <a:buAutoNum type="arabicParenR"/>
            </a:pPr>
            <a:r>
              <a:rPr lang="en-GB" sz="1200" dirty="0">
                <a:latin typeface="Impact" pitchFamily="34" charset="0"/>
              </a:rPr>
              <a:t>904 x 3</a:t>
            </a:r>
          </a:p>
          <a:p>
            <a:pPr marL="228600" indent="-228600">
              <a:buAutoNum type="arabicParenR"/>
            </a:pPr>
            <a:r>
              <a:rPr lang="en-GB" sz="1200" dirty="0">
                <a:latin typeface="Impact" pitchFamily="34" charset="0"/>
              </a:rPr>
              <a:t>888 x 4</a:t>
            </a:r>
          </a:p>
          <a:p>
            <a:pPr marL="228600" indent="-228600">
              <a:buAutoNum type="arabicParenR"/>
            </a:pPr>
            <a:endParaRPr lang="en-GB" sz="1200" dirty="0">
              <a:latin typeface="Impact" pitchFamily="34" charset="0"/>
            </a:endParaRPr>
          </a:p>
          <a:p>
            <a:pPr marL="228600" indent="-228600">
              <a:buAutoNum type="arabicParenR"/>
            </a:pPr>
            <a:r>
              <a:rPr lang="en-GB" sz="1200" dirty="0">
                <a:latin typeface="Impact" pitchFamily="34" charset="0"/>
              </a:rPr>
              <a:t>240 / 8</a:t>
            </a:r>
          </a:p>
          <a:p>
            <a:pPr marL="228600" indent="-228600">
              <a:buAutoNum type="arabicParenR"/>
            </a:pPr>
            <a:r>
              <a:rPr lang="en-GB" sz="1200" dirty="0">
                <a:latin typeface="Impact" pitchFamily="34" charset="0"/>
              </a:rPr>
              <a:t>450 / 9</a:t>
            </a:r>
          </a:p>
          <a:p>
            <a:pPr marL="228600" indent="-228600">
              <a:buAutoNum type="arabicParenR"/>
            </a:pPr>
            <a:r>
              <a:rPr lang="en-GB" sz="1200" dirty="0">
                <a:latin typeface="Impact" pitchFamily="34" charset="0"/>
              </a:rPr>
              <a:t>217 / 7</a:t>
            </a:r>
          </a:p>
          <a:p>
            <a:pPr marL="228600" indent="-228600">
              <a:buAutoNum type="arabicParenR"/>
            </a:pPr>
            <a:r>
              <a:rPr lang="en-GB" sz="1200" dirty="0">
                <a:latin typeface="Impact" pitchFamily="34" charset="0"/>
              </a:rPr>
              <a:t>230 / 5</a:t>
            </a:r>
          </a:p>
          <a:p>
            <a:pPr marL="228600" indent="-228600">
              <a:buAutoNum type="arabicParenR"/>
            </a:pPr>
            <a:r>
              <a:rPr lang="en-GB" sz="1200" dirty="0">
                <a:latin typeface="Impact" pitchFamily="34" charset="0"/>
              </a:rPr>
              <a:t> 852 / 4</a:t>
            </a:r>
          </a:p>
        </p:txBody>
      </p:sp>
      <p:sp>
        <p:nvSpPr>
          <p:cNvPr id="18" name="Rectangle 17"/>
          <p:cNvSpPr/>
          <p:nvPr/>
        </p:nvSpPr>
        <p:spPr>
          <a:xfrm>
            <a:off x="4387850" y="1633377"/>
            <a:ext cx="1480294" cy="5447645"/>
          </a:xfrm>
          <a:prstGeom prst="rect">
            <a:avLst/>
          </a:prstGeom>
        </p:spPr>
        <p:txBody>
          <a:bodyPr wrap="square">
            <a:spAutoFit/>
          </a:bodyPr>
          <a:lstStyle/>
          <a:p>
            <a:r>
              <a:rPr lang="en-GB" sz="1200" dirty="0">
                <a:latin typeface="Impact" pitchFamily="34" charset="0"/>
              </a:rPr>
              <a:t>D   Have a go at these multiplications of negative numbers</a:t>
            </a:r>
          </a:p>
          <a:p>
            <a:endParaRPr lang="en-GB" sz="1200" dirty="0">
              <a:latin typeface="Impact" pitchFamily="34" charset="0"/>
            </a:endParaRPr>
          </a:p>
          <a:p>
            <a:pPr marL="228600" indent="-228600">
              <a:buAutoNum type="arabicParenR"/>
            </a:pPr>
            <a:r>
              <a:rPr lang="en-GB" sz="1200" dirty="0">
                <a:latin typeface="Impact" pitchFamily="34" charset="0"/>
              </a:rPr>
              <a:t>-2 x 4</a:t>
            </a:r>
          </a:p>
          <a:p>
            <a:pPr marL="228600" indent="-228600">
              <a:buAutoNum type="arabicParenR"/>
            </a:pPr>
            <a:r>
              <a:rPr lang="en-GB" sz="1200" dirty="0">
                <a:latin typeface="Impact" pitchFamily="34" charset="0"/>
              </a:rPr>
              <a:t>6 x -3</a:t>
            </a:r>
          </a:p>
          <a:p>
            <a:pPr marL="228600" indent="-228600">
              <a:buAutoNum type="arabicParenR"/>
            </a:pPr>
            <a:r>
              <a:rPr lang="en-GB" sz="1200" dirty="0">
                <a:latin typeface="Impact" pitchFamily="34" charset="0"/>
              </a:rPr>
              <a:t>14 x -5</a:t>
            </a:r>
          </a:p>
          <a:p>
            <a:pPr marL="228600" indent="-228600">
              <a:buAutoNum type="arabicParenR"/>
            </a:pPr>
            <a:r>
              <a:rPr lang="en-GB" sz="1200" dirty="0">
                <a:latin typeface="Impact" pitchFamily="34" charset="0"/>
              </a:rPr>
              <a:t>30 x -2</a:t>
            </a:r>
          </a:p>
          <a:p>
            <a:pPr marL="228600" indent="-228600">
              <a:buAutoNum type="arabicParenR"/>
            </a:pPr>
            <a:r>
              <a:rPr lang="en-GB" sz="1200" dirty="0">
                <a:latin typeface="Impact" pitchFamily="34" charset="0"/>
              </a:rPr>
              <a:t>-3 x -8</a:t>
            </a:r>
          </a:p>
          <a:p>
            <a:pPr marL="228600" indent="-228600">
              <a:buAutoNum type="arabicParenR"/>
            </a:pPr>
            <a:r>
              <a:rPr lang="en-GB" sz="1200" dirty="0">
                <a:latin typeface="Impact" pitchFamily="34" charset="0"/>
              </a:rPr>
              <a:t>-1 x 10</a:t>
            </a:r>
          </a:p>
          <a:p>
            <a:pPr marL="228600" indent="-228600">
              <a:buAutoNum type="arabicParenR"/>
            </a:pPr>
            <a:r>
              <a:rPr lang="en-GB" sz="1200" dirty="0">
                <a:latin typeface="Impact" pitchFamily="34" charset="0"/>
              </a:rPr>
              <a:t>-9 x 3 x -4</a:t>
            </a:r>
          </a:p>
          <a:p>
            <a:pPr marL="228600" indent="-228600">
              <a:buAutoNum type="arabicParenR"/>
            </a:pPr>
            <a:r>
              <a:rPr lang="en-GB" sz="1200" dirty="0">
                <a:latin typeface="Impact" pitchFamily="34" charset="0"/>
              </a:rPr>
              <a:t>5 x 3 x -7</a:t>
            </a:r>
          </a:p>
          <a:p>
            <a:pPr marL="228600" indent="-228600">
              <a:buAutoNum type="arabicParenR"/>
            </a:pPr>
            <a:r>
              <a:rPr lang="en-GB" sz="1200" dirty="0">
                <a:latin typeface="Impact" pitchFamily="34" charset="0"/>
              </a:rPr>
              <a:t>-(4 x 8)</a:t>
            </a:r>
          </a:p>
          <a:p>
            <a:pPr marL="228600" indent="-228600">
              <a:buAutoNum type="arabicParenR"/>
            </a:pPr>
            <a:r>
              <a:rPr lang="en-GB" sz="1200" dirty="0">
                <a:latin typeface="Impact" pitchFamily="34" charset="0"/>
              </a:rPr>
              <a:t>3 x 10 x -100</a:t>
            </a:r>
          </a:p>
          <a:p>
            <a:pPr marL="228600" indent="-228600">
              <a:buAutoNum type="arabicParenR"/>
            </a:pPr>
            <a:endParaRPr lang="en-GB" sz="1200" dirty="0">
              <a:latin typeface="Impact" pitchFamily="34" charset="0"/>
            </a:endParaRPr>
          </a:p>
          <a:p>
            <a:r>
              <a:rPr lang="en-GB" sz="1200" dirty="0">
                <a:latin typeface="Impact" pitchFamily="34" charset="0"/>
              </a:rPr>
              <a:t>E  How about some negative division !</a:t>
            </a:r>
          </a:p>
          <a:p>
            <a:endParaRPr lang="en-GB" sz="1200" dirty="0">
              <a:latin typeface="Impact" pitchFamily="34" charset="0"/>
            </a:endParaRPr>
          </a:p>
          <a:p>
            <a:endParaRPr lang="en-GB" sz="1200" dirty="0">
              <a:latin typeface="Impact" pitchFamily="34" charset="0"/>
            </a:endParaRPr>
          </a:p>
          <a:p>
            <a:pPr marL="228600" indent="-228600">
              <a:buAutoNum type="arabicParenR"/>
            </a:pPr>
            <a:r>
              <a:rPr lang="en-GB" sz="1200" dirty="0">
                <a:latin typeface="Impact" pitchFamily="34" charset="0"/>
              </a:rPr>
              <a:t>14 / -2</a:t>
            </a:r>
          </a:p>
          <a:p>
            <a:pPr marL="228600" indent="-228600">
              <a:buAutoNum type="arabicParenR"/>
            </a:pPr>
            <a:r>
              <a:rPr lang="en-GB" sz="1200" dirty="0">
                <a:latin typeface="Impact" pitchFamily="34" charset="0"/>
              </a:rPr>
              <a:t>25 / -5</a:t>
            </a:r>
          </a:p>
          <a:p>
            <a:pPr marL="228600" indent="-228600">
              <a:buAutoNum type="arabicParenR"/>
            </a:pPr>
            <a:r>
              <a:rPr lang="en-GB" sz="1200" dirty="0">
                <a:latin typeface="Impact" pitchFamily="34" charset="0"/>
              </a:rPr>
              <a:t>-30 / 3</a:t>
            </a:r>
          </a:p>
          <a:p>
            <a:pPr marL="228600" indent="-228600">
              <a:buAutoNum type="arabicParenR"/>
            </a:pPr>
            <a:r>
              <a:rPr lang="en-GB" sz="1200" dirty="0">
                <a:latin typeface="Impact" pitchFamily="34" charset="0"/>
              </a:rPr>
              <a:t>250 / -50</a:t>
            </a:r>
          </a:p>
          <a:p>
            <a:pPr marL="228600" indent="-228600">
              <a:buAutoNum type="arabicParenR"/>
            </a:pPr>
            <a:r>
              <a:rPr lang="en-GB" sz="1200" dirty="0">
                <a:latin typeface="Impact" pitchFamily="34" charset="0"/>
              </a:rPr>
              <a:t>88 / -4</a:t>
            </a:r>
          </a:p>
          <a:p>
            <a:pPr marL="228600" indent="-228600">
              <a:buAutoNum type="arabicParenR"/>
            </a:pPr>
            <a:r>
              <a:rPr lang="en-GB" sz="1200" dirty="0">
                <a:latin typeface="Impact" pitchFamily="34" charset="0"/>
              </a:rPr>
              <a:t>-20 / -5</a:t>
            </a:r>
          </a:p>
          <a:p>
            <a:pPr marL="228600" indent="-228600">
              <a:buAutoNum type="arabicParenR"/>
            </a:pPr>
            <a:r>
              <a:rPr lang="en-GB" sz="1200" dirty="0">
                <a:latin typeface="Impact" pitchFamily="34" charset="0"/>
              </a:rPr>
              <a:t>-140 / -7</a:t>
            </a:r>
          </a:p>
          <a:p>
            <a:endParaRPr lang="en-GB" sz="1200" dirty="0">
              <a:latin typeface="Impact" pitchFamily="34" charset="0"/>
            </a:endParaRPr>
          </a:p>
          <a:p>
            <a:endParaRPr lang="en-GB" sz="1200" dirty="0">
              <a:latin typeface="Impact" pitchFamily="34" charset="0"/>
            </a:endParaRPr>
          </a:p>
          <a:p>
            <a:pPr marL="228600" indent="-228600">
              <a:buAutoNum type="arabicParenR"/>
            </a:pPr>
            <a:endParaRPr lang="en-GB" sz="1200" dirty="0">
              <a:latin typeface="Impact" pitchFamily="34" charset="0"/>
            </a:endParaRPr>
          </a:p>
        </p:txBody>
      </p:sp>
      <p:pic>
        <p:nvPicPr>
          <p:cNvPr id="19" name="Picture 3"/>
          <p:cNvPicPr>
            <a:picLocks noChangeAspect="1" noChangeArrowheads="1"/>
          </p:cNvPicPr>
          <p:nvPr/>
        </p:nvPicPr>
        <p:blipFill>
          <a:blip r:embed="rId9">
            <a:extLst>
              <a:ext uri="{BEBA8EAE-BF5A-486C-A8C5-ECC9F3942E4B}">
                <a14:imgProps xmlns:a14="http://schemas.microsoft.com/office/drawing/2010/main">
                  <a14:imgLayer r:embed="rId10">
                    <a14:imgEffect>
                      <a14:artisticPlasticWrap/>
                    </a14:imgEffect>
                    <a14:imgEffect>
                      <a14:colorTemperature colorTemp="9750"/>
                    </a14:imgEffect>
                    <a14:imgEffect>
                      <a14:saturation sat="390000"/>
                    </a14:imgEffect>
                    <a14:imgEffect>
                      <a14:brightnessContrast bright="69000" contrast="31000"/>
                    </a14:imgEffect>
                  </a14:imgLayer>
                </a14:imgProps>
              </a:ext>
              <a:ext uri="{28A0092B-C50C-407E-A947-70E740481C1C}">
                <a14:useLocalDpi xmlns:a14="http://schemas.microsoft.com/office/drawing/2010/main" val="0"/>
              </a:ext>
            </a:extLst>
          </a:blip>
          <a:srcRect/>
          <a:stretch>
            <a:fillRect/>
          </a:stretch>
        </p:blipFill>
        <p:spPr bwMode="auto">
          <a:xfrm rot="5400000">
            <a:off x="306179" y="3078278"/>
            <a:ext cx="3464413" cy="261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a:blip r:embed="rId9">
            <a:extLst>
              <a:ext uri="{BEBA8EAE-BF5A-486C-A8C5-ECC9F3942E4B}">
                <a14:imgProps xmlns:a14="http://schemas.microsoft.com/office/drawing/2010/main">
                  <a14:imgLayer r:embed="rId10">
                    <a14:imgEffect>
                      <a14:artisticPlasticWrap/>
                    </a14:imgEffect>
                    <a14:imgEffect>
                      <a14:colorTemperature colorTemp="9750"/>
                    </a14:imgEffect>
                    <a14:imgEffect>
                      <a14:saturation sat="390000"/>
                    </a14:imgEffect>
                    <a14:imgEffect>
                      <a14:brightnessContrast bright="69000" contrast="31000"/>
                    </a14:imgEffect>
                  </a14:imgLayer>
                </a14:imgProps>
              </a:ext>
              <a:ext uri="{28A0092B-C50C-407E-A947-70E740481C1C}">
                <a14:useLocalDpi xmlns:a14="http://schemas.microsoft.com/office/drawing/2010/main" val="0"/>
              </a:ext>
            </a:extLst>
          </a:blip>
          <a:srcRect/>
          <a:stretch>
            <a:fillRect/>
          </a:stretch>
        </p:blipFill>
        <p:spPr bwMode="auto">
          <a:xfrm rot="5400000">
            <a:off x="2524960" y="4662454"/>
            <a:ext cx="3464413" cy="261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6602071" y="1637724"/>
            <a:ext cx="1480294" cy="5262979"/>
          </a:xfrm>
          <a:prstGeom prst="rect">
            <a:avLst/>
          </a:prstGeom>
        </p:spPr>
        <p:txBody>
          <a:bodyPr wrap="square">
            <a:spAutoFit/>
          </a:bodyPr>
          <a:lstStyle/>
          <a:p>
            <a:r>
              <a:rPr lang="en-GB" sz="1200" dirty="0">
                <a:latin typeface="Impact" pitchFamily="34" charset="0"/>
              </a:rPr>
              <a:t>F  Try some multiplication of large numbers</a:t>
            </a:r>
          </a:p>
          <a:p>
            <a:endParaRPr lang="en-GB" sz="1200" dirty="0">
              <a:latin typeface="Impact" pitchFamily="34" charset="0"/>
            </a:endParaRPr>
          </a:p>
          <a:p>
            <a:pPr marL="228600" indent="-228600">
              <a:buAutoNum type="arabicParenR"/>
            </a:pPr>
            <a:r>
              <a:rPr lang="en-GB" sz="1200" dirty="0">
                <a:latin typeface="Impact" pitchFamily="34" charset="0"/>
              </a:rPr>
              <a:t>3000 x 2</a:t>
            </a:r>
          </a:p>
          <a:p>
            <a:pPr marL="228600" indent="-228600">
              <a:buAutoNum type="arabicParenR"/>
            </a:pPr>
            <a:r>
              <a:rPr lang="en-GB" sz="1200" dirty="0">
                <a:latin typeface="Impact" pitchFamily="34" charset="0"/>
              </a:rPr>
              <a:t>50,000 x 10 x 3</a:t>
            </a:r>
          </a:p>
          <a:p>
            <a:pPr marL="228600" indent="-228600">
              <a:buAutoNum type="arabicParenR"/>
            </a:pPr>
            <a:r>
              <a:rPr lang="en-GB" sz="1200" dirty="0">
                <a:latin typeface="Impact" pitchFamily="34" charset="0"/>
              </a:rPr>
              <a:t>160k x 4k</a:t>
            </a:r>
          </a:p>
          <a:p>
            <a:pPr marL="228600" indent="-228600">
              <a:buAutoNum type="arabicParenR"/>
            </a:pPr>
            <a:r>
              <a:rPr lang="en-GB" sz="1200" dirty="0">
                <a:latin typeface="Impact" pitchFamily="34" charset="0"/>
              </a:rPr>
              <a:t>80 x 100 x 3k</a:t>
            </a:r>
          </a:p>
          <a:p>
            <a:pPr marL="228600" indent="-228600">
              <a:buAutoNum type="arabicParenR"/>
            </a:pPr>
            <a:r>
              <a:rPr lang="en-GB" sz="1200" dirty="0">
                <a:latin typeface="Impact" pitchFamily="34" charset="0"/>
              </a:rPr>
              <a:t>2k x 5k</a:t>
            </a:r>
          </a:p>
          <a:p>
            <a:endParaRPr lang="en-GB" sz="1200" dirty="0">
              <a:latin typeface="Impact" pitchFamily="34" charset="0"/>
            </a:endParaRPr>
          </a:p>
          <a:p>
            <a:r>
              <a:rPr lang="en-GB" sz="1200" dirty="0">
                <a:latin typeface="Impact" pitchFamily="34" charset="0"/>
              </a:rPr>
              <a:t>G  </a:t>
            </a:r>
            <a:r>
              <a:rPr lang="en-GB" sz="1200" dirty="0" err="1">
                <a:latin typeface="Impact" pitchFamily="34" charset="0"/>
              </a:rPr>
              <a:t>Heres</a:t>
            </a:r>
            <a:r>
              <a:rPr lang="en-GB" sz="1200" dirty="0">
                <a:latin typeface="Impact" pitchFamily="34" charset="0"/>
              </a:rPr>
              <a:t> some large number division</a:t>
            </a:r>
          </a:p>
          <a:p>
            <a:endParaRPr lang="en-GB" sz="1200" dirty="0">
              <a:latin typeface="Impact" pitchFamily="34" charset="0"/>
            </a:endParaRPr>
          </a:p>
          <a:p>
            <a:pPr marL="228600" indent="-228600">
              <a:buAutoNum type="arabicParenR"/>
            </a:pPr>
            <a:r>
              <a:rPr lang="en-GB" sz="1200" dirty="0">
                <a:latin typeface="Impact" pitchFamily="34" charset="0"/>
              </a:rPr>
              <a:t>4k / 2</a:t>
            </a:r>
          </a:p>
          <a:p>
            <a:pPr marL="228600" indent="-228600">
              <a:buAutoNum type="arabicParenR"/>
            </a:pPr>
            <a:r>
              <a:rPr lang="en-GB" sz="1200" dirty="0">
                <a:latin typeface="Impact" pitchFamily="34" charset="0"/>
              </a:rPr>
              <a:t>8M / 2k</a:t>
            </a:r>
          </a:p>
          <a:p>
            <a:pPr marL="228600" indent="-228600">
              <a:buAutoNum type="arabicParenR"/>
            </a:pPr>
            <a:r>
              <a:rPr lang="en-GB" sz="1200" dirty="0">
                <a:latin typeface="Impact" pitchFamily="34" charset="0"/>
              </a:rPr>
              <a:t>3B / 60M</a:t>
            </a:r>
          </a:p>
          <a:p>
            <a:pPr marL="228600" indent="-228600">
              <a:buAutoNum type="arabicParenR"/>
            </a:pPr>
            <a:r>
              <a:rPr lang="en-GB" sz="1200" dirty="0">
                <a:latin typeface="Impact" pitchFamily="34" charset="0"/>
              </a:rPr>
              <a:t>50,000 / 2500</a:t>
            </a:r>
          </a:p>
          <a:p>
            <a:pPr marL="228600" indent="-228600">
              <a:buAutoNum type="arabicParenR"/>
            </a:pPr>
            <a:endParaRPr lang="en-GB" sz="1200" dirty="0">
              <a:latin typeface="Impact" pitchFamily="34" charset="0"/>
            </a:endParaRPr>
          </a:p>
          <a:p>
            <a:r>
              <a:rPr lang="en-GB" sz="1200" dirty="0">
                <a:latin typeface="Impact" pitchFamily="34" charset="0"/>
              </a:rPr>
              <a:t>H  Large Negative Division</a:t>
            </a:r>
          </a:p>
          <a:p>
            <a:endParaRPr lang="en-GB" sz="1200" dirty="0">
              <a:latin typeface="Impact" pitchFamily="34" charset="0"/>
            </a:endParaRPr>
          </a:p>
          <a:p>
            <a:pPr marL="228600" indent="-228600">
              <a:buAutoNum type="arabicParenR"/>
            </a:pPr>
            <a:r>
              <a:rPr lang="en-GB" sz="1200" dirty="0">
                <a:latin typeface="Impact" pitchFamily="34" charset="0"/>
              </a:rPr>
              <a:t>-15,000 / 5</a:t>
            </a:r>
          </a:p>
          <a:p>
            <a:pPr marL="228600" indent="-228600">
              <a:buAutoNum type="arabicParenR"/>
            </a:pPr>
            <a:r>
              <a:rPr lang="en-GB" sz="1200" dirty="0">
                <a:latin typeface="Impact" pitchFamily="34" charset="0"/>
              </a:rPr>
              <a:t>-200k / 1500</a:t>
            </a:r>
          </a:p>
          <a:p>
            <a:pPr marL="228600" indent="-228600">
              <a:buAutoNum type="arabicParenR"/>
            </a:pPr>
            <a:r>
              <a:rPr lang="en-GB" sz="1200" dirty="0">
                <a:latin typeface="Impact" pitchFamily="34" charset="0"/>
              </a:rPr>
              <a:t>6000 / -30</a:t>
            </a:r>
          </a:p>
          <a:p>
            <a:pPr marL="228600" indent="-228600">
              <a:buAutoNum type="arabicParenR"/>
            </a:pPr>
            <a:r>
              <a:rPr lang="en-GB" sz="1200" dirty="0">
                <a:latin typeface="Impact" pitchFamily="34" charset="0"/>
              </a:rPr>
              <a:t>2M / -250k</a:t>
            </a:r>
          </a:p>
          <a:p>
            <a:pPr marL="228600" indent="-228600">
              <a:buAutoNum type="arabicParenR"/>
            </a:pPr>
            <a:r>
              <a:rPr lang="en-GB" sz="1200" dirty="0">
                <a:latin typeface="Impact" pitchFamily="34" charset="0"/>
              </a:rPr>
              <a:t>-3B / -3M</a:t>
            </a:r>
          </a:p>
          <a:p>
            <a:endParaRPr lang="en-GB" sz="1200" dirty="0">
              <a:latin typeface="Impact" pitchFamily="34" charset="0"/>
            </a:endParaRPr>
          </a:p>
          <a:p>
            <a:pPr marL="228600" indent="-228600">
              <a:buAutoNum type="arabicParenR"/>
            </a:pPr>
            <a:endParaRPr lang="en-GB" sz="1200" dirty="0">
              <a:latin typeface="Impact" pitchFamily="34" charset="0"/>
            </a:endParaRPr>
          </a:p>
        </p:txBody>
      </p:sp>
      <p:pic>
        <p:nvPicPr>
          <p:cNvPr id="22" name="Picture 3"/>
          <p:cNvPicPr>
            <a:picLocks noChangeAspect="1" noChangeArrowheads="1"/>
          </p:cNvPicPr>
          <p:nvPr/>
        </p:nvPicPr>
        <p:blipFill>
          <a:blip r:embed="rId9">
            <a:extLst>
              <a:ext uri="{BEBA8EAE-BF5A-486C-A8C5-ECC9F3942E4B}">
                <a14:imgProps xmlns:a14="http://schemas.microsoft.com/office/drawing/2010/main">
                  <a14:imgLayer r:embed="rId10">
                    <a14:imgEffect>
                      <a14:artisticPlasticWrap/>
                    </a14:imgEffect>
                    <a14:imgEffect>
                      <a14:colorTemperature colorTemp="9750"/>
                    </a14:imgEffect>
                    <a14:imgEffect>
                      <a14:saturation sat="390000"/>
                    </a14:imgEffect>
                    <a14:imgEffect>
                      <a14:brightnessContrast bright="69000" contrast="31000"/>
                    </a14:imgEffect>
                  </a14:imgLayer>
                </a14:imgProps>
              </a:ext>
              <a:ext uri="{28A0092B-C50C-407E-A947-70E740481C1C}">
                <a14:useLocalDpi xmlns:a14="http://schemas.microsoft.com/office/drawing/2010/main" val="0"/>
              </a:ext>
            </a:extLst>
          </a:blip>
          <a:srcRect/>
          <a:stretch>
            <a:fillRect/>
          </a:stretch>
        </p:blipFill>
        <p:spPr bwMode="auto">
          <a:xfrm rot="5400000">
            <a:off x="4727456" y="3050966"/>
            <a:ext cx="3464413" cy="261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Rounded Corners 1">
            <a:extLst>
              <a:ext uri="{FF2B5EF4-FFF2-40B4-BE49-F238E27FC236}">
                <a16:creationId xmlns:a16="http://schemas.microsoft.com/office/drawing/2014/main" id="{09F70B60-DF95-4468-88CB-A57AA335D2F1}"/>
              </a:ext>
            </a:extLst>
          </p:cNvPr>
          <p:cNvSpPr/>
          <p:nvPr/>
        </p:nvSpPr>
        <p:spPr>
          <a:xfrm>
            <a:off x="4387850" y="1631697"/>
            <a:ext cx="1627931" cy="481124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F8229B1B-1751-4A60-9628-A8205E26D07F}"/>
              </a:ext>
            </a:extLst>
          </p:cNvPr>
          <p:cNvSpPr/>
          <p:nvPr/>
        </p:nvSpPr>
        <p:spPr>
          <a:xfrm>
            <a:off x="6494225" y="1631697"/>
            <a:ext cx="1627931" cy="481124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4094DC3-D4ED-48AD-B0F3-14E150571BA0}"/>
              </a:ext>
            </a:extLst>
          </p:cNvPr>
          <p:cNvSpPr/>
          <p:nvPr/>
        </p:nvSpPr>
        <p:spPr>
          <a:xfrm>
            <a:off x="1126997" y="2071371"/>
            <a:ext cx="921598" cy="400110"/>
          </a:xfrm>
          <a:prstGeom prst="rect">
            <a:avLst/>
          </a:prstGeom>
          <a:noFill/>
        </p:spPr>
        <p:txBody>
          <a:bodyPr wrap="none" lIns="91440" tIns="45720" rIns="91440" bIns="45720">
            <a:spAutoFit/>
          </a:bodyPr>
          <a:lstStyle/>
          <a:p>
            <a:pPr algn="ctr"/>
            <a:r>
              <a:rPr lang="en-US" sz="2000" b="1" cap="none" spc="0" dirty="0">
                <a:ln w="10160">
                  <a:solidFill>
                    <a:schemeClr val="accent5"/>
                  </a:solidFill>
                  <a:prstDash val="solid"/>
                </a:ln>
                <a:solidFill>
                  <a:srgbClr val="00B050"/>
                </a:solidFill>
                <a:effectLst>
                  <a:outerShdw blurRad="38100" dist="22860" dir="5400000" algn="tl" rotWithShape="0">
                    <a:srgbClr val="000000">
                      <a:alpha val="30000"/>
                    </a:srgbClr>
                  </a:outerShdw>
                </a:effectLst>
              </a:rPr>
              <a:t>Level 1</a:t>
            </a:r>
          </a:p>
        </p:txBody>
      </p:sp>
      <p:sp>
        <p:nvSpPr>
          <p:cNvPr id="7" name="Rectangle 6">
            <a:extLst>
              <a:ext uri="{FF2B5EF4-FFF2-40B4-BE49-F238E27FC236}">
                <a16:creationId xmlns:a16="http://schemas.microsoft.com/office/drawing/2014/main" id="{56A0E29F-2D2C-49D6-9E16-C739DCCAE3B0}"/>
              </a:ext>
            </a:extLst>
          </p:cNvPr>
          <p:cNvSpPr/>
          <p:nvPr/>
        </p:nvSpPr>
        <p:spPr>
          <a:xfrm>
            <a:off x="3173107" y="2071371"/>
            <a:ext cx="921598" cy="400110"/>
          </a:xfrm>
          <a:prstGeom prst="rect">
            <a:avLst/>
          </a:prstGeom>
          <a:noFill/>
        </p:spPr>
        <p:txBody>
          <a:bodyPr wrap="none" lIns="91440" tIns="45720" rIns="91440" bIns="45720">
            <a:spAutoFit/>
          </a:bodyPr>
          <a:lstStyle/>
          <a:p>
            <a:pPr algn="ctr"/>
            <a:r>
              <a:rPr lang="en-US" sz="2000" b="1" cap="none" spc="0" dirty="0">
                <a:ln w="10160">
                  <a:solidFill>
                    <a:schemeClr val="accent5"/>
                  </a:solidFill>
                  <a:prstDash val="solid"/>
                </a:ln>
                <a:solidFill>
                  <a:srgbClr val="00B050"/>
                </a:solidFill>
                <a:effectLst>
                  <a:outerShdw blurRad="38100" dist="22860" dir="5400000" algn="tl" rotWithShape="0">
                    <a:srgbClr val="000000">
                      <a:alpha val="30000"/>
                    </a:srgbClr>
                  </a:outerShdw>
                </a:effectLst>
              </a:rPr>
              <a:t>Level 1</a:t>
            </a:r>
          </a:p>
        </p:txBody>
      </p:sp>
      <p:sp>
        <p:nvSpPr>
          <p:cNvPr id="8" name="Rectangle 7">
            <a:extLst>
              <a:ext uri="{FF2B5EF4-FFF2-40B4-BE49-F238E27FC236}">
                <a16:creationId xmlns:a16="http://schemas.microsoft.com/office/drawing/2014/main" id="{72C3F704-C475-4003-8523-DFE6F6438036}"/>
              </a:ext>
            </a:extLst>
          </p:cNvPr>
          <p:cNvSpPr/>
          <p:nvPr/>
        </p:nvSpPr>
        <p:spPr>
          <a:xfrm>
            <a:off x="5153556" y="2137128"/>
            <a:ext cx="921599" cy="400110"/>
          </a:xfrm>
          <a:prstGeom prst="rect">
            <a:avLst/>
          </a:prstGeom>
          <a:noFill/>
        </p:spPr>
        <p:txBody>
          <a:bodyPr wrap="none" lIns="91440" tIns="45720" rIns="91440" bIns="45720">
            <a:spAutoFit/>
          </a:bodyPr>
          <a:lstStyle/>
          <a:p>
            <a:pPr algn="ctr"/>
            <a:r>
              <a:rPr lang="en-US" sz="2000" b="1" cap="none" spc="0" dirty="0">
                <a:ln w="10160">
                  <a:solidFill>
                    <a:schemeClr val="accent5"/>
                  </a:solidFill>
                  <a:prstDash val="solid"/>
                </a:ln>
                <a:solidFill>
                  <a:srgbClr val="FF0000"/>
                </a:solidFill>
                <a:effectLst>
                  <a:outerShdw blurRad="38100" dist="22860" dir="5400000" algn="tl" rotWithShape="0">
                    <a:srgbClr val="000000">
                      <a:alpha val="30000"/>
                    </a:srgbClr>
                  </a:outerShdw>
                </a:effectLst>
              </a:rPr>
              <a:t>Level 2</a:t>
            </a:r>
          </a:p>
        </p:txBody>
      </p:sp>
      <p:sp>
        <p:nvSpPr>
          <p:cNvPr id="9" name="Rectangle 8">
            <a:extLst>
              <a:ext uri="{FF2B5EF4-FFF2-40B4-BE49-F238E27FC236}">
                <a16:creationId xmlns:a16="http://schemas.microsoft.com/office/drawing/2014/main" id="{69C5EB7F-721E-429B-9A51-865DACC70CB2}"/>
              </a:ext>
            </a:extLst>
          </p:cNvPr>
          <p:cNvSpPr/>
          <p:nvPr/>
        </p:nvSpPr>
        <p:spPr>
          <a:xfrm>
            <a:off x="7272971" y="2134074"/>
            <a:ext cx="921599" cy="400110"/>
          </a:xfrm>
          <a:prstGeom prst="rect">
            <a:avLst/>
          </a:prstGeom>
          <a:noFill/>
        </p:spPr>
        <p:txBody>
          <a:bodyPr wrap="none" lIns="91440" tIns="45720" rIns="91440" bIns="45720">
            <a:spAutoFit/>
          </a:bodyPr>
          <a:lstStyle/>
          <a:p>
            <a:pPr algn="ctr"/>
            <a:r>
              <a:rPr lang="en-US" sz="2000" b="1" cap="none" spc="0" dirty="0">
                <a:ln w="10160">
                  <a:solidFill>
                    <a:schemeClr val="accent5"/>
                  </a:solidFill>
                  <a:prstDash val="solid"/>
                </a:ln>
                <a:solidFill>
                  <a:srgbClr val="FF0000"/>
                </a:solidFill>
                <a:effectLst>
                  <a:outerShdw blurRad="38100" dist="22860" dir="5400000" algn="tl" rotWithShape="0">
                    <a:srgbClr val="000000">
                      <a:alpha val="30000"/>
                    </a:srgbClr>
                  </a:outerShdw>
                </a:effectLst>
              </a:rPr>
              <a:t>Level 2</a:t>
            </a:r>
          </a:p>
        </p:txBody>
      </p:sp>
    </p:spTree>
    <p:extLst>
      <p:ext uri="{BB962C8B-B14F-4D97-AF65-F5344CB8AC3E}">
        <p14:creationId xmlns:p14="http://schemas.microsoft.com/office/powerpoint/2010/main" val="1294783361"/>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146" name="Picture 2"/>
          <p:cNvPicPr>
            <a:picLocks noChangeAspect="1" noChangeArrowheads="1"/>
          </p:cNvPicPr>
          <p:nvPr/>
        </p:nvPicPr>
        <p:blipFill>
          <a:blip r:embed="rId5">
            <a:extLst>
              <a:ext uri="{BEBA8EAE-BF5A-486C-A8C5-ECC9F3942E4B}">
                <a14:imgProps xmlns:a14="http://schemas.microsoft.com/office/drawing/2010/main">
                  <a14:imgLayer r:embed="rId6">
                    <a14:imgEffect>
                      <a14:artisticLightScreen/>
                    </a14:imgEffect>
                    <a14:imgEffect>
                      <a14:brightnessContrast bright="59000" contrast="62000"/>
                    </a14:imgEffect>
                  </a14:imgLayer>
                </a14:imgProps>
              </a:ext>
              <a:ext uri="{28A0092B-C50C-407E-A947-70E740481C1C}">
                <a14:useLocalDpi xmlns:a14="http://schemas.microsoft.com/office/drawing/2010/main" val="0"/>
              </a:ext>
            </a:extLst>
          </a:blip>
          <a:srcRect/>
          <a:stretch>
            <a:fillRect/>
          </a:stretch>
        </p:blipFill>
        <p:spPr bwMode="auto">
          <a:xfrm>
            <a:off x="140596" y="1484784"/>
            <a:ext cx="8607868" cy="5040560"/>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Practice – word problems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5" name="Rectangle 24"/>
          <p:cNvSpPr/>
          <p:nvPr/>
        </p:nvSpPr>
        <p:spPr>
          <a:xfrm>
            <a:off x="251520" y="1785515"/>
            <a:ext cx="8424936" cy="4524315"/>
          </a:xfrm>
          <a:prstGeom prst="rect">
            <a:avLst/>
          </a:prstGeom>
        </p:spPr>
        <p:txBody>
          <a:bodyPr wrap="square">
            <a:spAutoFit/>
          </a:bodyPr>
          <a:lstStyle/>
          <a:p>
            <a:r>
              <a:rPr lang="en-GB" sz="1400" dirty="0">
                <a:latin typeface="Impact" pitchFamily="34" charset="0"/>
              </a:rPr>
              <a:t>1</a:t>
            </a:r>
            <a:r>
              <a:rPr lang="en-GB" dirty="0">
                <a:latin typeface="Impact" pitchFamily="34" charset="0"/>
              </a:rPr>
              <a:t>)       A train ticket for £132 doubles in price.  What is the new price of the ticket?</a:t>
            </a:r>
          </a:p>
          <a:p>
            <a:endParaRPr lang="en-GB" dirty="0">
              <a:latin typeface="Impact" pitchFamily="34" charset="0"/>
            </a:endParaRPr>
          </a:p>
          <a:p>
            <a:pPr marL="342900" indent="-342900">
              <a:buAutoNum type="arabicParenR" startAt="2"/>
            </a:pPr>
            <a:r>
              <a:rPr lang="en-GB" dirty="0">
                <a:latin typeface="Impact" pitchFamily="34" charset="0"/>
              </a:rPr>
              <a:t>Debbie pays £18 per week for her gas.  How much does she pay over a whole year?</a:t>
            </a:r>
          </a:p>
          <a:p>
            <a:pPr marL="342900" indent="-342900">
              <a:buAutoNum type="arabicParenR" startAt="2"/>
            </a:pPr>
            <a:endParaRPr lang="en-GB" dirty="0">
              <a:latin typeface="Impact" pitchFamily="34" charset="0"/>
            </a:endParaRPr>
          </a:p>
          <a:p>
            <a:pPr marL="342900" indent="-342900">
              <a:buAutoNum type="arabicParenR" startAt="2"/>
            </a:pPr>
            <a:r>
              <a:rPr lang="en-GB" dirty="0">
                <a:latin typeface="Impact" pitchFamily="34" charset="0"/>
              </a:rPr>
              <a:t>I take forty pictures on my phone with a 5Mpixel setting.  What is the total memory used for the forty pictures?</a:t>
            </a:r>
          </a:p>
          <a:p>
            <a:endParaRPr lang="en-GB" dirty="0">
              <a:latin typeface="Impact" pitchFamily="34" charset="0"/>
            </a:endParaRPr>
          </a:p>
          <a:p>
            <a:r>
              <a:rPr lang="en-GB" dirty="0">
                <a:latin typeface="Impact" pitchFamily="34" charset="0"/>
              </a:rPr>
              <a:t>4)      A virus infects an animal population of 70Billion.  An experiment divides up this population into five groups to perform tests.  How many animals are in each of the five groups?</a:t>
            </a:r>
          </a:p>
          <a:p>
            <a:pPr marL="342900" indent="-342900">
              <a:buAutoNum type="arabicParenR" startAt="2"/>
            </a:pPr>
            <a:endParaRPr lang="en-GB" dirty="0">
              <a:latin typeface="Impact" pitchFamily="34" charset="0"/>
            </a:endParaRPr>
          </a:p>
          <a:p>
            <a:r>
              <a:rPr lang="en-GB" dirty="0">
                <a:latin typeface="Impact" pitchFamily="34" charset="0"/>
              </a:rPr>
              <a:t>5)     A company loss of -£250M is produced over 3 months.  Around how much money was lost each month?</a:t>
            </a:r>
          </a:p>
          <a:p>
            <a:pPr marL="342900" indent="-342900">
              <a:buAutoNum type="arabicParenR" startAt="2"/>
            </a:pPr>
            <a:endParaRPr lang="en-GB" dirty="0">
              <a:latin typeface="Impact" pitchFamily="34" charset="0"/>
            </a:endParaRPr>
          </a:p>
          <a:p>
            <a:r>
              <a:rPr lang="en-GB" dirty="0">
                <a:latin typeface="Impact" pitchFamily="34" charset="0"/>
              </a:rPr>
              <a:t>6)     250k miles of fibre optic cable is used connecting up 1,800 towns to the internet.  How much cabling is needed per town?</a:t>
            </a:r>
          </a:p>
        </p:txBody>
      </p:sp>
      <p:pic>
        <p:nvPicPr>
          <p:cNvPr id="14"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7664" y="631740"/>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p:cNvGrpSpPr/>
          <p:nvPr/>
        </p:nvGrpSpPr>
        <p:grpSpPr>
          <a:xfrm>
            <a:off x="158742" y="185720"/>
            <a:ext cx="684673" cy="1624648"/>
            <a:chOff x="158742" y="185720"/>
            <a:chExt cx="684673" cy="1624648"/>
          </a:xfrm>
        </p:grpSpPr>
        <p:pic>
          <p:nvPicPr>
            <p:cNvPr id="20" name="Picture 1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pic>
        <p:nvPicPr>
          <p:cNvPr id="6149"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23652" y="-10361"/>
            <a:ext cx="1993592" cy="2042558"/>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Rounded Corners 1">
            <a:extLst>
              <a:ext uri="{FF2B5EF4-FFF2-40B4-BE49-F238E27FC236}">
                <a16:creationId xmlns:a16="http://schemas.microsoft.com/office/drawing/2014/main" id="{0FF78955-489A-4B3F-A3CE-B2B223E73E61}"/>
              </a:ext>
            </a:extLst>
          </p:cNvPr>
          <p:cNvSpPr/>
          <p:nvPr/>
        </p:nvSpPr>
        <p:spPr>
          <a:xfrm>
            <a:off x="158742" y="2780928"/>
            <a:ext cx="8517714" cy="366201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6E2890D3-3FC1-4E0D-AF99-2419827435BA}"/>
              </a:ext>
            </a:extLst>
          </p:cNvPr>
          <p:cNvSpPr/>
          <p:nvPr/>
        </p:nvSpPr>
        <p:spPr>
          <a:xfrm>
            <a:off x="3656927" y="2653111"/>
            <a:ext cx="921599" cy="400110"/>
          </a:xfrm>
          <a:prstGeom prst="rect">
            <a:avLst/>
          </a:prstGeom>
          <a:noFill/>
        </p:spPr>
        <p:txBody>
          <a:bodyPr wrap="none" lIns="91440" tIns="45720" rIns="91440" bIns="45720">
            <a:spAutoFit/>
          </a:bodyPr>
          <a:lstStyle/>
          <a:p>
            <a:pPr algn="ctr"/>
            <a:r>
              <a:rPr lang="en-US" sz="2000" b="1" cap="none" spc="0" dirty="0">
                <a:ln w="10160">
                  <a:solidFill>
                    <a:schemeClr val="accent5"/>
                  </a:solidFill>
                  <a:prstDash val="solid"/>
                </a:ln>
                <a:solidFill>
                  <a:srgbClr val="FF0000"/>
                </a:solidFill>
                <a:effectLst>
                  <a:outerShdw blurRad="38100" dist="22860" dir="5400000" algn="tl" rotWithShape="0">
                    <a:srgbClr val="000000">
                      <a:alpha val="30000"/>
                    </a:srgbClr>
                  </a:outerShdw>
                </a:effectLst>
              </a:rPr>
              <a:t>Level 2</a:t>
            </a:r>
          </a:p>
        </p:txBody>
      </p:sp>
      <p:sp>
        <p:nvSpPr>
          <p:cNvPr id="6" name="Rectangle 5">
            <a:extLst>
              <a:ext uri="{FF2B5EF4-FFF2-40B4-BE49-F238E27FC236}">
                <a16:creationId xmlns:a16="http://schemas.microsoft.com/office/drawing/2014/main" id="{84CA4593-383F-4211-ABA1-892A0D08084B}"/>
              </a:ext>
            </a:extLst>
          </p:cNvPr>
          <p:cNvSpPr/>
          <p:nvPr/>
        </p:nvSpPr>
        <p:spPr>
          <a:xfrm>
            <a:off x="843415" y="1410258"/>
            <a:ext cx="921598" cy="400110"/>
          </a:xfrm>
          <a:prstGeom prst="rect">
            <a:avLst/>
          </a:prstGeom>
          <a:noFill/>
        </p:spPr>
        <p:txBody>
          <a:bodyPr wrap="none" lIns="91440" tIns="45720" rIns="91440" bIns="45720">
            <a:spAutoFit/>
          </a:bodyPr>
          <a:lstStyle/>
          <a:p>
            <a:pPr algn="ctr"/>
            <a:r>
              <a:rPr lang="en-US" sz="2000" b="1" cap="none" spc="0" dirty="0">
                <a:ln w="10160">
                  <a:solidFill>
                    <a:schemeClr val="accent5"/>
                  </a:solidFill>
                  <a:prstDash val="solid"/>
                </a:ln>
                <a:solidFill>
                  <a:srgbClr val="00B050"/>
                </a:solidFill>
                <a:effectLst>
                  <a:outerShdw blurRad="38100" dist="22860" dir="5400000" algn="tl" rotWithShape="0">
                    <a:srgbClr val="000000">
                      <a:alpha val="30000"/>
                    </a:srgbClr>
                  </a:outerShdw>
                </a:effectLst>
              </a:rPr>
              <a:t>Level 1</a:t>
            </a:r>
          </a:p>
        </p:txBody>
      </p:sp>
    </p:spTree>
    <p:extLst>
      <p:ext uri="{BB962C8B-B14F-4D97-AF65-F5344CB8AC3E}">
        <p14:creationId xmlns:p14="http://schemas.microsoft.com/office/powerpoint/2010/main" val="1636602600"/>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Practice – Making it Functional</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1709" y="605798"/>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p:cNvGrpSpPr/>
          <p:nvPr/>
        </p:nvGrpSpPr>
        <p:grpSpPr>
          <a:xfrm>
            <a:off x="158742" y="185720"/>
            <a:ext cx="684673" cy="1624648"/>
            <a:chOff x="158742" y="185720"/>
            <a:chExt cx="684673" cy="1624648"/>
          </a:xfrm>
        </p:grpSpPr>
        <p:pic>
          <p:nvPicPr>
            <p:cNvPr id="20"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pic>
        <p:nvPicPr>
          <p:cNvPr id="409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31709" y="1449443"/>
            <a:ext cx="6120680" cy="505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0204" y="1459747"/>
            <a:ext cx="1191505" cy="856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8742" y="2315954"/>
            <a:ext cx="1186654" cy="991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8742" y="3307364"/>
            <a:ext cx="1186654" cy="90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48276" y="4182534"/>
            <a:ext cx="1200226" cy="1047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48276" y="5119936"/>
            <a:ext cx="1191871" cy="140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50965" y="1459747"/>
            <a:ext cx="1485900" cy="5049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415530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Practice – Making it Functional</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1709" y="605798"/>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p:cNvGrpSpPr/>
          <p:nvPr/>
        </p:nvGrpSpPr>
        <p:grpSpPr>
          <a:xfrm>
            <a:off x="158742" y="185720"/>
            <a:ext cx="684673" cy="1624648"/>
            <a:chOff x="158742" y="185720"/>
            <a:chExt cx="684673" cy="1624648"/>
          </a:xfrm>
        </p:grpSpPr>
        <p:pic>
          <p:nvPicPr>
            <p:cNvPr id="20"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pic>
        <p:nvPicPr>
          <p:cNvPr id="5122" name="Picture 2"/>
          <p:cNvPicPr>
            <a:picLocks noChangeAspect="1" noChangeArrowheads="1"/>
          </p:cNvPicPr>
          <p:nvPr/>
        </p:nvPicPr>
        <p:blipFill>
          <a:blip r:embed="rId10">
            <a:extLst>
              <a:ext uri="{BEBA8EAE-BF5A-486C-A8C5-ECC9F3942E4B}">
                <a14:imgProps xmlns:a14="http://schemas.microsoft.com/office/drawing/2010/main">
                  <a14:imgLayer r:embed="rId11">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109682" y="1449443"/>
            <a:ext cx="8854807" cy="5107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a:off x="2601898" y="142520"/>
            <a:ext cx="273199" cy="4109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251520" y="1926124"/>
            <a:ext cx="8280920" cy="4401205"/>
          </a:xfrm>
          <a:prstGeom prst="rect">
            <a:avLst/>
          </a:prstGeom>
        </p:spPr>
        <p:txBody>
          <a:bodyPr wrap="square">
            <a:spAutoFit/>
          </a:bodyPr>
          <a:lstStyle/>
          <a:p>
            <a:pPr marL="342900" indent="-342900">
              <a:buAutoNum type="arabicParenR"/>
            </a:pPr>
            <a:r>
              <a:rPr lang="en-GB" sz="1400" dirty="0">
                <a:latin typeface="Impact" pitchFamily="34" charset="0"/>
              </a:rPr>
              <a:t>Use the information from the cinema price listings</a:t>
            </a:r>
          </a:p>
          <a:p>
            <a:pPr marL="342900" indent="-342900">
              <a:buAutoNum type="arabicParenR"/>
            </a:pPr>
            <a:endParaRPr lang="en-GB" sz="1400" dirty="0">
              <a:latin typeface="Impact" pitchFamily="34" charset="0"/>
            </a:endParaRPr>
          </a:p>
          <a:p>
            <a:pPr marL="342900" indent="-342900">
              <a:buAutoNum type="arabicParenR"/>
            </a:pPr>
            <a:r>
              <a:rPr lang="en-GB" sz="1400" dirty="0">
                <a:latin typeface="Impact" pitchFamily="34" charset="0"/>
              </a:rPr>
              <a:t>Q1) 	a)  I am going with four other friends to the cinema to see a movie at 4.30pm on Monday.  We have no children with us and are not members of the cinema.  Show how to calculate how much cheaper it would be if we were all members.</a:t>
            </a:r>
          </a:p>
          <a:p>
            <a:pPr marL="342900" indent="-342900">
              <a:buAutoNum type="arabicParenR"/>
            </a:pPr>
            <a:endParaRPr lang="en-GB" sz="1400" dirty="0">
              <a:latin typeface="Impact" pitchFamily="34" charset="0"/>
            </a:endParaRPr>
          </a:p>
          <a:p>
            <a:pPr lvl="1"/>
            <a:r>
              <a:rPr lang="en-GB" sz="1400" dirty="0">
                <a:latin typeface="Impact" pitchFamily="34" charset="0"/>
              </a:rPr>
              <a:t>	b)   A big group of us are going to the cinema for a birthday.  Our party consists of six children and ten adults.  We are going on Wednesday at 3pm and want to take advantage of the family ticket.  We are not members.  Show how to calculate the total cost of the party using as many family tickets as possible.</a:t>
            </a:r>
          </a:p>
          <a:p>
            <a:pPr marL="342900" indent="-342900">
              <a:buAutoNum type="arabicParenR"/>
            </a:pPr>
            <a:endParaRPr lang="en-GB" sz="1400" dirty="0">
              <a:latin typeface="Impact" pitchFamily="34" charset="0"/>
            </a:endParaRPr>
          </a:p>
          <a:p>
            <a:r>
              <a:rPr lang="en-GB" sz="1400" dirty="0">
                <a:latin typeface="Impact" pitchFamily="34" charset="0"/>
              </a:rPr>
              <a:t>	Q2)  	a)  A cinema takes £15,948 from sales of ‘</a:t>
            </a:r>
            <a:r>
              <a:rPr lang="en-GB" sz="1400" dirty="0" err="1">
                <a:latin typeface="Impact" pitchFamily="34" charset="0"/>
              </a:rPr>
              <a:t>Delux</a:t>
            </a:r>
            <a:r>
              <a:rPr lang="en-GB" sz="1400" dirty="0">
                <a:latin typeface="Impact" pitchFamily="34" charset="0"/>
              </a:rPr>
              <a:t> VIP’ tickets at 5pm showings.  Show </a:t>
            </a:r>
          </a:p>
          <a:p>
            <a:r>
              <a:rPr lang="en-GB" sz="1400" dirty="0">
                <a:latin typeface="Impact" pitchFamily="34" charset="0"/>
              </a:rPr>
              <a:t>		how to divide up the money to find the number of adults that bought the </a:t>
            </a:r>
            <a:r>
              <a:rPr lang="en-GB" sz="1400" dirty="0" err="1">
                <a:latin typeface="Impact" pitchFamily="34" charset="0"/>
              </a:rPr>
              <a:t>delux</a:t>
            </a:r>
            <a:r>
              <a:rPr lang="en-GB" sz="1400" dirty="0">
                <a:latin typeface="Impact" pitchFamily="34" charset="0"/>
              </a:rPr>
              <a:t> VIP 		tickets.</a:t>
            </a:r>
          </a:p>
          <a:p>
            <a:pPr marL="342900" indent="-342900">
              <a:buAutoNum type="arabicParenR"/>
            </a:pPr>
            <a:endParaRPr lang="en-GB" sz="1400" dirty="0">
              <a:latin typeface="Impact" pitchFamily="34" charset="0"/>
            </a:endParaRPr>
          </a:p>
          <a:p>
            <a:pPr lvl="1"/>
            <a:r>
              <a:rPr lang="en-GB" sz="1400" dirty="0">
                <a:latin typeface="Impact" pitchFamily="34" charset="0"/>
              </a:rPr>
              <a:t>		b)  Show how many normal adult tickets need to be sold before a cinema can make 		£1M</a:t>
            </a:r>
          </a:p>
          <a:p>
            <a:pPr lvl="1"/>
            <a:endParaRPr lang="en-GB" sz="1400" dirty="0">
              <a:latin typeface="Impact" pitchFamily="34" charset="0"/>
            </a:endParaRPr>
          </a:p>
          <a:p>
            <a:pPr lvl="1"/>
            <a:r>
              <a:rPr lang="en-GB" sz="1400" dirty="0">
                <a:latin typeface="Impact" pitchFamily="34" charset="0"/>
              </a:rPr>
              <a:t>		C)  In 1993 </a:t>
            </a:r>
            <a:r>
              <a:rPr lang="en-GB" sz="1400" dirty="0" err="1">
                <a:latin typeface="Impact" pitchFamily="34" charset="0"/>
              </a:rPr>
              <a:t>Jurrasic</a:t>
            </a:r>
            <a:r>
              <a:rPr lang="en-GB" sz="1400" dirty="0">
                <a:latin typeface="Impact" pitchFamily="34" charset="0"/>
              </a:rPr>
              <a:t> Park made a record breaking $980M.  Assuming that the ticket 		price in 1993 was the same as a child's ticket today, how many people saw the movie?</a:t>
            </a:r>
          </a:p>
          <a:p>
            <a:pPr lvl="1"/>
            <a:endParaRPr lang="en-GB" sz="1400" dirty="0">
              <a:latin typeface="Impact" pitchFamily="34" charset="0"/>
            </a:endParaRPr>
          </a:p>
        </p:txBody>
      </p:sp>
      <p:pic>
        <p:nvPicPr>
          <p:cNvPr id="5123"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711685">
            <a:off x="715658" y="4884771"/>
            <a:ext cx="972857" cy="1286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extLst>
              <a:ext uri="{FF2B5EF4-FFF2-40B4-BE49-F238E27FC236}">
                <a16:creationId xmlns:a16="http://schemas.microsoft.com/office/drawing/2014/main" id="{EC13F471-D564-47ED-9E4F-C4C407F56E98}"/>
              </a:ext>
            </a:extLst>
          </p:cNvPr>
          <p:cNvSpPr/>
          <p:nvPr/>
        </p:nvSpPr>
        <p:spPr>
          <a:xfrm>
            <a:off x="593834" y="4005064"/>
            <a:ext cx="8082622" cy="243787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A05B01C-6FCD-4755-B500-16E17A5EC594}"/>
              </a:ext>
            </a:extLst>
          </p:cNvPr>
          <p:cNvSpPr/>
          <p:nvPr/>
        </p:nvSpPr>
        <p:spPr>
          <a:xfrm>
            <a:off x="916322" y="4463460"/>
            <a:ext cx="921599" cy="400110"/>
          </a:xfrm>
          <a:prstGeom prst="rect">
            <a:avLst/>
          </a:prstGeom>
          <a:noFill/>
        </p:spPr>
        <p:txBody>
          <a:bodyPr wrap="none" lIns="91440" tIns="45720" rIns="91440" bIns="45720">
            <a:spAutoFit/>
          </a:bodyPr>
          <a:lstStyle/>
          <a:p>
            <a:pPr algn="ctr"/>
            <a:r>
              <a:rPr lang="en-US" sz="2000" b="1" cap="none" spc="0" dirty="0">
                <a:ln w="10160">
                  <a:solidFill>
                    <a:schemeClr val="accent5"/>
                  </a:solidFill>
                  <a:prstDash val="solid"/>
                </a:ln>
                <a:solidFill>
                  <a:srgbClr val="FF0000"/>
                </a:solidFill>
                <a:effectLst>
                  <a:outerShdw blurRad="38100" dist="22860" dir="5400000" algn="tl" rotWithShape="0">
                    <a:srgbClr val="000000">
                      <a:alpha val="30000"/>
                    </a:srgbClr>
                  </a:outerShdw>
                </a:effectLst>
              </a:rPr>
              <a:t>Level 2</a:t>
            </a:r>
          </a:p>
        </p:txBody>
      </p:sp>
      <p:sp>
        <p:nvSpPr>
          <p:cNvPr id="6" name="Rectangle 5">
            <a:extLst>
              <a:ext uri="{FF2B5EF4-FFF2-40B4-BE49-F238E27FC236}">
                <a16:creationId xmlns:a16="http://schemas.microsoft.com/office/drawing/2014/main" id="{034104D2-DF7A-499A-A19B-BE46438DF625}"/>
              </a:ext>
            </a:extLst>
          </p:cNvPr>
          <p:cNvSpPr/>
          <p:nvPr/>
        </p:nvSpPr>
        <p:spPr>
          <a:xfrm>
            <a:off x="4795884" y="1997395"/>
            <a:ext cx="921598" cy="400110"/>
          </a:xfrm>
          <a:prstGeom prst="rect">
            <a:avLst/>
          </a:prstGeom>
          <a:noFill/>
        </p:spPr>
        <p:txBody>
          <a:bodyPr wrap="none" lIns="91440" tIns="45720" rIns="91440" bIns="45720">
            <a:spAutoFit/>
          </a:bodyPr>
          <a:lstStyle/>
          <a:p>
            <a:pPr algn="ctr"/>
            <a:r>
              <a:rPr lang="en-US" sz="2000" b="1" cap="none" spc="0" dirty="0">
                <a:ln w="10160">
                  <a:solidFill>
                    <a:schemeClr val="accent5"/>
                  </a:solidFill>
                  <a:prstDash val="solid"/>
                </a:ln>
                <a:solidFill>
                  <a:srgbClr val="00B050"/>
                </a:solidFill>
                <a:effectLst>
                  <a:outerShdw blurRad="38100" dist="22860" dir="5400000" algn="tl" rotWithShape="0">
                    <a:srgbClr val="000000">
                      <a:alpha val="30000"/>
                    </a:srgbClr>
                  </a:outerShdw>
                </a:effectLst>
              </a:rPr>
              <a:t>Level 1</a:t>
            </a:r>
          </a:p>
        </p:txBody>
      </p:sp>
    </p:spTree>
    <p:extLst>
      <p:ext uri="{BB962C8B-B14F-4D97-AF65-F5344CB8AC3E}">
        <p14:creationId xmlns:p14="http://schemas.microsoft.com/office/powerpoint/2010/main" val="2673044175"/>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Quiz to assess LEVEL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4"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7664" y="571474"/>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p:cNvGrpSpPr/>
          <p:nvPr/>
        </p:nvGrpSpPr>
        <p:grpSpPr>
          <a:xfrm>
            <a:off x="158742" y="185720"/>
            <a:ext cx="684673" cy="1624648"/>
            <a:chOff x="158742" y="185720"/>
            <a:chExt cx="684673" cy="1624648"/>
          </a:xfrm>
        </p:grpSpPr>
        <p:pic>
          <p:nvPicPr>
            <p:cNvPr id="20"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pic>
        <p:nvPicPr>
          <p:cNvPr id="5123" name="Picture 3"/>
          <p:cNvPicPr>
            <a:picLocks noChangeAspect="1" noChangeArrowheads="1"/>
          </p:cNvPicPr>
          <p:nvPr/>
        </p:nvPicPr>
        <p:blipFill>
          <a:blip r:embed="rId10">
            <a:extLst>
              <a:ext uri="{BEBA8EAE-BF5A-486C-A8C5-ECC9F3942E4B}">
                <a14:imgProps xmlns:a14="http://schemas.microsoft.com/office/drawing/2010/main">
                  <a14:imgLayer r:embed="rId11">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rot="5400000">
            <a:off x="-2063835" y="3672019"/>
            <a:ext cx="5075903" cy="630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a:off x="2159017" y="79915"/>
            <a:ext cx="5075901" cy="7814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4868724"/>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Quiz to assess LEVEL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7664" y="571474"/>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p:cNvGrpSpPr/>
          <p:nvPr/>
        </p:nvGrpSpPr>
        <p:grpSpPr>
          <a:xfrm>
            <a:off x="158742" y="185720"/>
            <a:ext cx="684673" cy="1624648"/>
            <a:chOff x="158742" y="185720"/>
            <a:chExt cx="684673" cy="1624648"/>
          </a:xfrm>
        </p:grpSpPr>
        <p:pic>
          <p:nvPicPr>
            <p:cNvPr id="20"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1841653" y="-233470"/>
            <a:ext cx="5151890" cy="8517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4868724"/>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TOPIC ANSWERS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11" name="Group 10"/>
          <p:cNvGrpSpPr/>
          <p:nvPr/>
        </p:nvGrpSpPr>
        <p:grpSpPr>
          <a:xfrm>
            <a:off x="109683" y="1179428"/>
            <a:ext cx="8854806" cy="5345916"/>
            <a:chOff x="3274536" y="1289754"/>
            <a:chExt cx="5506770" cy="4803631"/>
          </a:xfrm>
        </p:grpSpPr>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27784" y="634752"/>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158742" y="185720"/>
            <a:ext cx="684673" cy="1624648"/>
            <a:chOff x="158742" y="185720"/>
            <a:chExt cx="684673" cy="1624648"/>
          </a:xfrm>
        </p:grpSpPr>
        <p:pic>
          <p:nvPicPr>
            <p:cNvPr id="19" name="Picture 1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sp>
        <p:nvSpPr>
          <p:cNvPr id="15" name="Rectangle 14"/>
          <p:cNvSpPr/>
          <p:nvPr/>
        </p:nvSpPr>
        <p:spPr>
          <a:xfrm>
            <a:off x="172857" y="1843162"/>
            <a:ext cx="1158783" cy="4247317"/>
          </a:xfrm>
          <a:prstGeom prst="rect">
            <a:avLst/>
          </a:prstGeom>
        </p:spPr>
        <p:txBody>
          <a:bodyPr wrap="square">
            <a:spAutoFit/>
          </a:bodyPr>
          <a:lstStyle/>
          <a:p>
            <a:r>
              <a:rPr lang="en-GB" sz="1000" dirty="0">
                <a:latin typeface="Impact" pitchFamily="34" charset="0"/>
              </a:rPr>
              <a:t>A    Complete the following sums</a:t>
            </a:r>
          </a:p>
          <a:p>
            <a:endParaRPr lang="en-GB" sz="1000" dirty="0">
              <a:latin typeface="Impact" pitchFamily="34" charset="0"/>
            </a:endParaRPr>
          </a:p>
          <a:p>
            <a:pPr marL="228600" indent="-228600">
              <a:buAutoNum type="arabicParenR"/>
            </a:pPr>
            <a:r>
              <a:rPr lang="en-GB" sz="1000" dirty="0">
                <a:latin typeface="Impact" pitchFamily="34" charset="0"/>
              </a:rPr>
              <a:t>162</a:t>
            </a:r>
          </a:p>
          <a:p>
            <a:pPr marL="228600" indent="-228600">
              <a:buAutoNum type="arabicParenR"/>
            </a:pPr>
            <a:r>
              <a:rPr lang="en-GB" sz="1000" dirty="0">
                <a:latin typeface="Impact" pitchFamily="34" charset="0"/>
              </a:rPr>
              <a:t>378</a:t>
            </a:r>
          </a:p>
          <a:p>
            <a:pPr marL="228600" indent="-228600">
              <a:buAutoNum type="arabicParenR"/>
            </a:pPr>
            <a:r>
              <a:rPr lang="en-GB" sz="1000" dirty="0">
                <a:latin typeface="Impact" pitchFamily="34" charset="0"/>
              </a:rPr>
              <a:t>115</a:t>
            </a:r>
          </a:p>
          <a:p>
            <a:pPr marL="228600" indent="-228600">
              <a:buAutoNum type="arabicParenR"/>
            </a:pPr>
            <a:r>
              <a:rPr lang="en-GB" sz="1000" dirty="0">
                <a:latin typeface="Impact" pitchFamily="34" charset="0"/>
              </a:rPr>
              <a:t>540</a:t>
            </a:r>
          </a:p>
          <a:p>
            <a:pPr marL="228600" indent="-228600">
              <a:buAutoNum type="arabicParenR"/>
            </a:pPr>
            <a:r>
              <a:rPr lang="en-GB" sz="1000" dirty="0">
                <a:latin typeface="Impact" pitchFamily="34" charset="0"/>
              </a:rPr>
              <a:t>720</a:t>
            </a:r>
          </a:p>
          <a:p>
            <a:pPr marL="228600" indent="-228600">
              <a:buAutoNum type="arabicParenR"/>
            </a:pPr>
            <a:endParaRPr lang="en-GB" sz="1000" dirty="0">
              <a:latin typeface="Impact" pitchFamily="34" charset="0"/>
            </a:endParaRPr>
          </a:p>
          <a:p>
            <a:pPr marL="228600" indent="-228600">
              <a:buAutoNum type="arabicParenR"/>
            </a:pPr>
            <a:r>
              <a:rPr lang="en-GB" sz="1000" dirty="0">
                <a:latin typeface="Impact" pitchFamily="34" charset="0"/>
              </a:rPr>
              <a:t>3</a:t>
            </a:r>
          </a:p>
          <a:p>
            <a:pPr marL="228600" indent="-228600">
              <a:buAutoNum type="arabicParenR"/>
            </a:pPr>
            <a:r>
              <a:rPr lang="en-GB" sz="1000" dirty="0">
                <a:latin typeface="Impact" pitchFamily="34" charset="0"/>
              </a:rPr>
              <a:t>12</a:t>
            </a:r>
          </a:p>
          <a:p>
            <a:pPr marL="228600" indent="-228600">
              <a:buAutoNum type="arabicParenR"/>
            </a:pPr>
            <a:r>
              <a:rPr lang="en-GB" sz="1000" dirty="0">
                <a:latin typeface="Impact" pitchFamily="34" charset="0"/>
              </a:rPr>
              <a:t>10</a:t>
            </a:r>
          </a:p>
          <a:p>
            <a:pPr marL="228600" indent="-228600">
              <a:buAutoNum type="arabicParenR"/>
            </a:pPr>
            <a:r>
              <a:rPr lang="en-GB" sz="1000" dirty="0">
                <a:latin typeface="Impact" pitchFamily="34" charset="0"/>
              </a:rPr>
              <a:t>3</a:t>
            </a:r>
          </a:p>
          <a:p>
            <a:pPr marL="228600" indent="-228600">
              <a:buAutoNum type="arabicParenR"/>
            </a:pPr>
            <a:r>
              <a:rPr lang="en-GB" sz="1000" dirty="0">
                <a:latin typeface="Impact" pitchFamily="34" charset="0"/>
              </a:rPr>
              <a:t>4</a:t>
            </a:r>
          </a:p>
          <a:p>
            <a:pPr marL="228600" indent="-228600">
              <a:buAutoNum type="arabicParenR"/>
            </a:pPr>
            <a:endParaRPr lang="en-GB" sz="1000" dirty="0">
              <a:latin typeface="Impact" pitchFamily="34" charset="0"/>
            </a:endParaRPr>
          </a:p>
          <a:p>
            <a:pPr marL="228600" indent="-228600">
              <a:buAutoNum type="arabicParenR"/>
            </a:pPr>
            <a:r>
              <a:rPr lang="en-GB" sz="1000" dirty="0">
                <a:latin typeface="Impact" pitchFamily="34" charset="0"/>
              </a:rPr>
              <a:t>2070</a:t>
            </a:r>
          </a:p>
          <a:p>
            <a:pPr marL="228600" indent="-228600">
              <a:buAutoNum type="arabicParenR"/>
            </a:pPr>
            <a:r>
              <a:rPr lang="en-GB" sz="1000" dirty="0">
                <a:latin typeface="Impact" pitchFamily="34" charset="0"/>
              </a:rPr>
              <a:t>3150</a:t>
            </a:r>
          </a:p>
          <a:p>
            <a:pPr marL="228600" indent="-228600">
              <a:buAutoNum type="arabicParenR"/>
            </a:pPr>
            <a:r>
              <a:rPr lang="en-GB" sz="1000" dirty="0">
                <a:latin typeface="Impact" pitchFamily="34" charset="0"/>
              </a:rPr>
              <a:t>3360</a:t>
            </a:r>
          </a:p>
          <a:p>
            <a:pPr marL="228600" indent="-228600">
              <a:buAutoNum type="arabicParenR"/>
            </a:pPr>
            <a:r>
              <a:rPr lang="en-GB" sz="1000" dirty="0">
                <a:latin typeface="Impact" pitchFamily="34" charset="0"/>
              </a:rPr>
              <a:t>2712</a:t>
            </a:r>
          </a:p>
          <a:p>
            <a:pPr marL="228600" indent="-228600">
              <a:buAutoNum type="arabicParenR"/>
            </a:pPr>
            <a:r>
              <a:rPr lang="en-GB" sz="1000" dirty="0">
                <a:latin typeface="Impact" pitchFamily="34" charset="0"/>
              </a:rPr>
              <a:t>3552</a:t>
            </a:r>
          </a:p>
          <a:p>
            <a:pPr marL="228600" indent="-228600">
              <a:buAutoNum type="arabicParenR"/>
            </a:pPr>
            <a:endParaRPr lang="en-GB" sz="1000" dirty="0">
              <a:latin typeface="Impact" pitchFamily="34" charset="0"/>
            </a:endParaRPr>
          </a:p>
          <a:p>
            <a:pPr marL="228600" indent="-228600">
              <a:buAutoNum type="arabicParenR"/>
            </a:pPr>
            <a:r>
              <a:rPr lang="en-GB" sz="1000" dirty="0">
                <a:latin typeface="Impact" pitchFamily="34" charset="0"/>
              </a:rPr>
              <a:t>30</a:t>
            </a:r>
          </a:p>
          <a:p>
            <a:pPr marL="228600" indent="-228600">
              <a:buAutoNum type="arabicParenR"/>
            </a:pPr>
            <a:r>
              <a:rPr lang="en-GB" sz="1000" dirty="0">
                <a:latin typeface="Impact" pitchFamily="34" charset="0"/>
              </a:rPr>
              <a:t>50</a:t>
            </a:r>
          </a:p>
          <a:p>
            <a:pPr marL="228600" indent="-228600">
              <a:buAutoNum type="arabicParenR"/>
            </a:pPr>
            <a:r>
              <a:rPr lang="en-GB" sz="1000" dirty="0">
                <a:latin typeface="Impact" pitchFamily="34" charset="0"/>
              </a:rPr>
              <a:t>31</a:t>
            </a:r>
          </a:p>
          <a:p>
            <a:pPr marL="228600" indent="-228600">
              <a:buAutoNum type="arabicParenR"/>
            </a:pPr>
            <a:r>
              <a:rPr lang="en-GB" sz="1000" dirty="0">
                <a:latin typeface="Impact" pitchFamily="34" charset="0"/>
              </a:rPr>
              <a:t>46</a:t>
            </a:r>
          </a:p>
          <a:p>
            <a:pPr marL="228600" indent="-228600">
              <a:buAutoNum type="arabicParenR"/>
            </a:pPr>
            <a:r>
              <a:rPr lang="en-GB" sz="1000" dirty="0">
                <a:latin typeface="Impact" pitchFamily="34" charset="0"/>
              </a:rPr>
              <a:t> 213</a:t>
            </a:r>
          </a:p>
        </p:txBody>
      </p:sp>
      <p:sp>
        <p:nvSpPr>
          <p:cNvPr id="16" name="Rectangle 15"/>
          <p:cNvSpPr/>
          <p:nvPr/>
        </p:nvSpPr>
        <p:spPr>
          <a:xfrm>
            <a:off x="1267163" y="1556792"/>
            <a:ext cx="1480294" cy="4462760"/>
          </a:xfrm>
          <a:prstGeom prst="rect">
            <a:avLst/>
          </a:prstGeom>
        </p:spPr>
        <p:txBody>
          <a:bodyPr wrap="square">
            <a:spAutoFit/>
          </a:bodyPr>
          <a:lstStyle/>
          <a:p>
            <a:r>
              <a:rPr lang="en-GB" sz="1000" dirty="0">
                <a:latin typeface="Impact" pitchFamily="34" charset="0"/>
              </a:rPr>
              <a:t>B   Complete the following powers of ten sums</a:t>
            </a:r>
          </a:p>
          <a:p>
            <a:endParaRPr lang="en-GB" sz="1000" dirty="0">
              <a:latin typeface="Impact" pitchFamily="34" charset="0"/>
            </a:endParaRPr>
          </a:p>
          <a:p>
            <a:pPr marL="228600" indent="-228600">
              <a:buAutoNum type="arabicParenR"/>
            </a:pPr>
            <a:r>
              <a:rPr lang="en-GB" sz="1000" dirty="0">
                <a:latin typeface="Impact" pitchFamily="34" charset="0"/>
              </a:rPr>
              <a:t>2,000</a:t>
            </a:r>
          </a:p>
          <a:p>
            <a:pPr marL="228600" indent="-228600">
              <a:buAutoNum type="arabicParenR"/>
            </a:pPr>
            <a:r>
              <a:rPr lang="en-GB" sz="1000" dirty="0">
                <a:latin typeface="Impact" pitchFamily="34" charset="0"/>
              </a:rPr>
              <a:t>12,000</a:t>
            </a:r>
          </a:p>
          <a:p>
            <a:pPr marL="228600" indent="-228600">
              <a:buAutoNum type="arabicParenR"/>
            </a:pPr>
            <a:r>
              <a:rPr lang="en-GB" sz="1000" dirty="0">
                <a:latin typeface="Impact" pitchFamily="34" charset="0"/>
              </a:rPr>
              <a:t>350,000</a:t>
            </a:r>
          </a:p>
          <a:p>
            <a:pPr marL="228600" indent="-228600">
              <a:buAutoNum type="arabicParenR"/>
            </a:pPr>
            <a:r>
              <a:rPr lang="en-GB" sz="1000" dirty="0">
                <a:latin typeface="Impact" pitchFamily="34" charset="0"/>
              </a:rPr>
              <a:t>24,000,000</a:t>
            </a:r>
          </a:p>
          <a:p>
            <a:pPr marL="228600" indent="-228600">
              <a:buAutoNum type="arabicParenR"/>
            </a:pPr>
            <a:r>
              <a:rPr lang="en-GB" sz="1000" dirty="0">
                <a:latin typeface="Impact" pitchFamily="34" charset="0"/>
              </a:rPr>
              <a:t>2,000,000</a:t>
            </a:r>
          </a:p>
          <a:p>
            <a:pPr marL="228600" indent="-228600">
              <a:buAutoNum type="arabicParenR"/>
            </a:pPr>
            <a:r>
              <a:rPr lang="en-GB" sz="1000" dirty="0">
                <a:latin typeface="Impact" pitchFamily="34" charset="0"/>
              </a:rPr>
              <a:t>486,000</a:t>
            </a:r>
          </a:p>
          <a:p>
            <a:pPr marL="228600" indent="-228600">
              <a:buAutoNum type="arabicParenR"/>
            </a:pPr>
            <a:r>
              <a:rPr lang="en-GB" sz="1000" dirty="0">
                <a:latin typeface="Impact" pitchFamily="34" charset="0"/>
              </a:rPr>
              <a:t>25 x 50 x 100</a:t>
            </a:r>
          </a:p>
          <a:p>
            <a:pPr marL="228600" indent="-228600">
              <a:buAutoNum type="arabicParenR"/>
            </a:pPr>
            <a:r>
              <a:rPr lang="en-GB" sz="1000" dirty="0">
                <a:latin typeface="Impact" pitchFamily="34" charset="0"/>
              </a:rPr>
              <a:t>100,000</a:t>
            </a:r>
          </a:p>
          <a:p>
            <a:pPr marL="228600" indent="-228600">
              <a:buAutoNum type="arabicParenR"/>
            </a:pPr>
            <a:r>
              <a:rPr lang="en-GB" sz="1000" dirty="0">
                <a:latin typeface="Impact" pitchFamily="34" charset="0"/>
              </a:rPr>
              <a:t>8,000,000</a:t>
            </a:r>
          </a:p>
          <a:p>
            <a:pPr marL="228600" indent="-228600">
              <a:buAutoNum type="arabicParenR"/>
            </a:pPr>
            <a:r>
              <a:rPr lang="en-GB" sz="1000" dirty="0">
                <a:latin typeface="Impact" pitchFamily="34" charset="0"/>
              </a:rPr>
              <a:t>2,040,000</a:t>
            </a:r>
          </a:p>
          <a:p>
            <a:endParaRPr lang="en-GB" sz="1000" dirty="0">
              <a:latin typeface="Impact" pitchFamily="34" charset="0"/>
            </a:endParaRPr>
          </a:p>
          <a:p>
            <a:r>
              <a:rPr lang="en-GB" sz="1000" dirty="0">
                <a:latin typeface="Impact" pitchFamily="34" charset="0"/>
              </a:rPr>
              <a:t>C  Try these divisions that have remainders</a:t>
            </a:r>
          </a:p>
          <a:p>
            <a:endParaRPr lang="en-GB" sz="1000" dirty="0">
              <a:latin typeface="Impact" pitchFamily="34" charset="0"/>
            </a:endParaRPr>
          </a:p>
          <a:p>
            <a:pPr marL="228600" indent="-228600">
              <a:buAutoNum type="arabicParenR"/>
            </a:pPr>
            <a:r>
              <a:rPr lang="en-GB" sz="1000" dirty="0">
                <a:latin typeface="Impact" pitchFamily="34" charset="0"/>
              </a:rPr>
              <a:t>12 r2</a:t>
            </a:r>
          </a:p>
          <a:p>
            <a:pPr marL="228600" indent="-228600">
              <a:buAutoNum type="arabicParenR"/>
            </a:pPr>
            <a:r>
              <a:rPr lang="en-GB" sz="1000" dirty="0">
                <a:latin typeface="Impact" pitchFamily="34" charset="0"/>
              </a:rPr>
              <a:t>37 r1</a:t>
            </a:r>
          </a:p>
          <a:p>
            <a:pPr marL="228600" indent="-228600">
              <a:buAutoNum type="arabicParenR"/>
            </a:pPr>
            <a:r>
              <a:rPr lang="en-GB" sz="1000" dirty="0">
                <a:latin typeface="Impact" pitchFamily="34" charset="0"/>
              </a:rPr>
              <a:t>148 r4</a:t>
            </a:r>
          </a:p>
          <a:p>
            <a:pPr marL="228600" indent="-228600">
              <a:buAutoNum type="arabicParenR"/>
            </a:pPr>
            <a:r>
              <a:rPr lang="en-GB" sz="1000" dirty="0">
                <a:latin typeface="Impact" pitchFamily="34" charset="0"/>
              </a:rPr>
              <a:t>18 r2</a:t>
            </a:r>
          </a:p>
          <a:p>
            <a:pPr marL="228600" indent="-228600">
              <a:buAutoNum type="arabicParenR"/>
            </a:pPr>
            <a:r>
              <a:rPr lang="en-GB" sz="1000" dirty="0">
                <a:latin typeface="Impact" pitchFamily="34" charset="0"/>
              </a:rPr>
              <a:t>135 r 5</a:t>
            </a:r>
          </a:p>
          <a:p>
            <a:pPr marL="228600" indent="-228600">
              <a:buAutoNum type="arabicParenR"/>
            </a:pPr>
            <a:r>
              <a:rPr lang="en-GB" sz="1000" dirty="0">
                <a:latin typeface="Impact" pitchFamily="34" charset="0"/>
              </a:rPr>
              <a:t>18 r 3</a:t>
            </a:r>
          </a:p>
          <a:p>
            <a:pPr marL="228600" indent="-228600">
              <a:buAutoNum type="arabicParenR"/>
            </a:pPr>
            <a:r>
              <a:rPr lang="en-GB" sz="1000" dirty="0">
                <a:latin typeface="Impact" pitchFamily="34" charset="0"/>
              </a:rPr>
              <a:t>166 r1</a:t>
            </a:r>
          </a:p>
          <a:p>
            <a:pPr marL="228600" indent="-228600">
              <a:buAutoNum type="arabicParenR"/>
            </a:pPr>
            <a:endParaRPr lang="en-GB" sz="1200" dirty="0">
              <a:latin typeface="Impact" pitchFamily="34" charset="0"/>
            </a:endParaRPr>
          </a:p>
          <a:p>
            <a:pPr marL="228600" indent="-228600">
              <a:buAutoNum type="arabicParenR"/>
            </a:pPr>
            <a:endParaRPr lang="en-GB" sz="1200" dirty="0">
              <a:latin typeface="Impact" pitchFamily="34" charset="0"/>
            </a:endParaRPr>
          </a:p>
        </p:txBody>
      </p:sp>
      <p:sp>
        <p:nvSpPr>
          <p:cNvPr id="17" name="Rectangle 16"/>
          <p:cNvSpPr/>
          <p:nvPr/>
        </p:nvSpPr>
        <p:spPr>
          <a:xfrm>
            <a:off x="2738521" y="1643107"/>
            <a:ext cx="1480294" cy="4647426"/>
          </a:xfrm>
          <a:prstGeom prst="rect">
            <a:avLst/>
          </a:prstGeom>
        </p:spPr>
        <p:txBody>
          <a:bodyPr wrap="square">
            <a:spAutoFit/>
          </a:bodyPr>
          <a:lstStyle/>
          <a:p>
            <a:r>
              <a:rPr lang="en-GB" sz="1000" dirty="0">
                <a:latin typeface="Impact" pitchFamily="34" charset="0"/>
              </a:rPr>
              <a:t>D   Have a go at these multiplications of negative numbers</a:t>
            </a:r>
          </a:p>
          <a:p>
            <a:endParaRPr lang="en-GB" sz="1000" dirty="0">
              <a:latin typeface="Impact" pitchFamily="34" charset="0"/>
            </a:endParaRPr>
          </a:p>
          <a:p>
            <a:pPr marL="228600" indent="-228600">
              <a:buAutoNum type="arabicParenR"/>
            </a:pPr>
            <a:r>
              <a:rPr lang="en-GB" sz="1000" dirty="0">
                <a:latin typeface="Impact" pitchFamily="34" charset="0"/>
              </a:rPr>
              <a:t>-8</a:t>
            </a:r>
          </a:p>
          <a:p>
            <a:pPr marL="228600" indent="-228600">
              <a:buAutoNum type="arabicParenR"/>
            </a:pPr>
            <a:r>
              <a:rPr lang="en-GB" sz="1000" dirty="0">
                <a:latin typeface="Impact" pitchFamily="34" charset="0"/>
              </a:rPr>
              <a:t>-18</a:t>
            </a:r>
          </a:p>
          <a:p>
            <a:pPr marL="228600" indent="-228600">
              <a:buAutoNum type="arabicParenR"/>
            </a:pPr>
            <a:r>
              <a:rPr lang="en-GB" sz="1000" dirty="0">
                <a:latin typeface="Impact" pitchFamily="34" charset="0"/>
              </a:rPr>
              <a:t>-70</a:t>
            </a:r>
          </a:p>
          <a:p>
            <a:pPr marL="228600" indent="-228600">
              <a:buAutoNum type="arabicParenR"/>
            </a:pPr>
            <a:r>
              <a:rPr lang="en-GB" sz="1000" dirty="0">
                <a:latin typeface="Impact" pitchFamily="34" charset="0"/>
              </a:rPr>
              <a:t>-60</a:t>
            </a:r>
          </a:p>
          <a:p>
            <a:pPr marL="228600" indent="-228600">
              <a:buAutoNum type="arabicParenR"/>
            </a:pPr>
            <a:r>
              <a:rPr lang="en-GB" sz="1000" dirty="0">
                <a:latin typeface="Impact" pitchFamily="34" charset="0"/>
              </a:rPr>
              <a:t>24</a:t>
            </a:r>
          </a:p>
          <a:p>
            <a:pPr marL="228600" indent="-228600">
              <a:buAutoNum type="arabicParenR"/>
            </a:pPr>
            <a:r>
              <a:rPr lang="en-GB" sz="1000" dirty="0">
                <a:latin typeface="Impact" pitchFamily="34" charset="0"/>
              </a:rPr>
              <a:t>-10</a:t>
            </a:r>
          </a:p>
          <a:p>
            <a:pPr marL="228600" indent="-228600">
              <a:buAutoNum type="arabicParenR"/>
            </a:pPr>
            <a:r>
              <a:rPr lang="en-GB" sz="1000" dirty="0">
                <a:latin typeface="Impact" pitchFamily="34" charset="0"/>
              </a:rPr>
              <a:t>108</a:t>
            </a:r>
          </a:p>
          <a:p>
            <a:pPr marL="228600" indent="-228600">
              <a:buAutoNum type="arabicParenR"/>
            </a:pPr>
            <a:r>
              <a:rPr lang="en-GB" sz="1000" dirty="0">
                <a:latin typeface="Impact" pitchFamily="34" charset="0"/>
              </a:rPr>
              <a:t>-175</a:t>
            </a:r>
          </a:p>
          <a:p>
            <a:pPr marL="228600" indent="-228600">
              <a:buAutoNum type="arabicParenR"/>
            </a:pPr>
            <a:r>
              <a:rPr lang="en-GB" sz="1000" dirty="0">
                <a:latin typeface="Impact" pitchFamily="34" charset="0"/>
              </a:rPr>
              <a:t>-32</a:t>
            </a:r>
          </a:p>
          <a:p>
            <a:pPr marL="228600" indent="-228600">
              <a:buAutoNum type="arabicParenR"/>
            </a:pPr>
            <a:r>
              <a:rPr lang="en-GB" sz="1000" dirty="0">
                <a:latin typeface="Impact" pitchFamily="34" charset="0"/>
              </a:rPr>
              <a:t>-3000</a:t>
            </a:r>
          </a:p>
          <a:p>
            <a:pPr marL="228600" indent="-228600">
              <a:buAutoNum type="arabicParenR"/>
            </a:pPr>
            <a:endParaRPr lang="en-GB" sz="1000" dirty="0">
              <a:latin typeface="Impact" pitchFamily="34" charset="0"/>
            </a:endParaRPr>
          </a:p>
          <a:p>
            <a:r>
              <a:rPr lang="en-GB" sz="1000" dirty="0">
                <a:latin typeface="Impact" pitchFamily="34" charset="0"/>
              </a:rPr>
              <a:t>E  How about some negative division !</a:t>
            </a:r>
          </a:p>
          <a:p>
            <a:endParaRPr lang="en-GB" sz="1000" dirty="0">
              <a:latin typeface="Impact" pitchFamily="34" charset="0"/>
            </a:endParaRPr>
          </a:p>
          <a:p>
            <a:endParaRPr lang="en-GB" sz="1000" dirty="0">
              <a:latin typeface="Impact" pitchFamily="34" charset="0"/>
            </a:endParaRPr>
          </a:p>
          <a:p>
            <a:pPr marL="228600" indent="-228600">
              <a:buAutoNum type="arabicParenR"/>
            </a:pPr>
            <a:r>
              <a:rPr lang="en-GB" sz="1000" dirty="0">
                <a:latin typeface="Impact" pitchFamily="34" charset="0"/>
              </a:rPr>
              <a:t>-7</a:t>
            </a:r>
          </a:p>
          <a:p>
            <a:pPr marL="228600" indent="-228600">
              <a:buAutoNum type="arabicParenR"/>
            </a:pPr>
            <a:r>
              <a:rPr lang="en-GB" sz="1000" dirty="0">
                <a:latin typeface="Impact" pitchFamily="34" charset="0"/>
              </a:rPr>
              <a:t>-5</a:t>
            </a:r>
          </a:p>
          <a:p>
            <a:pPr marL="228600" indent="-228600">
              <a:buAutoNum type="arabicParenR"/>
            </a:pPr>
            <a:r>
              <a:rPr lang="en-GB" sz="1000" dirty="0">
                <a:latin typeface="Impact" pitchFamily="34" charset="0"/>
              </a:rPr>
              <a:t>-10</a:t>
            </a:r>
          </a:p>
          <a:p>
            <a:pPr marL="228600" indent="-228600">
              <a:buAutoNum type="arabicParenR"/>
            </a:pPr>
            <a:r>
              <a:rPr lang="en-GB" sz="1000" dirty="0">
                <a:latin typeface="Impact" pitchFamily="34" charset="0"/>
              </a:rPr>
              <a:t>-5</a:t>
            </a:r>
          </a:p>
          <a:p>
            <a:pPr marL="228600" indent="-228600">
              <a:buAutoNum type="arabicParenR"/>
            </a:pPr>
            <a:r>
              <a:rPr lang="en-GB" sz="1000" dirty="0">
                <a:latin typeface="Impact" pitchFamily="34" charset="0"/>
              </a:rPr>
              <a:t>-22</a:t>
            </a:r>
          </a:p>
          <a:p>
            <a:pPr marL="228600" indent="-228600">
              <a:buAutoNum type="arabicParenR"/>
            </a:pPr>
            <a:r>
              <a:rPr lang="en-GB" sz="1000" dirty="0">
                <a:latin typeface="Impact" pitchFamily="34" charset="0"/>
              </a:rPr>
              <a:t>4</a:t>
            </a:r>
          </a:p>
          <a:p>
            <a:pPr marL="228600" indent="-228600">
              <a:buAutoNum type="arabicParenR"/>
            </a:pPr>
            <a:r>
              <a:rPr lang="en-GB" sz="1000" dirty="0">
                <a:latin typeface="Impact" pitchFamily="34" charset="0"/>
              </a:rPr>
              <a:t>20</a:t>
            </a:r>
          </a:p>
          <a:p>
            <a:endParaRPr lang="en-GB" sz="1200" dirty="0">
              <a:latin typeface="Impact" pitchFamily="34" charset="0"/>
            </a:endParaRPr>
          </a:p>
          <a:p>
            <a:endParaRPr lang="en-GB" sz="1200" dirty="0">
              <a:latin typeface="Impact" pitchFamily="34" charset="0"/>
            </a:endParaRPr>
          </a:p>
          <a:p>
            <a:pPr marL="228600" indent="-228600">
              <a:buAutoNum type="arabicParenR"/>
            </a:pPr>
            <a:endParaRPr lang="en-GB" sz="1200" dirty="0">
              <a:latin typeface="Impact" pitchFamily="34" charset="0"/>
            </a:endParaRPr>
          </a:p>
        </p:txBody>
      </p:sp>
      <p:sp>
        <p:nvSpPr>
          <p:cNvPr id="22" name="Rectangle 21"/>
          <p:cNvSpPr/>
          <p:nvPr/>
        </p:nvSpPr>
        <p:spPr>
          <a:xfrm>
            <a:off x="4058220" y="1574682"/>
            <a:ext cx="1480294" cy="4616648"/>
          </a:xfrm>
          <a:prstGeom prst="rect">
            <a:avLst/>
          </a:prstGeom>
        </p:spPr>
        <p:txBody>
          <a:bodyPr wrap="square">
            <a:spAutoFit/>
          </a:bodyPr>
          <a:lstStyle/>
          <a:p>
            <a:r>
              <a:rPr lang="en-GB" sz="1000" dirty="0">
                <a:latin typeface="Impact" pitchFamily="34" charset="0"/>
              </a:rPr>
              <a:t>F  Try some multiplication of large numbers</a:t>
            </a:r>
          </a:p>
          <a:p>
            <a:endParaRPr lang="en-GB" sz="1000" dirty="0">
              <a:latin typeface="Impact" pitchFamily="34" charset="0"/>
            </a:endParaRPr>
          </a:p>
          <a:p>
            <a:pPr marL="228600" indent="-228600">
              <a:buAutoNum type="arabicParenR"/>
            </a:pPr>
            <a:r>
              <a:rPr lang="en-GB" sz="1000" dirty="0">
                <a:latin typeface="Impact" pitchFamily="34" charset="0"/>
              </a:rPr>
              <a:t>6,000</a:t>
            </a:r>
          </a:p>
          <a:p>
            <a:pPr marL="228600" indent="-228600">
              <a:buAutoNum type="arabicParenR"/>
            </a:pPr>
            <a:r>
              <a:rPr lang="en-GB" sz="1000" dirty="0">
                <a:latin typeface="Impact" pitchFamily="34" charset="0"/>
              </a:rPr>
              <a:t>1,500,000</a:t>
            </a:r>
          </a:p>
          <a:p>
            <a:pPr marL="228600" indent="-228600">
              <a:buAutoNum type="arabicParenR"/>
            </a:pPr>
            <a:r>
              <a:rPr lang="en-GB" sz="1000">
                <a:latin typeface="Impact" pitchFamily="34" charset="0"/>
              </a:rPr>
              <a:t>640M</a:t>
            </a:r>
            <a:endParaRPr lang="en-GB" sz="1000" dirty="0">
              <a:latin typeface="Impact" pitchFamily="34" charset="0"/>
            </a:endParaRPr>
          </a:p>
          <a:p>
            <a:pPr marL="228600" indent="-228600">
              <a:buAutoNum type="arabicParenR"/>
            </a:pPr>
            <a:r>
              <a:rPr lang="en-GB" sz="1000" dirty="0">
                <a:latin typeface="Impact" pitchFamily="34" charset="0"/>
              </a:rPr>
              <a:t>24M</a:t>
            </a:r>
          </a:p>
          <a:p>
            <a:pPr marL="228600" indent="-228600">
              <a:buAutoNum type="arabicParenR"/>
            </a:pPr>
            <a:r>
              <a:rPr lang="en-GB" sz="1000" dirty="0">
                <a:latin typeface="Impact" pitchFamily="34" charset="0"/>
              </a:rPr>
              <a:t>10M</a:t>
            </a:r>
          </a:p>
          <a:p>
            <a:endParaRPr lang="en-GB" sz="1000" dirty="0">
              <a:latin typeface="Impact" pitchFamily="34" charset="0"/>
            </a:endParaRPr>
          </a:p>
          <a:p>
            <a:r>
              <a:rPr lang="en-GB" sz="1000" dirty="0">
                <a:latin typeface="Impact" pitchFamily="34" charset="0"/>
              </a:rPr>
              <a:t>G  Here’s some large number division</a:t>
            </a:r>
          </a:p>
          <a:p>
            <a:endParaRPr lang="en-GB" sz="1000" dirty="0">
              <a:latin typeface="Impact" pitchFamily="34" charset="0"/>
            </a:endParaRPr>
          </a:p>
          <a:p>
            <a:pPr marL="228600" indent="-228600">
              <a:buAutoNum type="arabicParenR"/>
            </a:pPr>
            <a:r>
              <a:rPr lang="en-GB" sz="1000" dirty="0">
                <a:latin typeface="Impact" pitchFamily="34" charset="0"/>
              </a:rPr>
              <a:t>2k</a:t>
            </a:r>
          </a:p>
          <a:p>
            <a:pPr marL="228600" indent="-228600">
              <a:buAutoNum type="arabicParenR"/>
            </a:pPr>
            <a:r>
              <a:rPr lang="en-GB" sz="1000" dirty="0">
                <a:latin typeface="Impact" pitchFamily="34" charset="0"/>
              </a:rPr>
              <a:t>4k</a:t>
            </a:r>
          </a:p>
          <a:p>
            <a:pPr marL="228600" indent="-228600">
              <a:buAutoNum type="arabicParenR"/>
            </a:pPr>
            <a:r>
              <a:rPr lang="en-GB" sz="1000" dirty="0">
                <a:latin typeface="Impact" pitchFamily="34" charset="0"/>
              </a:rPr>
              <a:t>50</a:t>
            </a:r>
          </a:p>
          <a:p>
            <a:pPr marL="228600" indent="-228600">
              <a:buAutoNum type="arabicParenR"/>
            </a:pPr>
            <a:r>
              <a:rPr lang="en-GB" sz="1000" dirty="0">
                <a:latin typeface="Impact" pitchFamily="34" charset="0"/>
              </a:rPr>
              <a:t>20</a:t>
            </a:r>
          </a:p>
          <a:p>
            <a:pPr marL="228600" indent="-228600">
              <a:buAutoNum type="arabicParenR"/>
            </a:pPr>
            <a:endParaRPr lang="en-GB" sz="1000" dirty="0">
              <a:latin typeface="Impact" pitchFamily="34" charset="0"/>
            </a:endParaRPr>
          </a:p>
          <a:p>
            <a:r>
              <a:rPr lang="en-GB" sz="1000" dirty="0">
                <a:latin typeface="Impact" pitchFamily="34" charset="0"/>
              </a:rPr>
              <a:t>H  Large Negative Division</a:t>
            </a:r>
          </a:p>
          <a:p>
            <a:endParaRPr lang="en-GB" sz="1000" dirty="0">
              <a:latin typeface="Impact" pitchFamily="34" charset="0"/>
            </a:endParaRPr>
          </a:p>
          <a:p>
            <a:pPr marL="228600" indent="-228600">
              <a:buAutoNum type="arabicParenR"/>
            </a:pPr>
            <a:r>
              <a:rPr lang="en-GB" sz="1000" dirty="0">
                <a:latin typeface="Impact" pitchFamily="34" charset="0"/>
              </a:rPr>
              <a:t>-3,000</a:t>
            </a:r>
          </a:p>
          <a:p>
            <a:pPr marL="228600" indent="-228600">
              <a:buAutoNum type="arabicParenR"/>
            </a:pPr>
            <a:r>
              <a:rPr lang="en-GB" sz="1000" dirty="0">
                <a:latin typeface="Impact" pitchFamily="34" charset="0"/>
              </a:rPr>
              <a:t>-133 r500</a:t>
            </a:r>
          </a:p>
          <a:p>
            <a:pPr marL="228600" indent="-228600">
              <a:buAutoNum type="arabicParenR"/>
            </a:pPr>
            <a:r>
              <a:rPr lang="en-GB" sz="1000" dirty="0">
                <a:latin typeface="Impact" pitchFamily="34" charset="0"/>
              </a:rPr>
              <a:t>-2000</a:t>
            </a:r>
          </a:p>
          <a:p>
            <a:pPr marL="228600" indent="-228600">
              <a:buAutoNum type="arabicParenR"/>
            </a:pPr>
            <a:r>
              <a:rPr lang="en-GB" sz="1000" dirty="0">
                <a:latin typeface="Impact" pitchFamily="34" charset="0"/>
              </a:rPr>
              <a:t>-8</a:t>
            </a:r>
          </a:p>
          <a:p>
            <a:pPr marL="228600" indent="-228600">
              <a:buAutoNum type="arabicParenR"/>
            </a:pPr>
            <a:r>
              <a:rPr lang="en-GB" sz="1000" dirty="0">
                <a:latin typeface="Impact" pitchFamily="34" charset="0"/>
              </a:rPr>
              <a:t>1k</a:t>
            </a:r>
          </a:p>
          <a:p>
            <a:endParaRPr lang="en-GB" sz="1200" dirty="0">
              <a:latin typeface="Impact" pitchFamily="34" charset="0"/>
            </a:endParaRPr>
          </a:p>
          <a:p>
            <a:pPr marL="228600" indent="-228600">
              <a:buAutoNum type="arabicParenR"/>
            </a:pPr>
            <a:endParaRPr lang="en-GB" sz="1200" dirty="0">
              <a:latin typeface="Impact" pitchFamily="34" charset="0"/>
            </a:endParaRPr>
          </a:p>
        </p:txBody>
      </p:sp>
      <p:sp>
        <p:nvSpPr>
          <p:cNvPr id="24" name="Rectangle 23"/>
          <p:cNvSpPr/>
          <p:nvPr/>
        </p:nvSpPr>
        <p:spPr>
          <a:xfrm>
            <a:off x="5436096" y="1643107"/>
            <a:ext cx="3240360" cy="4862870"/>
          </a:xfrm>
          <a:prstGeom prst="rect">
            <a:avLst/>
          </a:prstGeom>
        </p:spPr>
        <p:txBody>
          <a:bodyPr wrap="square">
            <a:spAutoFit/>
          </a:bodyPr>
          <a:lstStyle/>
          <a:p>
            <a:r>
              <a:rPr lang="en-GB" sz="1000" dirty="0">
                <a:latin typeface="Impact" pitchFamily="34" charset="0"/>
              </a:rPr>
              <a:t>Lesson Practice: word problems</a:t>
            </a:r>
          </a:p>
          <a:p>
            <a:pPr marL="228600" indent="-228600">
              <a:buAutoNum type="arabicParenR"/>
            </a:pPr>
            <a:r>
              <a:rPr lang="en-GB" sz="1000" dirty="0">
                <a:latin typeface="Impact" pitchFamily="34" charset="0"/>
              </a:rPr>
              <a:t>£264</a:t>
            </a:r>
          </a:p>
          <a:p>
            <a:pPr marL="228600" indent="-228600">
              <a:buAutoNum type="arabicParenR"/>
            </a:pPr>
            <a:r>
              <a:rPr lang="en-GB" sz="1000" dirty="0">
                <a:latin typeface="Impact" pitchFamily="34" charset="0"/>
              </a:rPr>
              <a:t>£936</a:t>
            </a:r>
          </a:p>
          <a:p>
            <a:pPr marL="228600" indent="-228600">
              <a:buAutoNum type="arabicParenR"/>
            </a:pPr>
            <a:r>
              <a:rPr lang="en-GB" sz="1000" dirty="0">
                <a:latin typeface="Impact" pitchFamily="34" charset="0"/>
              </a:rPr>
              <a:t>200,000,000 or 200M</a:t>
            </a:r>
          </a:p>
          <a:p>
            <a:pPr marL="228600" indent="-228600">
              <a:buAutoNum type="arabicParenR"/>
            </a:pPr>
            <a:r>
              <a:rPr lang="en-GB" sz="1000" dirty="0">
                <a:latin typeface="Impact" pitchFamily="34" charset="0"/>
              </a:rPr>
              <a:t>14B</a:t>
            </a:r>
          </a:p>
          <a:p>
            <a:pPr marL="228600" indent="-228600">
              <a:buAutoNum type="arabicParenR"/>
            </a:pPr>
            <a:r>
              <a:rPr lang="en-GB" sz="1000" dirty="0">
                <a:latin typeface="Impact" pitchFamily="34" charset="0"/>
              </a:rPr>
              <a:t>-£83M each month</a:t>
            </a:r>
          </a:p>
          <a:p>
            <a:pPr marL="228600" indent="-228600">
              <a:buAutoNum type="arabicParenR"/>
            </a:pPr>
            <a:r>
              <a:rPr lang="en-GB" sz="1000" dirty="0">
                <a:latin typeface="Impact" pitchFamily="34" charset="0"/>
              </a:rPr>
              <a:t>138.89… miles per town</a:t>
            </a:r>
          </a:p>
          <a:p>
            <a:pPr marL="228600" indent="-228600">
              <a:buAutoNum type="arabicParenR"/>
            </a:pPr>
            <a:endParaRPr lang="en-GB" sz="1000" dirty="0">
              <a:latin typeface="Impact" pitchFamily="34" charset="0"/>
            </a:endParaRPr>
          </a:p>
          <a:p>
            <a:r>
              <a:rPr lang="en-GB" sz="1000" dirty="0">
                <a:latin typeface="Impact" pitchFamily="34" charset="0"/>
              </a:rPr>
              <a:t>Lesson Practice: Making it Functional</a:t>
            </a:r>
          </a:p>
          <a:p>
            <a:endParaRPr lang="en-GB" sz="1000" dirty="0">
              <a:latin typeface="Impact" pitchFamily="34" charset="0"/>
            </a:endParaRPr>
          </a:p>
          <a:p>
            <a:pPr marL="228600" indent="-228600">
              <a:buAutoNum type="arabicParenR"/>
            </a:pPr>
            <a:r>
              <a:rPr lang="en-GB" sz="1000" dirty="0">
                <a:latin typeface="Impact" pitchFamily="34" charset="0"/>
              </a:rPr>
              <a:t>a)   5 adults at £8 = £40 ,    with member discount it would be 5 adults x £7.20 = £36.  It is cheaper by £4 .</a:t>
            </a:r>
          </a:p>
          <a:p>
            <a:endParaRPr lang="en-GB" sz="1000" dirty="0">
              <a:latin typeface="Impact" pitchFamily="34" charset="0"/>
            </a:endParaRPr>
          </a:p>
          <a:p>
            <a:r>
              <a:rPr lang="en-GB" sz="1000" dirty="0">
                <a:latin typeface="Impact" pitchFamily="34" charset="0"/>
              </a:rPr>
              <a:t>           b)  Buy 3 family tickets which will admit 6 children and 6 adults for 3 x £26 = £78, then as there are no more children we have to buy 4 more adult tickets at £8 each, 4 x £8 = £32.  The total entry is therefore £78 + £32 = £110</a:t>
            </a:r>
          </a:p>
          <a:p>
            <a:endParaRPr lang="en-GB" sz="1000" dirty="0">
              <a:latin typeface="Impact" pitchFamily="34" charset="0"/>
            </a:endParaRPr>
          </a:p>
          <a:p>
            <a:pPr marL="228600" indent="-228600">
              <a:buAutoNum type="arabicParenR" startAt="2"/>
            </a:pPr>
            <a:r>
              <a:rPr lang="en-GB" sz="1000" dirty="0">
                <a:latin typeface="Impact" pitchFamily="34" charset="0"/>
              </a:rPr>
              <a:t>a)  Delux are £10.80 per ticket.  So the total £15,948 is divided by £10.80 to find the number bought.   </a:t>
            </a:r>
          </a:p>
          <a:p>
            <a:r>
              <a:rPr lang="en-GB" sz="1000" dirty="0">
                <a:latin typeface="Impact" pitchFamily="34" charset="0"/>
              </a:rPr>
              <a:t>	15,948  </a:t>
            </a:r>
            <a:r>
              <a:rPr lang="en-GB" sz="1000">
                <a:latin typeface="Impact" pitchFamily="34" charset="0"/>
              </a:rPr>
              <a:t>/ 10.8  =  1477 </a:t>
            </a:r>
            <a:r>
              <a:rPr lang="en-GB" sz="1000" dirty="0">
                <a:latin typeface="Impact" pitchFamily="34" charset="0"/>
              </a:rPr>
              <a:t>tickets</a:t>
            </a:r>
          </a:p>
          <a:p>
            <a:endParaRPr lang="en-GB" sz="1000" dirty="0">
              <a:latin typeface="Impact" pitchFamily="34" charset="0"/>
            </a:endParaRPr>
          </a:p>
          <a:p>
            <a:r>
              <a:rPr lang="en-GB" sz="1000" dirty="0">
                <a:latin typeface="Impact" pitchFamily="34" charset="0"/>
              </a:rPr>
              <a:t>           b)  £1,000,000 is divided by £8 adult tickets = 125k tickets bought</a:t>
            </a:r>
          </a:p>
          <a:p>
            <a:endParaRPr lang="en-GB" sz="1000" dirty="0">
              <a:latin typeface="Impact" pitchFamily="34" charset="0"/>
            </a:endParaRPr>
          </a:p>
          <a:p>
            <a:r>
              <a:rPr lang="en-GB" sz="1000" dirty="0">
                <a:latin typeface="Impact" pitchFamily="34" charset="0"/>
              </a:rPr>
              <a:t>           c)  $980,000,000 is divided by $6.50 (price of a child’s ticket) = 150,769,231  people saw Jurassic Park   (to the nearest whole person)</a:t>
            </a:r>
          </a:p>
          <a:p>
            <a:pPr marL="228600" indent="-228600">
              <a:buAutoNum type="arabicParenR"/>
            </a:pPr>
            <a:endParaRPr lang="en-GB" sz="1000" dirty="0">
              <a:latin typeface="Impact" pitchFamily="34" charset="0"/>
            </a:endParaRPr>
          </a:p>
          <a:p>
            <a:pPr marL="228600" indent="-228600">
              <a:buAutoNum type="arabicParenR"/>
            </a:pPr>
            <a:endParaRPr lang="en-GB" sz="1000" dirty="0">
              <a:latin typeface="Impact" pitchFamily="34" charset="0"/>
            </a:endParaRPr>
          </a:p>
          <a:p>
            <a:pPr marL="228600" indent="-228600">
              <a:buAutoNum type="arabicParenR"/>
            </a:pPr>
            <a:endParaRPr lang="en-GB" sz="1000" dirty="0">
              <a:latin typeface="Impact" pitchFamily="34" charset="0"/>
            </a:endParaRPr>
          </a:p>
        </p:txBody>
      </p:sp>
    </p:spTree>
    <p:extLst>
      <p:ext uri="{BB962C8B-B14F-4D97-AF65-F5344CB8AC3E}">
        <p14:creationId xmlns:p14="http://schemas.microsoft.com/office/powerpoint/2010/main" val="4137177504"/>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91" y="1507922"/>
            <a:ext cx="9143489" cy="452140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82982" y="2104390"/>
            <a:ext cx="439933" cy="1552708"/>
          </a:xfrm>
          <a:prstGeom prst="rect">
            <a:avLst/>
          </a:prstGeom>
          <a:noFill/>
          <a:ln>
            <a:noFill/>
          </a:ln>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55189" y="2596081"/>
            <a:ext cx="483064" cy="508944"/>
          </a:xfrm>
          <a:prstGeom prst="rect">
            <a:avLst/>
          </a:prstGeom>
          <a:noFill/>
          <a:ln>
            <a:noFill/>
          </a:ln>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59334" y="2104390"/>
            <a:ext cx="439933" cy="1552708"/>
          </a:xfrm>
          <a:prstGeom prst="rect">
            <a:avLst/>
          </a:prstGeom>
          <a:noFill/>
          <a:ln>
            <a:noFill/>
          </a:ln>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27061" y="2104390"/>
            <a:ext cx="439933" cy="1552708"/>
          </a:xfrm>
          <a:prstGeom prst="rect">
            <a:avLst/>
          </a:prstGeom>
          <a:noFill/>
          <a:ln>
            <a:noFill/>
          </a:ln>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3031" y="2104390"/>
            <a:ext cx="439933" cy="1552708"/>
          </a:xfrm>
          <a:prstGeom prst="rect">
            <a:avLst/>
          </a:prstGeom>
          <a:noFill/>
          <a:ln>
            <a:noFill/>
          </a:ln>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98514" y="2113063"/>
            <a:ext cx="439933" cy="1552708"/>
          </a:xfrm>
          <a:prstGeom prst="rect">
            <a:avLst/>
          </a:prstGeom>
          <a:noFill/>
          <a:ln>
            <a:noFill/>
          </a:ln>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0173" y="2104390"/>
            <a:ext cx="439933" cy="1552708"/>
          </a:xfrm>
          <a:prstGeom prst="rect">
            <a:avLst/>
          </a:prstGeom>
          <a:noFill/>
          <a:ln>
            <a:noFill/>
          </a:ln>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7899" y="2104390"/>
            <a:ext cx="439933" cy="1552708"/>
          </a:xfrm>
          <a:prstGeom prst="rect">
            <a:avLst/>
          </a:prstGeom>
          <a:noFill/>
          <a:ln>
            <a:noFill/>
          </a:ln>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53870" y="2104390"/>
            <a:ext cx="439933" cy="1552708"/>
          </a:xfrm>
          <a:prstGeom prst="rect">
            <a:avLst/>
          </a:prstGeom>
          <a:noFill/>
          <a:ln>
            <a:noFill/>
          </a:ln>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87091" y="2104390"/>
            <a:ext cx="439933" cy="1552708"/>
          </a:xfrm>
          <a:prstGeom prst="rect">
            <a:avLst/>
          </a:prstGeom>
          <a:noFill/>
          <a:ln>
            <a:noFill/>
          </a:ln>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5256" y="4217799"/>
            <a:ext cx="439933" cy="1552709"/>
          </a:xfrm>
          <a:prstGeom prst="rect">
            <a:avLst/>
          </a:prstGeom>
          <a:noFill/>
          <a:ln>
            <a:noFill/>
          </a:ln>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82982" y="4226426"/>
            <a:ext cx="439933" cy="1552709"/>
          </a:xfrm>
          <a:prstGeom prst="rect">
            <a:avLst/>
          </a:prstGeom>
          <a:noFill/>
          <a:ln>
            <a:noFill/>
          </a:ln>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59334" y="4226426"/>
            <a:ext cx="439933" cy="1552709"/>
          </a:xfrm>
          <a:prstGeom prst="rect">
            <a:avLst/>
          </a:prstGeom>
          <a:noFill/>
          <a:ln>
            <a:noFill/>
          </a:ln>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27061" y="4226426"/>
            <a:ext cx="439933" cy="1552709"/>
          </a:xfrm>
          <a:prstGeom prst="rect">
            <a:avLst/>
          </a:prstGeom>
          <a:noFill/>
          <a:ln>
            <a:noFill/>
          </a:ln>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51657" y="4226426"/>
            <a:ext cx="439933" cy="1552709"/>
          </a:xfrm>
          <a:prstGeom prst="rect">
            <a:avLst/>
          </a:prstGeom>
          <a:noFill/>
          <a:ln>
            <a:noFill/>
          </a:ln>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0757" y="4226426"/>
            <a:ext cx="439933" cy="1552709"/>
          </a:xfrm>
          <a:prstGeom prst="rect">
            <a:avLst/>
          </a:prstGeom>
          <a:noFill/>
          <a:ln>
            <a:noFill/>
          </a:ln>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77516" y="4226426"/>
            <a:ext cx="439933" cy="1552709"/>
          </a:xfrm>
          <a:prstGeom prst="rect">
            <a:avLst/>
          </a:prstGeom>
          <a:noFill/>
          <a:ln>
            <a:noFill/>
          </a:ln>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45243" y="4226426"/>
            <a:ext cx="439933" cy="1552709"/>
          </a:xfrm>
          <a:prstGeom prst="rect">
            <a:avLst/>
          </a:prstGeom>
          <a:noFill/>
          <a:ln>
            <a:noFill/>
          </a:ln>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52586" y="4226426"/>
            <a:ext cx="439933" cy="1552709"/>
          </a:xfrm>
          <a:prstGeom prst="rect">
            <a:avLst/>
          </a:prstGeom>
          <a:noFill/>
          <a:ln>
            <a:noFill/>
          </a:ln>
        </p:spPr>
      </p:pic>
      <p:pic>
        <p:nvPicPr>
          <p:cNvPr id="31" name="Picture 3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14289" y="2596081"/>
            <a:ext cx="508942" cy="508944"/>
          </a:xfrm>
          <a:prstGeom prst="rect">
            <a:avLst/>
          </a:prstGeom>
          <a:noFill/>
          <a:ln>
            <a:noFill/>
          </a:ln>
        </p:spPr>
      </p:pic>
      <p:pic>
        <p:nvPicPr>
          <p:cNvPr id="32" name="Picture 3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90642" y="2596081"/>
            <a:ext cx="465811" cy="483066"/>
          </a:xfrm>
          <a:prstGeom prst="rect">
            <a:avLst/>
          </a:prstGeom>
          <a:noFill/>
          <a:ln>
            <a:noFill/>
          </a:ln>
        </p:spPr>
      </p:pic>
      <p:pic>
        <p:nvPicPr>
          <p:cNvPr id="33" name="Picture 3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32490" y="2621960"/>
            <a:ext cx="457185" cy="457187"/>
          </a:xfrm>
          <a:prstGeom prst="rect">
            <a:avLst/>
          </a:prstGeom>
          <a:noFill/>
          <a:ln>
            <a:noFill/>
          </a:ln>
        </p:spPr>
      </p:pic>
      <p:pic>
        <p:nvPicPr>
          <p:cNvPr id="34" name="Picture 3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65711" y="2596082"/>
            <a:ext cx="500316" cy="483065"/>
          </a:xfrm>
          <a:prstGeom prst="rect">
            <a:avLst/>
          </a:prstGeom>
          <a:noFill/>
          <a:ln>
            <a:noFill/>
          </a:ln>
        </p:spPr>
      </p:pic>
      <p:pic>
        <p:nvPicPr>
          <p:cNvPr id="35" name="Picture 3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125128" y="2587455"/>
            <a:ext cx="500316" cy="508943"/>
          </a:xfrm>
          <a:prstGeom prst="rect">
            <a:avLst/>
          </a:prstGeom>
          <a:noFill/>
          <a:ln>
            <a:noFill/>
          </a:ln>
        </p:spPr>
      </p:pic>
      <p:pic>
        <p:nvPicPr>
          <p:cNvPr id="36" name="Picture 3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841097" y="2578829"/>
            <a:ext cx="560699" cy="526196"/>
          </a:xfrm>
          <a:prstGeom prst="rect">
            <a:avLst/>
          </a:prstGeom>
          <a:noFill/>
          <a:ln>
            <a:noFill/>
          </a:ln>
        </p:spPr>
      </p:pic>
      <p:pic>
        <p:nvPicPr>
          <p:cNvPr id="37" name="Picture 3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669207" y="2587455"/>
            <a:ext cx="491690" cy="526196"/>
          </a:xfrm>
          <a:prstGeom prst="rect">
            <a:avLst/>
          </a:prstGeom>
          <a:noFill/>
          <a:ln>
            <a:noFill/>
          </a:ln>
        </p:spPr>
      </p:pic>
      <p:pic>
        <p:nvPicPr>
          <p:cNvPr id="38" name="Picture 3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342045" y="2596081"/>
            <a:ext cx="500316" cy="517570"/>
          </a:xfrm>
          <a:prstGeom prst="rect">
            <a:avLst/>
          </a:prstGeom>
          <a:noFill/>
          <a:ln>
            <a:noFill/>
          </a:ln>
        </p:spPr>
      </p:pic>
      <p:pic>
        <p:nvPicPr>
          <p:cNvPr id="39" name="Picture 3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44332" y="4761248"/>
            <a:ext cx="508943" cy="483065"/>
          </a:xfrm>
          <a:prstGeom prst="rect">
            <a:avLst/>
          </a:prstGeom>
          <a:noFill/>
          <a:ln>
            <a:noFill/>
          </a:ln>
        </p:spPr>
      </p:pic>
      <p:pic>
        <p:nvPicPr>
          <p:cNvPr id="40" name="Picture 3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837936" y="4735369"/>
            <a:ext cx="508943" cy="517570"/>
          </a:xfrm>
          <a:prstGeom prst="rect">
            <a:avLst/>
          </a:prstGeom>
          <a:noFill/>
          <a:ln>
            <a:noFill/>
          </a:ln>
        </p:spPr>
      </p:pic>
      <p:pic>
        <p:nvPicPr>
          <p:cNvPr id="41" name="Picture 40"/>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640168" y="4735369"/>
            <a:ext cx="474438" cy="465813"/>
          </a:xfrm>
          <a:prstGeom prst="rect">
            <a:avLst/>
          </a:prstGeom>
          <a:noFill/>
          <a:ln>
            <a:noFill/>
          </a:ln>
        </p:spPr>
      </p:pic>
      <p:pic>
        <p:nvPicPr>
          <p:cNvPr id="42" name="Picture 4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390642" y="4735369"/>
            <a:ext cx="500316" cy="500317"/>
          </a:xfrm>
          <a:prstGeom prst="rect">
            <a:avLst/>
          </a:prstGeom>
          <a:noFill/>
          <a:ln>
            <a:noFill/>
          </a:ln>
        </p:spPr>
      </p:pic>
      <p:pic>
        <p:nvPicPr>
          <p:cNvPr id="43" name="Picture 42"/>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080732" y="4735369"/>
            <a:ext cx="517568" cy="517570"/>
          </a:xfrm>
          <a:prstGeom prst="rect">
            <a:avLst/>
          </a:prstGeom>
          <a:noFill/>
          <a:ln>
            <a:noFill/>
          </a:ln>
        </p:spPr>
      </p:pic>
      <p:pic>
        <p:nvPicPr>
          <p:cNvPr id="44" name="Picture 43"/>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848459" y="4718117"/>
            <a:ext cx="517568" cy="517569"/>
          </a:xfrm>
          <a:prstGeom prst="rect">
            <a:avLst/>
          </a:prstGeom>
          <a:noFill/>
          <a:ln>
            <a:noFill/>
          </a:ln>
        </p:spPr>
      </p:pic>
      <p:pic>
        <p:nvPicPr>
          <p:cNvPr id="45" name="Picture 44"/>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832471" y="4718117"/>
            <a:ext cx="534820" cy="517569"/>
          </a:xfrm>
          <a:prstGeom prst="rect">
            <a:avLst/>
          </a:prstGeom>
          <a:noFill/>
          <a:ln>
            <a:noFill/>
          </a:ln>
        </p:spPr>
      </p:pic>
      <p:pic>
        <p:nvPicPr>
          <p:cNvPr id="46" name="Picture 45"/>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7617449" y="4735369"/>
            <a:ext cx="500317" cy="500317"/>
          </a:xfrm>
          <a:prstGeom prst="rect">
            <a:avLst/>
          </a:prstGeom>
          <a:noFill/>
          <a:ln>
            <a:noFill/>
          </a:ln>
        </p:spPr>
      </p:pic>
      <p:pic>
        <p:nvPicPr>
          <p:cNvPr id="47" name="Picture 46"/>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8333419" y="4709490"/>
            <a:ext cx="534821" cy="526196"/>
          </a:xfrm>
          <a:prstGeom prst="rect">
            <a:avLst/>
          </a:prstGeom>
          <a:noFill/>
          <a:ln>
            <a:noFill/>
          </a:ln>
        </p:spPr>
      </p:pic>
      <p:grpSp>
        <p:nvGrpSpPr>
          <p:cNvPr id="2" name="Group 1"/>
          <p:cNvGrpSpPr/>
          <p:nvPr/>
        </p:nvGrpSpPr>
        <p:grpSpPr>
          <a:xfrm>
            <a:off x="1044332" y="2104390"/>
            <a:ext cx="810857" cy="1552708"/>
            <a:chOff x="1044332" y="2104390"/>
            <a:chExt cx="810857" cy="1552708"/>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11" name="Picture 10">
              <a:hlinkClick r:id="rId23" action="ppaction://hlinksldjump">
                <a:snd r:embed="rId24" name="laser.wav"/>
              </a:hlinkClick>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48" name="Text Box 2"/>
            <p:cNvSpPr txBox="1">
              <a:spLocks noChangeArrowheads="1"/>
            </p:cNvSpPr>
            <p:nvPr/>
          </p:nvSpPr>
          <p:spPr bwMode="auto">
            <a:xfrm>
              <a:off x="1044332" y="3113650"/>
              <a:ext cx="690091"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place</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value</a:t>
              </a:r>
              <a:endParaRPr lang="en-GB" sz="1100" dirty="0">
                <a:effectLst/>
                <a:latin typeface="Calibri"/>
                <a:ea typeface="Calibri"/>
                <a:cs typeface="Times New Roman"/>
              </a:endParaRPr>
            </a:p>
          </p:txBody>
        </p:sp>
      </p:grpSp>
      <p:sp>
        <p:nvSpPr>
          <p:cNvPr id="49" name="Text Box 2"/>
          <p:cNvSpPr txBox="1">
            <a:spLocks noChangeArrowheads="1"/>
          </p:cNvSpPr>
          <p:nvPr/>
        </p:nvSpPr>
        <p:spPr bwMode="auto">
          <a:xfrm>
            <a:off x="1674039" y="3113650"/>
            <a:ext cx="88849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negative</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numbers</a:t>
            </a:r>
            <a:endParaRPr lang="en-GB" sz="1100" dirty="0">
              <a:effectLst/>
              <a:latin typeface="Calibri"/>
              <a:ea typeface="Calibri"/>
              <a:cs typeface="Times New Roman"/>
            </a:endParaRPr>
          </a:p>
        </p:txBody>
      </p:sp>
      <p:sp>
        <p:nvSpPr>
          <p:cNvPr id="50" name="Text Box 2"/>
          <p:cNvSpPr txBox="1">
            <a:spLocks noChangeArrowheads="1"/>
          </p:cNvSpPr>
          <p:nvPr/>
        </p:nvSpPr>
        <p:spPr bwMode="auto">
          <a:xfrm>
            <a:off x="2433140" y="3113650"/>
            <a:ext cx="88849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add and</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subtract</a:t>
            </a:r>
            <a:endParaRPr lang="en-GB" sz="1100" dirty="0">
              <a:effectLst/>
              <a:latin typeface="Calibri"/>
              <a:ea typeface="Calibri"/>
              <a:cs typeface="Times New Roman"/>
            </a:endParaRPr>
          </a:p>
        </p:txBody>
      </p:sp>
      <p:sp>
        <p:nvSpPr>
          <p:cNvPr id="51" name="Text Box 2"/>
          <p:cNvSpPr txBox="1">
            <a:spLocks noChangeArrowheads="1"/>
          </p:cNvSpPr>
          <p:nvPr/>
        </p:nvSpPr>
        <p:spPr bwMode="auto">
          <a:xfrm>
            <a:off x="3252623" y="3139530"/>
            <a:ext cx="879867"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multiply</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divide</a:t>
            </a:r>
            <a:endParaRPr lang="en-GB" sz="1100" dirty="0">
              <a:effectLst/>
              <a:latin typeface="Calibri"/>
              <a:ea typeface="Calibri"/>
              <a:cs typeface="Times New Roman"/>
            </a:endParaRPr>
          </a:p>
        </p:txBody>
      </p:sp>
      <p:sp>
        <p:nvSpPr>
          <p:cNvPr id="52" name="Text Box 2"/>
          <p:cNvSpPr txBox="1">
            <a:spLocks noChangeArrowheads="1"/>
          </p:cNvSpPr>
          <p:nvPr/>
        </p:nvSpPr>
        <p:spPr bwMode="auto">
          <a:xfrm>
            <a:off x="4011724" y="3113650"/>
            <a:ext cx="86261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round</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numbers</a:t>
            </a:r>
            <a:endParaRPr lang="en-GB" sz="1100" dirty="0">
              <a:effectLst/>
              <a:latin typeface="Calibri"/>
              <a:ea typeface="Calibri"/>
              <a:cs typeface="Times New Roman"/>
            </a:endParaRPr>
          </a:p>
        </p:txBody>
      </p:sp>
      <p:sp>
        <p:nvSpPr>
          <p:cNvPr id="53" name="Text Box 2"/>
          <p:cNvSpPr txBox="1">
            <a:spLocks noChangeArrowheads="1"/>
          </p:cNvSpPr>
          <p:nvPr/>
        </p:nvSpPr>
        <p:spPr bwMode="auto">
          <a:xfrm>
            <a:off x="4796228" y="3130903"/>
            <a:ext cx="690091" cy="465813"/>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1100" dirty="0">
                <a:solidFill>
                  <a:srgbClr val="FFFFFF"/>
                </a:solidFill>
                <a:effectLst/>
                <a:latin typeface="Line Printer (PC)"/>
                <a:ea typeface="Calibri"/>
                <a:cs typeface="Times New Roman"/>
              </a:rPr>
              <a:t>ratio</a:t>
            </a:r>
            <a:endParaRPr lang="en-GB" sz="1100" dirty="0">
              <a:effectLst/>
              <a:latin typeface="Calibri"/>
              <a:ea typeface="Calibri"/>
              <a:cs typeface="Times New Roman"/>
            </a:endParaRPr>
          </a:p>
          <a:p>
            <a:pPr algn="ctr">
              <a:lnSpc>
                <a:spcPct val="115000"/>
              </a:lnSpc>
              <a:spcAft>
                <a:spcPts val="0"/>
              </a:spcAft>
            </a:pPr>
            <a:r>
              <a:rPr lang="en-GB" sz="1100" dirty="0">
                <a:solidFill>
                  <a:srgbClr val="FFFFFF"/>
                </a:solidFill>
                <a:effectLst/>
                <a:latin typeface="Line Printer (PC)"/>
                <a:ea typeface="Calibri"/>
                <a:cs typeface="Times New Roman"/>
              </a:rPr>
              <a:t>scale</a:t>
            </a:r>
            <a:endParaRPr lang="en-GB" sz="1100" dirty="0">
              <a:effectLst/>
              <a:latin typeface="Calibri"/>
              <a:ea typeface="Calibri"/>
              <a:cs typeface="Times New Roman"/>
            </a:endParaRPr>
          </a:p>
        </p:txBody>
      </p:sp>
      <p:sp>
        <p:nvSpPr>
          <p:cNvPr id="54" name="Text Box 2"/>
          <p:cNvSpPr txBox="1">
            <a:spLocks noChangeArrowheads="1"/>
          </p:cNvSpPr>
          <p:nvPr/>
        </p:nvSpPr>
        <p:spPr bwMode="auto">
          <a:xfrm>
            <a:off x="6737583" y="3130903"/>
            <a:ext cx="793605"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decimal</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numbers</a:t>
            </a:r>
            <a:endParaRPr lang="en-GB" sz="1100" dirty="0">
              <a:effectLst/>
              <a:latin typeface="Calibri"/>
              <a:ea typeface="Calibri"/>
              <a:cs typeface="Times New Roman"/>
            </a:endParaRPr>
          </a:p>
        </p:txBody>
      </p:sp>
      <p:sp>
        <p:nvSpPr>
          <p:cNvPr id="55" name="Text Box 2"/>
          <p:cNvSpPr txBox="1">
            <a:spLocks noChangeArrowheads="1"/>
          </p:cNvSpPr>
          <p:nvPr/>
        </p:nvSpPr>
        <p:spPr bwMode="auto">
          <a:xfrm>
            <a:off x="7505310" y="3139530"/>
            <a:ext cx="802231" cy="284663"/>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1100" dirty="0">
                <a:solidFill>
                  <a:srgbClr val="FFFFFF"/>
                </a:solidFill>
                <a:effectLst/>
                <a:latin typeface="Line Printer (PC)"/>
                <a:ea typeface="Calibri"/>
                <a:cs typeface="Times New Roman"/>
              </a:rPr>
              <a:t>percent</a:t>
            </a:r>
            <a:endParaRPr lang="en-GB" sz="1100" dirty="0">
              <a:effectLst/>
              <a:latin typeface="Calibri"/>
              <a:ea typeface="Calibri"/>
              <a:cs typeface="Times New Roman"/>
            </a:endParaRPr>
          </a:p>
        </p:txBody>
      </p:sp>
      <p:sp>
        <p:nvSpPr>
          <p:cNvPr id="56" name="Text Box 2"/>
          <p:cNvSpPr txBox="1">
            <a:spLocks noChangeArrowheads="1"/>
          </p:cNvSpPr>
          <p:nvPr/>
        </p:nvSpPr>
        <p:spPr bwMode="auto">
          <a:xfrm>
            <a:off x="8169523" y="3130903"/>
            <a:ext cx="879866" cy="64696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percent</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decimal</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fraction</a:t>
            </a:r>
            <a:endParaRPr lang="en-GB" sz="1100" dirty="0">
              <a:effectLst/>
              <a:latin typeface="Calibri"/>
              <a:ea typeface="Calibri"/>
              <a:cs typeface="Times New Roman"/>
            </a:endParaRPr>
          </a:p>
        </p:txBody>
      </p:sp>
      <p:sp>
        <p:nvSpPr>
          <p:cNvPr id="57" name="Text Box 2"/>
          <p:cNvSpPr txBox="1">
            <a:spLocks noChangeArrowheads="1"/>
          </p:cNvSpPr>
          <p:nvPr/>
        </p:nvSpPr>
        <p:spPr bwMode="auto">
          <a:xfrm>
            <a:off x="906314" y="5261565"/>
            <a:ext cx="819483"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metric</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measure</a:t>
            </a:r>
            <a:endParaRPr lang="en-GB" sz="1100" dirty="0">
              <a:effectLst/>
              <a:latin typeface="Calibri"/>
              <a:ea typeface="Calibri"/>
              <a:cs typeface="Times New Roman"/>
            </a:endParaRPr>
          </a:p>
        </p:txBody>
      </p:sp>
      <p:sp>
        <p:nvSpPr>
          <p:cNvPr id="58" name="Text Box 2"/>
          <p:cNvSpPr txBox="1">
            <a:spLocks noChangeArrowheads="1"/>
          </p:cNvSpPr>
          <p:nvPr/>
        </p:nvSpPr>
        <p:spPr bwMode="auto">
          <a:xfrm>
            <a:off x="1674039" y="5252938"/>
            <a:ext cx="88849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imperial</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measure</a:t>
            </a:r>
            <a:endParaRPr lang="en-GB" sz="1100" dirty="0">
              <a:effectLst/>
              <a:latin typeface="Calibri"/>
              <a:ea typeface="Calibri"/>
              <a:cs typeface="Times New Roman"/>
            </a:endParaRPr>
          </a:p>
        </p:txBody>
      </p:sp>
      <p:sp>
        <p:nvSpPr>
          <p:cNvPr id="59" name="Text Box 2"/>
          <p:cNvSpPr txBox="1">
            <a:spLocks noChangeArrowheads="1"/>
          </p:cNvSpPr>
          <p:nvPr/>
        </p:nvSpPr>
        <p:spPr bwMode="auto">
          <a:xfrm>
            <a:off x="2433140" y="5261565"/>
            <a:ext cx="966127" cy="284663"/>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0"/>
              </a:spcAft>
            </a:pPr>
            <a:r>
              <a:rPr lang="en-GB" sz="1100" dirty="0">
                <a:solidFill>
                  <a:srgbClr val="FFFFFF"/>
                </a:solidFill>
                <a:effectLst/>
                <a:latin typeface="Line Printer (PC)"/>
                <a:ea typeface="Calibri"/>
                <a:cs typeface="Times New Roman"/>
              </a:rPr>
              <a:t>perimeter</a:t>
            </a:r>
            <a:endParaRPr lang="en-GB" sz="1100" dirty="0">
              <a:effectLst/>
              <a:latin typeface="Calibri"/>
              <a:ea typeface="Calibri"/>
              <a:cs typeface="Times New Roman"/>
            </a:endParaRPr>
          </a:p>
        </p:txBody>
      </p:sp>
      <p:sp>
        <p:nvSpPr>
          <p:cNvPr id="60" name="Text Box 2"/>
          <p:cNvSpPr txBox="1">
            <a:spLocks noChangeArrowheads="1"/>
          </p:cNvSpPr>
          <p:nvPr/>
        </p:nvSpPr>
        <p:spPr bwMode="auto">
          <a:xfrm>
            <a:off x="3399267" y="5261565"/>
            <a:ext cx="690092" cy="28466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area</a:t>
            </a:r>
            <a:endParaRPr lang="en-GB" sz="1100" dirty="0">
              <a:effectLst/>
              <a:latin typeface="Calibri"/>
              <a:ea typeface="Calibri"/>
              <a:cs typeface="Times New Roman"/>
            </a:endParaRPr>
          </a:p>
        </p:txBody>
      </p:sp>
      <p:sp>
        <p:nvSpPr>
          <p:cNvPr id="61" name="Text Box 2"/>
          <p:cNvSpPr txBox="1">
            <a:spLocks noChangeArrowheads="1"/>
          </p:cNvSpPr>
          <p:nvPr/>
        </p:nvSpPr>
        <p:spPr bwMode="auto">
          <a:xfrm>
            <a:off x="4046229" y="5261565"/>
            <a:ext cx="715969" cy="28466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volume</a:t>
            </a:r>
            <a:endParaRPr lang="en-GB" sz="1100" dirty="0">
              <a:effectLst/>
              <a:latin typeface="Calibri"/>
              <a:ea typeface="Calibri"/>
              <a:cs typeface="Times New Roman"/>
            </a:endParaRPr>
          </a:p>
        </p:txBody>
      </p:sp>
      <p:sp>
        <p:nvSpPr>
          <p:cNvPr id="62" name="Text Box 2"/>
          <p:cNvSpPr txBox="1">
            <a:spLocks noChangeArrowheads="1"/>
          </p:cNvSpPr>
          <p:nvPr/>
        </p:nvSpPr>
        <p:spPr bwMode="auto">
          <a:xfrm>
            <a:off x="4710074" y="5269782"/>
            <a:ext cx="940404" cy="464805"/>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formulae</a:t>
            </a:r>
            <a:endParaRPr lang="en-GB" sz="1100" dirty="0">
              <a:effectLst/>
              <a:latin typeface="Calibri"/>
              <a:ea typeface="Calibri"/>
              <a:cs typeface="Times New Roman"/>
            </a:endParaRPr>
          </a:p>
          <a:p>
            <a:pPr algn="r">
              <a:lnSpc>
                <a:spcPct val="115000"/>
              </a:lnSpc>
              <a:spcAft>
                <a:spcPts val="0"/>
              </a:spcAft>
            </a:pPr>
            <a:r>
              <a:rPr lang="en-GB" sz="1100" dirty="0" err="1">
                <a:solidFill>
                  <a:srgbClr val="FFFFFF"/>
                </a:solidFill>
                <a:effectLst/>
                <a:latin typeface="Line Printer (PC)"/>
                <a:ea typeface="Calibri"/>
                <a:cs typeface="Times New Roman"/>
              </a:rPr>
              <a:t>bodmas</a:t>
            </a:r>
            <a:endParaRPr lang="en-GB" sz="1100">
              <a:effectLst/>
              <a:latin typeface="Calibri"/>
              <a:ea typeface="Calibri"/>
              <a:cs typeface="Times New Roman"/>
            </a:endParaRPr>
          </a:p>
        </p:txBody>
      </p:sp>
      <p:sp>
        <p:nvSpPr>
          <p:cNvPr id="63" name="Text Box 2"/>
          <p:cNvSpPr txBox="1">
            <a:spLocks noChangeArrowheads="1"/>
          </p:cNvSpPr>
          <p:nvPr/>
        </p:nvSpPr>
        <p:spPr bwMode="auto">
          <a:xfrm>
            <a:off x="6694453" y="5278818"/>
            <a:ext cx="810857"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a:solidFill>
                  <a:srgbClr val="FFFFFF"/>
                </a:solidFill>
                <a:effectLst/>
                <a:latin typeface="Line Printer (PC)"/>
                <a:ea typeface="Calibri"/>
                <a:cs typeface="Times New Roman"/>
              </a:rPr>
              <a:t>charts</a:t>
            </a:r>
            <a:endParaRPr lang="en-GB" sz="1100">
              <a:effectLst/>
              <a:latin typeface="Calibri"/>
              <a:ea typeface="Calibri"/>
              <a:cs typeface="Times New Roman"/>
            </a:endParaRPr>
          </a:p>
          <a:p>
            <a:pPr algn="r">
              <a:lnSpc>
                <a:spcPct val="115000"/>
              </a:lnSpc>
              <a:spcAft>
                <a:spcPts val="0"/>
              </a:spcAft>
            </a:pPr>
            <a:r>
              <a:rPr lang="en-GB" sz="1100">
                <a:solidFill>
                  <a:srgbClr val="FFFFFF"/>
                </a:solidFill>
                <a:effectLst/>
                <a:latin typeface="Line Printer (PC)"/>
                <a:ea typeface="Calibri"/>
                <a:cs typeface="Times New Roman"/>
              </a:rPr>
              <a:t>data</a:t>
            </a:r>
            <a:endParaRPr lang="en-GB" sz="1100">
              <a:effectLst/>
              <a:latin typeface="Calibri"/>
              <a:ea typeface="Calibri"/>
              <a:cs typeface="Times New Roman"/>
            </a:endParaRPr>
          </a:p>
        </p:txBody>
      </p:sp>
      <p:sp>
        <p:nvSpPr>
          <p:cNvPr id="64" name="Text Box 2"/>
          <p:cNvSpPr txBox="1">
            <a:spLocks noChangeArrowheads="1"/>
          </p:cNvSpPr>
          <p:nvPr/>
        </p:nvSpPr>
        <p:spPr bwMode="auto">
          <a:xfrm>
            <a:off x="7444927" y="5252938"/>
            <a:ext cx="940249" cy="284664"/>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a:solidFill>
                  <a:srgbClr val="FFFFFF"/>
                </a:solidFill>
                <a:effectLst/>
                <a:latin typeface="Line Printer (PC)"/>
                <a:ea typeface="Calibri"/>
                <a:cs typeface="Times New Roman"/>
              </a:rPr>
              <a:t>averages</a:t>
            </a:r>
            <a:endParaRPr lang="en-GB" sz="1100">
              <a:effectLst/>
              <a:latin typeface="Calibri"/>
              <a:ea typeface="Calibri"/>
              <a:cs typeface="Times New Roman"/>
            </a:endParaRPr>
          </a:p>
        </p:txBody>
      </p:sp>
      <p:sp>
        <p:nvSpPr>
          <p:cNvPr id="65" name="Text Box 2"/>
          <p:cNvSpPr txBox="1">
            <a:spLocks noChangeArrowheads="1"/>
          </p:cNvSpPr>
          <p:nvPr/>
        </p:nvSpPr>
        <p:spPr bwMode="auto">
          <a:xfrm>
            <a:off x="8281662" y="5313322"/>
            <a:ext cx="819484" cy="465813"/>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0"/>
              </a:spcAft>
            </a:pPr>
            <a:r>
              <a:rPr lang="en-GB" sz="1100">
                <a:solidFill>
                  <a:srgbClr val="FFFFFF"/>
                </a:solidFill>
                <a:effectLst/>
                <a:latin typeface="Line Printer (PC)"/>
                <a:ea typeface="Calibri"/>
                <a:cs typeface="Times New Roman"/>
              </a:rPr>
              <a:t>prob-</a:t>
            </a:r>
            <a:endParaRPr lang="en-GB" sz="1100">
              <a:effectLst/>
              <a:latin typeface="Calibri"/>
              <a:ea typeface="Calibri"/>
              <a:cs typeface="Times New Roman"/>
            </a:endParaRPr>
          </a:p>
          <a:p>
            <a:pPr>
              <a:lnSpc>
                <a:spcPct val="115000"/>
              </a:lnSpc>
              <a:spcAft>
                <a:spcPts val="0"/>
              </a:spcAft>
            </a:pPr>
            <a:r>
              <a:rPr lang="en-GB" sz="1100">
                <a:solidFill>
                  <a:srgbClr val="FFFFFF"/>
                </a:solidFill>
                <a:effectLst/>
                <a:latin typeface="Line Printer (PC)"/>
                <a:ea typeface="Calibri"/>
                <a:cs typeface="Times New Roman"/>
              </a:rPr>
              <a:t>ability</a:t>
            </a:r>
            <a:endParaRPr lang="en-GB" sz="1100">
              <a:effectLst/>
              <a:latin typeface="Calibri"/>
              <a:ea typeface="Calibri"/>
              <a:cs typeface="Times New Roman"/>
            </a:endParaRPr>
          </a:p>
        </p:txBody>
      </p:sp>
      <p:pic>
        <p:nvPicPr>
          <p:cNvPr id="2063" name="Picture 30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191" y="945923"/>
            <a:ext cx="9161243" cy="561999"/>
          </a:xfrm>
          <a:prstGeom prst="rect">
            <a:avLst/>
          </a:prstGeom>
          <a:noFill/>
          <a:effectLst>
            <a:reflection blurRad="6350" stA="50000" endA="295" endPos="92000" dist="101600" dir="5400000" sy="-100000" algn="bl" rotWithShape="0"/>
          </a:effectLst>
          <a:extLst>
            <a:ext uri="{909E8E84-426E-40DD-AFC4-6F175D3DCCD1}">
              <a14:hiddenFill xmlns:a14="http://schemas.microsoft.com/office/drawing/2010/main">
                <a:solidFill>
                  <a:srgbClr val="FFFFFF"/>
                </a:solidFill>
              </a14:hiddenFill>
            </a:ext>
          </a:extLst>
        </p:spPr>
      </p:pic>
      <p:sp>
        <p:nvSpPr>
          <p:cNvPr id="67" name="Text Box 2"/>
          <p:cNvSpPr txBox="1">
            <a:spLocks noChangeArrowheads="1"/>
          </p:cNvSpPr>
          <p:nvPr/>
        </p:nvSpPr>
        <p:spPr bwMode="auto">
          <a:xfrm rot="16200000">
            <a:off x="-793896" y="3714497"/>
            <a:ext cx="2752090"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M</a:t>
            </a:r>
            <a:r>
              <a:rPr lang="en-GB" sz="2000" b="1" dirty="0">
                <a:solidFill>
                  <a:srgbClr val="FFFFFF"/>
                </a:solidFill>
                <a:effectLst/>
                <a:latin typeface="Line Printer (PC)"/>
                <a:ea typeface="Calibri"/>
                <a:cs typeface="Times New Roman"/>
              </a:rPr>
              <a:t>ATHS  E3  to L2</a:t>
            </a:r>
            <a:endParaRPr lang="en-GB" sz="1100" dirty="0">
              <a:effectLst/>
              <a:latin typeface="Calibri"/>
              <a:ea typeface="Calibri"/>
              <a:cs typeface="Times New Roman"/>
            </a:endParaRPr>
          </a:p>
        </p:txBody>
      </p:sp>
      <p:pic>
        <p:nvPicPr>
          <p:cNvPr id="2061" name="Picture 3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25" y="2104390"/>
            <a:ext cx="157163" cy="5588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3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25" y="5195123"/>
            <a:ext cx="157162" cy="558800"/>
          </a:xfrm>
          <a:prstGeom prst="rect">
            <a:avLst/>
          </a:prstGeom>
          <a:noFill/>
          <a:extLst>
            <a:ext uri="{909E8E84-426E-40DD-AFC4-6F175D3DCCD1}">
              <a14:hiddenFill xmlns:a14="http://schemas.microsoft.com/office/drawing/2010/main">
                <a:solidFill>
                  <a:srgbClr val="FFFFFF"/>
                </a:solidFill>
              </a14:hiddenFill>
            </a:ext>
          </a:extLst>
        </p:spPr>
      </p:pic>
      <p:sp>
        <p:nvSpPr>
          <p:cNvPr id="70" name="Text Box 2"/>
          <p:cNvSpPr txBox="1">
            <a:spLocks noChangeArrowheads="1"/>
          </p:cNvSpPr>
          <p:nvPr/>
        </p:nvSpPr>
        <p:spPr bwMode="auto">
          <a:xfrm>
            <a:off x="5989489" y="3157855"/>
            <a:ext cx="885825" cy="2825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1100">
                <a:solidFill>
                  <a:srgbClr val="FFFFFF"/>
                </a:solidFill>
                <a:effectLst/>
                <a:latin typeface="Line Printer (PC)"/>
                <a:ea typeface="Calibri"/>
                <a:cs typeface="Times New Roman"/>
              </a:rPr>
              <a:t>fraction</a:t>
            </a:r>
            <a:endParaRPr lang="en-GB" sz="1100">
              <a:effectLst/>
              <a:latin typeface="Calibri"/>
              <a:ea typeface="Calibri"/>
              <a:cs typeface="Times New Roman"/>
            </a:endParaRPr>
          </a:p>
        </p:txBody>
      </p:sp>
      <p:cxnSp>
        <p:nvCxnSpPr>
          <p:cNvPr id="71" name="Elbow Connector 70"/>
          <p:cNvCxnSpPr/>
          <p:nvPr/>
        </p:nvCxnSpPr>
        <p:spPr>
          <a:xfrm>
            <a:off x="1449874" y="1931670"/>
            <a:ext cx="3984625" cy="120650"/>
          </a:xfrm>
          <a:prstGeom prst="bentConnector3">
            <a:avLst>
              <a:gd name="adj1" fmla="val 40474"/>
            </a:avLst>
          </a:prstGeom>
        </p:spPr>
        <p:style>
          <a:lnRef idx="1">
            <a:schemeClr val="accent1"/>
          </a:lnRef>
          <a:fillRef idx="0">
            <a:schemeClr val="accent1"/>
          </a:fillRef>
          <a:effectRef idx="0">
            <a:schemeClr val="accent1"/>
          </a:effectRef>
          <a:fontRef idx="minor">
            <a:schemeClr val="tx1"/>
          </a:fontRef>
        </p:style>
      </p:cxnSp>
      <p:cxnSp>
        <p:nvCxnSpPr>
          <p:cNvPr id="72" name="Elbow Connector 71"/>
          <p:cNvCxnSpPr/>
          <p:nvPr/>
        </p:nvCxnSpPr>
        <p:spPr>
          <a:xfrm>
            <a:off x="6263174" y="3656965"/>
            <a:ext cx="2767965" cy="128905"/>
          </a:xfrm>
          <a:prstGeom prst="bentConnector3">
            <a:avLst>
              <a:gd name="adj1" fmla="val 69322"/>
            </a:avLst>
          </a:prstGeom>
        </p:spPr>
        <p:style>
          <a:lnRef idx="1">
            <a:schemeClr val="accent1"/>
          </a:lnRef>
          <a:fillRef idx="0">
            <a:schemeClr val="accent1"/>
          </a:fillRef>
          <a:effectRef idx="0">
            <a:schemeClr val="accent1"/>
          </a:effectRef>
          <a:fontRef idx="minor">
            <a:schemeClr val="tx1"/>
          </a:fontRef>
        </p:style>
      </p:cxnSp>
      <p:cxnSp>
        <p:nvCxnSpPr>
          <p:cNvPr id="73" name="Elbow Connector 72"/>
          <p:cNvCxnSpPr/>
          <p:nvPr/>
        </p:nvCxnSpPr>
        <p:spPr>
          <a:xfrm>
            <a:off x="1078399" y="5839460"/>
            <a:ext cx="4459605" cy="12065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74" name="Elbow Connector 73"/>
          <p:cNvCxnSpPr/>
          <p:nvPr/>
        </p:nvCxnSpPr>
        <p:spPr>
          <a:xfrm>
            <a:off x="7021999" y="5839460"/>
            <a:ext cx="2000885" cy="77470"/>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75" name="Text Box 2"/>
          <p:cNvSpPr txBox="1">
            <a:spLocks noChangeArrowheads="1"/>
          </p:cNvSpPr>
          <p:nvPr/>
        </p:nvSpPr>
        <p:spPr bwMode="auto">
          <a:xfrm>
            <a:off x="3269615" y="1833245"/>
            <a:ext cx="2397760"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dirty="0">
                <a:solidFill>
                  <a:srgbClr val="FFFFFF"/>
                </a:solidFill>
                <a:effectLst/>
                <a:latin typeface="Line Printer (PC)"/>
                <a:ea typeface="Calibri"/>
                <a:cs typeface="Times New Roman"/>
              </a:rPr>
              <a:t>Whole Number and Functions</a:t>
            </a:r>
            <a:endParaRPr lang="en-GB" sz="1100" dirty="0">
              <a:effectLst/>
              <a:latin typeface="Calibri"/>
              <a:ea typeface="Calibri"/>
              <a:cs typeface="Times New Roman"/>
            </a:endParaRPr>
          </a:p>
        </p:txBody>
      </p:sp>
      <p:sp>
        <p:nvSpPr>
          <p:cNvPr id="76" name="Text Box 2"/>
          <p:cNvSpPr txBox="1">
            <a:spLocks noChangeArrowheads="1"/>
          </p:cNvSpPr>
          <p:nvPr/>
        </p:nvSpPr>
        <p:spPr bwMode="auto">
          <a:xfrm>
            <a:off x="1113324" y="5856605"/>
            <a:ext cx="2035175" cy="317500"/>
          </a:xfrm>
          <a:prstGeom prst="rect">
            <a:avLst/>
          </a:prstGeom>
          <a:noFill/>
          <a:ln w="9525">
            <a:noFill/>
            <a:miter lim="800000"/>
            <a:headEnd/>
            <a:tailEnd/>
          </a:ln>
        </p:spPr>
        <p:txBody>
          <a:bodyPr rot="0" vert="horz" wrap="square" lIns="91440" tIns="45720" rIns="91440" bIns="45720" anchor="t" anchorCtr="0">
            <a:noAutofit/>
          </a:bodyPr>
          <a:lstStyle/>
          <a:p>
            <a:pPr algn="r">
              <a:lnSpc>
                <a:spcPct val="115000"/>
              </a:lnSpc>
              <a:spcAft>
                <a:spcPts val="0"/>
              </a:spcAft>
            </a:pPr>
            <a:r>
              <a:rPr lang="en-GB" sz="1100" b="1">
                <a:solidFill>
                  <a:srgbClr val="FFFFFF"/>
                </a:solidFill>
                <a:effectLst/>
                <a:latin typeface="Line Printer (PC)"/>
                <a:ea typeface="Calibri"/>
                <a:cs typeface="Times New Roman"/>
              </a:rPr>
              <a:t>Measure and Shape</a:t>
            </a:r>
            <a:endParaRPr lang="en-GB" sz="1100">
              <a:effectLst/>
              <a:latin typeface="Calibri"/>
              <a:ea typeface="Calibri"/>
              <a:cs typeface="Times New Roman"/>
            </a:endParaRPr>
          </a:p>
        </p:txBody>
      </p:sp>
      <p:sp>
        <p:nvSpPr>
          <p:cNvPr id="77" name="Text Box 2"/>
          <p:cNvSpPr txBox="1">
            <a:spLocks noChangeArrowheads="1"/>
          </p:cNvSpPr>
          <p:nvPr/>
        </p:nvSpPr>
        <p:spPr bwMode="auto">
          <a:xfrm>
            <a:off x="6366679" y="3646170"/>
            <a:ext cx="1586865"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a:solidFill>
                  <a:srgbClr val="FFFFFF"/>
                </a:solidFill>
                <a:effectLst/>
                <a:latin typeface="Line Printer (PC)"/>
                <a:ea typeface="Calibri"/>
                <a:cs typeface="Times New Roman"/>
              </a:rPr>
              <a:t>Parts of a whole</a:t>
            </a:r>
            <a:endParaRPr lang="en-GB" sz="1100">
              <a:effectLst/>
              <a:latin typeface="Calibri"/>
              <a:ea typeface="Calibri"/>
              <a:cs typeface="Times New Roman"/>
            </a:endParaRPr>
          </a:p>
        </p:txBody>
      </p:sp>
      <p:sp>
        <p:nvSpPr>
          <p:cNvPr id="78" name="Text Box 2"/>
          <p:cNvSpPr txBox="1">
            <a:spLocks noChangeArrowheads="1"/>
          </p:cNvSpPr>
          <p:nvPr/>
        </p:nvSpPr>
        <p:spPr bwMode="auto">
          <a:xfrm>
            <a:off x="6802289" y="5842635"/>
            <a:ext cx="1586865"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a:solidFill>
                  <a:srgbClr val="FFFFFF"/>
                </a:solidFill>
                <a:effectLst/>
                <a:latin typeface="Line Printer (PC)"/>
                <a:ea typeface="Calibri"/>
                <a:cs typeface="Times New Roman"/>
              </a:rPr>
              <a:t>Handling Data</a:t>
            </a:r>
            <a:endParaRPr lang="en-GB" sz="1100">
              <a:effectLst/>
              <a:latin typeface="Calibri"/>
              <a:ea typeface="Calibri"/>
              <a:cs typeface="Times New Roman"/>
            </a:endParaRPr>
          </a:p>
        </p:txBody>
      </p:sp>
      <p:sp>
        <p:nvSpPr>
          <p:cNvPr id="79" name="Text Box 2"/>
          <p:cNvSpPr txBox="1">
            <a:spLocks noChangeArrowheads="1"/>
          </p:cNvSpPr>
          <p:nvPr/>
        </p:nvSpPr>
        <p:spPr bwMode="auto">
          <a:xfrm>
            <a:off x="1371108" y="755915"/>
            <a:ext cx="6306723"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effectLst/>
                <a:latin typeface="Line Printer (PC)"/>
                <a:ea typeface="Calibri"/>
                <a:cs typeface="Times New Roman"/>
              </a:rPr>
              <a:t>Course Content:  Choose your  topic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9218" name="Picture 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613" y="1507923"/>
            <a:ext cx="324111" cy="4927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326128" y="50862"/>
            <a:ext cx="2766391" cy="705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58983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randombar(horizontal)">
                                      <p:cBhvr>
                                        <p:cTn id="7" dur="500"/>
                                        <p:tgtEl>
                                          <p:spTgt spid="7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randombar(horizontal)">
                                      <p:cBhvr>
                                        <p:cTn id="1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101796" y="1133449"/>
            <a:ext cx="8854806" cy="5345916"/>
            <a:chOff x="3274536" y="1289754"/>
            <a:chExt cx="5506770" cy="4803631"/>
          </a:xfrm>
        </p:grpSpPr>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101" name="Picture 5" descr="http://watermarked.cutcaster.com/cutcaster-photo-100245615-Orange-Abstract.jpg"/>
          <p:cNvPicPr>
            <a:picLocks noChangeAspect="1" noChangeArrowheads="1"/>
          </p:cNvPicPr>
          <p:nvPr/>
        </p:nvPicPr>
        <p:blipFill>
          <a:blip r:embed="rId5">
            <a:extLst>
              <a:ext uri="{BEBA8EAE-BF5A-486C-A8C5-ECC9F3942E4B}">
                <a14:imgProps xmlns:a14="http://schemas.microsoft.com/office/drawing/2010/main">
                  <a14:imgLayer r:embed="rId6">
                    <a14:imgEffect>
                      <a14:artisticPastelsSmooth/>
                    </a14:imgEffect>
                    <a14:imgEffect>
                      <a14:brightnessContrast bright="59000"/>
                    </a14:imgEffect>
                  </a14:imgLayer>
                </a14:imgProps>
              </a:ext>
              <a:ext uri="{28A0092B-C50C-407E-A947-70E740481C1C}">
                <a14:useLocalDpi xmlns:a14="http://schemas.microsoft.com/office/drawing/2010/main" val="0"/>
              </a:ext>
            </a:extLst>
          </a:blip>
          <a:srcRect/>
          <a:stretch>
            <a:fillRect/>
          </a:stretch>
        </p:blipFill>
        <p:spPr bwMode="auto">
          <a:xfrm>
            <a:off x="158742" y="1133449"/>
            <a:ext cx="8775149" cy="567459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12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TOPIC ANSWERS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pic>
        <p:nvPicPr>
          <p:cNvPr id="14"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27784" y="634752"/>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158742" y="185720"/>
            <a:ext cx="684673" cy="1624648"/>
            <a:chOff x="158742" y="185720"/>
            <a:chExt cx="684673" cy="1624648"/>
          </a:xfrm>
        </p:grpSpPr>
        <p:pic>
          <p:nvPicPr>
            <p:cNvPr id="19" name="Picture 1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20" name="Picture 19"/>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sp>
        <p:nvSpPr>
          <p:cNvPr id="25" name="Rectangle 24"/>
          <p:cNvSpPr/>
          <p:nvPr/>
        </p:nvSpPr>
        <p:spPr>
          <a:xfrm>
            <a:off x="971601" y="1546268"/>
            <a:ext cx="2016224" cy="4401205"/>
          </a:xfrm>
          <a:prstGeom prst="rect">
            <a:avLst/>
          </a:prstGeom>
        </p:spPr>
        <p:txBody>
          <a:bodyPr wrap="square">
            <a:spAutoFit/>
          </a:bodyPr>
          <a:lstStyle/>
          <a:p>
            <a:r>
              <a:rPr lang="en-GB" sz="2000" dirty="0">
                <a:latin typeface="Impact" pitchFamily="34" charset="0"/>
              </a:rPr>
              <a:t>Level 1  End of Session Quiz</a:t>
            </a:r>
          </a:p>
          <a:p>
            <a:endParaRPr lang="en-GB" sz="2000" dirty="0">
              <a:latin typeface="Impact" pitchFamily="34" charset="0"/>
            </a:endParaRPr>
          </a:p>
          <a:p>
            <a:pPr marL="228600" indent="-228600">
              <a:buAutoNum type="arabicParenR"/>
            </a:pPr>
            <a:r>
              <a:rPr lang="en-GB" sz="2000" dirty="0">
                <a:latin typeface="Impact" pitchFamily="34" charset="0"/>
              </a:rPr>
              <a:t>  8</a:t>
            </a:r>
          </a:p>
          <a:p>
            <a:pPr marL="228600" indent="-228600">
              <a:buAutoNum type="arabicParenR"/>
            </a:pPr>
            <a:r>
              <a:rPr lang="en-GB" sz="2000" dirty="0">
                <a:latin typeface="Impact" pitchFamily="34" charset="0"/>
              </a:rPr>
              <a:t>  £20</a:t>
            </a:r>
          </a:p>
          <a:p>
            <a:pPr marL="228600" indent="-228600">
              <a:buAutoNum type="arabicParenR"/>
            </a:pPr>
            <a:r>
              <a:rPr lang="en-GB" sz="2000" dirty="0">
                <a:latin typeface="Impact" pitchFamily="34" charset="0"/>
              </a:rPr>
              <a:t>  625</a:t>
            </a:r>
          </a:p>
          <a:p>
            <a:pPr marL="228600" indent="-228600">
              <a:buAutoNum type="arabicParenR"/>
            </a:pPr>
            <a:r>
              <a:rPr lang="en-GB" sz="2000" dirty="0">
                <a:latin typeface="Impact" pitchFamily="34" charset="0"/>
              </a:rPr>
              <a:t>  8</a:t>
            </a:r>
          </a:p>
          <a:p>
            <a:pPr marL="228600" indent="-228600">
              <a:buAutoNum type="arabicParenR"/>
            </a:pPr>
            <a:r>
              <a:rPr lang="en-GB" sz="2000" dirty="0">
                <a:latin typeface="Impact" pitchFamily="34" charset="0"/>
              </a:rPr>
              <a:t>  20</a:t>
            </a:r>
          </a:p>
          <a:p>
            <a:pPr marL="228600" indent="-228600">
              <a:buAutoNum type="arabicParenR"/>
            </a:pPr>
            <a:r>
              <a:rPr lang="en-GB" sz="2000" dirty="0">
                <a:latin typeface="Impact" pitchFamily="34" charset="0"/>
              </a:rPr>
              <a:t>  233</a:t>
            </a:r>
          </a:p>
          <a:p>
            <a:pPr marL="228600" indent="-228600">
              <a:buAutoNum type="arabicParenR"/>
            </a:pPr>
            <a:r>
              <a:rPr lang="en-GB" sz="2000" dirty="0">
                <a:latin typeface="Impact" pitchFamily="34" charset="0"/>
              </a:rPr>
              <a:t>  2 r 2</a:t>
            </a:r>
          </a:p>
          <a:p>
            <a:pPr marL="228600" indent="-228600">
              <a:buAutoNum type="arabicParenR"/>
            </a:pPr>
            <a:r>
              <a:rPr lang="en-GB" sz="2000" dirty="0">
                <a:latin typeface="Impact" pitchFamily="34" charset="0"/>
              </a:rPr>
              <a:t>  12</a:t>
            </a:r>
          </a:p>
          <a:p>
            <a:pPr marL="228600" indent="-228600">
              <a:buAutoNum type="arabicParenR"/>
            </a:pPr>
            <a:r>
              <a:rPr lang="en-GB" sz="2000" dirty="0">
                <a:latin typeface="Impact" pitchFamily="34" charset="0"/>
              </a:rPr>
              <a:t>  173 r2</a:t>
            </a:r>
          </a:p>
          <a:p>
            <a:pPr marL="228600" indent="-228600">
              <a:buAutoNum type="arabicParenR"/>
            </a:pPr>
            <a:r>
              <a:rPr lang="en-GB" sz="2000" dirty="0">
                <a:latin typeface="Impact" pitchFamily="34" charset="0"/>
              </a:rPr>
              <a:t>  156 m3</a:t>
            </a:r>
          </a:p>
          <a:p>
            <a:pPr marL="228600" indent="-228600">
              <a:buAutoNum type="arabicParenR"/>
            </a:pPr>
            <a:endParaRPr lang="en-GB" sz="1000" dirty="0">
              <a:latin typeface="Impact" pitchFamily="34" charset="0"/>
            </a:endParaRPr>
          </a:p>
          <a:p>
            <a:pPr marL="228600" indent="-228600">
              <a:buAutoNum type="arabicParenR"/>
            </a:pPr>
            <a:endParaRPr lang="en-GB" sz="1000" dirty="0">
              <a:latin typeface="Impact" pitchFamily="34" charset="0"/>
            </a:endParaRPr>
          </a:p>
        </p:txBody>
      </p:sp>
      <p:sp>
        <p:nvSpPr>
          <p:cNvPr id="26" name="Rectangle 25"/>
          <p:cNvSpPr/>
          <p:nvPr/>
        </p:nvSpPr>
        <p:spPr>
          <a:xfrm>
            <a:off x="3851920" y="1628800"/>
            <a:ext cx="2808312" cy="4339650"/>
          </a:xfrm>
          <a:prstGeom prst="rect">
            <a:avLst/>
          </a:prstGeom>
        </p:spPr>
        <p:txBody>
          <a:bodyPr wrap="square">
            <a:spAutoFit/>
          </a:bodyPr>
          <a:lstStyle/>
          <a:p>
            <a:r>
              <a:rPr lang="en-GB" sz="2000" dirty="0">
                <a:latin typeface="Impact" pitchFamily="34" charset="0"/>
              </a:rPr>
              <a:t>Level 2  End of Session Quiz</a:t>
            </a:r>
          </a:p>
          <a:p>
            <a:endParaRPr lang="en-GB" sz="2000" dirty="0">
              <a:latin typeface="Impact" pitchFamily="34" charset="0"/>
            </a:endParaRPr>
          </a:p>
          <a:p>
            <a:pPr marL="342900" indent="-342900">
              <a:buAutoNum type="arabicParenR"/>
            </a:pPr>
            <a:r>
              <a:rPr lang="en-GB" sz="2000" dirty="0">
                <a:latin typeface="Impact" pitchFamily="34" charset="0"/>
              </a:rPr>
              <a:t>-60M</a:t>
            </a:r>
          </a:p>
          <a:p>
            <a:pPr marL="342900" indent="-342900">
              <a:buAutoNum type="arabicParenR"/>
            </a:pPr>
            <a:r>
              <a:rPr lang="en-GB" sz="2000" dirty="0">
                <a:latin typeface="Impact" pitchFamily="34" charset="0"/>
              </a:rPr>
              <a:t>1200m</a:t>
            </a:r>
          </a:p>
          <a:p>
            <a:pPr marL="342900" indent="-342900">
              <a:buAutoNum type="arabicParenR"/>
            </a:pPr>
            <a:r>
              <a:rPr lang="en-GB" sz="2000" dirty="0">
                <a:latin typeface="Impact" pitchFamily="34" charset="0"/>
              </a:rPr>
              <a:t>400,000</a:t>
            </a:r>
          </a:p>
          <a:p>
            <a:pPr marL="342900" indent="-342900">
              <a:buAutoNum type="arabicParenR"/>
            </a:pPr>
            <a:r>
              <a:rPr lang="en-GB" sz="2000" dirty="0">
                <a:latin typeface="Impact" pitchFamily="34" charset="0"/>
              </a:rPr>
              <a:t>729,000,000</a:t>
            </a:r>
          </a:p>
          <a:p>
            <a:pPr marL="342900" indent="-342900">
              <a:buAutoNum type="arabicParenR"/>
            </a:pPr>
            <a:r>
              <a:rPr lang="en-GB" sz="2000" dirty="0">
                <a:latin typeface="Impact" pitchFamily="34" charset="0"/>
              </a:rPr>
              <a:t>42.6 C or </a:t>
            </a:r>
            <a:r>
              <a:rPr lang="en-GB" sz="2000" dirty="0" err="1">
                <a:latin typeface="Impact" pitchFamily="34" charset="0"/>
              </a:rPr>
              <a:t>approx</a:t>
            </a:r>
            <a:r>
              <a:rPr lang="en-GB" sz="2000" dirty="0">
                <a:latin typeface="Impact" pitchFamily="34" charset="0"/>
              </a:rPr>
              <a:t> 43 C</a:t>
            </a:r>
          </a:p>
          <a:p>
            <a:pPr marL="342900" indent="-342900">
              <a:buAutoNum type="arabicParenR"/>
            </a:pPr>
            <a:r>
              <a:rPr lang="en-GB" sz="2000" dirty="0">
                <a:latin typeface="Impact" pitchFamily="34" charset="0"/>
              </a:rPr>
              <a:t>533,333 tonnes</a:t>
            </a:r>
          </a:p>
          <a:p>
            <a:pPr marL="342900" indent="-342900">
              <a:buAutoNum type="arabicParenR"/>
            </a:pPr>
            <a:r>
              <a:rPr lang="en-GB" sz="2000" dirty="0">
                <a:latin typeface="Impact" pitchFamily="34" charset="0"/>
              </a:rPr>
              <a:t>5.33….</a:t>
            </a:r>
          </a:p>
          <a:p>
            <a:pPr marL="342900" indent="-342900">
              <a:buAutoNum type="arabicParenR"/>
            </a:pPr>
            <a:r>
              <a:rPr lang="en-GB" sz="2000" dirty="0">
                <a:latin typeface="Impact" pitchFamily="34" charset="0"/>
              </a:rPr>
              <a:t>985.5M km</a:t>
            </a:r>
          </a:p>
          <a:p>
            <a:pPr marL="342900" indent="-342900">
              <a:buAutoNum type="arabicParenR"/>
            </a:pPr>
            <a:r>
              <a:rPr lang="en-GB" sz="2000" dirty="0">
                <a:latin typeface="Impact" pitchFamily="34" charset="0"/>
              </a:rPr>
              <a:t>1</a:t>
            </a:r>
          </a:p>
          <a:p>
            <a:pPr marL="342900" indent="-342900">
              <a:buAutoNum type="arabicParenR"/>
            </a:pPr>
            <a:r>
              <a:rPr lang="en-GB" sz="2000" dirty="0">
                <a:latin typeface="Impact" pitchFamily="34" charset="0"/>
              </a:rPr>
              <a:t>-1.6B</a:t>
            </a:r>
          </a:p>
          <a:p>
            <a:pPr marL="342900" indent="-342900">
              <a:buAutoNum type="arabicParenR"/>
            </a:pPr>
            <a:endParaRPr lang="en-GB" sz="1600" dirty="0">
              <a:latin typeface="Impact" pitchFamily="34" charset="0"/>
            </a:endParaRPr>
          </a:p>
        </p:txBody>
      </p:sp>
      <p:pic>
        <p:nvPicPr>
          <p:cNvPr id="4102"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a:off x="5446118" y="3281755"/>
            <a:ext cx="5015951" cy="1291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8804177"/>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Progress Checker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935" y="602364"/>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7" name="Group 36"/>
          <p:cNvGrpSpPr/>
          <p:nvPr/>
        </p:nvGrpSpPr>
        <p:grpSpPr>
          <a:xfrm>
            <a:off x="111805" y="1199720"/>
            <a:ext cx="8852683" cy="5129891"/>
            <a:chOff x="3275856" y="1289754"/>
            <a:chExt cx="5505450" cy="4803631"/>
          </a:xfrm>
        </p:grpSpPr>
        <p:pic>
          <p:nvPicPr>
            <p:cNvPr id="3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Snip Single Corner Rectangle 39"/>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24419" y="2364617"/>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24418" y="3652575"/>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Snip Diagonal Corner Rectangle 44"/>
          <p:cNvSpPr/>
          <p:nvPr/>
        </p:nvSpPr>
        <p:spPr>
          <a:xfrm>
            <a:off x="4472464" y="30367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6" name="Snip Diagonal Corner Rectangle 45"/>
          <p:cNvSpPr/>
          <p:nvPr/>
        </p:nvSpPr>
        <p:spPr>
          <a:xfrm>
            <a:off x="4898645" y="31891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7" name="Snip Diagonal Corner Rectangle 46"/>
          <p:cNvSpPr/>
          <p:nvPr/>
        </p:nvSpPr>
        <p:spPr>
          <a:xfrm>
            <a:off x="5347324" y="33415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4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39592" y="4982551"/>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8647" y="4760315"/>
            <a:ext cx="1175841" cy="152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Group 33"/>
          <p:cNvGrpSpPr/>
          <p:nvPr/>
        </p:nvGrpSpPr>
        <p:grpSpPr>
          <a:xfrm>
            <a:off x="158742" y="67318"/>
            <a:ext cx="684673" cy="1624648"/>
            <a:chOff x="158742" y="185720"/>
            <a:chExt cx="684673" cy="1624648"/>
          </a:xfrm>
        </p:grpSpPr>
        <p:pic>
          <p:nvPicPr>
            <p:cNvPr id="52" name="Picture 5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pic>
        <p:nvPicPr>
          <p:cNvPr id="3078" name="Picture 6" descr="http://t1.gstatic.com/images?q=tbn:ANd9GcSOcd4050qGDLkVJuCRFQ9_bcB8otE2Rgxfo8ZadViB9Z-MIFIfnw:www.math.com/school/subject1/images/S1U1L5GL.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55777">
            <a:off x="766869" y="5314472"/>
            <a:ext cx="1308227" cy="88959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783762" y="1643652"/>
            <a:ext cx="7487947" cy="307777"/>
          </a:xfrm>
          <a:prstGeom prst="rect">
            <a:avLst/>
          </a:prstGeom>
          <a:noFill/>
        </p:spPr>
        <p:txBody>
          <a:bodyPr wrap="none" rtlCol="0">
            <a:spAutoFit/>
          </a:bodyPr>
          <a:lstStyle/>
          <a:p>
            <a:r>
              <a:rPr lang="en-GB" sz="1400" dirty="0">
                <a:latin typeface="Impact" pitchFamily="34" charset="0"/>
              </a:rPr>
              <a:t>What do you now know about multiplying and dividing ? What did you learn today? .. Show examples..</a:t>
            </a:r>
            <a:endParaRPr lang="en-GB" sz="1400" dirty="0"/>
          </a:p>
        </p:txBody>
      </p:sp>
      <p:sp>
        <p:nvSpPr>
          <p:cNvPr id="30" name="TextBox 29"/>
          <p:cNvSpPr txBox="1"/>
          <p:nvPr/>
        </p:nvSpPr>
        <p:spPr>
          <a:xfrm>
            <a:off x="732871" y="2561479"/>
            <a:ext cx="4900701" cy="1169551"/>
          </a:xfrm>
          <a:prstGeom prst="rect">
            <a:avLst/>
          </a:prstGeom>
          <a:noFill/>
        </p:spPr>
        <p:txBody>
          <a:bodyPr wrap="none" rtlCol="0">
            <a:spAutoFit/>
          </a:bodyPr>
          <a:lstStyle/>
          <a:p>
            <a:r>
              <a:rPr lang="en-GB" sz="1400" dirty="0">
                <a:latin typeface="Impact" pitchFamily="34" charset="0"/>
              </a:rPr>
              <a:t> How would you now rate your skills in multiplying and dividing ?</a:t>
            </a:r>
          </a:p>
          <a:p>
            <a:endParaRPr lang="en-GB" sz="1400" dirty="0">
              <a:latin typeface="Impact" pitchFamily="34" charset="0"/>
            </a:endParaRPr>
          </a:p>
          <a:p>
            <a:pPr marL="342900" indent="-342900">
              <a:buAutoNum type="arabicParenR"/>
            </a:pPr>
            <a:r>
              <a:rPr lang="en-GB" sz="1400" dirty="0">
                <a:latin typeface="Impact" pitchFamily="34" charset="0"/>
              </a:rPr>
              <a:t>Excellent ability</a:t>
            </a:r>
          </a:p>
          <a:p>
            <a:pPr marL="342900" indent="-342900">
              <a:buAutoNum type="arabicParenR"/>
            </a:pPr>
            <a:r>
              <a:rPr lang="en-GB" sz="1400" dirty="0">
                <a:latin typeface="Impact" pitchFamily="34" charset="0"/>
              </a:rPr>
              <a:t>Good ability, but working to improve</a:t>
            </a:r>
          </a:p>
          <a:p>
            <a:pPr marL="342900" indent="-342900">
              <a:buAutoNum type="arabicParenR"/>
            </a:pPr>
            <a:r>
              <a:rPr lang="en-GB" sz="1400" dirty="0">
                <a:latin typeface="Impact" pitchFamily="34" charset="0"/>
              </a:rPr>
              <a:t>Ok, making a start but I know I have lots to still learn</a:t>
            </a:r>
            <a:endParaRPr lang="en-GB" sz="1400" dirty="0"/>
          </a:p>
        </p:txBody>
      </p:sp>
      <p:sp>
        <p:nvSpPr>
          <p:cNvPr id="31" name="TextBox 30"/>
          <p:cNvSpPr txBox="1"/>
          <p:nvPr/>
        </p:nvSpPr>
        <p:spPr>
          <a:xfrm>
            <a:off x="793311" y="3869209"/>
            <a:ext cx="6740948" cy="1169551"/>
          </a:xfrm>
          <a:prstGeom prst="rect">
            <a:avLst/>
          </a:prstGeom>
          <a:noFill/>
        </p:spPr>
        <p:txBody>
          <a:bodyPr wrap="none" rtlCol="0">
            <a:spAutoFit/>
          </a:bodyPr>
          <a:lstStyle/>
          <a:p>
            <a:r>
              <a:rPr lang="en-GB" sz="1400" dirty="0">
                <a:latin typeface="Impact" pitchFamily="34" charset="0"/>
              </a:rPr>
              <a:t>The date I finished studying : 		 delete aims you have achieved…</a:t>
            </a:r>
          </a:p>
          <a:p>
            <a:endParaRPr lang="en-GB" sz="1400" dirty="0">
              <a:latin typeface="Impact" pitchFamily="34" charset="0"/>
            </a:endParaRPr>
          </a:p>
          <a:p>
            <a:r>
              <a:rPr lang="en-GB" sz="1400" dirty="0">
                <a:latin typeface="Impact" pitchFamily="34" charset="0"/>
              </a:rPr>
              <a:t>A    Multiply whole numbers with other whole numbers using large and negative values</a:t>
            </a:r>
          </a:p>
          <a:p>
            <a:r>
              <a:rPr lang="en-GB" sz="1400" dirty="0">
                <a:latin typeface="Impact" pitchFamily="34" charset="0"/>
              </a:rPr>
              <a:t>B    Divide large whole or negative numbers by other smaller or negative values</a:t>
            </a:r>
          </a:p>
          <a:p>
            <a:r>
              <a:rPr lang="en-GB" sz="1400" dirty="0">
                <a:latin typeface="Impact" pitchFamily="34" charset="0"/>
              </a:rPr>
              <a:t>C    Confidently use calculators, mental and written methods to solve practical problems</a:t>
            </a:r>
            <a:endParaRPr lang="en-GB" sz="1400" dirty="0"/>
          </a:p>
        </p:txBody>
      </p:sp>
      <p:sp>
        <p:nvSpPr>
          <p:cNvPr id="35" name="Snip Diagonal Corner Rectangle 34"/>
          <p:cNvSpPr/>
          <p:nvPr/>
        </p:nvSpPr>
        <p:spPr>
          <a:xfrm>
            <a:off x="3165572" y="4004331"/>
            <a:ext cx="1224135"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4098"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50532" y="5296203"/>
            <a:ext cx="1768011" cy="947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00492" y="5251803"/>
            <a:ext cx="647897" cy="880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614339" y="5121610"/>
            <a:ext cx="1341951" cy="400110"/>
          </a:xfrm>
          <a:prstGeom prst="rect">
            <a:avLst/>
          </a:prstGeom>
          <a:noFill/>
        </p:spPr>
        <p:txBody>
          <a:bodyPr wrap="square" lIns="91440" tIns="45720" rIns="91440" bIns="45720">
            <a:spAutoFit/>
          </a:bodyPr>
          <a:lstStyle/>
          <a:p>
            <a:pPr algn="ct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2.3Gb x 4</a:t>
            </a:r>
          </a:p>
        </p:txBody>
      </p:sp>
      <p:sp>
        <p:nvSpPr>
          <p:cNvPr id="36" name="Rectangle 35"/>
          <p:cNvSpPr/>
          <p:nvPr/>
        </p:nvSpPr>
        <p:spPr>
          <a:xfrm>
            <a:off x="6550059" y="5909209"/>
            <a:ext cx="1341951" cy="400110"/>
          </a:xfrm>
          <a:prstGeom prst="rect">
            <a:avLst/>
          </a:prstGeom>
          <a:noFill/>
        </p:spPr>
        <p:txBody>
          <a:bodyPr wrap="square" lIns="91440" tIns="45720" rIns="91440" bIns="45720">
            <a:spAutoFit/>
          </a:bodyPr>
          <a:lstStyle/>
          <a:p>
            <a:r>
              <a:rPr lang="en-US"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-£358M /4</a:t>
            </a:r>
          </a:p>
        </p:txBody>
      </p:sp>
      <p:sp>
        <p:nvSpPr>
          <p:cNvPr id="42" name="Rectangle 41"/>
          <p:cNvSpPr/>
          <p:nvPr/>
        </p:nvSpPr>
        <p:spPr>
          <a:xfrm>
            <a:off x="6550059" y="5051748"/>
            <a:ext cx="1341951" cy="400110"/>
          </a:xfrm>
          <a:prstGeom prst="rect">
            <a:avLst/>
          </a:prstGeom>
          <a:noFill/>
        </p:spPr>
        <p:txBody>
          <a:bodyPr wrap="square" lIns="91440" tIns="45720" rIns="91440" bIns="45720">
            <a:spAutoFit/>
          </a:bodyPr>
          <a:lstStyle/>
          <a:p>
            <a:r>
              <a:rPr lang="en-US"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£0</a:t>
            </a:r>
          </a:p>
        </p:txBody>
      </p:sp>
      <p:pic>
        <p:nvPicPr>
          <p:cNvPr id="4100"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6200000">
            <a:off x="5851300" y="5570502"/>
            <a:ext cx="1147652" cy="249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flipV="1">
            <a:off x="6084168" y="5321665"/>
            <a:ext cx="648072" cy="200055"/>
          </a:xfrm>
          <a:prstGeom prst="line">
            <a:avLst/>
          </a:prstGeom>
        </p:spPr>
        <p:style>
          <a:lnRef idx="2">
            <a:schemeClr val="dk1"/>
          </a:lnRef>
          <a:fillRef idx="0">
            <a:schemeClr val="dk1"/>
          </a:fillRef>
          <a:effectRef idx="1">
            <a:schemeClr val="dk1"/>
          </a:effectRef>
          <a:fontRef idx="minor">
            <a:schemeClr val="tx1"/>
          </a:fontRef>
        </p:style>
      </p:cxnSp>
      <p:cxnSp>
        <p:nvCxnSpPr>
          <p:cNvPr id="43" name="Straight Connector 42"/>
          <p:cNvCxnSpPr/>
          <p:nvPr/>
        </p:nvCxnSpPr>
        <p:spPr>
          <a:xfrm flipV="1">
            <a:off x="6101090" y="5551490"/>
            <a:ext cx="648072" cy="200055"/>
          </a:xfrm>
          <a:prstGeom prst="line">
            <a:avLst/>
          </a:prstGeom>
        </p:spPr>
        <p:style>
          <a:lnRef idx="2">
            <a:schemeClr val="dk1"/>
          </a:lnRef>
          <a:fillRef idx="0">
            <a:schemeClr val="dk1"/>
          </a:fillRef>
          <a:effectRef idx="1">
            <a:schemeClr val="dk1"/>
          </a:effectRef>
          <a:fontRef idx="minor">
            <a:schemeClr val="tx1"/>
          </a:fontRef>
        </p:style>
      </p:cxnSp>
      <p:cxnSp>
        <p:nvCxnSpPr>
          <p:cNvPr id="48" name="Straight Connector 47"/>
          <p:cNvCxnSpPr/>
          <p:nvPr/>
        </p:nvCxnSpPr>
        <p:spPr>
          <a:xfrm flipV="1">
            <a:off x="6106206" y="5809181"/>
            <a:ext cx="648072" cy="200055"/>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662020747"/>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Continuing to Study and Learn</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4" name="Picture 2"/>
          <p:cNvPicPr>
            <a:picLocks noChangeAspect="1" noChangeArrowheads="1"/>
          </p:cNvPicPr>
          <p:nvPr/>
        </p:nvPicPr>
        <p:blipFill>
          <a:blip r:embed="rId10">
            <a:lum bright="70000" contrast="-70000"/>
            <a:extLst>
              <a:ext uri="{BEBA8EAE-BF5A-486C-A8C5-ECC9F3942E4B}">
                <a14:imgProps xmlns:a14="http://schemas.microsoft.com/office/drawing/2010/main">
                  <a14:imgLayer r:embed="rId11">
                    <a14:imgEffect>
                      <a14:artisticPlasticWrap/>
                    </a14:imgEffect>
                    <a14:imgEffect>
                      <a14:sharpenSoften amount="38000"/>
                    </a14:imgEffect>
                    <a14:imgEffect>
                      <a14:saturation sat="131000"/>
                    </a14:imgEffect>
                    <a14:imgEffect>
                      <a14:brightnessContrast bright="64000" contrast="-33000"/>
                    </a14:imgEffect>
                  </a14:imgLayer>
                </a14:imgProps>
              </a:ext>
              <a:ext uri="{28A0092B-C50C-407E-A947-70E740481C1C}">
                <a14:useLocalDpi xmlns:a14="http://schemas.microsoft.com/office/drawing/2010/main" val="0"/>
              </a:ext>
            </a:extLst>
          </a:blip>
          <a:srcRect/>
          <a:stretch>
            <a:fillRect/>
          </a:stretch>
        </p:blipFill>
        <p:spPr bwMode="auto">
          <a:xfrm>
            <a:off x="256923" y="1753103"/>
            <a:ext cx="8544552" cy="462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4" y="2420888"/>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4" y="2996952"/>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2447" y="3530917"/>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3" y="4067215"/>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2447" y="4581128"/>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724419" y="1556792"/>
            <a:ext cx="7736013" cy="4801314"/>
          </a:xfrm>
          <a:prstGeom prst="rect">
            <a:avLst/>
          </a:prstGeom>
        </p:spPr>
        <p:txBody>
          <a:bodyPr wrap="square">
            <a:spAutoFit/>
          </a:bodyPr>
          <a:lstStyle/>
          <a:p>
            <a:r>
              <a:rPr lang="en-GB" dirty="0">
                <a:latin typeface="Impact" pitchFamily="34" charset="0"/>
              </a:rPr>
              <a:t>What else can you do to help yourself to learn and practice?  Here are ten suggestions, record which you do each week and also record your progress.</a:t>
            </a:r>
          </a:p>
          <a:p>
            <a:endParaRPr lang="en-GB" dirty="0">
              <a:latin typeface="Impact" pitchFamily="34" charset="0"/>
            </a:endParaRPr>
          </a:p>
          <a:p>
            <a:r>
              <a:rPr lang="en-GB" dirty="0">
                <a:latin typeface="Impact" pitchFamily="34" charset="0"/>
              </a:rPr>
              <a:t>Internet websites</a:t>
            </a:r>
          </a:p>
          <a:p>
            <a:r>
              <a:rPr lang="en-GB" dirty="0">
                <a:latin typeface="Impact" pitchFamily="34" charset="0"/>
              </a:rPr>
              <a:t>   Repeat the lesson, make notes, organise a folder, revise</a:t>
            </a:r>
          </a:p>
          <a:p>
            <a:r>
              <a:rPr lang="en-GB" dirty="0">
                <a:latin typeface="Impact" pitchFamily="34" charset="0"/>
              </a:rPr>
              <a:t>Own maths workbook</a:t>
            </a:r>
          </a:p>
          <a:p>
            <a:r>
              <a:rPr lang="en-GB" dirty="0">
                <a:latin typeface="Impact" pitchFamily="34" charset="0"/>
              </a:rPr>
              <a:t>   Study together with a friend or family member</a:t>
            </a:r>
          </a:p>
          <a:p>
            <a:r>
              <a:rPr lang="en-GB" dirty="0">
                <a:latin typeface="Impact" pitchFamily="34" charset="0"/>
              </a:rPr>
              <a:t>Finish activities in this book</a:t>
            </a:r>
          </a:p>
          <a:p>
            <a:r>
              <a:rPr lang="en-GB" dirty="0">
                <a:latin typeface="Impact" pitchFamily="34" charset="0"/>
              </a:rPr>
              <a:t>   Complete class handouts or tasks</a:t>
            </a:r>
          </a:p>
          <a:p>
            <a:r>
              <a:rPr lang="en-GB" dirty="0">
                <a:latin typeface="Impact" pitchFamily="34" charset="0"/>
              </a:rPr>
              <a:t>Practice exams / past papers</a:t>
            </a:r>
          </a:p>
          <a:p>
            <a:r>
              <a:rPr lang="en-GB" dirty="0">
                <a:latin typeface="Impact" pitchFamily="34" charset="0"/>
              </a:rPr>
              <a:t>   Use maths skills learnt at home or at work in real situations</a:t>
            </a:r>
          </a:p>
          <a:p>
            <a:r>
              <a:rPr lang="en-GB" dirty="0">
                <a:latin typeface="Impact" pitchFamily="34" charset="0"/>
              </a:rPr>
              <a:t>Play games</a:t>
            </a:r>
          </a:p>
          <a:p>
            <a:r>
              <a:rPr lang="en-GB" dirty="0">
                <a:latin typeface="Impact" pitchFamily="34" charset="0"/>
              </a:rPr>
              <a:t>  Experiment yourself, try new things ask yourself questions</a:t>
            </a:r>
          </a:p>
          <a:p>
            <a:endParaRPr lang="en-GB" dirty="0">
              <a:latin typeface="Impact" pitchFamily="34" charset="0"/>
            </a:endParaRPr>
          </a:p>
          <a:p>
            <a:r>
              <a:rPr lang="en-GB" dirty="0">
                <a:latin typeface="Impact" pitchFamily="34" charset="0"/>
              </a:rPr>
              <a:t>Try making a graph of number of practice methods you use against your progress score in each topic.  Are you showing more practice gives better results?</a:t>
            </a:r>
          </a:p>
        </p:txBody>
      </p:sp>
      <p:pic>
        <p:nvPicPr>
          <p:cNvPr id="1027"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03229" y="2389621"/>
            <a:ext cx="1645486" cy="3133725"/>
          </a:xfrm>
          <a:prstGeom prst="rect">
            <a:avLst/>
          </a:prstGeom>
          <a:noFill/>
          <a:ln>
            <a:noFill/>
          </a:ln>
          <a:effectLst>
            <a:glow rad="228600">
              <a:schemeClr val="accent1">
                <a:lumMod val="60000"/>
                <a:lumOff val="40000"/>
                <a:alpha val="40000"/>
              </a:schemeClr>
            </a:glow>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9"/>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979712" y="590622"/>
            <a:ext cx="489777" cy="48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Snip Single Corner Rectangle 23"/>
          <p:cNvSpPr/>
          <p:nvPr/>
        </p:nvSpPr>
        <p:spPr>
          <a:xfrm flipV="1">
            <a:off x="419712" y="1408419"/>
            <a:ext cx="7947404" cy="868452"/>
          </a:xfrm>
          <a:prstGeom prst="snip1Rect">
            <a:avLst>
              <a:gd name="adj" fmla="val 37668"/>
            </a:avLst>
          </a:prstGeom>
          <a:solidFill>
            <a:srgbClr val="FFFF00">
              <a:alpha val="15000"/>
            </a:srgb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 name="Snip Single Corner Rectangle 25"/>
          <p:cNvSpPr/>
          <p:nvPr/>
        </p:nvSpPr>
        <p:spPr>
          <a:xfrm flipV="1">
            <a:off x="417050" y="5373216"/>
            <a:ext cx="7947404" cy="868452"/>
          </a:xfrm>
          <a:prstGeom prst="snip1Rect">
            <a:avLst>
              <a:gd name="adj" fmla="val 37668"/>
            </a:avLst>
          </a:prstGeom>
          <a:solidFill>
            <a:srgbClr val="FFFF00">
              <a:alpha val="15000"/>
            </a:srgb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 name="Snip Diagonal Corner Rectangle 5"/>
          <p:cNvSpPr/>
          <p:nvPr/>
        </p:nvSpPr>
        <p:spPr>
          <a:xfrm>
            <a:off x="6552220" y="2420888"/>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8" name="Snip Diagonal Corner Rectangle 27"/>
          <p:cNvSpPr/>
          <p:nvPr/>
        </p:nvSpPr>
        <p:spPr>
          <a:xfrm>
            <a:off x="6561105" y="2721124"/>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9" name="Snip Diagonal Corner Rectangle 28"/>
          <p:cNvSpPr/>
          <p:nvPr/>
        </p:nvSpPr>
        <p:spPr>
          <a:xfrm>
            <a:off x="6552220" y="2996952"/>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0" name="Snip Diagonal Corner Rectangle 29"/>
          <p:cNvSpPr/>
          <p:nvPr/>
        </p:nvSpPr>
        <p:spPr>
          <a:xfrm>
            <a:off x="6552220" y="3284984"/>
            <a:ext cx="612068" cy="245933"/>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1" name="Snip Diagonal Corner Rectangle 30"/>
          <p:cNvSpPr/>
          <p:nvPr/>
        </p:nvSpPr>
        <p:spPr>
          <a:xfrm>
            <a:off x="6561105" y="3530917"/>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2" name="Snip Diagonal Corner Rectangle 31"/>
          <p:cNvSpPr/>
          <p:nvPr/>
        </p:nvSpPr>
        <p:spPr>
          <a:xfrm>
            <a:off x="6583866" y="3818949"/>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3" name="Snip Diagonal Corner Rectangle 32"/>
          <p:cNvSpPr/>
          <p:nvPr/>
        </p:nvSpPr>
        <p:spPr>
          <a:xfrm>
            <a:off x="6561105" y="4106981"/>
            <a:ext cx="612068" cy="248266"/>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4" name="Snip Diagonal Corner Rectangle 33"/>
          <p:cNvSpPr/>
          <p:nvPr/>
        </p:nvSpPr>
        <p:spPr>
          <a:xfrm>
            <a:off x="6561105" y="4355247"/>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5" name="Snip Diagonal Corner Rectangle 34"/>
          <p:cNvSpPr/>
          <p:nvPr/>
        </p:nvSpPr>
        <p:spPr>
          <a:xfrm>
            <a:off x="6583866" y="4597539"/>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6" name="Snip Diagonal Corner Rectangle 35"/>
          <p:cNvSpPr/>
          <p:nvPr/>
        </p:nvSpPr>
        <p:spPr>
          <a:xfrm>
            <a:off x="6584714" y="4869160"/>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414563627"/>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91" y="1033462"/>
            <a:ext cx="9143489" cy="49958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1289754"/>
            <a:ext cx="6081514"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05459" y="3700814"/>
            <a:ext cx="4386904" cy="398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nip Single Corner Rectangle 2"/>
          <p:cNvSpPr/>
          <p:nvPr/>
        </p:nvSpPr>
        <p:spPr>
          <a:xfrm>
            <a:off x="3098031" y="1706480"/>
            <a:ext cx="5683275" cy="4530832"/>
          </a:xfrm>
          <a:prstGeom prst="snip1Rect">
            <a:avLst/>
          </a:prstGeom>
          <a:blipFill dpi="0" rotWithShape="1">
            <a:blip r:embed="rId5">
              <a:grayscl/>
              <a:extLst>
                <a:ext uri="{BEBA8EAE-BF5A-486C-A8C5-ECC9F3942E4B}">
                  <a14:imgProps xmlns:a14="http://schemas.microsoft.com/office/drawing/2010/main">
                    <a14:imgLayer r:embed="rId6">
                      <a14:imgEffect>
                        <a14:artisticGlowDiffused trans="74000" intensity="2"/>
                      </a14:imgEffect>
                      <a14:imgEffect>
                        <a14:colorTemperature colorTemp="8250"/>
                      </a14:imgEffect>
                      <a14:imgEffect>
                        <a14:saturation sat="227000"/>
                      </a14:imgEffect>
                      <a14:imgEffect>
                        <a14:brightnessContrast bright="40000"/>
                      </a14:imgEffect>
                    </a14:imgLayer>
                  </a14:imgProps>
                </a:ext>
              </a:extLst>
            </a:blip>
            <a:srcRect/>
            <a:stretch>
              <a:fillRect/>
            </a:stretch>
          </a:blipFill>
          <a:effectLst>
            <a:glow rad="63500">
              <a:schemeClr val="accent1">
                <a:satMod val="175000"/>
                <a:alpha val="40000"/>
              </a:schemeClr>
            </a:glow>
          </a:effectLst>
          <a:scene3d>
            <a:camera prst="orthographicFront"/>
            <a:lightRig rig="flood" dir="t"/>
          </a:scene3d>
          <a:sp3d extrusionH="76200" prstMaterial="powder">
            <a:extrusionClr>
              <a:schemeClr val="bg1">
                <a:lumMod val="8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tx1"/>
                </a:solidFill>
                <a:latin typeface="Candara" pitchFamily="34" charset="0"/>
              </a:rPr>
              <a:t>Multiplication  is the another maths function that changes a value into another.  It is another form of adding to a value but this time when adding you keep adding the same amount.  You can learn the answers to some of these multiple adding sums to make multiplication of larger numbers easier (this is called learning your tables!).</a:t>
            </a:r>
          </a:p>
          <a:p>
            <a:endParaRPr lang="en-GB" sz="1600" b="1" dirty="0">
              <a:solidFill>
                <a:schemeClr val="tx1"/>
              </a:solidFill>
              <a:latin typeface="Candara" pitchFamily="34" charset="0"/>
            </a:endParaRPr>
          </a:p>
          <a:p>
            <a:r>
              <a:rPr lang="en-GB" sz="1600" b="1" dirty="0">
                <a:solidFill>
                  <a:schemeClr val="tx1"/>
                </a:solidFill>
                <a:latin typeface="Candara" pitchFamily="34" charset="0"/>
              </a:rPr>
              <a:t>Division is (again like add and subtract) very closely linked to multiplication  as it simply asks the multiplication question in a different way.  What if you start with the answer to a multiplication sum and want to know what you started with.  Division splits up a number back into its groups, sets, multiples.  Learning your multiplication tables will greatly help when dividing.</a:t>
            </a:r>
          </a:p>
          <a:p>
            <a:endParaRPr lang="en-GB" sz="1600" b="1" dirty="0">
              <a:solidFill>
                <a:schemeClr val="tx1"/>
              </a:solidFill>
              <a:latin typeface="Candara" pitchFamily="34" charset="0"/>
            </a:endParaRPr>
          </a:p>
          <a:p>
            <a:r>
              <a:rPr lang="en-GB" sz="1600" b="1" dirty="0">
                <a:solidFill>
                  <a:schemeClr val="tx1"/>
                </a:solidFill>
                <a:latin typeface="Candara" pitchFamily="34" charset="0"/>
              </a:rPr>
              <a:t>Choose an icon to select where to start</a:t>
            </a:r>
          </a:p>
          <a:p>
            <a:pPr algn="just"/>
            <a:endParaRPr lang="en-GB" sz="1600" b="1" dirty="0">
              <a:solidFill>
                <a:schemeClr val="accent3">
                  <a:lumMod val="50000"/>
                </a:schemeClr>
              </a:solidFill>
              <a:latin typeface="Candara" pitchFamily="34" charset="0"/>
            </a:endParaRPr>
          </a:p>
          <a:p>
            <a:endParaRPr lang="en-GB" sz="1600" dirty="0">
              <a:solidFill>
                <a:schemeClr val="accent3">
                  <a:lumMod val="50000"/>
                </a:schemeClr>
              </a:solidFill>
            </a:endParaRPr>
          </a:p>
        </p:txBody>
      </p:sp>
      <p:sp>
        <p:nvSpPr>
          <p:cNvPr id="7" name="TextBox 6"/>
          <p:cNvSpPr txBox="1"/>
          <p:nvPr/>
        </p:nvSpPr>
        <p:spPr>
          <a:xfrm>
            <a:off x="51128" y="605193"/>
            <a:ext cx="8841352" cy="230832"/>
          </a:xfrm>
          <a:prstGeom prst="rect">
            <a:avLst/>
          </a:prstGeom>
          <a:solidFill>
            <a:schemeClr val="bg1"/>
          </a:solidFill>
        </p:spPr>
        <p:txBody>
          <a:bodyPr wrap="square" rtlCol="0">
            <a:spAutoFit/>
          </a:bodyPr>
          <a:lstStyle/>
          <a:p>
            <a:r>
              <a:rPr lang="en-GB" sz="900" b="1" dirty="0"/>
              <a:t> Home                     Warm up        Progress Check 1     Video/Discuss        Vocab / jobs           Lesson                   Activities            Quizzes      Topic Answers   Progress Check 2    Cont. Learning </a:t>
            </a:r>
          </a:p>
        </p:txBody>
      </p:sp>
      <p:sp>
        <p:nvSpPr>
          <p:cNvPr id="4" name="Rectangle 3"/>
          <p:cNvSpPr/>
          <p:nvPr/>
        </p:nvSpPr>
        <p:spPr>
          <a:xfrm>
            <a:off x="2560334" y="87823"/>
            <a:ext cx="636039" cy="51737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2049" name="Picture 1">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08780" y="104273"/>
            <a:ext cx="503651" cy="42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7265" y="47571"/>
            <a:ext cx="618810" cy="599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36096" y="37527"/>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57934" y="36452"/>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79221" y="33998"/>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51888" y="49893"/>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a:hlinkClick r:id="rId19" action="ppaction://hlinksldjump"/>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782949" y="22516"/>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a:hlinkClick r:id="rId21" action="ppaction://hlinksldjump"/>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172400" y="64045"/>
            <a:ext cx="489777" cy="48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a:hlinkClick r:id="rId23" action="ppaction://hlinksldjump"/>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516216" y="64045"/>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6">
            <a:hlinkClick r:id="rId25"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236296" y="37527"/>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a:hlinkClick r:id="rId26" action="ppaction://hlinksldjump"/>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1128" y="115843"/>
            <a:ext cx="719214" cy="493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7"/>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1303150" y="1300296"/>
            <a:ext cx="1252625" cy="4532570"/>
          </a:xfrm>
          <a:prstGeom prst="rect">
            <a:avLst/>
          </a:prstGeom>
          <a:noFill/>
          <a:ln>
            <a:noFill/>
          </a:ln>
        </p:spPr>
      </p:pic>
      <p:pic>
        <p:nvPicPr>
          <p:cNvPr id="40" name="Picture 3"/>
          <p:cNvPicPr>
            <a:picLocks noChangeAspect="1" noChangeArrowheads="1"/>
          </p:cNvPicPr>
          <p:nvPr/>
        </p:nvPicPr>
        <p:blipFill>
          <a:blip r:embed="rId29">
            <a:duotone>
              <a:schemeClr val="accent6">
                <a:shade val="45000"/>
                <a:satMod val="135000"/>
              </a:schemeClr>
              <a:prstClr val="white"/>
            </a:duotone>
            <a:extLst>
              <a:ext uri="{BEBA8EAE-BF5A-486C-A8C5-ECC9F3942E4B}">
                <a14:imgProps xmlns:a14="http://schemas.microsoft.com/office/drawing/2010/main">
                  <a14:imgLayer r:embed="rId30">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269133" y="1515972"/>
            <a:ext cx="286642" cy="400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p:nvPr/>
        </p:nvCxnSpPr>
        <p:spPr>
          <a:xfrm>
            <a:off x="770342"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2" name="Straight Connector 41"/>
          <p:cNvCxnSpPr/>
          <p:nvPr/>
        </p:nvCxnSpPr>
        <p:spPr>
          <a:xfrm>
            <a:off x="1619672"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3" name="Straight Connector 42"/>
          <p:cNvCxnSpPr/>
          <p:nvPr/>
        </p:nvCxnSpPr>
        <p:spPr>
          <a:xfrm>
            <a:off x="2483768" y="595607"/>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4" name="Straight Connector 43"/>
          <p:cNvCxnSpPr/>
          <p:nvPr/>
        </p:nvCxnSpPr>
        <p:spPr>
          <a:xfrm>
            <a:off x="3347864" y="595607"/>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5" name="Straight Connector 44"/>
          <p:cNvCxnSpPr/>
          <p:nvPr/>
        </p:nvCxnSpPr>
        <p:spPr>
          <a:xfrm>
            <a:off x="4139952" y="581686"/>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6" name="Straight Connector 45"/>
          <p:cNvCxnSpPr/>
          <p:nvPr/>
        </p:nvCxnSpPr>
        <p:spPr>
          <a:xfrm>
            <a:off x="4932040" y="586021"/>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7" name="Straight Connector 46"/>
          <p:cNvCxnSpPr/>
          <p:nvPr/>
        </p:nvCxnSpPr>
        <p:spPr>
          <a:xfrm>
            <a:off x="5652120" y="581686"/>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8" name="Straight Connector 47"/>
          <p:cNvCxnSpPr/>
          <p:nvPr/>
        </p:nvCxnSpPr>
        <p:spPr>
          <a:xfrm>
            <a:off x="6324539"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9" name="Straight Connector 48"/>
          <p:cNvCxnSpPr/>
          <p:nvPr/>
        </p:nvCxnSpPr>
        <p:spPr>
          <a:xfrm>
            <a:off x="7092280" y="610238"/>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0" name="Straight Connector 49"/>
          <p:cNvCxnSpPr/>
          <p:nvPr/>
        </p:nvCxnSpPr>
        <p:spPr>
          <a:xfrm>
            <a:off x="7956376" y="605193"/>
            <a:ext cx="0" cy="230832"/>
          </a:xfrm>
          <a:prstGeom prst="line">
            <a:avLst/>
          </a:prstGeom>
        </p:spPr>
        <p:style>
          <a:lnRef idx="2">
            <a:schemeClr val="accent5"/>
          </a:lnRef>
          <a:fillRef idx="0">
            <a:schemeClr val="accent5"/>
          </a:fillRef>
          <a:effectRef idx="1">
            <a:schemeClr val="accent5"/>
          </a:effectRef>
          <a:fontRef idx="minor">
            <a:schemeClr val="tx1"/>
          </a:fontRef>
        </p:style>
      </p:cxnSp>
      <p:pic>
        <p:nvPicPr>
          <p:cNvPr id="51" name="Picture 50"/>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406686" y="2850524"/>
            <a:ext cx="1283839" cy="1331396"/>
          </a:xfrm>
          <a:prstGeom prst="rect">
            <a:avLst/>
          </a:prstGeom>
          <a:noFill/>
          <a:ln>
            <a:noFill/>
          </a:ln>
        </p:spPr>
      </p:pic>
      <p:sp>
        <p:nvSpPr>
          <p:cNvPr id="52" name="Text Box 2"/>
          <p:cNvSpPr txBox="1">
            <a:spLocks noChangeArrowheads="1"/>
          </p:cNvSpPr>
          <p:nvPr/>
        </p:nvSpPr>
        <p:spPr bwMode="auto">
          <a:xfrm>
            <a:off x="663096" y="4186298"/>
            <a:ext cx="1069400" cy="80021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2000" dirty="0">
                <a:solidFill>
                  <a:srgbClr val="FFFFFF"/>
                </a:solidFill>
                <a:effectLst/>
                <a:latin typeface="Line Printer (PC)"/>
                <a:ea typeface="Calibri"/>
                <a:cs typeface="Times New Roman"/>
              </a:rPr>
              <a:t>multiply</a:t>
            </a:r>
            <a:endParaRPr lang="en-GB" sz="2000" dirty="0">
              <a:effectLst/>
              <a:latin typeface="Calibri"/>
              <a:ea typeface="Calibri"/>
              <a:cs typeface="Times New Roman"/>
            </a:endParaRPr>
          </a:p>
          <a:p>
            <a:pPr algn="r">
              <a:lnSpc>
                <a:spcPct val="115000"/>
              </a:lnSpc>
              <a:spcAft>
                <a:spcPts val="0"/>
              </a:spcAft>
            </a:pPr>
            <a:r>
              <a:rPr lang="en-GB" sz="2000" dirty="0">
                <a:solidFill>
                  <a:srgbClr val="FFFFFF"/>
                </a:solidFill>
                <a:effectLst/>
                <a:latin typeface="Line Printer (PC)"/>
                <a:ea typeface="Calibri"/>
                <a:cs typeface="Times New Roman"/>
              </a:rPr>
              <a:t>divide</a:t>
            </a:r>
            <a:endParaRPr lang="en-GB" sz="2000" dirty="0">
              <a:effectLst/>
              <a:latin typeface="Calibri"/>
              <a:ea typeface="Calibri"/>
              <a:cs typeface="Times New Roman"/>
            </a:endParaRPr>
          </a:p>
        </p:txBody>
      </p:sp>
      <p:sp>
        <p:nvSpPr>
          <p:cNvPr id="79" name="Text Box 2"/>
          <p:cNvSpPr txBox="1">
            <a:spLocks noChangeArrowheads="1"/>
          </p:cNvSpPr>
          <p:nvPr/>
        </p:nvSpPr>
        <p:spPr bwMode="auto">
          <a:xfrm>
            <a:off x="1929462" y="979053"/>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Topic Introduction  : Multiply and Divide </a:t>
            </a:r>
            <a:endParaRPr lang="en-GB" sz="1100" dirty="0">
              <a:effectLst/>
              <a:latin typeface="Calibri"/>
              <a:ea typeface="Calibri"/>
              <a:cs typeface="Times New Roman"/>
            </a:endParaRPr>
          </a:p>
        </p:txBody>
      </p:sp>
    </p:spTree>
    <p:extLst>
      <p:ext uri="{BB962C8B-B14F-4D97-AF65-F5344CB8AC3E}">
        <p14:creationId xmlns:p14="http://schemas.microsoft.com/office/powerpoint/2010/main" val="423067140"/>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Warm up exercise 1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88922" y="1150704"/>
            <a:ext cx="8852683" cy="5129891"/>
            <a:chOff x="3275856" y="1289754"/>
            <a:chExt cx="5505450" cy="4803631"/>
          </a:xfrm>
        </p:grpSpPr>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6119" y="1734534"/>
            <a:ext cx="436633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4196118" y="5609530"/>
            <a:ext cx="436633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5735" y="1810368"/>
            <a:ext cx="1769517" cy="12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2195736" y="5991338"/>
            <a:ext cx="1769517" cy="12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672074" y="6027774"/>
            <a:ext cx="7638326" cy="369332"/>
          </a:xfrm>
          <a:prstGeom prst="rect">
            <a:avLst/>
          </a:prstGeom>
        </p:spPr>
        <p:txBody>
          <a:bodyPr wrap="square">
            <a:spAutoFit/>
          </a:bodyPr>
          <a:lstStyle/>
          <a:p>
            <a:r>
              <a:rPr lang="en-GB" dirty="0">
                <a:latin typeface="Impact" pitchFamily="34" charset="0"/>
              </a:rPr>
              <a:t>Lets start today by revising !  Complete the above sums and multiplication grid</a:t>
            </a:r>
          </a:p>
        </p:txBody>
      </p:sp>
      <p:pic>
        <p:nvPicPr>
          <p:cNvPr id="27"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158742" y="185720"/>
            <a:ext cx="684673" cy="1624648"/>
            <a:chOff x="158742" y="185720"/>
            <a:chExt cx="684673" cy="1624648"/>
          </a:xfrm>
        </p:grpSpPr>
        <p:pic>
          <p:nvPicPr>
            <p:cNvPr id="21" name="Picture 2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pic>
        <p:nvPicPr>
          <p:cNvPr id="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5576" y="1818869"/>
            <a:ext cx="1368152" cy="4234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Object 6"/>
          <p:cNvGraphicFramePr>
            <a:graphicFrameLocks noChangeAspect="1"/>
          </p:cNvGraphicFramePr>
          <p:nvPr>
            <p:extLst>
              <p:ext uri="{D42A27DB-BD31-4B8C-83A1-F6EECF244321}">
                <p14:modId xmlns:p14="http://schemas.microsoft.com/office/powerpoint/2010/main" val="3529706860"/>
              </p:ext>
            </p:extLst>
          </p:nvPr>
        </p:nvGraphicFramePr>
        <p:xfrm>
          <a:off x="2158435" y="1928077"/>
          <a:ext cx="2095500" cy="4076700"/>
        </p:xfrm>
        <a:graphic>
          <a:graphicData uri="http://schemas.openxmlformats.org/presentationml/2006/ole">
            <mc:AlternateContent xmlns:mc="http://schemas.openxmlformats.org/markup-compatibility/2006">
              <mc:Choice xmlns:v="urn:schemas-microsoft-com:vml" Requires="v">
                <p:oleObj spid="_x0000_s1220" name="Worksheet" r:id="rId13" imgW="2095567" imgH="4076789" progId="Excel.Sheet.12">
                  <p:embed/>
                </p:oleObj>
              </mc:Choice>
              <mc:Fallback>
                <p:oleObj name="Worksheet" r:id="rId13" imgW="2095567" imgH="4076789" progId="Excel.Sheet.12">
                  <p:embed/>
                  <p:pic>
                    <p:nvPicPr>
                      <p:cNvPr id="0" name=""/>
                      <p:cNvPicPr/>
                      <p:nvPr/>
                    </p:nvPicPr>
                    <p:blipFill>
                      <a:blip r:embed="rId14"/>
                      <a:stretch>
                        <a:fillRect/>
                      </a:stretch>
                    </p:blipFill>
                    <p:spPr>
                      <a:xfrm>
                        <a:off x="2158435" y="1928077"/>
                        <a:ext cx="2095500" cy="40767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49371285"/>
              </p:ext>
            </p:extLst>
          </p:nvPr>
        </p:nvGraphicFramePr>
        <p:xfrm>
          <a:off x="4346052" y="2040286"/>
          <a:ext cx="4560232" cy="3987488"/>
        </p:xfrm>
        <a:graphic>
          <a:graphicData uri="http://schemas.openxmlformats.org/presentationml/2006/ole">
            <mc:AlternateContent xmlns:mc="http://schemas.openxmlformats.org/markup-compatibility/2006">
              <mc:Choice xmlns:v="urn:schemas-microsoft-com:vml" Requires="v">
                <p:oleObj spid="_x0000_s1221" name="Worksheet" r:id="rId15" imgW="6105441" imgH="4076789" progId="Excel.Sheet.12">
                  <p:embed/>
                </p:oleObj>
              </mc:Choice>
              <mc:Fallback>
                <p:oleObj name="Worksheet" r:id="rId15" imgW="6105441" imgH="4076789" progId="Excel.Sheet.12">
                  <p:embed/>
                  <p:pic>
                    <p:nvPicPr>
                      <p:cNvPr id="0" name=""/>
                      <p:cNvPicPr/>
                      <p:nvPr/>
                    </p:nvPicPr>
                    <p:blipFill>
                      <a:blip r:embed="rId16"/>
                      <a:stretch>
                        <a:fillRect/>
                      </a:stretch>
                    </p:blipFill>
                    <p:spPr>
                      <a:xfrm>
                        <a:off x="4346052" y="2040286"/>
                        <a:ext cx="4560232" cy="3987488"/>
                      </a:xfrm>
                      <a:prstGeom prst="rect">
                        <a:avLst/>
                      </a:prstGeom>
                    </p:spPr>
                  </p:pic>
                </p:oleObj>
              </mc:Fallback>
            </mc:AlternateContent>
          </a:graphicData>
        </a:graphic>
      </p:graphicFrame>
    </p:spTree>
    <p:extLst>
      <p:ext uri="{BB962C8B-B14F-4D97-AF65-F5344CB8AC3E}">
        <p14:creationId xmlns:p14="http://schemas.microsoft.com/office/powerpoint/2010/main" val="4222660198"/>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11805" y="1179428"/>
            <a:ext cx="8852683" cy="5129891"/>
            <a:chOff x="3275856" y="1289754"/>
            <a:chExt cx="5505450" cy="4803631"/>
          </a:xfrm>
        </p:grpSpPr>
        <p:sp>
          <p:nvSpPr>
            <p:cNvPr id="13" name="Snip Single Corner Rectangle 12"/>
            <p:cNvSpPr/>
            <p:nvPr/>
          </p:nvSpPr>
          <p:spPr>
            <a:xfrm>
              <a:off x="3636372" y="1706480"/>
              <a:ext cx="5144934" cy="4386905"/>
            </a:xfrm>
            <a:prstGeom prst="snip1Rect">
              <a:avLst>
                <a:gd name="adj" fmla="val 46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1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Warm up exercise 2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29119" y="1712345"/>
            <a:ext cx="52914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1729118" y="5999468"/>
            <a:ext cx="52914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p:cNvGrpSpPr/>
          <p:nvPr/>
        </p:nvGrpSpPr>
        <p:grpSpPr>
          <a:xfrm>
            <a:off x="158742" y="185720"/>
            <a:ext cx="684673" cy="1624648"/>
            <a:chOff x="158742" y="185720"/>
            <a:chExt cx="684673" cy="1624648"/>
          </a:xfrm>
        </p:grpSpPr>
        <p:pic>
          <p:nvPicPr>
            <p:cNvPr id="20" name="Picture 1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26" name="Picture 2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pic>
        <p:nvPicPr>
          <p:cNvPr id="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92280" y="1716658"/>
            <a:ext cx="1656184" cy="4520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4901" y="1864745"/>
            <a:ext cx="906779" cy="4372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Object 5"/>
          <p:cNvGraphicFramePr>
            <a:graphicFrameLocks noChangeAspect="1"/>
          </p:cNvGraphicFramePr>
          <p:nvPr>
            <p:extLst>
              <p:ext uri="{D42A27DB-BD31-4B8C-83A1-F6EECF244321}">
                <p14:modId xmlns:p14="http://schemas.microsoft.com/office/powerpoint/2010/main" val="2115653189"/>
              </p:ext>
            </p:extLst>
          </p:nvPr>
        </p:nvGraphicFramePr>
        <p:xfrm>
          <a:off x="1857422" y="1840285"/>
          <a:ext cx="5034878" cy="4201641"/>
        </p:xfrm>
        <a:graphic>
          <a:graphicData uri="http://schemas.openxmlformats.org/presentationml/2006/ole">
            <mc:AlternateContent xmlns:mc="http://schemas.openxmlformats.org/markup-compatibility/2006">
              <mc:Choice xmlns:v="urn:schemas-microsoft-com:vml" Requires="v">
                <p:oleObj spid="_x0000_s2147" name="Worksheet" r:id="rId14" imgW="5410335" imgH="4514755" progId="Excel.Sheet.12">
                  <p:embed/>
                </p:oleObj>
              </mc:Choice>
              <mc:Fallback>
                <p:oleObj name="Worksheet" r:id="rId14" imgW="5410335" imgH="4514755" progId="Excel.Sheet.12">
                  <p:embed/>
                  <p:pic>
                    <p:nvPicPr>
                      <p:cNvPr id="0" name=""/>
                      <p:cNvPicPr/>
                      <p:nvPr/>
                    </p:nvPicPr>
                    <p:blipFill>
                      <a:blip r:embed="rId15"/>
                      <a:stretch>
                        <a:fillRect/>
                      </a:stretch>
                    </p:blipFill>
                    <p:spPr>
                      <a:xfrm>
                        <a:off x="1857422" y="1840285"/>
                        <a:ext cx="5034878" cy="4201641"/>
                      </a:xfrm>
                      <a:prstGeom prst="rect">
                        <a:avLst/>
                      </a:prstGeom>
                    </p:spPr>
                  </p:pic>
                </p:oleObj>
              </mc:Fallback>
            </mc:AlternateContent>
          </a:graphicData>
        </a:graphic>
      </p:graphicFrame>
    </p:spTree>
    <p:extLst>
      <p:ext uri="{BB962C8B-B14F-4D97-AF65-F5344CB8AC3E}">
        <p14:creationId xmlns:p14="http://schemas.microsoft.com/office/powerpoint/2010/main" val="240638205"/>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Warm up exercise 3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gd name="adj" fmla="val 304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21"/>
          <p:cNvGrpSpPr/>
          <p:nvPr/>
        </p:nvGrpSpPr>
        <p:grpSpPr>
          <a:xfrm>
            <a:off x="158742" y="185720"/>
            <a:ext cx="684673" cy="1624648"/>
            <a:chOff x="158742" y="185720"/>
            <a:chExt cx="684673" cy="1624648"/>
          </a:xfrm>
        </p:grpSpPr>
        <p:pic>
          <p:nvPicPr>
            <p:cNvPr id="23" name="Picture 2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pic>
        <p:nvPicPr>
          <p:cNvPr id="409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1510" y="1624458"/>
            <a:ext cx="7302872" cy="4684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94382" y="1624459"/>
            <a:ext cx="837956" cy="468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534574"/>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Progress Checker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935" y="602364"/>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7" name="Group 36"/>
          <p:cNvGrpSpPr/>
          <p:nvPr/>
        </p:nvGrpSpPr>
        <p:grpSpPr>
          <a:xfrm>
            <a:off x="111805" y="1199720"/>
            <a:ext cx="8852683" cy="5129891"/>
            <a:chOff x="3275856" y="1289754"/>
            <a:chExt cx="5505450" cy="4803631"/>
          </a:xfrm>
        </p:grpSpPr>
        <p:pic>
          <p:nvPicPr>
            <p:cNvPr id="3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Snip Single Corner Rectangle 39"/>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24419" y="2364617"/>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24418" y="3652575"/>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Snip Diagonal Corner Rectangle 44"/>
          <p:cNvSpPr/>
          <p:nvPr/>
        </p:nvSpPr>
        <p:spPr>
          <a:xfrm>
            <a:off x="4472464" y="30367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6" name="Snip Diagonal Corner Rectangle 45"/>
          <p:cNvSpPr/>
          <p:nvPr/>
        </p:nvSpPr>
        <p:spPr>
          <a:xfrm>
            <a:off x="4898645" y="31891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7" name="Snip Diagonal Corner Rectangle 46"/>
          <p:cNvSpPr/>
          <p:nvPr/>
        </p:nvSpPr>
        <p:spPr>
          <a:xfrm>
            <a:off x="5347324" y="33415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4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39592" y="4982551"/>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8647" y="4760315"/>
            <a:ext cx="1175841" cy="152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Group 33"/>
          <p:cNvGrpSpPr/>
          <p:nvPr/>
        </p:nvGrpSpPr>
        <p:grpSpPr>
          <a:xfrm>
            <a:off x="158742" y="67318"/>
            <a:ext cx="684673" cy="1624648"/>
            <a:chOff x="158742" y="185720"/>
            <a:chExt cx="684673" cy="1624648"/>
          </a:xfrm>
        </p:grpSpPr>
        <p:pic>
          <p:nvPicPr>
            <p:cNvPr id="52" name="Picture 5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pic>
        <p:nvPicPr>
          <p:cNvPr id="3078" name="Picture 6" descr="http://t1.gstatic.com/images?q=tbn:ANd9GcSOcd4050qGDLkVJuCRFQ9_bcB8otE2Rgxfo8ZadViB9Z-MIFIfnw:www.math.com/school/subject1/images/S1U1L5GL.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55777">
            <a:off x="766869" y="5314472"/>
            <a:ext cx="1308227" cy="88959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783762" y="1643652"/>
            <a:ext cx="7654660" cy="307777"/>
          </a:xfrm>
          <a:prstGeom prst="rect">
            <a:avLst/>
          </a:prstGeom>
          <a:noFill/>
        </p:spPr>
        <p:txBody>
          <a:bodyPr wrap="none" rtlCol="0">
            <a:spAutoFit/>
          </a:bodyPr>
          <a:lstStyle/>
          <a:p>
            <a:r>
              <a:rPr lang="en-GB" sz="1400" dirty="0">
                <a:latin typeface="Impact" pitchFamily="34" charset="0"/>
              </a:rPr>
              <a:t>What do you already know about multiplying and dividing ? What did you learn before todays session?</a:t>
            </a:r>
            <a:endParaRPr lang="en-GB" sz="1400" dirty="0"/>
          </a:p>
        </p:txBody>
      </p:sp>
      <p:sp>
        <p:nvSpPr>
          <p:cNvPr id="30" name="TextBox 29"/>
          <p:cNvSpPr txBox="1"/>
          <p:nvPr/>
        </p:nvSpPr>
        <p:spPr>
          <a:xfrm>
            <a:off x="732871" y="2561479"/>
            <a:ext cx="4530407" cy="1169551"/>
          </a:xfrm>
          <a:prstGeom prst="rect">
            <a:avLst/>
          </a:prstGeom>
          <a:noFill/>
        </p:spPr>
        <p:txBody>
          <a:bodyPr wrap="none" rtlCol="0">
            <a:spAutoFit/>
          </a:bodyPr>
          <a:lstStyle/>
          <a:p>
            <a:r>
              <a:rPr lang="en-GB" sz="1400" dirty="0">
                <a:latin typeface="Impact" pitchFamily="34" charset="0"/>
              </a:rPr>
              <a:t> How would you rate your skills in multiplying and dividing ?</a:t>
            </a:r>
          </a:p>
          <a:p>
            <a:endParaRPr lang="en-GB" sz="1400" dirty="0">
              <a:latin typeface="Impact" pitchFamily="34" charset="0"/>
            </a:endParaRPr>
          </a:p>
          <a:p>
            <a:pPr marL="342900" indent="-342900">
              <a:buAutoNum type="arabicParenR"/>
            </a:pPr>
            <a:r>
              <a:rPr lang="en-GB" sz="1400" dirty="0">
                <a:latin typeface="Impact" pitchFamily="34" charset="0"/>
              </a:rPr>
              <a:t>Excellent ability</a:t>
            </a:r>
          </a:p>
          <a:p>
            <a:pPr marL="342900" indent="-342900">
              <a:buAutoNum type="arabicParenR"/>
            </a:pPr>
            <a:r>
              <a:rPr lang="en-GB" sz="1400" dirty="0">
                <a:latin typeface="Impact" pitchFamily="34" charset="0"/>
              </a:rPr>
              <a:t>Good ability, but working to improve</a:t>
            </a:r>
          </a:p>
          <a:p>
            <a:pPr marL="342900" indent="-342900">
              <a:buAutoNum type="arabicParenR"/>
            </a:pPr>
            <a:r>
              <a:rPr lang="en-GB" sz="1400" dirty="0">
                <a:latin typeface="Impact" pitchFamily="34" charset="0"/>
              </a:rPr>
              <a:t>Ok, making a start but I know I have lots to still learn</a:t>
            </a:r>
            <a:endParaRPr lang="en-GB" sz="1400" dirty="0"/>
          </a:p>
        </p:txBody>
      </p:sp>
      <p:sp>
        <p:nvSpPr>
          <p:cNvPr id="31" name="TextBox 30"/>
          <p:cNvSpPr txBox="1"/>
          <p:nvPr/>
        </p:nvSpPr>
        <p:spPr>
          <a:xfrm>
            <a:off x="803314" y="3870088"/>
            <a:ext cx="6740948" cy="1169551"/>
          </a:xfrm>
          <a:prstGeom prst="rect">
            <a:avLst/>
          </a:prstGeom>
          <a:noFill/>
        </p:spPr>
        <p:txBody>
          <a:bodyPr wrap="none" rtlCol="0">
            <a:spAutoFit/>
          </a:bodyPr>
          <a:lstStyle/>
          <a:p>
            <a:r>
              <a:rPr lang="en-GB" sz="1400" dirty="0">
                <a:latin typeface="Impact" pitchFamily="34" charset="0"/>
              </a:rPr>
              <a:t>The day I started studying in the week was:   		 Todays session aims are…</a:t>
            </a:r>
          </a:p>
          <a:p>
            <a:endParaRPr lang="en-GB" sz="1400" dirty="0">
              <a:latin typeface="Impact" pitchFamily="34" charset="0"/>
            </a:endParaRPr>
          </a:p>
          <a:p>
            <a:r>
              <a:rPr lang="en-GB" sz="1400" dirty="0">
                <a:latin typeface="Impact" pitchFamily="34" charset="0"/>
              </a:rPr>
              <a:t>A    Multiply whole numbers with other whole numbers using large and negative values</a:t>
            </a:r>
          </a:p>
          <a:p>
            <a:r>
              <a:rPr lang="en-GB" sz="1400" dirty="0">
                <a:latin typeface="Impact" pitchFamily="34" charset="0"/>
              </a:rPr>
              <a:t>B    Divide large whole or negative numbers by other smaller or negative values</a:t>
            </a:r>
          </a:p>
          <a:p>
            <a:r>
              <a:rPr lang="en-GB" sz="1400" dirty="0">
                <a:latin typeface="Impact" pitchFamily="34" charset="0"/>
              </a:rPr>
              <a:t>C    Confidently use calculators, mental and written methods to solve practical problems</a:t>
            </a:r>
            <a:endParaRPr lang="en-GB" sz="1400" dirty="0"/>
          </a:p>
        </p:txBody>
      </p:sp>
      <p:sp>
        <p:nvSpPr>
          <p:cNvPr id="35" name="Snip Diagonal Corner Rectangle 34"/>
          <p:cNvSpPr/>
          <p:nvPr/>
        </p:nvSpPr>
        <p:spPr>
          <a:xfrm>
            <a:off x="4123189" y="3975673"/>
            <a:ext cx="1224135"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4098"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50532" y="5296203"/>
            <a:ext cx="1768011" cy="947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00492" y="5251803"/>
            <a:ext cx="647897" cy="880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614339" y="5121610"/>
            <a:ext cx="1341951" cy="400110"/>
          </a:xfrm>
          <a:prstGeom prst="rect">
            <a:avLst/>
          </a:prstGeom>
          <a:noFill/>
        </p:spPr>
        <p:txBody>
          <a:bodyPr wrap="square" lIns="91440" tIns="45720" rIns="91440" bIns="45720">
            <a:spAutoFit/>
          </a:bodyPr>
          <a:lstStyle/>
          <a:p>
            <a:pPr algn="ct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2.3Gb x 4</a:t>
            </a:r>
          </a:p>
        </p:txBody>
      </p:sp>
      <p:sp>
        <p:nvSpPr>
          <p:cNvPr id="36" name="Rectangle 35"/>
          <p:cNvSpPr/>
          <p:nvPr/>
        </p:nvSpPr>
        <p:spPr>
          <a:xfrm>
            <a:off x="6550059" y="5909209"/>
            <a:ext cx="1341951" cy="400110"/>
          </a:xfrm>
          <a:prstGeom prst="rect">
            <a:avLst/>
          </a:prstGeom>
          <a:noFill/>
        </p:spPr>
        <p:txBody>
          <a:bodyPr wrap="square" lIns="91440" tIns="45720" rIns="91440" bIns="45720">
            <a:spAutoFit/>
          </a:bodyPr>
          <a:lstStyle/>
          <a:p>
            <a:r>
              <a:rPr lang="en-US"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-£358M /4</a:t>
            </a:r>
          </a:p>
        </p:txBody>
      </p:sp>
      <p:sp>
        <p:nvSpPr>
          <p:cNvPr id="42" name="Rectangle 41"/>
          <p:cNvSpPr/>
          <p:nvPr/>
        </p:nvSpPr>
        <p:spPr>
          <a:xfrm>
            <a:off x="6550059" y="5051748"/>
            <a:ext cx="1341951" cy="400110"/>
          </a:xfrm>
          <a:prstGeom prst="rect">
            <a:avLst/>
          </a:prstGeom>
          <a:noFill/>
        </p:spPr>
        <p:txBody>
          <a:bodyPr wrap="square" lIns="91440" tIns="45720" rIns="91440" bIns="45720">
            <a:spAutoFit/>
          </a:bodyPr>
          <a:lstStyle/>
          <a:p>
            <a:r>
              <a:rPr lang="en-US"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£0</a:t>
            </a:r>
          </a:p>
        </p:txBody>
      </p:sp>
      <p:pic>
        <p:nvPicPr>
          <p:cNvPr id="4100"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6200000">
            <a:off x="5851300" y="5570502"/>
            <a:ext cx="1147652" cy="249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flipV="1">
            <a:off x="6084168" y="5321665"/>
            <a:ext cx="648072" cy="200055"/>
          </a:xfrm>
          <a:prstGeom prst="line">
            <a:avLst/>
          </a:prstGeom>
        </p:spPr>
        <p:style>
          <a:lnRef idx="2">
            <a:schemeClr val="dk1"/>
          </a:lnRef>
          <a:fillRef idx="0">
            <a:schemeClr val="dk1"/>
          </a:fillRef>
          <a:effectRef idx="1">
            <a:schemeClr val="dk1"/>
          </a:effectRef>
          <a:fontRef idx="minor">
            <a:schemeClr val="tx1"/>
          </a:fontRef>
        </p:style>
      </p:cxnSp>
      <p:cxnSp>
        <p:nvCxnSpPr>
          <p:cNvPr id="43" name="Straight Connector 42"/>
          <p:cNvCxnSpPr/>
          <p:nvPr/>
        </p:nvCxnSpPr>
        <p:spPr>
          <a:xfrm flipV="1">
            <a:off x="6101090" y="5551490"/>
            <a:ext cx="648072" cy="200055"/>
          </a:xfrm>
          <a:prstGeom prst="line">
            <a:avLst/>
          </a:prstGeom>
        </p:spPr>
        <p:style>
          <a:lnRef idx="2">
            <a:schemeClr val="dk1"/>
          </a:lnRef>
          <a:fillRef idx="0">
            <a:schemeClr val="dk1"/>
          </a:fillRef>
          <a:effectRef idx="1">
            <a:schemeClr val="dk1"/>
          </a:effectRef>
          <a:fontRef idx="minor">
            <a:schemeClr val="tx1"/>
          </a:fontRef>
        </p:style>
      </p:cxnSp>
      <p:cxnSp>
        <p:nvCxnSpPr>
          <p:cNvPr id="48" name="Straight Connector 47"/>
          <p:cNvCxnSpPr/>
          <p:nvPr/>
        </p:nvCxnSpPr>
        <p:spPr>
          <a:xfrm flipV="1">
            <a:off x="6106206" y="5809181"/>
            <a:ext cx="648072" cy="200055"/>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485149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Introductory Video and Discussion</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26561" y="1706480"/>
              <a:ext cx="5144934" cy="4386905"/>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p:cNvSpPr/>
          <p:nvPr/>
        </p:nvSpPr>
        <p:spPr>
          <a:xfrm>
            <a:off x="7003898" y="1765873"/>
            <a:ext cx="878702"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KHTU.</a:t>
            </a:r>
            <a:endParaRPr lang="en-US"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8" name="Picture 27" descr="http://www.facilitiesnet.com/graphics/products/-bom08/494.jpg"/>
          <p:cNvPicPr/>
          <p:nvPr/>
        </p:nvPicPr>
        <p:blipFill>
          <a:blip r:embed="rId7" cstate="print">
            <a:extLst>
              <a:ext uri="{BEBA8EAE-BF5A-486C-A8C5-ECC9F3942E4B}">
                <a14:imgProps xmlns:a14="http://schemas.microsoft.com/office/drawing/2010/main">
                  <a14:imgLayer r:embed="rId8">
                    <a14:imgEffect>
                      <a14:artisticPlasticWrap/>
                    </a14:imgEffect>
                    <a14:imgEffect>
                      <a14:colorTemperature colorTemp="4375"/>
                    </a14:imgEffect>
                    <a14:imgEffect>
                      <a14:saturation sat="0"/>
                    </a14:imgEffect>
                    <a14:imgEffect>
                      <a14:brightnessContrast bright="47000" contrast="14000"/>
                    </a14:imgEffect>
                  </a14:imgLayer>
                </a14:imgProps>
              </a:ext>
              <a:ext uri="{28A0092B-C50C-407E-A947-70E740481C1C}">
                <a14:useLocalDpi xmlns:a14="http://schemas.microsoft.com/office/drawing/2010/main" val="0"/>
              </a:ext>
            </a:extLst>
          </a:blip>
          <a:srcRect/>
          <a:stretch>
            <a:fillRect/>
          </a:stretch>
        </p:blipFill>
        <p:spPr bwMode="auto">
          <a:xfrm rot="5400000">
            <a:off x="2361042" y="353948"/>
            <a:ext cx="4392487" cy="7374241"/>
          </a:xfrm>
          <a:prstGeom prst="rect">
            <a:avLst/>
          </a:prstGeom>
          <a:noFill/>
          <a:ln>
            <a:noFill/>
          </a:ln>
        </p:spPr>
      </p:pic>
      <p:pic>
        <p:nvPicPr>
          <p:cNvPr id="32" name="Picture 31"/>
          <p:cNvPicPr/>
          <p:nvPr/>
        </p:nvPicPr>
        <p:blipFill>
          <a:blip r:embed="rId9">
            <a:extLst>
              <a:ext uri="{28A0092B-C50C-407E-A947-70E740481C1C}">
                <a14:useLocalDpi xmlns:a14="http://schemas.microsoft.com/office/drawing/2010/main" val="0"/>
              </a:ext>
            </a:extLst>
          </a:blip>
          <a:srcRect/>
          <a:stretch>
            <a:fillRect/>
          </a:stretch>
        </p:blipFill>
        <p:spPr bwMode="auto">
          <a:xfrm>
            <a:off x="697228" y="1696702"/>
            <a:ext cx="8051236" cy="2889168"/>
          </a:xfrm>
          <a:prstGeom prst="rect">
            <a:avLst/>
          </a:prstGeom>
          <a:noFill/>
          <a:ln>
            <a:noFill/>
          </a:ln>
        </p:spPr>
      </p:pic>
      <p:pic>
        <p:nvPicPr>
          <p:cNvPr id="33" name="Picture 32" descr="http://t0.gstatic.com/images?q=tbn:ANd9GcRulifBJQFeHf9uTB9zOgT7aVi0mWpqcuJvW4geQ0ysGX1leqaS">
            <a:hlinkClick r:id="rId10"/>
          </p:cNvPr>
          <p:cNvPicPr/>
          <p:nvPr/>
        </p:nvPicPr>
        <p:blipFill>
          <a:blip r:embed="rId11">
            <a:extLst>
              <a:ext uri="{28A0092B-C50C-407E-A947-70E740481C1C}">
                <a14:useLocalDpi xmlns:a14="http://schemas.microsoft.com/office/drawing/2010/main" val="0"/>
              </a:ext>
            </a:extLst>
          </a:blip>
          <a:srcRect/>
          <a:stretch>
            <a:fillRect/>
          </a:stretch>
        </p:blipFill>
        <p:spPr bwMode="auto">
          <a:xfrm>
            <a:off x="830601" y="4598188"/>
            <a:ext cx="2924175" cy="1637030"/>
          </a:xfrm>
          <a:prstGeom prst="rect">
            <a:avLst/>
          </a:prstGeom>
          <a:noFill/>
          <a:ln>
            <a:noFill/>
          </a:ln>
        </p:spPr>
      </p:pic>
      <p:pic>
        <p:nvPicPr>
          <p:cNvPr id="35" name="Picture 34" descr="http://t0.gstatic.com/images?q=tbn:ANd9GcRls8nqN4T9mJrWtk3f8Z5wY4u2k5YpcusPz67NYs2OMCTM_Yrd"/>
          <p:cNvPicPr/>
          <p:nvPr/>
        </p:nvPicPr>
        <p:blipFill>
          <a:blip r:embed="rId12">
            <a:extLst>
              <a:ext uri="{BEBA8EAE-BF5A-486C-A8C5-ECC9F3942E4B}">
                <a14:imgProps xmlns:a14="http://schemas.microsoft.com/office/drawing/2010/main">
                  <a14:imgLayer r:embed="rId13">
                    <a14:imgEffect>
                      <a14:artisticFilmGrain/>
                    </a14:imgEffect>
                    <a14:imgEffect>
                      <a14:brightnessContrast bright="54000"/>
                    </a14:imgEffect>
                  </a14:imgLayer>
                </a14:imgProps>
              </a:ext>
              <a:ext uri="{28A0092B-C50C-407E-A947-70E740481C1C}">
                <a14:useLocalDpi xmlns:a14="http://schemas.microsoft.com/office/drawing/2010/main" val="0"/>
              </a:ext>
            </a:extLst>
          </a:blip>
          <a:srcRect/>
          <a:stretch>
            <a:fillRect/>
          </a:stretch>
        </p:blipFill>
        <p:spPr bwMode="auto">
          <a:xfrm>
            <a:off x="870165" y="1844825"/>
            <a:ext cx="7662276" cy="2548388"/>
          </a:xfrm>
          <a:prstGeom prst="rect">
            <a:avLst/>
          </a:prstGeom>
          <a:noFill/>
          <a:ln>
            <a:noFill/>
          </a:ln>
        </p:spPr>
      </p:pic>
      <p:sp>
        <p:nvSpPr>
          <p:cNvPr id="4" name="Rectangle 3"/>
          <p:cNvSpPr/>
          <p:nvPr/>
        </p:nvSpPr>
        <p:spPr>
          <a:xfrm>
            <a:off x="959137" y="1943021"/>
            <a:ext cx="7573304" cy="2308324"/>
          </a:xfrm>
          <a:prstGeom prst="rect">
            <a:avLst/>
          </a:prstGeom>
        </p:spPr>
        <p:txBody>
          <a:bodyPr wrap="square">
            <a:spAutoFit/>
          </a:bodyPr>
          <a:lstStyle/>
          <a:p>
            <a:r>
              <a:rPr lang="en-GB" dirty="0">
                <a:latin typeface="Impact" pitchFamily="34" charset="0"/>
              </a:rPr>
              <a:t>Does multiplying always make a number bigger ?</a:t>
            </a:r>
          </a:p>
          <a:p>
            <a:r>
              <a:rPr lang="en-GB" dirty="0">
                <a:latin typeface="Impact" pitchFamily="34" charset="0"/>
              </a:rPr>
              <a:t>	Can you divide up every number, fractions, decimals, </a:t>
            </a:r>
            <a:r>
              <a:rPr lang="en-GB" dirty="0" err="1">
                <a:latin typeface="Impact" pitchFamily="34" charset="0"/>
              </a:rPr>
              <a:t>neg</a:t>
            </a:r>
            <a:r>
              <a:rPr lang="en-GB" dirty="0">
                <a:latin typeface="Impact" pitchFamily="34" charset="0"/>
              </a:rPr>
              <a:t> etc..?</a:t>
            </a:r>
          </a:p>
          <a:p>
            <a:endParaRPr lang="en-GB" dirty="0">
              <a:latin typeface="Impact" pitchFamily="34" charset="0"/>
            </a:endParaRPr>
          </a:p>
          <a:p>
            <a:r>
              <a:rPr lang="en-GB" dirty="0">
                <a:latin typeface="Impact" pitchFamily="34" charset="0"/>
              </a:rPr>
              <a:t>Do we need </a:t>
            </a:r>
            <a:r>
              <a:rPr lang="en-GB">
                <a:latin typeface="Impact" pitchFamily="34" charset="0"/>
              </a:rPr>
              <a:t>to learn </a:t>
            </a:r>
            <a:r>
              <a:rPr lang="en-GB" dirty="0">
                <a:latin typeface="Impact" pitchFamily="34" charset="0"/>
              </a:rPr>
              <a:t>our times tables to ten or 12 now..?</a:t>
            </a:r>
          </a:p>
          <a:p>
            <a:r>
              <a:rPr lang="en-GB" dirty="0">
                <a:latin typeface="Impact" pitchFamily="34" charset="0"/>
              </a:rPr>
              <a:t>	Is it still necessary to learn our times tables if we have calculators ?</a:t>
            </a:r>
          </a:p>
          <a:p>
            <a:endParaRPr lang="en-GB" dirty="0">
              <a:latin typeface="Impact" pitchFamily="34" charset="0"/>
            </a:endParaRPr>
          </a:p>
          <a:p>
            <a:r>
              <a:rPr lang="en-GB" dirty="0">
                <a:latin typeface="Impact" pitchFamily="34" charset="0"/>
              </a:rPr>
              <a:t>What is the best method for multiplying (or dividing) ?</a:t>
            </a:r>
          </a:p>
          <a:p>
            <a:r>
              <a:rPr lang="en-GB" dirty="0">
                <a:latin typeface="Impact" pitchFamily="34" charset="0"/>
              </a:rPr>
              <a:t>	Is the order in which we multiply then divide important ?</a:t>
            </a:r>
          </a:p>
        </p:txBody>
      </p:sp>
      <p:sp>
        <p:nvSpPr>
          <p:cNvPr id="10" name="Rectangle 9"/>
          <p:cNvSpPr/>
          <p:nvPr/>
        </p:nvSpPr>
        <p:spPr>
          <a:xfrm>
            <a:off x="4148638" y="4639429"/>
            <a:ext cx="3871060" cy="27699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Watch the introductory video and then discuss the above </a:t>
            </a:r>
          </a:p>
        </p:txBody>
      </p:sp>
      <p:sp>
        <p:nvSpPr>
          <p:cNvPr id="36" name="Snip Diagonal Corner Rectangle 35"/>
          <p:cNvSpPr/>
          <p:nvPr/>
        </p:nvSpPr>
        <p:spPr>
          <a:xfrm>
            <a:off x="3419872" y="4916428"/>
            <a:ext cx="5328592" cy="1176868"/>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7" name="Rectangle 36"/>
          <p:cNvSpPr/>
          <p:nvPr/>
        </p:nvSpPr>
        <p:spPr>
          <a:xfrm>
            <a:off x="3954166" y="4945434"/>
            <a:ext cx="2164322" cy="276999"/>
          </a:xfrm>
          <a:prstGeom prst="rect">
            <a:avLst/>
          </a:prstGeom>
        </p:spPr>
        <p:txBody>
          <a:bodyPr wrap="square">
            <a:spAutoFit/>
          </a:bodyPr>
          <a:lstStyle/>
          <a:p>
            <a:r>
              <a:rPr lang="en-GB" sz="1200" dirty="0">
                <a:latin typeface="Impact" pitchFamily="34" charset="0"/>
              </a:rPr>
              <a:t>Your thoughts..</a:t>
            </a:r>
          </a:p>
        </p:txBody>
      </p:sp>
      <p:pic>
        <p:nvPicPr>
          <p:cNvPr id="23" name="Picture 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45069" y="656987"/>
            <a:ext cx="503651" cy="42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158742" y="185720"/>
            <a:ext cx="684673" cy="1624648"/>
            <a:chOff x="158742" y="185720"/>
            <a:chExt cx="684673" cy="1624648"/>
          </a:xfrm>
        </p:grpSpPr>
        <p:pic>
          <p:nvPicPr>
            <p:cNvPr id="29" name="Picture 28"/>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spTree>
    <p:extLst>
      <p:ext uri="{BB962C8B-B14F-4D97-AF65-F5344CB8AC3E}">
        <p14:creationId xmlns:p14="http://schemas.microsoft.com/office/powerpoint/2010/main" val="1944187965"/>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1862</TotalTime>
  <Words>2828</Words>
  <Application>Microsoft Office PowerPoint</Application>
  <PresentationFormat>On-screen Show (4:3)</PresentationFormat>
  <Paragraphs>554</Paragraphs>
  <Slides>32</Slides>
  <Notes>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2" baseType="lpstr">
      <vt:lpstr>Arial</vt:lpstr>
      <vt:lpstr>Arial Unicode MS</vt:lpstr>
      <vt:lpstr>Calibri</vt:lpstr>
      <vt:lpstr>Cambria Math</vt:lpstr>
      <vt:lpstr>Candara</vt:lpstr>
      <vt:lpstr>Gill Sans Ultra Bold</vt:lpstr>
      <vt:lpstr>Impact</vt:lpstr>
      <vt:lpstr>Line Printer (PC)</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Guest</dc:creator>
  <cp:lastModifiedBy>mr cooke</cp:lastModifiedBy>
  <cp:revision>235</cp:revision>
  <cp:lastPrinted>2018-09-24T12:33:03Z</cp:lastPrinted>
  <dcterms:created xsi:type="dcterms:W3CDTF">2013-05-06T08:56:40Z</dcterms:created>
  <dcterms:modified xsi:type="dcterms:W3CDTF">2020-10-09T08:10:09Z</dcterms:modified>
</cp:coreProperties>
</file>