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  <p:sldId id="271" r:id="rId10"/>
    <p:sldId id="264" r:id="rId11"/>
    <p:sldId id="265" r:id="rId12"/>
    <p:sldId id="266" r:id="rId13"/>
    <p:sldId id="267" r:id="rId14"/>
    <p:sldId id="269" r:id="rId15"/>
    <p:sldId id="270" r:id="rId16"/>
    <p:sldId id="268" r:id="rId17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46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lcolm Cooke" userId="629abd82-4003-4907-b151-625ed5717e62" providerId="ADAL" clId="{D737748A-78E4-42D0-BDCB-61802E73B3FD}"/>
    <pc:docChg chg="modSld">
      <pc:chgData name="Malcolm Cooke" userId="629abd82-4003-4907-b151-625ed5717e62" providerId="ADAL" clId="{D737748A-78E4-42D0-BDCB-61802E73B3FD}" dt="2023-01-18T11:32:59.815" v="3" actId="1076"/>
      <pc:docMkLst>
        <pc:docMk/>
      </pc:docMkLst>
      <pc:sldChg chg="modSp mod">
        <pc:chgData name="Malcolm Cooke" userId="629abd82-4003-4907-b151-625ed5717e62" providerId="ADAL" clId="{D737748A-78E4-42D0-BDCB-61802E73B3FD}" dt="2023-01-18T11:32:59.815" v="3" actId="1076"/>
        <pc:sldMkLst>
          <pc:docMk/>
          <pc:sldMk cId="0" sldId="267"/>
        </pc:sldMkLst>
        <pc:spChg chg="mod">
          <ac:chgData name="Malcolm Cooke" userId="629abd82-4003-4907-b151-625ed5717e62" providerId="ADAL" clId="{D737748A-78E4-42D0-BDCB-61802E73B3FD}" dt="2023-01-18T11:32:43.979" v="1" actId="1076"/>
          <ac:spMkLst>
            <pc:docMk/>
            <pc:sldMk cId="0" sldId="267"/>
            <ac:spMk id="21517" creationId="{40701E4D-5D2A-4ECA-A507-81DB36F6272F}"/>
          </ac:spMkLst>
        </pc:spChg>
        <pc:spChg chg="mod">
          <ac:chgData name="Malcolm Cooke" userId="629abd82-4003-4907-b151-625ed5717e62" providerId="ADAL" clId="{D737748A-78E4-42D0-BDCB-61802E73B3FD}" dt="2023-01-18T11:32:57.854" v="2" actId="1076"/>
          <ac:spMkLst>
            <pc:docMk/>
            <pc:sldMk cId="0" sldId="267"/>
            <ac:spMk id="21522" creationId="{580DF47B-0BA5-43D5-B3F0-100D26E88C09}"/>
          </ac:spMkLst>
        </pc:spChg>
        <pc:spChg chg="mod">
          <ac:chgData name="Malcolm Cooke" userId="629abd82-4003-4907-b151-625ed5717e62" providerId="ADAL" clId="{D737748A-78E4-42D0-BDCB-61802E73B3FD}" dt="2023-01-18T11:32:59.815" v="3" actId="1076"/>
          <ac:spMkLst>
            <pc:docMk/>
            <pc:sldMk cId="0" sldId="267"/>
            <ac:spMk id="21525" creationId="{284BB32D-2B85-4F44-92C7-78DF54A204D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26B8677-8C7A-4750-A94A-0F724E5CE1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F759AA0-EA22-4744-8605-F6F779D08A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D47BE65-A0CF-4CDE-8526-E57630C5C7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B94F16-2A14-46AB-9397-756EF1E0AE4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62250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36EC2ED-F215-439F-BD73-229D06EDDC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2F842C3-6C08-4F7B-B854-8BFE7D95C7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FD14AB4-EBB5-4F01-A86D-4BAF450EBB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702F09-BCF1-45FE-8CAB-4F70339E49F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9931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A22C416-DDCB-477D-B6B3-C493E3DA1F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8E54843-5142-4B2F-A5FC-FF2289F12A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2CE768F-A90A-4CCD-9134-1F827F829C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D8CD3E-FAE3-4CBC-92A9-1437289A0B2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654749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8641249-2E2C-4AE8-8CE7-DD9793AC94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FA18A8C-8251-4269-8758-B5CC5E3B1B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38F9636-385F-4A3D-BC7B-7219408473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623E67-2308-4BBE-A78F-FB90A10C669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55827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8F5DF12-D781-4C4D-9BC8-944012263C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7C6666-B677-4F25-9387-6BB351C1F0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9469B52-0005-42B5-A63D-D37F4BC75F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8D32A0-B2DF-4833-AB36-175C93F735D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84797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8FE02C5-803A-41C9-918F-BEB69D3A01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2C50CBD-997F-4B1F-951A-767F4F24C8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F6DCAEF-5B24-4306-9304-A4CCA1B1A0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D8793B-C4C9-4DF8-8A1A-6EF180DD9D4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74522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1BA53DC-FA87-409D-BED2-718A0B7762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862B675-2CDA-45E2-AE02-A94033542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A0F7A75-C355-4913-9C0B-6C2DB99DB0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B56409-88CC-46E6-A1F4-1BC3E8AF5C0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11309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5D7C837-FF7A-4086-8219-198915AF43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75C2890-C3FD-4DAD-90BB-9DC6E1607B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75A2750-AF1E-485E-B0F8-C4BF62F592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543D54-D25E-40E2-8AE4-48F84D149EE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25394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756F349-D6B2-4C2D-A90E-4D680F47BC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16678D6-C241-46B4-9666-A1B663E3E4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BB9D7D1-B131-4E9C-AC7F-6D9015DB20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66FEFE-9CFD-48BD-BD0F-7218C42B248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74985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CCC87E5-1AFE-4CA6-81F8-C9203F0CEE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421313C-3C95-47DD-ACF1-A20A8FCF9E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CE9693F-5614-434A-AB0F-661C975597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C0E324-73E4-429C-AF8C-443285259C6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56610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6A6BC76-17C6-45BC-8837-C4E73A1EAA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DD65270-0A3D-45B5-BEAA-1F6F7716A6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9B37DFA-B6A1-467A-81A5-7337514842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E195BC-AA9F-49B1-BB73-B65C91E5809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54535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6408A11-DA1F-4737-81FE-893183A596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099088E-7F86-433A-A050-F90427E95F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52E3A5-A098-4B2D-AC10-F109934815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86137E-9594-4A28-A269-F207994EA4B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49626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E68CDD7-D043-421B-BA44-B8816DC9C5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5763311-5A2D-451C-8F7A-7C45F6F55A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117AE3B-5A98-4A0E-8FC3-3AE9C6D9256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85210CF-56E2-4EEC-86DD-294C07FBFBE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3B1ED92-885B-41C6-9527-0FFC90F9A0E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91D0DA29-8297-4C97-9BD7-72E5E9DDA490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B9F0D22C-C102-4C74-AF38-C421EF3DFD7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Compound Measures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FB71FBA8-1427-4824-96DA-B81E414653F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OCR Stage 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>
            <a:extLst>
              <a:ext uri="{FF2B5EF4-FFF2-40B4-BE49-F238E27FC236}">
                <a16:creationId xmlns:a16="http://schemas.microsoft.com/office/drawing/2014/main" id="{B3EB8F9F-20D1-40B8-BD07-BB8210DDA29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Density – Mass - Volume</a:t>
            </a:r>
          </a:p>
        </p:txBody>
      </p:sp>
      <p:sp>
        <p:nvSpPr>
          <p:cNvPr id="11267" name="Rectangle 5">
            <a:extLst>
              <a:ext uri="{FF2B5EF4-FFF2-40B4-BE49-F238E27FC236}">
                <a16:creationId xmlns:a16="http://schemas.microsoft.com/office/drawing/2014/main" id="{9BCEF5C5-EB9D-4E7D-8330-0EBC4D3A0EB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Part 2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>
            <a:extLst>
              <a:ext uri="{FF2B5EF4-FFF2-40B4-BE49-F238E27FC236}">
                <a16:creationId xmlns:a16="http://schemas.microsoft.com/office/drawing/2014/main" id="{097F6A29-9A65-4D85-9D91-3DE24140BC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4400">
                <a:solidFill>
                  <a:schemeClr val="tx2"/>
                </a:solidFill>
              </a:rPr>
              <a:t>What is Density?</a:t>
            </a:r>
          </a:p>
        </p:txBody>
      </p:sp>
      <p:sp>
        <p:nvSpPr>
          <p:cNvPr id="19461" name="Rectangle 5">
            <a:extLst>
              <a:ext uri="{FF2B5EF4-FFF2-40B4-BE49-F238E27FC236}">
                <a16:creationId xmlns:a16="http://schemas.microsoft.com/office/drawing/2014/main" id="{014D4F22-ADFD-44E5-AA49-3874828873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600200"/>
            <a:ext cx="7354888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Weight of a given amount of a material</a:t>
            </a:r>
          </a:p>
          <a:p>
            <a:pPr eaLnBrk="1" hangingPunct="1"/>
            <a:r>
              <a:rPr lang="en-GB" altLang="en-US" sz="2800"/>
              <a:t>Density = Mass </a:t>
            </a:r>
            <a:r>
              <a:rPr lang="en-US" altLang="en-US" sz="2800">
                <a:cs typeface="Arial" panose="020B0604020202020204" pitchFamily="34" charset="0"/>
              </a:rPr>
              <a:t>÷ Volume</a:t>
            </a:r>
          </a:p>
        </p:txBody>
      </p:sp>
      <p:graphicFrame>
        <p:nvGraphicFramePr>
          <p:cNvPr id="19462" name="Object 6">
            <a:extLst>
              <a:ext uri="{FF2B5EF4-FFF2-40B4-BE49-F238E27FC236}">
                <a16:creationId xmlns:a16="http://schemas.microsoft.com/office/drawing/2014/main" id="{46220CD0-3C64-4F01-B04B-221D00F952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43200" y="2924175"/>
          <a:ext cx="2952750" cy="269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1613" imgH="393529" progId="Equation.3">
                  <p:embed/>
                </p:oleObj>
              </mc:Choice>
              <mc:Fallback>
                <p:oleObj name="Equation" r:id="rId2" imgW="431613" imgH="393529" progId="Equation.3">
                  <p:embed/>
                  <p:pic>
                    <p:nvPicPr>
                      <p:cNvPr id="19462" name="Object 6">
                        <a:extLst>
                          <a:ext uri="{FF2B5EF4-FFF2-40B4-BE49-F238E27FC236}">
                            <a16:creationId xmlns:a16="http://schemas.microsoft.com/office/drawing/2014/main" id="{46220CD0-3C64-4F01-B04B-221D00F952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924175"/>
                        <a:ext cx="2952750" cy="269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194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>
            <a:extLst>
              <a:ext uri="{FF2B5EF4-FFF2-40B4-BE49-F238E27FC236}">
                <a16:creationId xmlns:a16="http://schemas.microsoft.com/office/drawing/2014/main" id="{BF7ACA17-E464-42C9-998F-CD0452CBCF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4400">
                <a:solidFill>
                  <a:schemeClr val="tx2"/>
                </a:solidFill>
              </a:rPr>
              <a:t>DMV Triangle</a:t>
            </a:r>
          </a:p>
        </p:txBody>
      </p:sp>
      <p:grpSp>
        <p:nvGrpSpPr>
          <p:cNvPr id="13315" name="Group 5">
            <a:extLst>
              <a:ext uri="{FF2B5EF4-FFF2-40B4-BE49-F238E27FC236}">
                <a16:creationId xmlns:a16="http://schemas.microsoft.com/office/drawing/2014/main" id="{6A97E2C3-8DA0-4E2F-B6ED-F603010F282B}"/>
              </a:ext>
            </a:extLst>
          </p:cNvPr>
          <p:cNvGrpSpPr>
            <a:grpSpLocks/>
          </p:cNvGrpSpPr>
          <p:nvPr/>
        </p:nvGrpSpPr>
        <p:grpSpPr bwMode="auto">
          <a:xfrm>
            <a:off x="2771775" y="2276475"/>
            <a:ext cx="3744913" cy="2881313"/>
            <a:chOff x="1927" y="1298"/>
            <a:chExt cx="2359" cy="1815"/>
          </a:xfrm>
        </p:grpSpPr>
        <p:sp>
          <p:nvSpPr>
            <p:cNvPr id="13317" name="AutoShape 6">
              <a:extLst>
                <a:ext uri="{FF2B5EF4-FFF2-40B4-BE49-F238E27FC236}">
                  <a16:creationId xmlns:a16="http://schemas.microsoft.com/office/drawing/2014/main" id="{EB2CDF9C-8973-479B-BFD3-37AD77F822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7" y="1298"/>
              <a:ext cx="2359" cy="1815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3318" name="Line 7">
              <a:extLst>
                <a:ext uri="{FF2B5EF4-FFF2-40B4-BE49-F238E27FC236}">
                  <a16:creationId xmlns:a16="http://schemas.microsoft.com/office/drawing/2014/main" id="{BF0795E3-F2DA-425E-90A1-B10045A8BF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7" y="2205"/>
              <a:ext cx="117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19" name="Text Box 8">
              <a:extLst>
                <a:ext uri="{FF2B5EF4-FFF2-40B4-BE49-F238E27FC236}">
                  <a16:creationId xmlns:a16="http://schemas.microsoft.com/office/drawing/2014/main" id="{FCF6ACC5-B7B8-4A18-9C58-408515085E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31" y="2292"/>
              <a:ext cx="410" cy="6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6600"/>
                <a:t>d</a:t>
              </a:r>
            </a:p>
          </p:txBody>
        </p:sp>
        <p:sp>
          <p:nvSpPr>
            <p:cNvPr id="13320" name="Text Box 9">
              <a:extLst>
                <a:ext uri="{FF2B5EF4-FFF2-40B4-BE49-F238E27FC236}">
                  <a16:creationId xmlns:a16="http://schemas.microsoft.com/office/drawing/2014/main" id="{41B7BCE9-8AD3-49D6-BA67-BE707F87B8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5" y="1521"/>
              <a:ext cx="556" cy="6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6600"/>
                <a:t>m</a:t>
              </a:r>
            </a:p>
          </p:txBody>
        </p:sp>
        <p:sp>
          <p:nvSpPr>
            <p:cNvPr id="13321" name="Text Box 10">
              <a:extLst>
                <a:ext uri="{FF2B5EF4-FFF2-40B4-BE49-F238E27FC236}">
                  <a16:creationId xmlns:a16="http://schemas.microsoft.com/office/drawing/2014/main" id="{C192E663-420A-4113-9C2E-31281DC762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33" y="2296"/>
              <a:ext cx="380" cy="6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6600"/>
                <a:t>v</a:t>
              </a:r>
            </a:p>
          </p:txBody>
        </p:sp>
        <p:sp>
          <p:nvSpPr>
            <p:cNvPr id="13322" name="Text Box 11">
              <a:extLst>
                <a:ext uri="{FF2B5EF4-FFF2-40B4-BE49-F238E27FC236}">
                  <a16:creationId xmlns:a16="http://schemas.microsoft.com/office/drawing/2014/main" id="{0EDFE013-F72F-4232-AB90-29C7F6E057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56" y="2387"/>
              <a:ext cx="332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5400"/>
                <a:t>x</a:t>
              </a:r>
            </a:p>
          </p:txBody>
        </p:sp>
      </p:grpSp>
      <p:sp>
        <p:nvSpPr>
          <p:cNvPr id="13316" name="Text Box 12">
            <a:extLst>
              <a:ext uri="{FF2B5EF4-FFF2-40B4-BE49-F238E27FC236}">
                <a16:creationId xmlns:a16="http://schemas.microsoft.com/office/drawing/2014/main" id="{21B9E2C2-A756-4B66-97BF-027A5B0C79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1484313"/>
            <a:ext cx="44402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/>
              <a:t>You have seen this in Science?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4">
            <a:extLst>
              <a:ext uri="{FF2B5EF4-FFF2-40B4-BE49-F238E27FC236}">
                <a16:creationId xmlns:a16="http://schemas.microsoft.com/office/drawing/2014/main" id="{04E1A57B-35FE-4F32-B909-5CC321EF8342}"/>
              </a:ext>
            </a:extLst>
          </p:cNvPr>
          <p:cNvGrpSpPr>
            <a:grpSpLocks/>
          </p:cNvGrpSpPr>
          <p:nvPr/>
        </p:nvGrpSpPr>
        <p:grpSpPr bwMode="auto">
          <a:xfrm>
            <a:off x="4500563" y="1123950"/>
            <a:ext cx="3744912" cy="2881313"/>
            <a:chOff x="1927" y="1298"/>
            <a:chExt cx="2359" cy="1815"/>
          </a:xfrm>
        </p:grpSpPr>
        <p:sp>
          <p:nvSpPr>
            <p:cNvPr id="14350" name="AutoShape 5">
              <a:extLst>
                <a:ext uri="{FF2B5EF4-FFF2-40B4-BE49-F238E27FC236}">
                  <a16:creationId xmlns:a16="http://schemas.microsoft.com/office/drawing/2014/main" id="{455E92FE-1FF0-41E0-BBEF-7AB180E060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7" y="1298"/>
              <a:ext cx="2359" cy="1815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4351" name="Line 6">
              <a:extLst>
                <a:ext uri="{FF2B5EF4-FFF2-40B4-BE49-F238E27FC236}">
                  <a16:creationId xmlns:a16="http://schemas.microsoft.com/office/drawing/2014/main" id="{8DD56A22-411F-413F-B6DC-998933250A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7" y="2205"/>
              <a:ext cx="117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2" name="Text Box 7">
              <a:extLst>
                <a:ext uri="{FF2B5EF4-FFF2-40B4-BE49-F238E27FC236}">
                  <a16:creationId xmlns:a16="http://schemas.microsoft.com/office/drawing/2014/main" id="{F6F354CF-4241-4E49-A5CD-FD89479AE6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31" y="2292"/>
              <a:ext cx="410" cy="6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6600"/>
                <a:t>d</a:t>
              </a:r>
            </a:p>
          </p:txBody>
        </p:sp>
        <p:sp>
          <p:nvSpPr>
            <p:cNvPr id="14353" name="Text Box 8">
              <a:extLst>
                <a:ext uri="{FF2B5EF4-FFF2-40B4-BE49-F238E27FC236}">
                  <a16:creationId xmlns:a16="http://schemas.microsoft.com/office/drawing/2014/main" id="{061490C8-5776-46E9-993B-430076A2F0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5" y="1521"/>
              <a:ext cx="556" cy="6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6600"/>
                <a:t>m</a:t>
              </a:r>
            </a:p>
          </p:txBody>
        </p:sp>
        <p:sp>
          <p:nvSpPr>
            <p:cNvPr id="14354" name="Text Box 9">
              <a:extLst>
                <a:ext uri="{FF2B5EF4-FFF2-40B4-BE49-F238E27FC236}">
                  <a16:creationId xmlns:a16="http://schemas.microsoft.com/office/drawing/2014/main" id="{2E7A58C9-A5A6-4E37-8A00-60BAE6C8D0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33" y="2296"/>
              <a:ext cx="380" cy="6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6600"/>
                <a:t>v</a:t>
              </a:r>
            </a:p>
          </p:txBody>
        </p:sp>
        <p:sp>
          <p:nvSpPr>
            <p:cNvPr id="14355" name="Text Box 10">
              <a:extLst>
                <a:ext uri="{FF2B5EF4-FFF2-40B4-BE49-F238E27FC236}">
                  <a16:creationId xmlns:a16="http://schemas.microsoft.com/office/drawing/2014/main" id="{D2554D69-6CD8-4EA0-946B-A4B96948AF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56" y="2387"/>
              <a:ext cx="332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5400"/>
                <a:t>x</a:t>
              </a:r>
            </a:p>
          </p:txBody>
        </p:sp>
      </p:grpSp>
      <p:sp>
        <p:nvSpPr>
          <p:cNvPr id="14339" name="Text Box 11">
            <a:extLst>
              <a:ext uri="{FF2B5EF4-FFF2-40B4-BE49-F238E27FC236}">
                <a16:creationId xmlns:a16="http://schemas.microsoft.com/office/drawing/2014/main" id="{D169189F-3C5D-4A15-B9E5-046582418E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1123950"/>
            <a:ext cx="4343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000"/>
              <a:t>We can use this to find any one thing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000"/>
              <a:t>IF we know the other two! </a:t>
            </a:r>
          </a:p>
        </p:txBody>
      </p:sp>
      <p:sp>
        <p:nvSpPr>
          <p:cNvPr id="14340" name="Text Box 12">
            <a:extLst>
              <a:ext uri="{FF2B5EF4-FFF2-40B4-BE49-F238E27FC236}">
                <a16:creationId xmlns:a16="http://schemas.microsoft.com/office/drawing/2014/main" id="{AA4AFE94-BE76-4F06-8F36-292585E94E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2813" y="2349500"/>
            <a:ext cx="4235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/>
              <a:t>By covering up what you want</a:t>
            </a:r>
          </a:p>
        </p:txBody>
      </p:sp>
      <p:sp>
        <p:nvSpPr>
          <p:cNvPr id="21517" name="floorlamp">
            <a:extLst>
              <a:ext uri="{FF2B5EF4-FFF2-40B4-BE49-F238E27FC236}">
                <a16:creationId xmlns:a16="http://schemas.microsoft.com/office/drawing/2014/main" id="{40701E4D-5D2A-4ECA-A507-81DB36F6272F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5148263" y="2941915"/>
            <a:ext cx="904875" cy="904875"/>
          </a:xfrm>
          <a:custGeom>
            <a:avLst/>
            <a:gdLst>
              <a:gd name="T0" fmla="*/ 452438 w 21600"/>
              <a:gd name="T1" fmla="*/ 0 h 21600"/>
              <a:gd name="T2" fmla="*/ 904875 w 21600"/>
              <a:gd name="T3" fmla="*/ 452438 h 21600"/>
              <a:gd name="T4" fmla="*/ 452438 w 21600"/>
              <a:gd name="T5" fmla="*/ 904875 h 21600"/>
              <a:gd name="T6" fmla="*/ 0 w 21600"/>
              <a:gd name="T7" fmla="*/ 452438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90 w 21600"/>
              <a:gd name="T13" fmla="*/ 4615 h 21600"/>
              <a:gd name="T14" fmla="*/ 18622 w 21600"/>
              <a:gd name="T15" fmla="*/ 1698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3089" y="18511"/>
                </a:moveTo>
                <a:lnTo>
                  <a:pt x="3903" y="19110"/>
                </a:lnTo>
                <a:lnTo>
                  <a:pt x="4813" y="19852"/>
                </a:lnTo>
                <a:lnTo>
                  <a:pt x="5651" y="20235"/>
                </a:lnTo>
                <a:lnTo>
                  <a:pt x="6537" y="20834"/>
                </a:lnTo>
                <a:lnTo>
                  <a:pt x="7519" y="21145"/>
                </a:lnTo>
                <a:lnTo>
                  <a:pt x="8573" y="21432"/>
                </a:lnTo>
                <a:lnTo>
                  <a:pt x="9698" y="21600"/>
                </a:lnTo>
                <a:lnTo>
                  <a:pt x="10824" y="21600"/>
                </a:lnTo>
                <a:lnTo>
                  <a:pt x="11878" y="21600"/>
                </a:lnTo>
                <a:lnTo>
                  <a:pt x="12859" y="21432"/>
                </a:lnTo>
                <a:lnTo>
                  <a:pt x="13913" y="21145"/>
                </a:lnTo>
                <a:lnTo>
                  <a:pt x="14895" y="20834"/>
                </a:lnTo>
                <a:lnTo>
                  <a:pt x="15949" y="20379"/>
                </a:lnTo>
                <a:lnTo>
                  <a:pt x="16787" y="19852"/>
                </a:lnTo>
                <a:lnTo>
                  <a:pt x="17529" y="19253"/>
                </a:lnTo>
                <a:lnTo>
                  <a:pt x="18367" y="18511"/>
                </a:lnTo>
                <a:lnTo>
                  <a:pt x="19110" y="17816"/>
                </a:lnTo>
                <a:lnTo>
                  <a:pt x="19708" y="16930"/>
                </a:lnTo>
                <a:lnTo>
                  <a:pt x="20235" y="16092"/>
                </a:lnTo>
                <a:lnTo>
                  <a:pt x="20690" y="15039"/>
                </a:lnTo>
                <a:lnTo>
                  <a:pt x="21145" y="14057"/>
                </a:lnTo>
                <a:lnTo>
                  <a:pt x="21432" y="13003"/>
                </a:lnTo>
                <a:lnTo>
                  <a:pt x="21600" y="11878"/>
                </a:lnTo>
                <a:lnTo>
                  <a:pt x="21600" y="10824"/>
                </a:lnTo>
                <a:lnTo>
                  <a:pt x="21600" y="9698"/>
                </a:lnTo>
                <a:lnTo>
                  <a:pt x="21432" y="8717"/>
                </a:lnTo>
                <a:lnTo>
                  <a:pt x="21145" y="7663"/>
                </a:lnTo>
                <a:lnTo>
                  <a:pt x="20834" y="6681"/>
                </a:lnTo>
                <a:lnTo>
                  <a:pt x="20379" y="5795"/>
                </a:lnTo>
                <a:lnTo>
                  <a:pt x="19852" y="4957"/>
                </a:lnTo>
                <a:lnTo>
                  <a:pt x="19253" y="4047"/>
                </a:lnTo>
                <a:lnTo>
                  <a:pt x="18511" y="3376"/>
                </a:lnTo>
                <a:lnTo>
                  <a:pt x="17840" y="2634"/>
                </a:lnTo>
                <a:lnTo>
                  <a:pt x="16930" y="1868"/>
                </a:lnTo>
                <a:lnTo>
                  <a:pt x="16092" y="1341"/>
                </a:lnTo>
                <a:lnTo>
                  <a:pt x="15039" y="910"/>
                </a:lnTo>
                <a:lnTo>
                  <a:pt x="14057" y="455"/>
                </a:lnTo>
                <a:lnTo>
                  <a:pt x="13027" y="144"/>
                </a:lnTo>
                <a:lnTo>
                  <a:pt x="11878" y="0"/>
                </a:lnTo>
                <a:lnTo>
                  <a:pt x="10824" y="0"/>
                </a:lnTo>
                <a:lnTo>
                  <a:pt x="9698" y="0"/>
                </a:lnTo>
                <a:lnTo>
                  <a:pt x="8573" y="144"/>
                </a:lnTo>
                <a:lnTo>
                  <a:pt x="7519" y="455"/>
                </a:lnTo>
                <a:lnTo>
                  <a:pt x="6537" y="742"/>
                </a:lnTo>
                <a:lnTo>
                  <a:pt x="5651" y="1341"/>
                </a:lnTo>
                <a:lnTo>
                  <a:pt x="4813" y="1724"/>
                </a:lnTo>
                <a:lnTo>
                  <a:pt x="3903" y="2467"/>
                </a:lnTo>
                <a:lnTo>
                  <a:pt x="3089" y="3089"/>
                </a:lnTo>
                <a:lnTo>
                  <a:pt x="2490" y="3903"/>
                </a:lnTo>
                <a:lnTo>
                  <a:pt x="1724" y="4813"/>
                </a:lnTo>
                <a:lnTo>
                  <a:pt x="1341" y="5627"/>
                </a:lnTo>
                <a:lnTo>
                  <a:pt x="742" y="6537"/>
                </a:lnTo>
                <a:lnTo>
                  <a:pt x="455" y="7519"/>
                </a:lnTo>
                <a:lnTo>
                  <a:pt x="144" y="8573"/>
                </a:lnTo>
                <a:lnTo>
                  <a:pt x="0" y="9698"/>
                </a:lnTo>
                <a:lnTo>
                  <a:pt x="0" y="10824"/>
                </a:lnTo>
                <a:lnTo>
                  <a:pt x="0" y="11878"/>
                </a:lnTo>
                <a:lnTo>
                  <a:pt x="144" y="13003"/>
                </a:lnTo>
                <a:lnTo>
                  <a:pt x="455" y="14057"/>
                </a:lnTo>
                <a:lnTo>
                  <a:pt x="742" y="15039"/>
                </a:lnTo>
                <a:lnTo>
                  <a:pt x="1341" y="15949"/>
                </a:lnTo>
                <a:lnTo>
                  <a:pt x="1724" y="16763"/>
                </a:lnTo>
                <a:lnTo>
                  <a:pt x="2490" y="17673"/>
                </a:lnTo>
                <a:lnTo>
                  <a:pt x="3089" y="18511"/>
                </a:lnTo>
                <a:close/>
              </a:path>
              <a:path w="21600" h="21600" extrusionOk="0">
                <a:moveTo>
                  <a:pt x="10824" y="16332"/>
                </a:moveTo>
                <a:lnTo>
                  <a:pt x="11878" y="16236"/>
                </a:lnTo>
                <a:lnTo>
                  <a:pt x="12859" y="15949"/>
                </a:lnTo>
                <a:lnTo>
                  <a:pt x="13913" y="15350"/>
                </a:lnTo>
                <a:lnTo>
                  <a:pt x="14584" y="14584"/>
                </a:lnTo>
                <a:lnTo>
                  <a:pt x="15350" y="13913"/>
                </a:lnTo>
                <a:lnTo>
                  <a:pt x="15949" y="12859"/>
                </a:lnTo>
                <a:lnTo>
                  <a:pt x="16260" y="11878"/>
                </a:lnTo>
                <a:lnTo>
                  <a:pt x="16332" y="10824"/>
                </a:lnTo>
                <a:lnTo>
                  <a:pt x="16260" y="9698"/>
                </a:lnTo>
                <a:lnTo>
                  <a:pt x="15949" y="8717"/>
                </a:lnTo>
                <a:lnTo>
                  <a:pt x="15350" y="7663"/>
                </a:lnTo>
                <a:lnTo>
                  <a:pt x="14584" y="6849"/>
                </a:lnTo>
                <a:lnTo>
                  <a:pt x="13913" y="6250"/>
                </a:lnTo>
                <a:lnTo>
                  <a:pt x="12859" y="5651"/>
                </a:lnTo>
                <a:lnTo>
                  <a:pt x="11878" y="5340"/>
                </a:lnTo>
                <a:lnTo>
                  <a:pt x="10824" y="5268"/>
                </a:lnTo>
                <a:lnTo>
                  <a:pt x="9698" y="5340"/>
                </a:lnTo>
                <a:lnTo>
                  <a:pt x="8717" y="5651"/>
                </a:lnTo>
                <a:lnTo>
                  <a:pt x="7663" y="6250"/>
                </a:lnTo>
                <a:lnTo>
                  <a:pt x="6849" y="6849"/>
                </a:lnTo>
                <a:lnTo>
                  <a:pt x="6250" y="7663"/>
                </a:lnTo>
                <a:lnTo>
                  <a:pt x="5651" y="8717"/>
                </a:lnTo>
                <a:lnTo>
                  <a:pt x="5340" y="9698"/>
                </a:lnTo>
                <a:lnTo>
                  <a:pt x="5268" y="10824"/>
                </a:lnTo>
                <a:lnTo>
                  <a:pt x="5340" y="11878"/>
                </a:lnTo>
                <a:lnTo>
                  <a:pt x="5651" y="12859"/>
                </a:lnTo>
                <a:lnTo>
                  <a:pt x="6250" y="13913"/>
                </a:lnTo>
                <a:lnTo>
                  <a:pt x="6849" y="14584"/>
                </a:lnTo>
                <a:lnTo>
                  <a:pt x="7663" y="15350"/>
                </a:lnTo>
                <a:lnTo>
                  <a:pt x="8717" y="15949"/>
                </a:lnTo>
                <a:lnTo>
                  <a:pt x="9698" y="16236"/>
                </a:lnTo>
                <a:lnTo>
                  <a:pt x="10824" y="16332"/>
                </a:lnTo>
                <a:moveTo>
                  <a:pt x="9770" y="5340"/>
                </a:moveTo>
                <a:lnTo>
                  <a:pt x="9770" y="7160"/>
                </a:lnTo>
                <a:lnTo>
                  <a:pt x="9770" y="13985"/>
                </a:lnTo>
                <a:lnTo>
                  <a:pt x="9770" y="16236"/>
                </a:lnTo>
                <a:moveTo>
                  <a:pt x="11806" y="5340"/>
                </a:moveTo>
                <a:lnTo>
                  <a:pt x="11806" y="7160"/>
                </a:lnTo>
                <a:lnTo>
                  <a:pt x="11806" y="13985"/>
                </a:lnTo>
                <a:lnTo>
                  <a:pt x="11806" y="16236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79605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518" name="Text Box 14">
            <a:extLst>
              <a:ext uri="{FF2B5EF4-FFF2-40B4-BE49-F238E27FC236}">
                <a16:creationId xmlns:a16="http://schemas.microsoft.com/office/drawing/2014/main" id="{EBD15C63-EE07-4DAB-BC09-F11AC80348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4292600"/>
            <a:ext cx="216058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rgbClr val="FF0000"/>
                </a:solidFill>
              </a:rPr>
              <a:t>Density?</a:t>
            </a:r>
          </a:p>
        </p:txBody>
      </p:sp>
      <p:sp>
        <p:nvSpPr>
          <p:cNvPr id="21519" name="Text Box 15">
            <a:extLst>
              <a:ext uri="{FF2B5EF4-FFF2-40B4-BE49-F238E27FC236}">
                <a16:creationId xmlns:a16="http://schemas.microsoft.com/office/drawing/2014/main" id="{41582606-C8F2-47AA-AE4C-2BA3D3311D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3213" y="4238625"/>
            <a:ext cx="1217612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800">
                <a:solidFill>
                  <a:srgbClr val="FF0000"/>
                </a:solidFill>
              </a:rPr>
              <a:t>= </a:t>
            </a:r>
            <a:r>
              <a:rPr lang="en-GB" altLang="en-US" sz="4800" u="sng">
                <a:solidFill>
                  <a:srgbClr val="FF0000"/>
                </a:solidFill>
              </a:rPr>
              <a:t>m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800">
                <a:solidFill>
                  <a:srgbClr val="FF0000"/>
                </a:solidFill>
              </a:rPr>
              <a:t>    v</a:t>
            </a:r>
          </a:p>
        </p:txBody>
      </p:sp>
      <p:sp>
        <p:nvSpPr>
          <p:cNvPr id="21520" name="Text Box 16">
            <a:extLst>
              <a:ext uri="{FF2B5EF4-FFF2-40B4-BE49-F238E27FC236}">
                <a16:creationId xmlns:a16="http://schemas.microsoft.com/office/drawing/2014/main" id="{B91AED54-6B72-4FE4-8604-FE0FD73B58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4292600"/>
            <a:ext cx="168116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rgbClr val="FF0000"/>
                </a:solidFill>
              </a:rPr>
              <a:t>Mass?</a:t>
            </a:r>
          </a:p>
        </p:txBody>
      </p:sp>
      <p:sp>
        <p:nvSpPr>
          <p:cNvPr id="21521" name="Text Box 17">
            <a:extLst>
              <a:ext uri="{FF2B5EF4-FFF2-40B4-BE49-F238E27FC236}">
                <a16:creationId xmlns:a16="http://schemas.microsoft.com/office/drawing/2014/main" id="{63459D6D-1278-4A19-BE9D-FA140CF66B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1775" y="4221163"/>
            <a:ext cx="1998663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800">
                <a:solidFill>
                  <a:srgbClr val="FF0000"/>
                </a:solidFill>
              </a:rPr>
              <a:t>= d x v</a:t>
            </a:r>
          </a:p>
        </p:txBody>
      </p:sp>
      <p:sp>
        <p:nvSpPr>
          <p:cNvPr id="21522" name="floorlamp">
            <a:extLst>
              <a:ext uri="{FF2B5EF4-FFF2-40B4-BE49-F238E27FC236}">
                <a16:creationId xmlns:a16="http://schemas.microsoft.com/office/drawing/2014/main" id="{580DF47B-0BA5-43D5-B3F0-100D26E88C09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5951538" y="1538943"/>
            <a:ext cx="904875" cy="904875"/>
          </a:xfrm>
          <a:custGeom>
            <a:avLst/>
            <a:gdLst>
              <a:gd name="T0" fmla="*/ 452438 w 21600"/>
              <a:gd name="T1" fmla="*/ 0 h 21600"/>
              <a:gd name="T2" fmla="*/ 904875 w 21600"/>
              <a:gd name="T3" fmla="*/ 452438 h 21600"/>
              <a:gd name="T4" fmla="*/ 452438 w 21600"/>
              <a:gd name="T5" fmla="*/ 904875 h 21600"/>
              <a:gd name="T6" fmla="*/ 0 w 21600"/>
              <a:gd name="T7" fmla="*/ 452438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90 w 21600"/>
              <a:gd name="T13" fmla="*/ 4615 h 21600"/>
              <a:gd name="T14" fmla="*/ 18622 w 21600"/>
              <a:gd name="T15" fmla="*/ 1698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3089" y="18511"/>
                </a:moveTo>
                <a:lnTo>
                  <a:pt x="3903" y="19110"/>
                </a:lnTo>
                <a:lnTo>
                  <a:pt x="4813" y="19852"/>
                </a:lnTo>
                <a:lnTo>
                  <a:pt x="5651" y="20235"/>
                </a:lnTo>
                <a:lnTo>
                  <a:pt x="6537" y="20834"/>
                </a:lnTo>
                <a:lnTo>
                  <a:pt x="7519" y="21145"/>
                </a:lnTo>
                <a:lnTo>
                  <a:pt x="8573" y="21432"/>
                </a:lnTo>
                <a:lnTo>
                  <a:pt x="9698" y="21600"/>
                </a:lnTo>
                <a:lnTo>
                  <a:pt x="10824" y="21600"/>
                </a:lnTo>
                <a:lnTo>
                  <a:pt x="11878" y="21600"/>
                </a:lnTo>
                <a:lnTo>
                  <a:pt x="12859" y="21432"/>
                </a:lnTo>
                <a:lnTo>
                  <a:pt x="13913" y="21145"/>
                </a:lnTo>
                <a:lnTo>
                  <a:pt x="14895" y="20834"/>
                </a:lnTo>
                <a:lnTo>
                  <a:pt x="15949" y="20379"/>
                </a:lnTo>
                <a:lnTo>
                  <a:pt x="16787" y="19852"/>
                </a:lnTo>
                <a:lnTo>
                  <a:pt x="17529" y="19253"/>
                </a:lnTo>
                <a:lnTo>
                  <a:pt x="18367" y="18511"/>
                </a:lnTo>
                <a:lnTo>
                  <a:pt x="19110" y="17816"/>
                </a:lnTo>
                <a:lnTo>
                  <a:pt x="19708" y="16930"/>
                </a:lnTo>
                <a:lnTo>
                  <a:pt x="20235" y="16092"/>
                </a:lnTo>
                <a:lnTo>
                  <a:pt x="20690" y="15039"/>
                </a:lnTo>
                <a:lnTo>
                  <a:pt x="21145" y="14057"/>
                </a:lnTo>
                <a:lnTo>
                  <a:pt x="21432" y="13003"/>
                </a:lnTo>
                <a:lnTo>
                  <a:pt x="21600" y="11878"/>
                </a:lnTo>
                <a:lnTo>
                  <a:pt x="21600" y="10824"/>
                </a:lnTo>
                <a:lnTo>
                  <a:pt x="21600" y="9698"/>
                </a:lnTo>
                <a:lnTo>
                  <a:pt x="21432" y="8717"/>
                </a:lnTo>
                <a:lnTo>
                  <a:pt x="21145" y="7663"/>
                </a:lnTo>
                <a:lnTo>
                  <a:pt x="20834" y="6681"/>
                </a:lnTo>
                <a:lnTo>
                  <a:pt x="20379" y="5795"/>
                </a:lnTo>
                <a:lnTo>
                  <a:pt x="19852" y="4957"/>
                </a:lnTo>
                <a:lnTo>
                  <a:pt x="19253" y="4047"/>
                </a:lnTo>
                <a:lnTo>
                  <a:pt x="18511" y="3376"/>
                </a:lnTo>
                <a:lnTo>
                  <a:pt x="17840" y="2634"/>
                </a:lnTo>
                <a:lnTo>
                  <a:pt x="16930" y="1868"/>
                </a:lnTo>
                <a:lnTo>
                  <a:pt x="16092" y="1341"/>
                </a:lnTo>
                <a:lnTo>
                  <a:pt x="15039" y="910"/>
                </a:lnTo>
                <a:lnTo>
                  <a:pt x="14057" y="455"/>
                </a:lnTo>
                <a:lnTo>
                  <a:pt x="13027" y="144"/>
                </a:lnTo>
                <a:lnTo>
                  <a:pt x="11878" y="0"/>
                </a:lnTo>
                <a:lnTo>
                  <a:pt x="10824" y="0"/>
                </a:lnTo>
                <a:lnTo>
                  <a:pt x="9698" y="0"/>
                </a:lnTo>
                <a:lnTo>
                  <a:pt x="8573" y="144"/>
                </a:lnTo>
                <a:lnTo>
                  <a:pt x="7519" y="455"/>
                </a:lnTo>
                <a:lnTo>
                  <a:pt x="6537" y="742"/>
                </a:lnTo>
                <a:lnTo>
                  <a:pt x="5651" y="1341"/>
                </a:lnTo>
                <a:lnTo>
                  <a:pt x="4813" y="1724"/>
                </a:lnTo>
                <a:lnTo>
                  <a:pt x="3903" y="2467"/>
                </a:lnTo>
                <a:lnTo>
                  <a:pt x="3089" y="3089"/>
                </a:lnTo>
                <a:lnTo>
                  <a:pt x="2490" y="3903"/>
                </a:lnTo>
                <a:lnTo>
                  <a:pt x="1724" y="4813"/>
                </a:lnTo>
                <a:lnTo>
                  <a:pt x="1341" y="5627"/>
                </a:lnTo>
                <a:lnTo>
                  <a:pt x="742" y="6537"/>
                </a:lnTo>
                <a:lnTo>
                  <a:pt x="455" y="7519"/>
                </a:lnTo>
                <a:lnTo>
                  <a:pt x="144" y="8573"/>
                </a:lnTo>
                <a:lnTo>
                  <a:pt x="0" y="9698"/>
                </a:lnTo>
                <a:lnTo>
                  <a:pt x="0" y="10824"/>
                </a:lnTo>
                <a:lnTo>
                  <a:pt x="0" y="11878"/>
                </a:lnTo>
                <a:lnTo>
                  <a:pt x="144" y="13003"/>
                </a:lnTo>
                <a:lnTo>
                  <a:pt x="455" y="14057"/>
                </a:lnTo>
                <a:lnTo>
                  <a:pt x="742" y="15039"/>
                </a:lnTo>
                <a:lnTo>
                  <a:pt x="1341" y="15949"/>
                </a:lnTo>
                <a:lnTo>
                  <a:pt x="1724" y="16763"/>
                </a:lnTo>
                <a:lnTo>
                  <a:pt x="2490" y="17673"/>
                </a:lnTo>
                <a:lnTo>
                  <a:pt x="3089" y="18511"/>
                </a:lnTo>
                <a:close/>
              </a:path>
              <a:path w="21600" h="21600" extrusionOk="0">
                <a:moveTo>
                  <a:pt x="10824" y="16332"/>
                </a:moveTo>
                <a:lnTo>
                  <a:pt x="11878" y="16236"/>
                </a:lnTo>
                <a:lnTo>
                  <a:pt x="12859" y="15949"/>
                </a:lnTo>
                <a:lnTo>
                  <a:pt x="13913" y="15350"/>
                </a:lnTo>
                <a:lnTo>
                  <a:pt x="14584" y="14584"/>
                </a:lnTo>
                <a:lnTo>
                  <a:pt x="15350" y="13913"/>
                </a:lnTo>
                <a:lnTo>
                  <a:pt x="15949" y="12859"/>
                </a:lnTo>
                <a:lnTo>
                  <a:pt x="16260" y="11878"/>
                </a:lnTo>
                <a:lnTo>
                  <a:pt x="16332" y="10824"/>
                </a:lnTo>
                <a:lnTo>
                  <a:pt x="16260" y="9698"/>
                </a:lnTo>
                <a:lnTo>
                  <a:pt x="15949" y="8717"/>
                </a:lnTo>
                <a:lnTo>
                  <a:pt x="15350" y="7663"/>
                </a:lnTo>
                <a:lnTo>
                  <a:pt x="14584" y="6849"/>
                </a:lnTo>
                <a:lnTo>
                  <a:pt x="13913" y="6250"/>
                </a:lnTo>
                <a:lnTo>
                  <a:pt x="12859" y="5651"/>
                </a:lnTo>
                <a:lnTo>
                  <a:pt x="11878" y="5340"/>
                </a:lnTo>
                <a:lnTo>
                  <a:pt x="10824" y="5268"/>
                </a:lnTo>
                <a:lnTo>
                  <a:pt x="9698" y="5340"/>
                </a:lnTo>
                <a:lnTo>
                  <a:pt x="8717" y="5651"/>
                </a:lnTo>
                <a:lnTo>
                  <a:pt x="7663" y="6250"/>
                </a:lnTo>
                <a:lnTo>
                  <a:pt x="6849" y="6849"/>
                </a:lnTo>
                <a:lnTo>
                  <a:pt x="6250" y="7663"/>
                </a:lnTo>
                <a:lnTo>
                  <a:pt x="5651" y="8717"/>
                </a:lnTo>
                <a:lnTo>
                  <a:pt x="5340" y="9698"/>
                </a:lnTo>
                <a:lnTo>
                  <a:pt x="5268" y="10824"/>
                </a:lnTo>
                <a:lnTo>
                  <a:pt x="5340" y="11878"/>
                </a:lnTo>
                <a:lnTo>
                  <a:pt x="5651" y="12859"/>
                </a:lnTo>
                <a:lnTo>
                  <a:pt x="6250" y="13913"/>
                </a:lnTo>
                <a:lnTo>
                  <a:pt x="6849" y="14584"/>
                </a:lnTo>
                <a:lnTo>
                  <a:pt x="7663" y="15350"/>
                </a:lnTo>
                <a:lnTo>
                  <a:pt x="8717" y="15949"/>
                </a:lnTo>
                <a:lnTo>
                  <a:pt x="9698" y="16236"/>
                </a:lnTo>
                <a:lnTo>
                  <a:pt x="10824" y="16332"/>
                </a:lnTo>
                <a:moveTo>
                  <a:pt x="9770" y="5340"/>
                </a:moveTo>
                <a:lnTo>
                  <a:pt x="9770" y="7160"/>
                </a:lnTo>
                <a:lnTo>
                  <a:pt x="9770" y="13985"/>
                </a:lnTo>
                <a:lnTo>
                  <a:pt x="9770" y="16236"/>
                </a:lnTo>
                <a:moveTo>
                  <a:pt x="11806" y="5340"/>
                </a:moveTo>
                <a:lnTo>
                  <a:pt x="11806" y="7160"/>
                </a:lnTo>
                <a:lnTo>
                  <a:pt x="11806" y="13985"/>
                </a:lnTo>
                <a:lnTo>
                  <a:pt x="11806" y="16236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79605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523" name="Text Box 19">
            <a:extLst>
              <a:ext uri="{FF2B5EF4-FFF2-40B4-BE49-F238E27FC236}">
                <a16:creationId xmlns:a16="http://schemas.microsoft.com/office/drawing/2014/main" id="{2AB1495F-AF65-46D6-8F8F-04C2E4247A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6463" y="4292600"/>
            <a:ext cx="218916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rgbClr val="FF0000"/>
                </a:solidFill>
              </a:rPr>
              <a:t>Volume?</a:t>
            </a:r>
          </a:p>
        </p:txBody>
      </p:sp>
      <p:sp>
        <p:nvSpPr>
          <p:cNvPr id="21524" name="Text Box 20">
            <a:extLst>
              <a:ext uri="{FF2B5EF4-FFF2-40B4-BE49-F238E27FC236}">
                <a16:creationId xmlns:a16="http://schemas.microsoft.com/office/drawing/2014/main" id="{4F2D6715-AC2C-40E6-805F-3E1E2BF928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7050" y="4221163"/>
            <a:ext cx="1217613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800">
                <a:solidFill>
                  <a:srgbClr val="FF0000"/>
                </a:solidFill>
              </a:rPr>
              <a:t>= </a:t>
            </a:r>
            <a:r>
              <a:rPr lang="en-GB" altLang="en-US" sz="4800" u="sng">
                <a:solidFill>
                  <a:srgbClr val="FF0000"/>
                </a:solidFill>
              </a:rPr>
              <a:t>m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800">
                <a:solidFill>
                  <a:srgbClr val="FF0000"/>
                </a:solidFill>
              </a:rPr>
              <a:t>    d</a:t>
            </a:r>
          </a:p>
        </p:txBody>
      </p:sp>
      <p:sp>
        <p:nvSpPr>
          <p:cNvPr id="21525" name="floorlamp">
            <a:extLst>
              <a:ext uri="{FF2B5EF4-FFF2-40B4-BE49-F238E27FC236}">
                <a16:creationId xmlns:a16="http://schemas.microsoft.com/office/drawing/2014/main" id="{284BB32D-2B85-4F44-92C7-78DF54A204D5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6782023" y="2862263"/>
            <a:ext cx="904875" cy="904875"/>
          </a:xfrm>
          <a:custGeom>
            <a:avLst/>
            <a:gdLst>
              <a:gd name="T0" fmla="*/ 452438 w 21600"/>
              <a:gd name="T1" fmla="*/ 0 h 21600"/>
              <a:gd name="T2" fmla="*/ 904875 w 21600"/>
              <a:gd name="T3" fmla="*/ 452438 h 21600"/>
              <a:gd name="T4" fmla="*/ 452438 w 21600"/>
              <a:gd name="T5" fmla="*/ 904875 h 21600"/>
              <a:gd name="T6" fmla="*/ 0 w 21600"/>
              <a:gd name="T7" fmla="*/ 452438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90 w 21600"/>
              <a:gd name="T13" fmla="*/ 4615 h 21600"/>
              <a:gd name="T14" fmla="*/ 18622 w 21600"/>
              <a:gd name="T15" fmla="*/ 1698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3089" y="18511"/>
                </a:moveTo>
                <a:lnTo>
                  <a:pt x="3903" y="19110"/>
                </a:lnTo>
                <a:lnTo>
                  <a:pt x="4813" y="19852"/>
                </a:lnTo>
                <a:lnTo>
                  <a:pt x="5651" y="20235"/>
                </a:lnTo>
                <a:lnTo>
                  <a:pt x="6537" y="20834"/>
                </a:lnTo>
                <a:lnTo>
                  <a:pt x="7519" y="21145"/>
                </a:lnTo>
                <a:lnTo>
                  <a:pt x="8573" y="21432"/>
                </a:lnTo>
                <a:lnTo>
                  <a:pt x="9698" y="21600"/>
                </a:lnTo>
                <a:lnTo>
                  <a:pt x="10824" y="21600"/>
                </a:lnTo>
                <a:lnTo>
                  <a:pt x="11878" y="21600"/>
                </a:lnTo>
                <a:lnTo>
                  <a:pt x="12859" y="21432"/>
                </a:lnTo>
                <a:lnTo>
                  <a:pt x="13913" y="21145"/>
                </a:lnTo>
                <a:lnTo>
                  <a:pt x="14895" y="20834"/>
                </a:lnTo>
                <a:lnTo>
                  <a:pt x="15949" y="20379"/>
                </a:lnTo>
                <a:lnTo>
                  <a:pt x="16787" y="19852"/>
                </a:lnTo>
                <a:lnTo>
                  <a:pt x="17529" y="19253"/>
                </a:lnTo>
                <a:lnTo>
                  <a:pt x="18367" y="18511"/>
                </a:lnTo>
                <a:lnTo>
                  <a:pt x="19110" y="17816"/>
                </a:lnTo>
                <a:lnTo>
                  <a:pt x="19708" y="16930"/>
                </a:lnTo>
                <a:lnTo>
                  <a:pt x="20235" y="16092"/>
                </a:lnTo>
                <a:lnTo>
                  <a:pt x="20690" y="15039"/>
                </a:lnTo>
                <a:lnTo>
                  <a:pt x="21145" y="14057"/>
                </a:lnTo>
                <a:lnTo>
                  <a:pt x="21432" y="13003"/>
                </a:lnTo>
                <a:lnTo>
                  <a:pt x="21600" y="11878"/>
                </a:lnTo>
                <a:lnTo>
                  <a:pt x="21600" y="10824"/>
                </a:lnTo>
                <a:lnTo>
                  <a:pt x="21600" y="9698"/>
                </a:lnTo>
                <a:lnTo>
                  <a:pt x="21432" y="8717"/>
                </a:lnTo>
                <a:lnTo>
                  <a:pt x="21145" y="7663"/>
                </a:lnTo>
                <a:lnTo>
                  <a:pt x="20834" y="6681"/>
                </a:lnTo>
                <a:lnTo>
                  <a:pt x="20379" y="5795"/>
                </a:lnTo>
                <a:lnTo>
                  <a:pt x="19852" y="4957"/>
                </a:lnTo>
                <a:lnTo>
                  <a:pt x="19253" y="4047"/>
                </a:lnTo>
                <a:lnTo>
                  <a:pt x="18511" y="3376"/>
                </a:lnTo>
                <a:lnTo>
                  <a:pt x="17840" y="2634"/>
                </a:lnTo>
                <a:lnTo>
                  <a:pt x="16930" y="1868"/>
                </a:lnTo>
                <a:lnTo>
                  <a:pt x="16092" y="1341"/>
                </a:lnTo>
                <a:lnTo>
                  <a:pt x="15039" y="910"/>
                </a:lnTo>
                <a:lnTo>
                  <a:pt x="14057" y="455"/>
                </a:lnTo>
                <a:lnTo>
                  <a:pt x="13027" y="144"/>
                </a:lnTo>
                <a:lnTo>
                  <a:pt x="11878" y="0"/>
                </a:lnTo>
                <a:lnTo>
                  <a:pt x="10824" y="0"/>
                </a:lnTo>
                <a:lnTo>
                  <a:pt x="9698" y="0"/>
                </a:lnTo>
                <a:lnTo>
                  <a:pt x="8573" y="144"/>
                </a:lnTo>
                <a:lnTo>
                  <a:pt x="7519" y="455"/>
                </a:lnTo>
                <a:lnTo>
                  <a:pt x="6537" y="742"/>
                </a:lnTo>
                <a:lnTo>
                  <a:pt x="5651" y="1341"/>
                </a:lnTo>
                <a:lnTo>
                  <a:pt x="4813" y="1724"/>
                </a:lnTo>
                <a:lnTo>
                  <a:pt x="3903" y="2467"/>
                </a:lnTo>
                <a:lnTo>
                  <a:pt x="3089" y="3089"/>
                </a:lnTo>
                <a:lnTo>
                  <a:pt x="2490" y="3903"/>
                </a:lnTo>
                <a:lnTo>
                  <a:pt x="1724" y="4813"/>
                </a:lnTo>
                <a:lnTo>
                  <a:pt x="1341" y="5627"/>
                </a:lnTo>
                <a:lnTo>
                  <a:pt x="742" y="6537"/>
                </a:lnTo>
                <a:lnTo>
                  <a:pt x="455" y="7519"/>
                </a:lnTo>
                <a:lnTo>
                  <a:pt x="144" y="8573"/>
                </a:lnTo>
                <a:lnTo>
                  <a:pt x="0" y="9698"/>
                </a:lnTo>
                <a:lnTo>
                  <a:pt x="0" y="10824"/>
                </a:lnTo>
                <a:lnTo>
                  <a:pt x="0" y="11878"/>
                </a:lnTo>
                <a:lnTo>
                  <a:pt x="144" y="13003"/>
                </a:lnTo>
                <a:lnTo>
                  <a:pt x="455" y="14057"/>
                </a:lnTo>
                <a:lnTo>
                  <a:pt x="742" y="15039"/>
                </a:lnTo>
                <a:lnTo>
                  <a:pt x="1341" y="15949"/>
                </a:lnTo>
                <a:lnTo>
                  <a:pt x="1724" y="16763"/>
                </a:lnTo>
                <a:lnTo>
                  <a:pt x="2490" y="17673"/>
                </a:lnTo>
                <a:lnTo>
                  <a:pt x="3089" y="18511"/>
                </a:lnTo>
                <a:close/>
              </a:path>
              <a:path w="21600" h="21600" extrusionOk="0">
                <a:moveTo>
                  <a:pt x="10824" y="16332"/>
                </a:moveTo>
                <a:lnTo>
                  <a:pt x="11878" y="16236"/>
                </a:lnTo>
                <a:lnTo>
                  <a:pt x="12859" y="15949"/>
                </a:lnTo>
                <a:lnTo>
                  <a:pt x="13913" y="15350"/>
                </a:lnTo>
                <a:lnTo>
                  <a:pt x="14584" y="14584"/>
                </a:lnTo>
                <a:lnTo>
                  <a:pt x="15350" y="13913"/>
                </a:lnTo>
                <a:lnTo>
                  <a:pt x="15949" y="12859"/>
                </a:lnTo>
                <a:lnTo>
                  <a:pt x="16260" y="11878"/>
                </a:lnTo>
                <a:lnTo>
                  <a:pt x="16332" y="10824"/>
                </a:lnTo>
                <a:lnTo>
                  <a:pt x="16260" y="9698"/>
                </a:lnTo>
                <a:lnTo>
                  <a:pt x="15949" y="8717"/>
                </a:lnTo>
                <a:lnTo>
                  <a:pt x="15350" y="7663"/>
                </a:lnTo>
                <a:lnTo>
                  <a:pt x="14584" y="6849"/>
                </a:lnTo>
                <a:lnTo>
                  <a:pt x="13913" y="6250"/>
                </a:lnTo>
                <a:lnTo>
                  <a:pt x="12859" y="5651"/>
                </a:lnTo>
                <a:lnTo>
                  <a:pt x="11878" y="5340"/>
                </a:lnTo>
                <a:lnTo>
                  <a:pt x="10824" y="5268"/>
                </a:lnTo>
                <a:lnTo>
                  <a:pt x="9698" y="5340"/>
                </a:lnTo>
                <a:lnTo>
                  <a:pt x="8717" y="5651"/>
                </a:lnTo>
                <a:lnTo>
                  <a:pt x="7663" y="6250"/>
                </a:lnTo>
                <a:lnTo>
                  <a:pt x="6849" y="6849"/>
                </a:lnTo>
                <a:lnTo>
                  <a:pt x="6250" y="7663"/>
                </a:lnTo>
                <a:lnTo>
                  <a:pt x="5651" y="8717"/>
                </a:lnTo>
                <a:lnTo>
                  <a:pt x="5340" y="9698"/>
                </a:lnTo>
                <a:lnTo>
                  <a:pt x="5268" y="10824"/>
                </a:lnTo>
                <a:lnTo>
                  <a:pt x="5340" y="11878"/>
                </a:lnTo>
                <a:lnTo>
                  <a:pt x="5651" y="12859"/>
                </a:lnTo>
                <a:lnTo>
                  <a:pt x="6250" y="13913"/>
                </a:lnTo>
                <a:lnTo>
                  <a:pt x="6849" y="14584"/>
                </a:lnTo>
                <a:lnTo>
                  <a:pt x="7663" y="15350"/>
                </a:lnTo>
                <a:lnTo>
                  <a:pt x="8717" y="15949"/>
                </a:lnTo>
                <a:lnTo>
                  <a:pt x="9698" y="16236"/>
                </a:lnTo>
                <a:lnTo>
                  <a:pt x="10824" y="16332"/>
                </a:lnTo>
                <a:moveTo>
                  <a:pt x="9770" y="5340"/>
                </a:moveTo>
                <a:lnTo>
                  <a:pt x="9770" y="7160"/>
                </a:lnTo>
                <a:lnTo>
                  <a:pt x="9770" y="13985"/>
                </a:lnTo>
                <a:lnTo>
                  <a:pt x="9770" y="16236"/>
                </a:lnTo>
                <a:moveTo>
                  <a:pt x="11806" y="5340"/>
                </a:moveTo>
                <a:lnTo>
                  <a:pt x="11806" y="7160"/>
                </a:lnTo>
                <a:lnTo>
                  <a:pt x="11806" y="13985"/>
                </a:lnTo>
                <a:lnTo>
                  <a:pt x="11806" y="16236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79605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215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21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1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1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21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8" grpId="0"/>
      <p:bldP spid="21518" grpId="1"/>
      <p:bldP spid="21519" grpId="0"/>
      <p:bldP spid="21519" grpId="1"/>
      <p:bldP spid="21520" grpId="0"/>
      <p:bldP spid="21520" grpId="1"/>
      <p:bldP spid="21521" grpId="0"/>
      <p:bldP spid="21521" grpId="1"/>
      <p:bldP spid="21523" grpId="0"/>
      <p:bldP spid="2152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>
            <a:extLst>
              <a:ext uri="{FF2B5EF4-FFF2-40B4-BE49-F238E27FC236}">
                <a16:creationId xmlns:a16="http://schemas.microsoft.com/office/drawing/2014/main" id="{7695EA1F-4684-4242-9F0E-3C2B979CFC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>
                <a:solidFill>
                  <a:schemeClr val="tx2"/>
                </a:solidFill>
              </a:rPr>
              <a:t>A steel girder weighs 2500 kg and has a volume of 100m</a:t>
            </a:r>
            <a:r>
              <a:rPr lang="en-GB" altLang="en-US" baseline="30000">
                <a:solidFill>
                  <a:schemeClr val="tx2"/>
                </a:solidFill>
              </a:rPr>
              <a:t>3</a:t>
            </a:r>
            <a:r>
              <a:rPr lang="en-GB" altLang="en-US">
                <a:solidFill>
                  <a:schemeClr val="tx2"/>
                </a:solidFill>
              </a:rPr>
              <a:t> </a:t>
            </a:r>
            <a:br>
              <a:rPr lang="en-GB" altLang="en-US">
                <a:solidFill>
                  <a:schemeClr val="tx2"/>
                </a:solidFill>
              </a:rPr>
            </a:br>
            <a:r>
              <a:rPr lang="en-GB" altLang="en-US">
                <a:solidFill>
                  <a:schemeClr val="tx2"/>
                </a:solidFill>
              </a:rPr>
              <a:t>What is its density?</a:t>
            </a:r>
          </a:p>
        </p:txBody>
      </p:sp>
      <p:grpSp>
        <p:nvGrpSpPr>
          <p:cNvPr id="15363" name="Group 5">
            <a:extLst>
              <a:ext uri="{FF2B5EF4-FFF2-40B4-BE49-F238E27FC236}">
                <a16:creationId xmlns:a16="http://schemas.microsoft.com/office/drawing/2014/main" id="{CA94179C-97B1-43FA-B604-61E6E02E1AAE}"/>
              </a:ext>
            </a:extLst>
          </p:cNvPr>
          <p:cNvGrpSpPr>
            <a:grpSpLocks/>
          </p:cNvGrpSpPr>
          <p:nvPr/>
        </p:nvGrpSpPr>
        <p:grpSpPr bwMode="auto">
          <a:xfrm>
            <a:off x="5219700" y="3573463"/>
            <a:ext cx="3744913" cy="2881312"/>
            <a:chOff x="1927" y="1298"/>
            <a:chExt cx="2359" cy="1815"/>
          </a:xfrm>
        </p:grpSpPr>
        <p:sp>
          <p:nvSpPr>
            <p:cNvPr id="15372" name="AutoShape 6">
              <a:extLst>
                <a:ext uri="{FF2B5EF4-FFF2-40B4-BE49-F238E27FC236}">
                  <a16:creationId xmlns:a16="http://schemas.microsoft.com/office/drawing/2014/main" id="{E272C5EE-06D9-477B-A548-49B966077A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7" y="1298"/>
              <a:ext cx="2359" cy="1815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5373" name="Line 7">
              <a:extLst>
                <a:ext uri="{FF2B5EF4-FFF2-40B4-BE49-F238E27FC236}">
                  <a16:creationId xmlns:a16="http://schemas.microsoft.com/office/drawing/2014/main" id="{4AF4A82F-64D9-4E9D-9246-4CD7128C73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7" y="2205"/>
              <a:ext cx="117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4" name="Text Box 8">
              <a:extLst>
                <a:ext uri="{FF2B5EF4-FFF2-40B4-BE49-F238E27FC236}">
                  <a16:creationId xmlns:a16="http://schemas.microsoft.com/office/drawing/2014/main" id="{9C417CDB-EC4A-45A6-B9B7-88555BAE62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31" y="2292"/>
              <a:ext cx="410" cy="6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6600"/>
                <a:t>d</a:t>
              </a:r>
            </a:p>
          </p:txBody>
        </p:sp>
        <p:sp>
          <p:nvSpPr>
            <p:cNvPr id="15375" name="Text Box 9">
              <a:extLst>
                <a:ext uri="{FF2B5EF4-FFF2-40B4-BE49-F238E27FC236}">
                  <a16:creationId xmlns:a16="http://schemas.microsoft.com/office/drawing/2014/main" id="{CE0E1DB0-FD2F-49AB-A17C-A2B76170D8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5" y="1521"/>
              <a:ext cx="556" cy="6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6600"/>
                <a:t>m</a:t>
              </a:r>
            </a:p>
          </p:txBody>
        </p:sp>
        <p:sp>
          <p:nvSpPr>
            <p:cNvPr id="15376" name="Text Box 10">
              <a:extLst>
                <a:ext uri="{FF2B5EF4-FFF2-40B4-BE49-F238E27FC236}">
                  <a16:creationId xmlns:a16="http://schemas.microsoft.com/office/drawing/2014/main" id="{B016D419-9158-45F1-B17A-902F22FDC9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33" y="2296"/>
              <a:ext cx="380" cy="6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6600"/>
                <a:t>v</a:t>
              </a:r>
            </a:p>
          </p:txBody>
        </p:sp>
        <p:sp>
          <p:nvSpPr>
            <p:cNvPr id="15377" name="Text Box 11">
              <a:extLst>
                <a:ext uri="{FF2B5EF4-FFF2-40B4-BE49-F238E27FC236}">
                  <a16:creationId xmlns:a16="http://schemas.microsoft.com/office/drawing/2014/main" id="{EAABC264-5074-43B9-A439-12CD65D9D3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56" y="2387"/>
              <a:ext cx="332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5400"/>
                <a:t>x</a:t>
              </a:r>
            </a:p>
          </p:txBody>
        </p:sp>
      </p:grpSp>
      <p:sp>
        <p:nvSpPr>
          <p:cNvPr id="23564" name="floorlamp">
            <a:extLst>
              <a:ext uri="{FF2B5EF4-FFF2-40B4-BE49-F238E27FC236}">
                <a16:creationId xmlns:a16="http://schemas.microsoft.com/office/drawing/2014/main" id="{99599216-4A84-489B-BF5F-54E47D97B682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5867400" y="5300663"/>
            <a:ext cx="904875" cy="904875"/>
          </a:xfrm>
          <a:custGeom>
            <a:avLst/>
            <a:gdLst>
              <a:gd name="T0" fmla="*/ 452438 w 21600"/>
              <a:gd name="T1" fmla="*/ 0 h 21600"/>
              <a:gd name="T2" fmla="*/ 904875 w 21600"/>
              <a:gd name="T3" fmla="*/ 452438 h 21600"/>
              <a:gd name="T4" fmla="*/ 452438 w 21600"/>
              <a:gd name="T5" fmla="*/ 904875 h 21600"/>
              <a:gd name="T6" fmla="*/ 0 w 21600"/>
              <a:gd name="T7" fmla="*/ 452438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90 w 21600"/>
              <a:gd name="T13" fmla="*/ 4615 h 21600"/>
              <a:gd name="T14" fmla="*/ 18622 w 21600"/>
              <a:gd name="T15" fmla="*/ 1698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3089" y="18511"/>
                </a:moveTo>
                <a:lnTo>
                  <a:pt x="3903" y="19110"/>
                </a:lnTo>
                <a:lnTo>
                  <a:pt x="4813" y="19852"/>
                </a:lnTo>
                <a:lnTo>
                  <a:pt x="5651" y="20235"/>
                </a:lnTo>
                <a:lnTo>
                  <a:pt x="6537" y="20834"/>
                </a:lnTo>
                <a:lnTo>
                  <a:pt x="7519" y="21145"/>
                </a:lnTo>
                <a:lnTo>
                  <a:pt x="8573" y="21432"/>
                </a:lnTo>
                <a:lnTo>
                  <a:pt x="9698" y="21600"/>
                </a:lnTo>
                <a:lnTo>
                  <a:pt x="10824" y="21600"/>
                </a:lnTo>
                <a:lnTo>
                  <a:pt x="11878" y="21600"/>
                </a:lnTo>
                <a:lnTo>
                  <a:pt x="12859" y="21432"/>
                </a:lnTo>
                <a:lnTo>
                  <a:pt x="13913" y="21145"/>
                </a:lnTo>
                <a:lnTo>
                  <a:pt x="14895" y="20834"/>
                </a:lnTo>
                <a:lnTo>
                  <a:pt x="15949" y="20379"/>
                </a:lnTo>
                <a:lnTo>
                  <a:pt x="16787" y="19852"/>
                </a:lnTo>
                <a:lnTo>
                  <a:pt x="17529" y="19253"/>
                </a:lnTo>
                <a:lnTo>
                  <a:pt x="18367" y="18511"/>
                </a:lnTo>
                <a:lnTo>
                  <a:pt x="19110" y="17816"/>
                </a:lnTo>
                <a:lnTo>
                  <a:pt x="19708" y="16930"/>
                </a:lnTo>
                <a:lnTo>
                  <a:pt x="20235" y="16092"/>
                </a:lnTo>
                <a:lnTo>
                  <a:pt x="20690" y="15039"/>
                </a:lnTo>
                <a:lnTo>
                  <a:pt x="21145" y="14057"/>
                </a:lnTo>
                <a:lnTo>
                  <a:pt x="21432" y="13003"/>
                </a:lnTo>
                <a:lnTo>
                  <a:pt x="21600" y="11878"/>
                </a:lnTo>
                <a:lnTo>
                  <a:pt x="21600" y="10824"/>
                </a:lnTo>
                <a:lnTo>
                  <a:pt x="21600" y="9698"/>
                </a:lnTo>
                <a:lnTo>
                  <a:pt x="21432" y="8717"/>
                </a:lnTo>
                <a:lnTo>
                  <a:pt x="21145" y="7663"/>
                </a:lnTo>
                <a:lnTo>
                  <a:pt x="20834" y="6681"/>
                </a:lnTo>
                <a:lnTo>
                  <a:pt x="20379" y="5795"/>
                </a:lnTo>
                <a:lnTo>
                  <a:pt x="19852" y="4957"/>
                </a:lnTo>
                <a:lnTo>
                  <a:pt x="19253" y="4047"/>
                </a:lnTo>
                <a:lnTo>
                  <a:pt x="18511" y="3376"/>
                </a:lnTo>
                <a:lnTo>
                  <a:pt x="17840" y="2634"/>
                </a:lnTo>
                <a:lnTo>
                  <a:pt x="16930" y="1868"/>
                </a:lnTo>
                <a:lnTo>
                  <a:pt x="16092" y="1341"/>
                </a:lnTo>
                <a:lnTo>
                  <a:pt x="15039" y="910"/>
                </a:lnTo>
                <a:lnTo>
                  <a:pt x="14057" y="455"/>
                </a:lnTo>
                <a:lnTo>
                  <a:pt x="13027" y="144"/>
                </a:lnTo>
                <a:lnTo>
                  <a:pt x="11878" y="0"/>
                </a:lnTo>
                <a:lnTo>
                  <a:pt x="10824" y="0"/>
                </a:lnTo>
                <a:lnTo>
                  <a:pt x="9698" y="0"/>
                </a:lnTo>
                <a:lnTo>
                  <a:pt x="8573" y="144"/>
                </a:lnTo>
                <a:lnTo>
                  <a:pt x="7519" y="455"/>
                </a:lnTo>
                <a:lnTo>
                  <a:pt x="6537" y="742"/>
                </a:lnTo>
                <a:lnTo>
                  <a:pt x="5651" y="1341"/>
                </a:lnTo>
                <a:lnTo>
                  <a:pt x="4813" y="1724"/>
                </a:lnTo>
                <a:lnTo>
                  <a:pt x="3903" y="2467"/>
                </a:lnTo>
                <a:lnTo>
                  <a:pt x="3089" y="3089"/>
                </a:lnTo>
                <a:lnTo>
                  <a:pt x="2490" y="3903"/>
                </a:lnTo>
                <a:lnTo>
                  <a:pt x="1724" y="4813"/>
                </a:lnTo>
                <a:lnTo>
                  <a:pt x="1341" y="5627"/>
                </a:lnTo>
                <a:lnTo>
                  <a:pt x="742" y="6537"/>
                </a:lnTo>
                <a:lnTo>
                  <a:pt x="455" y="7519"/>
                </a:lnTo>
                <a:lnTo>
                  <a:pt x="144" y="8573"/>
                </a:lnTo>
                <a:lnTo>
                  <a:pt x="0" y="9698"/>
                </a:lnTo>
                <a:lnTo>
                  <a:pt x="0" y="10824"/>
                </a:lnTo>
                <a:lnTo>
                  <a:pt x="0" y="11878"/>
                </a:lnTo>
                <a:lnTo>
                  <a:pt x="144" y="13003"/>
                </a:lnTo>
                <a:lnTo>
                  <a:pt x="455" y="14057"/>
                </a:lnTo>
                <a:lnTo>
                  <a:pt x="742" y="15039"/>
                </a:lnTo>
                <a:lnTo>
                  <a:pt x="1341" y="15949"/>
                </a:lnTo>
                <a:lnTo>
                  <a:pt x="1724" y="16763"/>
                </a:lnTo>
                <a:lnTo>
                  <a:pt x="2490" y="17673"/>
                </a:lnTo>
                <a:lnTo>
                  <a:pt x="3089" y="18511"/>
                </a:lnTo>
                <a:close/>
              </a:path>
              <a:path w="21600" h="21600" extrusionOk="0">
                <a:moveTo>
                  <a:pt x="10824" y="16332"/>
                </a:moveTo>
                <a:lnTo>
                  <a:pt x="11878" y="16236"/>
                </a:lnTo>
                <a:lnTo>
                  <a:pt x="12859" y="15949"/>
                </a:lnTo>
                <a:lnTo>
                  <a:pt x="13913" y="15350"/>
                </a:lnTo>
                <a:lnTo>
                  <a:pt x="14584" y="14584"/>
                </a:lnTo>
                <a:lnTo>
                  <a:pt x="15350" y="13913"/>
                </a:lnTo>
                <a:lnTo>
                  <a:pt x="15949" y="12859"/>
                </a:lnTo>
                <a:lnTo>
                  <a:pt x="16260" y="11878"/>
                </a:lnTo>
                <a:lnTo>
                  <a:pt x="16332" y="10824"/>
                </a:lnTo>
                <a:lnTo>
                  <a:pt x="16260" y="9698"/>
                </a:lnTo>
                <a:lnTo>
                  <a:pt x="15949" y="8717"/>
                </a:lnTo>
                <a:lnTo>
                  <a:pt x="15350" y="7663"/>
                </a:lnTo>
                <a:lnTo>
                  <a:pt x="14584" y="6849"/>
                </a:lnTo>
                <a:lnTo>
                  <a:pt x="13913" y="6250"/>
                </a:lnTo>
                <a:lnTo>
                  <a:pt x="12859" y="5651"/>
                </a:lnTo>
                <a:lnTo>
                  <a:pt x="11878" y="5340"/>
                </a:lnTo>
                <a:lnTo>
                  <a:pt x="10824" y="5268"/>
                </a:lnTo>
                <a:lnTo>
                  <a:pt x="9698" y="5340"/>
                </a:lnTo>
                <a:lnTo>
                  <a:pt x="8717" y="5651"/>
                </a:lnTo>
                <a:lnTo>
                  <a:pt x="7663" y="6250"/>
                </a:lnTo>
                <a:lnTo>
                  <a:pt x="6849" y="6849"/>
                </a:lnTo>
                <a:lnTo>
                  <a:pt x="6250" y="7663"/>
                </a:lnTo>
                <a:lnTo>
                  <a:pt x="5651" y="8717"/>
                </a:lnTo>
                <a:lnTo>
                  <a:pt x="5340" y="9698"/>
                </a:lnTo>
                <a:lnTo>
                  <a:pt x="5268" y="10824"/>
                </a:lnTo>
                <a:lnTo>
                  <a:pt x="5340" y="11878"/>
                </a:lnTo>
                <a:lnTo>
                  <a:pt x="5651" y="12859"/>
                </a:lnTo>
                <a:lnTo>
                  <a:pt x="6250" y="13913"/>
                </a:lnTo>
                <a:lnTo>
                  <a:pt x="6849" y="14584"/>
                </a:lnTo>
                <a:lnTo>
                  <a:pt x="7663" y="15350"/>
                </a:lnTo>
                <a:lnTo>
                  <a:pt x="8717" y="15949"/>
                </a:lnTo>
                <a:lnTo>
                  <a:pt x="9698" y="16236"/>
                </a:lnTo>
                <a:lnTo>
                  <a:pt x="10824" y="16332"/>
                </a:lnTo>
                <a:moveTo>
                  <a:pt x="9770" y="5340"/>
                </a:moveTo>
                <a:lnTo>
                  <a:pt x="9770" y="7160"/>
                </a:lnTo>
                <a:lnTo>
                  <a:pt x="9770" y="13985"/>
                </a:lnTo>
                <a:lnTo>
                  <a:pt x="9770" y="16236"/>
                </a:lnTo>
                <a:moveTo>
                  <a:pt x="11806" y="5340"/>
                </a:moveTo>
                <a:lnTo>
                  <a:pt x="11806" y="7160"/>
                </a:lnTo>
                <a:lnTo>
                  <a:pt x="11806" y="13985"/>
                </a:lnTo>
                <a:lnTo>
                  <a:pt x="11806" y="16236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79605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565" name="Text Box 13">
            <a:extLst>
              <a:ext uri="{FF2B5EF4-FFF2-40B4-BE49-F238E27FC236}">
                <a16:creationId xmlns:a16="http://schemas.microsoft.com/office/drawing/2014/main" id="{99CF1345-15EB-4D8D-9550-629DCD1B07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3475" y="2060575"/>
            <a:ext cx="1217613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800">
                <a:solidFill>
                  <a:srgbClr val="FF0000"/>
                </a:solidFill>
              </a:rPr>
              <a:t>= </a:t>
            </a:r>
            <a:r>
              <a:rPr lang="en-GB" altLang="en-US" sz="4800" u="sng">
                <a:solidFill>
                  <a:srgbClr val="FF0000"/>
                </a:solidFill>
              </a:rPr>
              <a:t>m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800">
                <a:solidFill>
                  <a:srgbClr val="FF0000"/>
                </a:solidFill>
              </a:rPr>
              <a:t>    v</a:t>
            </a:r>
          </a:p>
        </p:txBody>
      </p:sp>
      <p:sp>
        <p:nvSpPr>
          <p:cNvPr id="23566" name="Text Box 14">
            <a:extLst>
              <a:ext uri="{FF2B5EF4-FFF2-40B4-BE49-F238E27FC236}">
                <a16:creationId xmlns:a16="http://schemas.microsoft.com/office/drawing/2014/main" id="{AF979234-06FB-4F93-B9BD-DAB7C1A820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4525" y="2097088"/>
            <a:ext cx="187801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rgbClr val="FF0000"/>
                </a:solidFill>
              </a:rPr>
              <a:t>Density</a:t>
            </a:r>
          </a:p>
        </p:txBody>
      </p:sp>
      <p:sp>
        <p:nvSpPr>
          <p:cNvPr id="23567" name="Text Box 15">
            <a:extLst>
              <a:ext uri="{FF2B5EF4-FFF2-40B4-BE49-F238E27FC236}">
                <a16:creationId xmlns:a16="http://schemas.microsoft.com/office/drawing/2014/main" id="{EE99D0B5-9FA5-4558-BD77-D12A089044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1989138"/>
            <a:ext cx="35861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rgbClr val="FF0000"/>
                </a:solidFill>
              </a:rPr>
              <a:t>d = 2500 </a:t>
            </a:r>
            <a:r>
              <a:rPr lang="en-US" altLang="en-US" sz="4000">
                <a:solidFill>
                  <a:srgbClr val="FF0000"/>
                </a:solidFill>
                <a:cs typeface="Arial" panose="020B0604020202020204" pitchFamily="34" charset="0"/>
              </a:rPr>
              <a:t>÷ 100</a:t>
            </a:r>
          </a:p>
        </p:txBody>
      </p:sp>
      <p:sp>
        <p:nvSpPr>
          <p:cNvPr id="23568" name="Text Box 16">
            <a:extLst>
              <a:ext uri="{FF2B5EF4-FFF2-40B4-BE49-F238E27FC236}">
                <a16:creationId xmlns:a16="http://schemas.microsoft.com/office/drawing/2014/main" id="{AAF34A83-2AEC-46E9-B797-319D72ACF8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1775" y="2708275"/>
            <a:ext cx="156051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rgbClr val="FF0000"/>
                </a:solidFill>
              </a:rPr>
              <a:t>Kg/m</a:t>
            </a:r>
            <a:r>
              <a:rPr lang="en-GB" altLang="en-US" sz="4000" baseline="30000">
                <a:solidFill>
                  <a:srgbClr val="FF0000"/>
                </a:solidFill>
              </a:rPr>
              <a:t>3</a:t>
            </a:r>
            <a:endParaRPr lang="en-US" altLang="en-US" sz="4000" baseline="3000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23569" name="AutoShape 17">
            <a:extLst>
              <a:ext uri="{FF2B5EF4-FFF2-40B4-BE49-F238E27FC236}">
                <a16:creationId xmlns:a16="http://schemas.microsoft.com/office/drawing/2014/main" id="{028E21FB-2736-4BDD-83CE-40381FCB29C7}"/>
              </a:ext>
            </a:extLst>
          </p:cNvPr>
          <p:cNvSpPr>
            <a:spLocks/>
          </p:cNvSpPr>
          <p:nvPr/>
        </p:nvSpPr>
        <p:spPr bwMode="auto">
          <a:xfrm>
            <a:off x="971550" y="3962400"/>
            <a:ext cx="2016125" cy="609600"/>
          </a:xfrm>
          <a:prstGeom prst="callout1">
            <a:avLst>
              <a:gd name="adj1" fmla="val 18750"/>
              <a:gd name="adj2" fmla="val 103778"/>
              <a:gd name="adj3" fmla="val -87500"/>
              <a:gd name="adj4" fmla="val 11787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000"/>
              <a:t>MUST give UNITS</a:t>
            </a:r>
          </a:p>
        </p:txBody>
      </p:sp>
      <p:sp>
        <p:nvSpPr>
          <p:cNvPr id="23570" name="AutoShape 18">
            <a:extLst>
              <a:ext uri="{FF2B5EF4-FFF2-40B4-BE49-F238E27FC236}">
                <a16:creationId xmlns:a16="http://schemas.microsoft.com/office/drawing/2014/main" id="{78F98F57-78E2-4C8C-BDE2-D958697DD7EA}"/>
              </a:ext>
            </a:extLst>
          </p:cNvPr>
          <p:cNvSpPr>
            <a:spLocks/>
          </p:cNvSpPr>
          <p:nvPr/>
        </p:nvSpPr>
        <p:spPr bwMode="auto">
          <a:xfrm>
            <a:off x="611188" y="4913313"/>
            <a:ext cx="2665412" cy="747712"/>
          </a:xfrm>
          <a:prstGeom prst="callout1">
            <a:avLst>
              <a:gd name="adj1" fmla="val 15287"/>
              <a:gd name="adj2" fmla="val 102861"/>
              <a:gd name="adj3" fmla="val -188958"/>
              <a:gd name="adj4" fmla="val 11078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/>
              <a:t>Kilograms per Cubic Metre</a:t>
            </a:r>
          </a:p>
        </p:txBody>
      </p:sp>
      <p:sp>
        <p:nvSpPr>
          <p:cNvPr id="23571" name="Text Box 19">
            <a:extLst>
              <a:ext uri="{FF2B5EF4-FFF2-40B4-BE49-F238E27FC236}">
                <a16:creationId xmlns:a16="http://schemas.microsoft.com/office/drawing/2014/main" id="{AA6EAC09-0AEF-4EB7-90D1-6FD48E847C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350" y="2708275"/>
            <a:ext cx="11874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rgbClr val="FF0000"/>
                </a:solidFill>
              </a:rPr>
              <a:t>= 25</a:t>
            </a:r>
            <a:endParaRPr lang="en-US" altLang="en-US" sz="400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3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3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3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3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3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5" grpId="0"/>
      <p:bldP spid="23566" grpId="0"/>
      <p:bldP spid="23567" grpId="0"/>
      <p:bldP spid="23568" grpId="0"/>
      <p:bldP spid="23569" grpId="0" animBg="1"/>
      <p:bldP spid="23570" grpId="0" animBg="1"/>
      <p:bldP spid="2357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>
            <a:extLst>
              <a:ext uri="{FF2B5EF4-FFF2-40B4-BE49-F238E27FC236}">
                <a16:creationId xmlns:a16="http://schemas.microsoft.com/office/drawing/2014/main" id="{8A93B584-C291-43BF-9763-D06FC816A11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Population Density</a:t>
            </a:r>
          </a:p>
        </p:txBody>
      </p:sp>
      <p:sp>
        <p:nvSpPr>
          <p:cNvPr id="16387" name="Rectangle 5">
            <a:extLst>
              <a:ext uri="{FF2B5EF4-FFF2-40B4-BE49-F238E27FC236}">
                <a16:creationId xmlns:a16="http://schemas.microsoft.com/office/drawing/2014/main" id="{FBEFF403-815B-4091-8C98-2DD0753E3B1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Part 3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>
            <a:extLst>
              <a:ext uri="{FF2B5EF4-FFF2-40B4-BE49-F238E27FC236}">
                <a16:creationId xmlns:a16="http://schemas.microsoft.com/office/drawing/2014/main" id="{B4F515CD-16CD-4874-BF44-EF68C0CEA3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>
                <a:solidFill>
                  <a:schemeClr val="tx2"/>
                </a:solidFill>
              </a:rPr>
              <a:t>A town in S France has a population of 120,000 living in an area of 15km</a:t>
            </a:r>
            <a:r>
              <a:rPr lang="en-GB" altLang="en-US" baseline="30000">
                <a:solidFill>
                  <a:schemeClr val="tx2"/>
                </a:solidFill>
              </a:rPr>
              <a:t>2</a:t>
            </a:r>
            <a:r>
              <a:rPr lang="en-GB" altLang="en-US">
                <a:solidFill>
                  <a:schemeClr val="tx2"/>
                </a:solidFill>
              </a:rPr>
              <a:t> </a:t>
            </a:r>
            <a:br>
              <a:rPr lang="en-GB" altLang="en-US">
                <a:solidFill>
                  <a:schemeClr val="tx2"/>
                </a:solidFill>
              </a:rPr>
            </a:br>
            <a:r>
              <a:rPr lang="en-GB" altLang="en-US">
                <a:solidFill>
                  <a:schemeClr val="tx2"/>
                </a:solidFill>
              </a:rPr>
              <a:t>What is the population density?</a:t>
            </a:r>
          </a:p>
        </p:txBody>
      </p:sp>
      <p:grpSp>
        <p:nvGrpSpPr>
          <p:cNvPr id="17411" name="Group 5">
            <a:extLst>
              <a:ext uri="{FF2B5EF4-FFF2-40B4-BE49-F238E27FC236}">
                <a16:creationId xmlns:a16="http://schemas.microsoft.com/office/drawing/2014/main" id="{08563CEF-7E37-4FE9-9279-22A835895EA7}"/>
              </a:ext>
            </a:extLst>
          </p:cNvPr>
          <p:cNvGrpSpPr>
            <a:grpSpLocks/>
          </p:cNvGrpSpPr>
          <p:nvPr/>
        </p:nvGrpSpPr>
        <p:grpSpPr bwMode="auto">
          <a:xfrm>
            <a:off x="5219700" y="3573463"/>
            <a:ext cx="3744913" cy="2881312"/>
            <a:chOff x="1927" y="1298"/>
            <a:chExt cx="2359" cy="1815"/>
          </a:xfrm>
        </p:grpSpPr>
        <p:sp>
          <p:nvSpPr>
            <p:cNvPr id="17420" name="AutoShape 6">
              <a:extLst>
                <a:ext uri="{FF2B5EF4-FFF2-40B4-BE49-F238E27FC236}">
                  <a16:creationId xmlns:a16="http://schemas.microsoft.com/office/drawing/2014/main" id="{E59D7AE3-2923-48CD-9D3C-3093E6DC6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7" y="1298"/>
              <a:ext cx="2359" cy="1815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7421" name="Line 7">
              <a:extLst>
                <a:ext uri="{FF2B5EF4-FFF2-40B4-BE49-F238E27FC236}">
                  <a16:creationId xmlns:a16="http://schemas.microsoft.com/office/drawing/2014/main" id="{1AA2B1C6-3308-4E48-913C-2129BB286D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7" y="2205"/>
              <a:ext cx="117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2" name="Text Box 8">
              <a:extLst>
                <a:ext uri="{FF2B5EF4-FFF2-40B4-BE49-F238E27FC236}">
                  <a16:creationId xmlns:a16="http://schemas.microsoft.com/office/drawing/2014/main" id="{28D8D241-D9FF-4765-90E4-BF2FB7C719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31" y="2292"/>
              <a:ext cx="410" cy="6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6600"/>
                <a:t>d</a:t>
              </a:r>
            </a:p>
          </p:txBody>
        </p:sp>
        <p:sp>
          <p:nvSpPr>
            <p:cNvPr id="17423" name="Text Box 9">
              <a:extLst>
                <a:ext uri="{FF2B5EF4-FFF2-40B4-BE49-F238E27FC236}">
                  <a16:creationId xmlns:a16="http://schemas.microsoft.com/office/drawing/2014/main" id="{0EA14C48-300E-4365-B72D-1A756113F3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5" y="1521"/>
              <a:ext cx="410" cy="6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6600"/>
                <a:t>p</a:t>
              </a:r>
            </a:p>
          </p:txBody>
        </p:sp>
        <p:sp>
          <p:nvSpPr>
            <p:cNvPr id="17424" name="Text Box 10">
              <a:extLst>
                <a:ext uri="{FF2B5EF4-FFF2-40B4-BE49-F238E27FC236}">
                  <a16:creationId xmlns:a16="http://schemas.microsoft.com/office/drawing/2014/main" id="{DEA2DD9B-EE4C-484E-AE2C-4179436AE9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33" y="2296"/>
              <a:ext cx="410" cy="6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6600"/>
                <a:t>a</a:t>
              </a:r>
            </a:p>
          </p:txBody>
        </p:sp>
        <p:sp>
          <p:nvSpPr>
            <p:cNvPr id="17425" name="Text Box 11">
              <a:extLst>
                <a:ext uri="{FF2B5EF4-FFF2-40B4-BE49-F238E27FC236}">
                  <a16:creationId xmlns:a16="http://schemas.microsoft.com/office/drawing/2014/main" id="{0284F0D0-8B29-4227-84B1-3BA36CE7AA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56" y="2387"/>
              <a:ext cx="332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5400"/>
                <a:t>x</a:t>
              </a:r>
            </a:p>
          </p:txBody>
        </p:sp>
      </p:grpSp>
      <p:sp>
        <p:nvSpPr>
          <p:cNvPr id="22540" name="floorlamp">
            <a:extLst>
              <a:ext uri="{FF2B5EF4-FFF2-40B4-BE49-F238E27FC236}">
                <a16:creationId xmlns:a16="http://schemas.microsoft.com/office/drawing/2014/main" id="{D5D0327B-5CCA-415C-9C0C-D37FF7DC2AF4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5867400" y="5300663"/>
            <a:ext cx="904875" cy="904875"/>
          </a:xfrm>
          <a:custGeom>
            <a:avLst/>
            <a:gdLst>
              <a:gd name="T0" fmla="*/ 452438 w 21600"/>
              <a:gd name="T1" fmla="*/ 0 h 21600"/>
              <a:gd name="T2" fmla="*/ 904875 w 21600"/>
              <a:gd name="T3" fmla="*/ 452438 h 21600"/>
              <a:gd name="T4" fmla="*/ 452438 w 21600"/>
              <a:gd name="T5" fmla="*/ 904875 h 21600"/>
              <a:gd name="T6" fmla="*/ 0 w 21600"/>
              <a:gd name="T7" fmla="*/ 452438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90 w 21600"/>
              <a:gd name="T13" fmla="*/ 4615 h 21600"/>
              <a:gd name="T14" fmla="*/ 18622 w 21600"/>
              <a:gd name="T15" fmla="*/ 1698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3089" y="18511"/>
                </a:moveTo>
                <a:lnTo>
                  <a:pt x="3903" y="19110"/>
                </a:lnTo>
                <a:lnTo>
                  <a:pt x="4813" y="19852"/>
                </a:lnTo>
                <a:lnTo>
                  <a:pt x="5651" y="20235"/>
                </a:lnTo>
                <a:lnTo>
                  <a:pt x="6537" y="20834"/>
                </a:lnTo>
                <a:lnTo>
                  <a:pt x="7519" y="21145"/>
                </a:lnTo>
                <a:lnTo>
                  <a:pt x="8573" y="21432"/>
                </a:lnTo>
                <a:lnTo>
                  <a:pt x="9698" y="21600"/>
                </a:lnTo>
                <a:lnTo>
                  <a:pt x="10824" y="21600"/>
                </a:lnTo>
                <a:lnTo>
                  <a:pt x="11878" y="21600"/>
                </a:lnTo>
                <a:lnTo>
                  <a:pt x="12859" y="21432"/>
                </a:lnTo>
                <a:lnTo>
                  <a:pt x="13913" y="21145"/>
                </a:lnTo>
                <a:lnTo>
                  <a:pt x="14895" y="20834"/>
                </a:lnTo>
                <a:lnTo>
                  <a:pt x="15949" y="20379"/>
                </a:lnTo>
                <a:lnTo>
                  <a:pt x="16787" y="19852"/>
                </a:lnTo>
                <a:lnTo>
                  <a:pt x="17529" y="19253"/>
                </a:lnTo>
                <a:lnTo>
                  <a:pt x="18367" y="18511"/>
                </a:lnTo>
                <a:lnTo>
                  <a:pt x="19110" y="17816"/>
                </a:lnTo>
                <a:lnTo>
                  <a:pt x="19708" y="16930"/>
                </a:lnTo>
                <a:lnTo>
                  <a:pt x="20235" y="16092"/>
                </a:lnTo>
                <a:lnTo>
                  <a:pt x="20690" y="15039"/>
                </a:lnTo>
                <a:lnTo>
                  <a:pt x="21145" y="14057"/>
                </a:lnTo>
                <a:lnTo>
                  <a:pt x="21432" y="13003"/>
                </a:lnTo>
                <a:lnTo>
                  <a:pt x="21600" y="11878"/>
                </a:lnTo>
                <a:lnTo>
                  <a:pt x="21600" y="10824"/>
                </a:lnTo>
                <a:lnTo>
                  <a:pt x="21600" y="9698"/>
                </a:lnTo>
                <a:lnTo>
                  <a:pt x="21432" y="8717"/>
                </a:lnTo>
                <a:lnTo>
                  <a:pt x="21145" y="7663"/>
                </a:lnTo>
                <a:lnTo>
                  <a:pt x="20834" y="6681"/>
                </a:lnTo>
                <a:lnTo>
                  <a:pt x="20379" y="5795"/>
                </a:lnTo>
                <a:lnTo>
                  <a:pt x="19852" y="4957"/>
                </a:lnTo>
                <a:lnTo>
                  <a:pt x="19253" y="4047"/>
                </a:lnTo>
                <a:lnTo>
                  <a:pt x="18511" y="3376"/>
                </a:lnTo>
                <a:lnTo>
                  <a:pt x="17840" y="2634"/>
                </a:lnTo>
                <a:lnTo>
                  <a:pt x="16930" y="1868"/>
                </a:lnTo>
                <a:lnTo>
                  <a:pt x="16092" y="1341"/>
                </a:lnTo>
                <a:lnTo>
                  <a:pt x="15039" y="910"/>
                </a:lnTo>
                <a:lnTo>
                  <a:pt x="14057" y="455"/>
                </a:lnTo>
                <a:lnTo>
                  <a:pt x="13027" y="144"/>
                </a:lnTo>
                <a:lnTo>
                  <a:pt x="11878" y="0"/>
                </a:lnTo>
                <a:lnTo>
                  <a:pt x="10824" y="0"/>
                </a:lnTo>
                <a:lnTo>
                  <a:pt x="9698" y="0"/>
                </a:lnTo>
                <a:lnTo>
                  <a:pt x="8573" y="144"/>
                </a:lnTo>
                <a:lnTo>
                  <a:pt x="7519" y="455"/>
                </a:lnTo>
                <a:lnTo>
                  <a:pt x="6537" y="742"/>
                </a:lnTo>
                <a:lnTo>
                  <a:pt x="5651" y="1341"/>
                </a:lnTo>
                <a:lnTo>
                  <a:pt x="4813" y="1724"/>
                </a:lnTo>
                <a:lnTo>
                  <a:pt x="3903" y="2467"/>
                </a:lnTo>
                <a:lnTo>
                  <a:pt x="3089" y="3089"/>
                </a:lnTo>
                <a:lnTo>
                  <a:pt x="2490" y="3903"/>
                </a:lnTo>
                <a:lnTo>
                  <a:pt x="1724" y="4813"/>
                </a:lnTo>
                <a:lnTo>
                  <a:pt x="1341" y="5627"/>
                </a:lnTo>
                <a:lnTo>
                  <a:pt x="742" y="6537"/>
                </a:lnTo>
                <a:lnTo>
                  <a:pt x="455" y="7519"/>
                </a:lnTo>
                <a:lnTo>
                  <a:pt x="144" y="8573"/>
                </a:lnTo>
                <a:lnTo>
                  <a:pt x="0" y="9698"/>
                </a:lnTo>
                <a:lnTo>
                  <a:pt x="0" y="10824"/>
                </a:lnTo>
                <a:lnTo>
                  <a:pt x="0" y="11878"/>
                </a:lnTo>
                <a:lnTo>
                  <a:pt x="144" y="13003"/>
                </a:lnTo>
                <a:lnTo>
                  <a:pt x="455" y="14057"/>
                </a:lnTo>
                <a:lnTo>
                  <a:pt x="742" y="15039"/>
                </a:lnTo>
                <a:lnTo>
                  <a:pt x="1341" y="15949"/>
                </a:lnTo>
                <a:lnTo>
                  <a:pt x="1724" y="16763"/>
                </a:lnTo>
                <a:lnTo>
                  <a:pt x="2490" y="17673"/>
                </a:lnTo>
                <a:lnTo>
                  <a:pt x="3089" y="18511"/>
                </a:lnTo>
                <a:close/>
              </a:path>
              <a:path w="21600" h="21600" extrusionOk="0">
                <a:moveTo>
                  <a:pt x="10824" y="16332"/>
                </a:moveTo>
                <a:lnTo>
                  <a:pt x="11878" y="16236"/>
                </a:lnTo>
                <a:lnTo>
                  <a:pt x="12859" y="15949"/>
                </a:lnTo>
                <a:lnTo>
                  <a:pt x="13913" y="15350"/>
                </a:lnTo>
                <a:lnTo>
                  <a:pt x="14584" y="14584"/>
                </a:lnTo>
                <a:lnTo>
                  <a:pt x="15350" y="13913"/>
                </a:lnTo>
                <a:lnTo>
                  <a:pt x="15949" y="12859"/>
                </a:lnTo>
                <a:lnTo>
                  <a:pt x="16260" y="11878"/>
                </a:lnTo>
                <a:lnTo>
                  <a:pt x="16332" y="10824"/>
                </a:lnTo>
                <a:lnTo>
                  <a:pt x="16260" y="9698"/>
                </a:lnTo>
                <a:lnTo>
                  <a:pt x="15949" y="8717"/>
                </a:lnTo>
                <a:lnTo>
                  <a:pt x="15350" y="7663"/>
                </a:lnTo>
                <a:lnTo>
                  <a:pt x="14584" y="6849"/>
                </a:lnTo>
                <a:lnTo>
                  <a:pt x="13913" y="6250"/>
                </a:lnTo>
                <a:lnTo>
                  <a:pt x="12859" y="5651"/>
                </a:lnTo>
                <a:lnTo>
                  <a:pt x="11878" y="5340"/>
                </a:lnTo>
                <a:lnTo>
                  <a:pt x="10824" y="5268"/>
                </a:lnTo>
                <a:lnTo>
                  <a:pt x="9698" y="5340"/>
                </a:lnTo>
                <a:lnTo>
                  <a:pt x="8717" y="5651"/>
                </a:lnTo>
                <a:lnTo>
                  <a:pt x="7663" y="6250"/>
                </a:lnTo>
                <a:lnTo>
                  <a:pt x="6849" y="6849"/>
                </a:lnTo>
                <a:lnTo>
                  <a:pt x="6250" y="7663"/>
                </a:lnTo>
                <a:lnTo>
                  <a:pt x="5651" y="8717"/>
                </a:lnTo>
                <a:lnTo>
                  <a:pt x="5340" y="9698"/>
                </a:lnTo>
                <a:lnTo>
                  <a:pt x="5268" y="10824"/>
                </a:lnTo>
                <a:lnTo>
                  <a:pt x="5340" y="11878"/>
                </a:lnTo>
                <a:lnTo>
                  <a:pt x="5651" y="12859"/>
                </a:lnTo>
                <a:lnTo>
                  <a:pt x="6250" y="13913"/>
                </a:lnTo>
                <a:lnTo>
                  <a:pt x="6849" y="14584"/>
                </a:lnTo>
                <a:lnTo>
                  <a:pt x="7663" y="15350"/>
                </a:lnTo>
                <a:lnTo>
                  <a:pt x="8717" y="15949"/>
                </a:lnTo>
                <a:lnTo>
                  <a:pt x="9698" y="16236"/>
                </a:lnTo>
                <a:lnTo>
                  <a:pt x="10824" y="16332"/>
                </a:lnTo>
                <a:moveTo>
                  <a:pt x="9770" y="5340"/>
                </a:moveTo>
                <a:lnTo>
                  <a:pt x="9770" y="7160"/>
                </a:lnTo>
                <a:lnTo>
                  <a:pt x="9770" y="13985"/>
                </a:lnTo>
                <a:lnTo>
                  <a:pt x="9770" y="16236"/>
                </a:lnTo>
                <a:moveTo>
                  <a:pt x="11806" y="5340"/>
                </a:moveTo>
                <a:lnTo>
                  <a:pt x="11806" y="7160"/>
                </a:lnTo>
                <a:lnTo>
                  <a:pt x="11806" y="13985"/>
                </a:lnTo>
                <a:lnTo>
                  <a:pt x="11806" y="16236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79605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541" name="Text Box 13">
            <a:extLst>
              <a:ext uri="{FF2B5EF4-FFF2-40B4-BE49-F238E27FC236}">
                <a16:creationId xmlns:a16="http://schemas.microsoft.com/office/drawing/2014/main" id="{2E78E23F-64F4-44B8-B2A9-2135252969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4750" y="2420938"/>
            <a:ext cx="1049338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800">
                <a:solidFill>
                  <a:srgbClr val="FF0000"/>
                </a:solidFill>
              </a:rPr>
              <a:t>= </a:t>
            </a:r>
            <a:r>
              <a:rPr lang="en-GB" altLang="en-US" sz="4800" u="sng">
                <a:solidFill>
                  <a:srgbClr val="FF0000"/>
                </a:solidFill>
              </a:rPr>
              <a:t>p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800">
                <a:solidFill>
                  <a:srgbClr val="FF0000"/>
                </a:solidFill>
              </a:rPr>
              <a:t>   a</a:t>
            </a:r>
          </a:p>
        </p:txBody>
      </p:sp>
      <p:sp>
        <p:nvSpPr>
          <p:cNvPr id="22542" name="Text Box 14">
            <a:extLst>
              <a:ext uri="{FF2B5EF4-FFF2-40B4-BE49-F238E27FC236}">
                <a16:creationId xmlns:a16="http://schemas.microsoft.com/office/drawing/2014/main" id="{3DC5E098-4D88-4E32-970E-CF4A42E80A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916113"/>
            <a:ext cx="43354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rgbClr val="FF0000"/>
                </a:solidFill>
              </a:rPr>
              <a:t>Population density</a:t>
            </a:r>
          </a:p>
        </p:txBody>
      </p:sp>
      <p:sp>
        <p:nvSpPr>
          <p:cNvPr id="22543" name="Text Box 15">
            <a:extLst>
              <a:ext uri="{FF2B5EF4-FFF2-40B4-BE49-F238E27FC236}">
                <a16:creationId xmlns:a16="http://schemas.microsoft.com/office/drawing/2014/main" id="{D484D1CE-3597-4B4C-B041-3A6A42BB03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916113"/>
            <a:ext cx="40100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rgbClr val="FF0000"/>
                </a:solidFill>
              </a:rPr>
              <a:t>d = 120 000 </a:t>
            </a:r>
            <a:r>
              <a:rPr lang="en-US" altLang="en-US" sz="4000">
                <a:solidFill>
                  <a:srgbClr val="FF0000"/>
                </a:solidFill>
                <a:cs typeface="Arial" panose="020B0604020202020204" pitchFamily="34" charset="0"/>
              </a:rPr>
              <a:t>÷ 15</a:t>
            </a:r>
          </a:p>
        </p:txBody>
      </p:sp>
      <p:sp>
        <p:nvSpPr>
          <p:cNvPr id="22544" name="Text Box 16">
            <a:extLst>
              <a:ext uri="{FF2B5EF4-FFF2-40B4-BE49-F238E27FC236}">
                <a16:creationId xmlns:a16="http://schemas.microsoft.com/office/drawing/2014/main" id="{40F143CB-505B-4285-9E31-2EDB66D628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7313" y="2492375"/>
            <a:ext cx="32797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400">
                <a:solidFill>
                  <a:srgbClr val="FF0000"/>
                </a:solidFill>
              </a:rPr>
              <a:t>people / km</a:t>
            </a:r>
            <a:r>
              <a:rPr lang="en-GB" altLang="en-US" sz="4400" baseline="30000">
                <a:solidFill>
                  <a:srgbClr val="FF0000"/>
                </a:solidFill>
              </a:rPr>
              <a:t>2</a:t>
            </a:r>
            <a:endParaRPr lang="en-US" altLang="en-US" sz="4400" baseline="30000">
              <a:solidFill>
                <a:srgbClr val="FF0000"/>
              </a:solidFill>
            </a:endParaRPr>
          </a:p>
        </p:txBody>
      </p:sp>
      <p:sp>
        <p:nvSpPr>
          <p:cNvPr id="22545" name="AutoShape 17">
            <a:extLst>
              <a:ext uri="{FF2B5EF4-FFF2-40B4-BE49-F238E27FC236}">
                <a16:creationId xmlns:a16="http://schemas.microsoft.com/office/drawing/2014/main" id="{40933B07-991F-42C1-8D79-152CE8012C25}"/>
              </a:ext>
            </a:extLst>
          </p:cNvPr>
          <p:cNvSpPr>
            <a:spLocks/>
          </p:cNvSpPr>
          <p:nvPr/>
        </p:nvSpPr>
        <p:spPr bwMode="auto">
          <a:xfrm>
            <a:off x="971550" y="3962400"/>
            <a:ext cx="2016125" cy="609600"/>
          </a:xfrm>
          <a:prstGeom prst="callout1">
            <a:avLst>
              <a:gd name="adj1" fmla="val 18750"/>
              <a:gd name="adj2" fmla="val 103778"/>
              <a:gd name="adj3" fmla="val -87500"/>
              <a:gd name="adj4" fmla="val 11787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000"/>
              <a:t>MUST give UNITS</a:t>
            </a:r>
          </a:p>
        </p:txBody>
      </p:sp>
      <p:sp>
        <p:nvSpPr>
          <p:cNvPr id="22546" name="AutoShape 18">
            <a:extLst>
              <a:ext uri="{FF2B5EF4-FFF2-40B4-BE49-F238E27FC236}">
                <a16:creationId xmlns:a16="http://schemas.microsoft.com/office/drawing/2014/main" id="{AEAEA906-65E7-4FBF-AC40-56C50D6C3F64}"/>
              </a:ext>
            </a:extLst>
          </p:cNvPr>
          <p:cNvSpPr>
            <a:spLocks/>
          </p:cNvSpPr>
          <p:nvPr/>
        </p:nvSpPr>
        <p:spPr bwMode="auto">
          <a:xfrm>
            <a:off x="611188" y="4913313"/>
            <a:ext cx="2736850" cy="820737"/>
          </a:xfrm>
          <a:prstGeom prst="callout1">
            <a:avLst>
              <a:gd name="adj1" fmla="val 13926"/>
              <a:gd name="adj2" fmla="val 102782"/>
              <a:gd name="adj3" fmla="val -172148"/>
              <a:gd name="adj4" fmla="val 10788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/>
              <a:t>People per Square Kilometre</a:t>
            </a:r>
          </a:p>
        </p:txBody>
      </p:sp>
      <p:sp>
        <p:nvSpPr>
          <p:cNvPr id="22547" name="Text Box 19">
            <a:extLst>
              <a:ext uri="{FF2B5EF4-FFF2-40B4-BE49-F238E27FC236}">
                <a16:creationId xmlns:a16="http://schemas.microsoft.com/office/drawing/2014/main" id="{63057BB2-ACD9-4476-86A1-69E7FD0F65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2582863"/>
            <a:ext cx="217646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rgbClr val="FF0000"/>
                </a:solidFill>
              </a:rPr>
              <a:t>d = 8000</a:t>
            </a:r>
            <a:endParaRPr lang="en-US" altLang="en-US" sz="400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2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2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2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41" grpId="0"/>
      <p:bldP spid="22542" grpId="0"/>
      <p:bldP spid="22543" grpId="0"/>
      <p:bldP spid="22544" grpId="0"/>
      <p:bldP spid="22545" grpId="0" animBg="1"/>
      <p:bldP spid="22546" grpId="0" animBg="1"/>
      <p:bldP spid="2254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>
            <a:extLst>
              <a:ext uri="{FF2B5EF4-FFF2-40B4-BE49-F238E27FC236}">
                <a16:creationId xmlns:a16="http://schemas.microsoft.com/office/drawing/2014/main" id="{40C81B73-3A3D-4D0E-ABF6-2269ABBAA94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Speed - Distance - Time</a:t>
            </a:r>
          </a:p>
        </p:txBody>
      </p:sp>
      <p:sp>
        <p:nvSpPr>
          <p:cNvPr id="3075" name="Rectangle 5">
            <a:extLst>
              <a:ext uri="{FF2B5EF4-FFF2-40B4-BE49-F238E27FC236}">
                <a16:creationId xmlns:a16="http://schemas.microsoft.com/office/drawing/2014/main" id="{833BC49F-ECB5-49EF-9814-6A4FE4EA17D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Part 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>
            <a:extLst>
              <a:ext uri="{FF2B5EF4-FFF2-40B4-BE49-F238E27FC236}">
                <a16:creationId xmlns:a16="http://schemas.microsoft.com/office/drawing/2014/main" id="{E3623ED0-C7F9-45C4-BFFD-3FCC165180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What is speed?</a:t>
            </a:r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56C66910-9727-471B-A416-5C665713E93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354888" cy="4525963"/>
          </a:xfrm>
        </p:spPr>
        <p:txBody>
          <a:bodyPr/>
          <a:lstStyle/>
          <a:p>
            <a:pPr eaLnBrk="1" hangingPunct="1"/>
            <a:r>
              <a:rPr lang="en-GB" altLang="en-US" sz="2800"/>
              <a:t>How far you travel in a certain time</a:t>
            </a:r>
          </a:p>
          <a:p>
            <a:pPr eaLnBrk="1" hangingPunct="1"/>
            <a:r>
              <a:rPr lang="en-GB" altLang="en-US" sz="2800"/>
              <a:t>Speed = Distance </a:t>
            </a:r>
            <a:r>
              <a:rPr lang="en-US" altLang="en-US" sz="2800">
                <a:cs typeface="Arial" panose="020B0604020202020204" pitchFamily="34" charset="0"/>
              </a:rPr>
              <a:t>÷ Time</a:t>
            </a:r>
          </a:p>
          <a:p>
            <a:pPr eaLnBrk="1" hangingPunct="1"/>
            <a:r>
              <a:rPr lang="en-US" altLang="en-US" sz="2800">
                <a:cs typeface="Arial" panose="020B0604020202020204" pitchFamily="34" charset="0"/>
              </a:rPr>
              <a:t>We call the result “the average speed”</a:t>
            </a:r>
          </a:p>
        </p:txBody>
      </p:sp>
      <p:graphicFrame>
        <p:nvGraphicFramePr>
          <p:cNvPr id="3078" name="Object 6">
            <a:extLst>
              <a:ext uri="{FF2B5EF4-FFF2-40B4-BE49-F238E27FC236}">
                <a16:creationId xmlns:a16="http://schemas.microsoft.com/office/drawing/2014/main" id="{D1F3CA20-50A4-433F-8A9E-EC80A1BA0A7F}"/>
              </a:ext>
            </a:extLst>
          </p:cNvPr>
          <p:cNvGraphicFramePr>
            <a:graphicFrameLocks noGrp="1" noChangeAspect="1"/>
          </p:cNvGraphicFramePr>
          <p:nvPr>
            <p:ph sz="half" idx="2"/>
          </p:nvPr>
        </p:nvGraphicFramePr>
        <p:xfrm>
          <a:off x="2916238" y="2924175"/>
          <a:ext cx="2605087" cy="269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80835" imgH="393529" progId="Equation.3">
                  <p:embed/>
                </p:oleObj>
              </mc:Choice>
              <mc:Fallback>
                <p:oleObj name="Equation" r:id="rId2" imgW="380835" imgH="393529" progId="Equation.3">
                  <p:embed/>
                  <p:pic>
                    <p:nvPicPr>
                      <p:cNvPr id="3078" name="Object 6">
                        <a:extLst>
                          <a:ext uri="{FF2B5EF4-FFF2-40B4-BE49-F238E27FC236}">
                            <a16:creationId xmlns:a16="http://schemas.microsoft.com/office/drawing/2014/main" id="{D1F3CA20-50A4-433F-8A9E-EC80A1BA0A7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6238" y="2924175"/>
                        <a:ext cx="2605087" cy="269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000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F1D71B4B-1CB4-42C8-8B81-D6DC86B36C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SDT Triangle</a:t>
            </a:r>
          </a:p>
        </p:txBody>
      </p:sp>
      <p:grpSp>
        <p:nvGrpSpPr>
          <p:cNvPr id="5123" name="Group 11">
            <a:extLst>
              <a:ext uri="{FF2B5EF4-FFF2-40B4-BE49-F238E27FC236}">
                <a16:creationId xmlns:a16="http://schemas.microsoft.com/office/drawing/2014/main" id="{3E08BA91-A778-4684-9256-0B85962F6F3D}"/>
              </a:ext>
            </a:extLst>
          </p:cNvPr>
          <p:cNvGrpSpPr>
            <a:grpSpLocks/>
          </p:cNvGrpSpPr>
          <p:nvPr/>
        </p:nvGrpSpPr>
        <p:grpSpPr bwMode="auto">
          <a:xfrm>
            <a:off x="2771775" y="2276475"/>
            <a:ext cx="3744913" cy="2881313"/>
            <a:chOff x="1927" y="1298"/>
            <a:chExt cx="2359" cy="1815"/>
          </a:xfrm>
        </p:grpSpPr>
        <p:sp>
          <p:nvSpPr>
            <p:cNvPr id="5125" name="AutoShape 4">
              <a:extLst>
                <a:ext uri="{FF2B5EF4-FFF2-40B4-BE49-F238E27FC236}">
                  <a16:creationId xmlns:a16="http://schemas.microsoft.com/office/drawing/2014/main" id="{3C91238A-8D0A-4A81-AAE3-8403E27FF9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7" y="1298"/>
              <a:ext cx="2359" cy="1815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5126" name="Line 5">
              <a:extLst>
                <a:ext uri="{FF2B5EF4-FFF2-40B4-BE49-F238E27FC236}">
                  <a16:creationId xmlns:a16="http://schemas.microsoft.com/office/drawing/2014/main" id="{98AEBCAF-CF87-4AF5-94CD-CAA6A0506D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7" y="2205"/>
              <a:ext cx="117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7" name="Text Box 7">
              <a:extLst>
                <a:ext uri="{FF2B5EF4-FFF2-40B4-BE49-F238E27FC236}">
                  <a16:creationId xmlns:a16="http://schemas.microsoft.com/office/drawing/2014/main" id="{B451D864-B29D-438B-85B2-B4E1A1905B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31" y="2292"/>
              <a:ext cx="380" cy="6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6600"/>
                <a:t>s</a:t>
              </a:r>
            </a:p>
          </p:txBody>
        </p:sp>
        <p:sp>
          <p:nvSpPr>
            <p:cNvPr id="5128" name="Text Box 8">
              <a:extLst>
                <a:ext uri="{FF2B5EF4-FFF2-40B4-BE49-F238E27FC236}">
                  <a16:creationId xmlns:a16="http://schemas.microsoft.com/office/drawing/2014/main" id="{8A89C1B5-6F13-4DEF-A182-E44B07C398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5" y="1521"/>
              <a:ext cx="410" cy="6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6600"/>
                <a:t>d</a:t>
              </a:r>
            </a:p>
          </p:txBody>
        </p:sp>
        <p:sp>
          <p:nvSpPr>
            <p:cNvPr id="5129" name="Text Box 9">
              <a:extLst>
                <a:ext uri="{FF2B5EF4-FFF2-40B4-BE49-F238E27FC236}">
                  <a16:creationId xmlns:a16="http://schemas.microsoft.com/office/drawing/2014/main" id="{8BC031F0-DA8D-4F9A-BE81-1C72B6276D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33" y="2296"/>
              <a:ext cx="263" cy="6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6600"/>
                <a:t>t</a:t>
              </a:r>
            </a:p>
          </p:txBody>
        </p:sp>
        <p:sp>
          <p:nvSpPr>
            <p:cNvPr id="5130" name="Text Box 10">
              <a:extLst>
                <a:ext uri="{FF2B5EF4-FFF2-40B4-BE49-F238E27FC236}">
                  <a16:creationId xmlns:a16="http://schemas.microsoft.com/office/drawing/2014/main" id="{7F4001C2-DCEA-4C38-A44E-ECC60FEBA3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56" y="2387"/>
              <a:ext cx="332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5400"/>
                <a:t>x</a:t>
              </a:r>
            </a:p>
          </p:txBody>
        </p:sp>
      </p:grpSp>
      <p:sp>
        <p:nvSpPr>
          <p:cNvPr id="5124" name="Text Box 12">
            <a:extLst>
              <a:ext uri="{FF2B5EF4-FFF2-40B4-BE49-F238E27FC236}">
                <a16:creationId xmlns:a16="http://schemas.microsoft.com/office/drawing/2014/main" id="{493F265D-1CAA-45BF-AC6E-27CBD008DC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1484313"/>
            <a:ext cx="44402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/>
              <a:t>You have seen this in Science?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5">
            <a:extLst>
              <a:ext uri="{FF2B5EF4-FFF2-40B4-BE49-F238E27FC236}">
                <a16:creationId xmlns:a16="http://schemas.microsoft.com/office/drawing/2014/main" id="{3C95106F-826F-4273-B93F-11D4A923880E}"/>
              </a:ext>
            </a:extLst>
          </p:cNvPr>
          <p:cNvGrpSpPr>
            <a:grpSpLocks/>
          </p:cNvGrpSpPr>
          <p:nvPr/>
        </p:nvGrpSpPr>
        <p:grpSpPr bwMode="auto">
          <a:xfrm>
            <a:off x="4284663" y="908050"/>
            <a:ext cx="3744912" cy="2881313"/>
            <a:chOff x="1927" y="1298"/>
            <a:chExt cx="2359" cy="1815"/>
          </a:xfrm>
        </p:grpSpPr>
        <p:sp>
          <p:nvSpPr>
            <p:cNvPr id="6158" name="AutoShape 6">
              <a:extLst>
                <a:ext uri="{FF2B5EF4-FFF2-40B4-BE49-F238E27FC236}">
                  <a16:creationId xmlns:a16="http://schemas.microsoft.com/office/drawing/2014/main" id="{5D153636-9078-456E-9308-EC9F2FB773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7" y="1298"/>
              <a:ext cx="2359" cy="1815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159" name="Line 7">
              <a:extLst>
                <a:ext uri="{FF2B5EF4-FFF2-40B4-BE49-F238E27FC236}">
                  <a16:creationId xmlns:a16="http://schemas.microsoft.com/office/drawing/2014/main" id="{9783FE06-2B03-4278-A275-D11CE7D121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7" y="2205"/>
              <a:ext cx="117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0" name="Text Box 8">
              <a:extLst>
                <a:ext uri="{FF2B5EF4-FFF2-40B4-BE49-F238E27FC236}">
                  <a16:creationId xmlns:a16="http://schemas.microsoft.com/office/drawing/2014/main" id="{9E28988D-3920-4E71-B421-03639B97AE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31" y="2292"/>
              <a:ext cx="380" cy="6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6600"/>
                <a:t>s</a:t>
              </a:r>
            </a:p>
          </p:txBody>
        </p:sp>
        <p:sp>
          <p:nvSpPr>
            <p:cNvPr id="6161" name="Text Box 9">
              <a:extLst>
                <a:ext uri="{FF2B5EF4-FFF2-40B4-BE49-F238E27FC236}">
                  <a16:creationId xmlns:a16="http://schemas.microsoft.com/office/drawing/2014/main" id="{58326848-DE31-4DD0-BF0C-509D796F4B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5" y="1521"/>
              <a:ext cx="410" cy="6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6600"/>
                <a:t>d</a:t>
              </a:r>
            </a:p>
          </p:txBody>
        </p:sp>
        <p:sp>
          <p:nvSpPr>
            <p:cNvPr id="6162" name="Text Box 10">
              <a:extLst>
                <a:ext uri="{FF2B5EF4-FFF2-40B4-BE49-F238E27FC236}">
                  <a16:creationId xmlns:a16="http://schemas.microsoft.com/office/drawing/2014/main" id="{5AE7F7E3-2BD6-43F7-B217-5BC75C684D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33" y="2296"/>
              <a:ext cx="263" cy="6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6600"/>
                <a:t>t</a:t>
              </a:r>
            </a:p>
          </p:txBody>
        </p:sp>
        <p:sp>
          <p:nvSpPr>
            <p:cNvPr id="6163" name="Text Box 11">
              <a:extLst>
                <a:ext uri="{FF2B5EF4-FFF2-40B4-BE49-F238E27FC236}">
                  <a16:creationId xmlns:a16="http://schemas.microsoft.com/office/drawing/2014/main" id="{C3E77AD0-0F93-4B23-BCB1-09915A5C1B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56" y="2387"/>
              <a:ext cx="332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5400"/>
                <a:t>x</a:t>
              </a:r>
            </a:p>
          </p:txBody>
        </p:sp>
      </p:grpSp>
      <p:sp>
        <p:nvSpPr>
          <p:cNvPr id="6147" name="Text Box 12">
            <a:extLst>
              <a:ext uri="{FF2B5EF4-FFF2-40B4-BE49-F238E27FC236}">
                <a16:creationId xmlns:a16="http://schemas.microsoft.com/office/drawing/2014/main" id="{BCA7C1CD-09FD-44E3-BAA8-8A3D25EB9F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908050"/>
            <a:ext cx="4343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000"/>
              <a:t>We can use this to find any one thing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000"/>
              <a:t>IF we know the other two! </a:t>
            </a:r>
          </a:p>
        </p:txBody>
      </p:sp>
      <p:sp>
        <p:nvSpPr>
          <p:cNvPr id="6148" name="Text Box 13">
            <a:extLst>
              <a:ext uri="{FF2B5EF4-FFF2-40B4-BE49-F238E27FC236}">
                <a16:creationId xmlns:a16="http://schemas.microsoft.com/office/drawing/2014/main" id="{C2BDBC1F-957D-40AA-8FBB-06E4A8DBC6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6913" y="2133600"/>
            <a:ext cx="4235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/>
              <a:t>By covering up what you want</a:t>
            </a:r>
          </a:p>
        </p:txBody>
      </p:sp>
      <p:sp>
        <p:nvSpPr>
          <p:cNvPr id="9230" name="floorlamp">
            <a:extLst>
              <a:ext uri="{FF2B5EF4-FFF2-40B4-BE49-F238E27FC236}">
                <a16:creationId xmlns:a16="http://schemas.microsoft.com/office/drawing/2014/main" id="{C6F4FAE4-2819-404D-957B-521D4CBD173C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4932363" y="2636838"/>
            <a:ext cx="904875" cy="904875"/>
          </a:xfrm>
          <a:custGeom>
            <a:avLst/>
            <a:gdLst>
              <a:gd name="T0" fmla="*/ 452438 w 21600"/>
              <a:gd name="T1" fmla="*/ 0 h 21600"/>
              <a:gd name="T2" fmla="*/ 904875 w 21600"/>
              <a:gd name="T3" fmla="*/ 452438 h 21600"/>
              <a:gd name="T4" fmla="*/ 452438 w 21600"/>
              <a:gd name="T5" fmla="*/ 904875 h 21600"/>
              <a:gd name="T6" fmla="*/ 0 w 21600"/>
              <a:gd name="T7" fmla="*/ 452438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90 w 21600"/>
              <a:gd name="T13" fmla="*/ 4615 h 21600"/>
              <a:gd name="T14" fmla="*/ 18622 w 21600"/>
              <a:gd name="T15" fmla="*/ 1698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3089" y="18511"/>
                </a:moveTo>
                <a:lnTo>
                  <a:pt x="3903" y="19110"/>
                </a:lnTo>
                <a:lnTo>
                  <a:pt x="4813" y="19852"/>
                </a:lnTo>
                <a:lnTo>
                  <a:pt x="5651" y="20235"/>
                </a:lnTo>
                <a:lnTo>
                  <a:pt x="6537" y="20834"/>
                </a:lnTo>
                <a:lnTo>
                  <a:pt x="7519" y="21145"/>
                </a:lnTo>
                <a:lnTo>
                  <a:pt x="8573" y="21432"/>
                </a:lnTo>
                <a:lnTo>
                  <a:pt x="9698" y="21600"/>
                </a:lnTo>
                <a:lnTo>
                  <a:pt x="10824" y="21600"/>
                </a:lnTo>
                <a:lnTo>
                  <a:pt x="11878" y="21600"/>
                </a:lnTo>
                <a:lnTo>
                  <a:pt x="12859" y="21432"/>
                </a:lnTo>
                <a:lnTo>
                  <a:pt x="13913" y="21145"/>
                </a:lnTo>
                <a:lnTo>
                  <a:pt x="14895" y="20834"/>
                </a:lnTo>
                <a:lnTo>
                  <a:pt x="15949" y="20379"/>
                </a:lnTo>
                <a:lnTo>
                  <a:pt x="16787" y="19852"/>
                </a:lnTo>
                <a:lnTo>
                  <a:pt x="17529" y="19253"/>
                </a:lnTo>
                <a:lnTo>
                  <a:pt x="18367" y="18511"/>
                </a:lnTo>
                <a:lnTo>
                  <a:pt x="19110" y="17816"/>
                </a:lnTo>
                <a:lnTo>
                  <a:pt x="19708" y="16930"/>
                </a:lnTo>
                <a:lnTo>
                  <a:pt x="20235" y="16092"/>
                </a:lnTo>
                <a:lnTo>
                  <a:pt x="20690" y="15039"/>
                </a:lnTo>
                <a:lnTo>
                  <a:pt x="21145" y="14057"/>
                </a:lnTo>
                <a:lnTo>
                  <a:pt x="21432" y="13003"/>
                </a:lnTo>
                <a:lnTo>
                  <a:pt x="21600" y="11878"/>
                </a:lnTo>
                <a:lnTo>
                  <a:pt x="21600" y="10824"/>
                </a:lnTo>
                <a:lnTo>
                  <a:pt x="21600" y="9698"/>
                </a:lnTo>
                <a:lnTo>
                  <a:pt x="21432" y="8717"/>
                </a:lnTo>
                <a:lnTo>
                  <a:pt x="21145" y="7663"/>
                </a:lnTo>
                <a:lnTo>
                  <a:pt x="20834" y="6681"/>
                </a:lnTo>
                <a:lnTo>
                  <a:pt x="20379" y="5795"/>
                </a:lnTo>
                <a:lnTo>
                  <a:pt x="19852" y="4957"/>
                </a:lnTo>
                <a:lnTo>
                  <a:pt x="19253" y="4047"/>
                </a:lnTo>
                <a:lnTo>
                  <a:pt x="18511" y="3376"/>
                </a:lnTo>
                <a:lnTo>
                  <a:pt x="17840" y="2634"/>
                </a:lnTo>
                <a:lnTo>
                  <a:pt x="16930" y="1868"/>
                </a:lnTo>
                <a:lnTo>
                  <a:pt x="16092" y="1341"/>
                </a:lnTo>
                <a:lnTo>
                  <a:pt x="15039" y="910"/>
                </a:lnTo>
                <a:lnTo>
                  <a:pt x="14057" y="455"/>
                </a:lnTo>
                <a:lnTo>
                  <a:pt x="13027" y="144"/>
                </a:lnTo>
                <a:lnTo>
                  <a:pt x="11878" y="0"/>
                </a:lnTo>
                <a:lnTo>
                  <a:pt x="10824" y="0"/>
                </a:lnTo>
                <a:lnTo>
                  <a:pt x="9698" y="0"/>
                </a:lnTo>
                <a:lnTo>
                  <a:pt x="8573" y="144"/>
                </a:lnTo>
                <a:lnTo>
                  <a:pt x="7519" y="455"/>
                </a:lnTo>
                <a:lnTo>
                  <a:pt x="6537" y="742"/>
                </a:lnTo>
                <a:lnTo>
                  <a:pt x="5651" y="1341"/>
                </a:lnTo>
                <a:lnTo>
                  <a:pt x="4813" y="1724"/>
                </a:lnTo>
                <a:lnTo>
                  <a:pt x="3903" y="2467"/>
                </a:lnTo>
                <a:lnTo>
                  <a:pt x="3089" y="3089"/>
                </a:lnTo>
                <a:lnTo>
                  <a:pt x="2490" y="3903"/>
                </a:lnTo>
                <a:lnTo>
                  <a:pt x="1724" y="4813"/>
                </a:lnTo>
                <a:lnTo>
                  <a:pt x="1341" y="5627"/>
                </a:lnTo>
                <a:lnTo>
                  <a:pt x="742" y="6537"/>
                </a:lnTo>
                <a:lnTo>
                  <a:pt x="455" y="7519"/>
                </a:lnTo>
                <a:lnTo>
                  <a:pt x="144" y="8573"/>
                </a:lnTo>
                <a:lnTo>
                  <a:pt x="0" y="9698"/>
                </a:lnTo>
                <a:lnTo>
                  <a:pt x="0" y="10824"/>
                </a:lnTo>
                <a:lnTo>
                  <a:pt x="0" y="11878"/>
                </a:lnTo>
                <a:lnTo>
                  <a:pt x="144" y="13003"/>
                </a:lnTo>
                <a:lnTo>
                  <a:pt x="455" y="14057"/>
                </a:lnTo>
                <a:lnTo>
                  <a:pt x="742" y="15039"/>
                </a:lnTo>
                <a:lnTo>
                  <a:pt x="1341" y="15949"/>
                </a:lnTo>
                <a:lnTo>
                  <a:pt x="1724" y="16763"/>
                </a:lnTo>
                <a:lnTo>
                  <a:pt x="2490" y="17673"/>
                </a:lnTo>
                <a:lnTo>
                  <a:pt x="3089" y="18511"/>
                </a:lnTo>
                <a:close/>
              </a:path>
              <a:path w="21600" h="21600" extrusionOk="0">
                <a:moveTo>
                  <a:pt x="10824" y="16332"/>
                </a:moveTo>
                <a:lnTo>
                  <a:pt x="11878" y="16236"/>
                </a:lnTo>
                <a:lnTo>
                  <a:pt x="12859" y="15949"/>
                </a:lnTo>
                <a:lnTo>
                  <a:pt x="13913" y="15350"/>
                </a:lnTo>
                <a:lnTo>
                  <a:pt x="14584" y="14584"/>
                </a:lnTo>
                <a:lnTo>
                  <a:pt x="15350" y="13913"/>
                </a:lnTo>
                <a:lnTo>
                  <a:pt x="15949" y="12859"/>
                </a:lnTo>
                <a:lnTo>
                  <a:pt x="16260" y="11878"/>
                </a:lnTo>
                <a:lnTo>
                  <a:pt x="16332" y="10824"/>
                </a:lnTo>
                <a:lnTo>
                  <a:pt x="16260" y="9698"/>
                </a:lnTo>
                <a:lnTo>
                  <a:pt x="15949" y="8717"/>
                </a:lnTo>
                <a:lnTo>
                  <a:pt x="15350" y="7663"/>
                </a:lnTo>
                <a:lnTo>
                  <a:pt x="14584" y="6849"/>
                </a:lnTo>
                <a:lnTo>
                  <a:pt x="13913" y="6250"/>
                </a:lnTo>
                <a:lnTo>
                  <a:pt x="12859" y="5651"/>
                </a:lnTo>
                <a:lnTo>
                  <a:pt x="11878" y="5340"/>
                </a:lnTo>
                <a:lnTo>
                  <a:pt x="10824" y="5268"/>
                </a:lnTo>
                <a:lnTo>
                  <a:pt x="9698" y="5340"/>
                </a:lnTo>
                <a:lnTo>
                  <a:pt x="8717" y="5651"/>
                </a:lnTo>
                <a:lnTo>
                  <a:pt x="7663" y="6250"/>
                </a:lnTo>
                <a:lnTo>
                  <a:pt x="6849" y="6849"/>
                </a:lnTo>
                <a:lnTo>
                  <a:pt x="6250" y="7663"/>
                </a:lnTo>
                <a:lnTo>
                  <a:pt x="5651" y="8717"/>
                </a:lnTo>
                <a:lnTo>
                  <a:pt x="5340" y="9698"/>
                </a:lnTo>
                <a:lnTo>
                  <a:pt x="5268" y="10824"/>
                </a:lnTo>
                <a:lnTo>
                  <a:pt x="5340" y="11878"/>
                </a:lnTo>
                <a:lnTo>
                  <a:pt x="5651" y="12859"/>
                </a:lnTo>
                <a:lnTo>
                  <a:pt x="6250" y="13913"/>
                </a:lnTo>
                <a:lnTo>
                  <a:pt x="6849" y="14584"/>
                </a:lnTo>
                <a:lnTo>
                  <a:pt x="7663" y="15350"/>
                </a:lnTo>
                <a:lnTo>
                  <a:pt x="8717" y="15949"/>
                </a:lnTo>
                <a:lnTo>
                  <a:pt x="9698" y="16236"/>
                </a:lnTo>
                <a:lnTo>
                  <a:pt x="10824" y="16332"/>
                </a:lnTo>
                <a:moveTo>
                  <a:pt x="9770" y="5340"/>
                </a:moveTo>
                <a:lnTo>
                  <a:pt x="9770" y="7160"/>
                </a:lnTo>
                <a:lnTo>
                  <a:pt x="9770" y="13985"/>
                </a:lnTo>
                <a:lnTo>
                  <a:pt x="9770" y="16236"/>
                </a:lnTo>
                <a:moveTo>
                  <a:pt x="11806" y="5340"/>
                </a:moveTo>
                <a:lnTo>
                  <a:pt x="11806" y="7160"/>
                </a:lnTo>
                <a:lnTo>
                  <a:pt x="11806" y="13985"/>
                </a:lnTo>
                <a:lnTo>
                  <a:pt x="11806" y="16236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79605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231" name="Text Box 15">
            <a:extLst>
              <a:ext uri="{FF2B5EF4-FFF2-40B4-BE49-F238E27FC236}">
                <a16:creationId xmlns:a16="http://schemas.microsoft.com/office/drawing/2014/main" id="{18B2C26C-B7C7-4428-97C2-DDF277A05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4076700"/>
            <a:ext cx="19351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rgbClr val="FF0000"/>
                </a:solidFill>
              </a:rPr>
              <a:t>Speed?</a:t>
            </a:r>
          </a:p>
        </p:txBody>
      </p:sp>
      <p:sp>
        <p:nvSpPr>
          <p:cNvPr id="9232" name="Text Box 16">
            <a:extLst>
              <a:ext uri="{FF2B5EF4-FFF2-40B4-BE49-F238E27FC236}">
                <a16:creationId xmlns:a16="http://schemas.microsoft.com/office/drawing/2014/main" id="{D8D9CCE1-DA29-45A9-A7C3-49220DF76A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7313" y="4022725"/>
            <a:ext cx="1049337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800">
                <a:solidFill>
                  <a:srgbClr val="FF0000"/>
                </a:solidFill>
              </a:rPr>
              <a:t>= </a:t>
            </a:r>
            <a:r>
              <a:rPr lang="en-GB" altLang="en-US" sz="4800" u="sng">
                <a:solidFill>
                  <a:srgbClr val="FF0000"/>
                </a:solidFill>
              </a:rPr>
              <a:t>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800">
                <a:solidFill>
                  <a:srgbClr val="FF0000"/>
                </a:solidFill>
              </a:rPr>
              <a:t>    t</a:t>
            </a:r>
          </a:p>
        </p:txBody>
      </p:sp>
      <p:sp>
        <p:nvSpPr>
          <p:cNvPr id="9233" name="Text Box 17">
            <a:extLst>
              <a:ext uri="{FF2B5EF4-FFF2-40B4-BE49-F238E27FC236}">
                <a16:creationId xmlns:a16="http://schemas.microsoft.com/office/drawing/2014/main" id="{2A5EDBAA-0E6C-4221-97AE-9290192E45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4098925"/>
            <a:ext cx="24431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rgbClr val="FF0000"/>
                </a:solidFill>
              </a:rPr>
              <a:t>Distance?</a:t>
            </a:r>
          </a:p>
        </p:txBody>
      </p:sp>
      <p:sp>
        <p:nvSpPr>
          <p:cNvPr id="9234" name="Text Box 18">
            <a:extLst>
              <a:ext uri="{FF2B5EF4-FFF2-40B4-BE49-F238E27FC236}">
                <a16:creationId xmlns:a16="http://schemas.microsoft.com/office/drawing/2014/main" id="{66C4B744-2387-4FBB-89AC-FEB7246288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3738" y="4044950"/>
            <a:ext cx="18288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800">
                <a:solidFill>
                  <a:srgbClr val="FF0000"/>
                </a:solidFill>
              </a:rPr>
              <a:t>= s x t</a:t>
            </a:r>
          </a:p>
        </p:txBody>
      </p:sp>
      <p:sp>
        <p:nvSpPr>
          <p:cNvPr id="9235" name="floorlamp">
            <a:extLst>
              <a:ext uri="{FF2B5EF4-FFF2-40B4-BE49-F238E27FC236}">
                <a16:creationId xmlns:a16="http://schemas.microsoft.com/office/drawing/2014/main" id="{7F2BAC74-0A47-4771-8929-DE9521A9EF9A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5795963" y="1341438"/>
            <a:ext cx="904875" cy="904875"/>
          </a:xfrm>
          <a:custGeom>
            <a:avLst/>
            <a:gdLst>
              <a:gd name="T0" fmla="*/ 452438 w 21600"/>
              <a:gd name="T1" fmla="*/ 0 h 21600"/>
              <a:gd name="T2" fmla="*/ 904875 w 21600"/>
              <a:gd name="T3" fmla="*/ 452438 h 21600"/>
              <a:gd name="T4" fmla="*/ 452438 w 21600"/>
              <a:gd name="T5" fmla="*/ 904875 h 21600"/>
              <a:gd name="T6" fmla="*/ 0 w 21600"/>
              <a:gd name="T7" fmla="*/ 452438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90 w 21600"/>
              <a:gd name="T13" fmla="*/ 4615 h 21600"/>
              <a:gd name="T14" fmla="*/ 18622 w 21600"/>
              <a:gd name="T15" fmla="*/ 1698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3089" y="18511"/>
                </a:moveTo>
                <a:lnTo>
                  <a:pt x="3903" y="19110"/>
                </a:lnTo>
                <a:lnTo>
                  <a:pt x="4813" y="19852"/>
                </a:lnTo>
                <a:lnTo>
                  <a:pt x="5651" y="20235"/>
                </a:lnTo>
                <a:lnTo>
                  <a:pt x="6537" y="20834"/>
                </a:lnTo>
                <a:lnTo>
                  <a:pt x="7519" y="21145"/>
                </a:lnTo>
                <a:lnTo>
                  <a:pt x="8573" y="21432"/>
                </a:lnTo>
                <a:lnTo>
                  <a:pt x="9698" y="21600"/>
                </a:lnTo>
                <a:lnTo>
                  <a:pt x="10824" y="21600"/>
                </a:lnTo>
                <a:lnTo>
                  <a:pt x="11878" y="21600"/>
                </a:lnTo>
                <a:lnTo>
                  <a:pt x="12859" y="21432"/>
                </a:lnTo>
                <a:lnTo>
                  <a:pt x="13913" y="21145"/>
                </a:lnTo>
                <a:lnTo>
                  <a:pt x="14895" y="20834"/>
                </a:lnTo>
                <a:lnTo>
                  <a:pt x="15949" y="20379"/>
                </a:lnTo>
                <a:lnTo>
                  <a:pt x="16787" y="19852"/>
                </a:lnTo>
                <a:lnTo>
                  <a:pt x="17529" y="19253"/>
                </a:lnTo>
                <a:lnTo>
                  <a:pt x="18367" y="18511"/>
                </a:lnTo>
                <a:lnTo>
                  <a:pt x="19110" y="17816"/>
                </a:lnTo>
                <a:lnTo>
                  <a:pt x="19708" y="16930"/>
                </a:lnTo>
                <a:lnTo>
                  <a:pt x="20235" y="16092"/>
                </a:lnTo>
                <a:lnTo>
                  <a:pt x="20690" y="15039"/>
                </a:lnTo>
                <a:lnTo>
                  <a:pt x="21145" y="14057"/>
                </a:lnTo>
                <a:lnTo>
                  <a:pt x="21432" y="13003"/>
                </a:lnTo>
                <a:lnTo>
                  <a:pt x="21600" y="11878"/>
                </a:lnTo>
                <a:lnTo>
                  <a:pt x="21600" y="10824"/>
                </a:lnTo>
                <a:lnTo>
                  <a:pt x="21600" y="9698"/>
                </a:lnTo>
                <a:lnTo>
                  <a:pt x="21432" y="8717"/>
                </a:lnTo>
                <a:lnTo>
                  <a:pt x="21145" y="7663"/>
                </a:lnTo>
                <a:lnTo>
                  <a:pt x="20834" y="6681"/>
                </a:lnTo>
                <a:lnTo>
                  <a:pt x="20379" y="5795"/>
                </a:lnTo>
                <a:lnTo>
                  <a:pt x="19852" y="4957"/>
                </a:lnTo>
                <a:lnTo>
                  <a:pt x="19253" y="4047"/>
                </a:lnTo>
                <a:lnTo>
                  <a:pt x="18511" y="3376"/>
                </a:lnTo>
                <a:lnTo>
                  <a:pt x="17840" y="2634"/>
                </a:lnTo>
                <a:lnTo>
                  <a:pt x="16930" y="1868"/>
                </a:lnTo>
                <a:lnTo>
                  <a:pt x="16092" y="1341"/>
                </a:lnTo>
                <a:lnTo>
                  <a:pt x="15039" y="910"/>
                </a:lnTo>
                <a:lnTo>
                  <a:pt x="14057" y="455"/>
                </a:lnTo>
                <a:lnTo>
                  <a:pt x="13027" y="144"/>
                </a:lnTo>
                <a:lnTo>
                  <a:pt x="11878" y="0"/>
                </a:lnTo>
                <a:lnTo>
                  <a:pt x="10824" y="0"/>
                </a:lnTo>
                <a:lnTo>
                  <a:pt x="9698" y="0"/>
                </a:lnTo>
                <a:lnTo>
                  <a:pt x="8573" y="144"/>
                </a:lnTo>
                <a:lnTo>
                  <a:pt x="7519" y="455"/>
                </a:lnTo>
                <a:lnTo>
                  <a:pt x="6537" y="742"/>
                </a:lnTo>
                <a:lnTo>
                  <a:pt x="5651" y="1341"/>
                </a:lnTo>
                <a:lnTo>
                  <a:pt x="4813" y="1724"/>
                </a:lnTo>
                <a:lnTo>
                  <a:pt x="3903" y="2467"/>
                </a:lnTo>
                <a:lnTo>
                  <a:pt x="3089" y="3089"/>
                </a:lnTo>
                <a:lnTo>
                  <a:pt x="2490" y="3903"/>
                </a:lnTo>
                <a:lnTo>
                  <a:pt x="1724" y="4813"/>
                </a:lnTo>
                <a:lnTo>
                  <a:pt x="1341" y="5627"/>
                </a:lnTo>
                <a:lnTo>
                  <a:pt x="742" y="6537"/>
                </a:lnTo>
                <a:lnTo>
                  <a:pt x="455" y="7519"/>
                </a:lnTo>
                <a:lnTo>
                  <a:pt x="144" y="8573"/>
                </a:lnTo>
                <a:lnTo>
                  <a:pt x="0" y="9698"/>
                </a:lnTo>
                <a:lnTo>
                  <a:pt x="0" y="10824"/>
                </a:lnTo>
                <a:lnTo>
                  <a:pt x="0" y="11878"/>
                </a:lnTo>
                <a:lnTo>
                  <a:pt x="144" y="13003"/>
                </a:lnTo>
                <a:lnTo>
                  <a:pt x="455" y="14057"/>
                </a:lnTo>
                <a:lnTo>
                  <a:pt x="742" y="15039"/>
                </a:lnTo>
                <a:lnTo>
                  <a:pt x="1341" y="15949"/>
                </a:lnTo>
                <a:lnTo>
                  <a:pt x="1724" y="16763"/>
                </a:lnTo>
                <a:lnTo>
                  <a:pt x="2490" y="17673"/>
                </a:lnTo>
                <a:lnTo>
                  <a:pt x="3089" y="18511"/>
                </a:lnTo>
                <a:close/>
              </a:path>
              <a:path w="21600" h="21600" extrusionOk="0">
                <a:moveTo>
                  <a:pt x="10824" y="16332"/>
                </a:moveTo>
                <a:lnTo>
                  <a:pt x="11878" y="16236"/>
                </a:lnTo>
                <a:lnTo>
                  <a:pt x="12859" y="15949"/>
                </a:lnTo>
                <a:lnTo>
                  <a:pt x="13913" y="15350"/>
                </a:lnTo>
                <a:lnTo>
                  <a:pt x="14584" y="14584"/>
                </a:lnTo>
                <a:lnTo>
                  <a:pt x="15350" y="13913"/>
                </a:lnTo>
                <a:lnTo>
                  <a:pt x="15949" y="12859"/>
                </a:lnTo>
                <a:lnTo>
                  <a:pt x="16260" y="11878"/>
                </a:lnTo>
                <a:lnTo>
                  <a:pt x="16332" y="10824"/>
                </a:lnTo>
                <a:lnTo>
                  <a:pt x="16260" y="9698"/>
                </a:lnTo>
                <a:lnTo>
                  <a:pt x="15949" y="8717"/>
                </a:lnTo>
                <a:lnTo>
                  <a:pt x="15350" y="7663"/>
                </a:lnTo>
                <a:lnTo>
                  <a:pt x="14584" y="6849"/>
                </a:lnTo>
                <a:lnTo>
                  <a:pt x="13913" y="6250"/>
                </a:lnTo>
                <a:lnTo>
                  <a:pt x="12859" y="5651"/>
                </a:lnTo>
                <a:lnTo>
                  <a:pt x="11878" y="5340"/>
                </a:lnTo>
                <a:lnTo>
                  <a:pt x="10824" y="5268"/>
                </a:lnTo>
                <a:lnTo>
                  <a:pt x="9698" y="5340"/>
                </a:lnTo>
                <a:lnTo>
                  <a:pt x="8717" y="5651"/>
                </a:lnTo>
                <a:lnTo>
                  <a:pt x="7663" y="6250"/>
                </a:lnTo>
                <a:lnTo>
                  <a:pt x="6849" y="6849"/>
                </a:lnTo>
                <a:lnTo>
                  <a:pt x="6250" y="7663"/>
                </a:lnTo>
                <a:lnTo>
                  <a:pt x="5651" y="8717"/>
                </a:lnTo>
                <a:lnTo>
                  <a:pt x="5340" y="9698"/>
                </a:lnTo>
                <a:lnTo>
                  <a:pt x="5268" y="10824"/>
                </a:lnTo>
                <a:lnTo>
                  <a:pt x="5340" y="11878"/>
                </a:lnTo>
                <a:lnTo>
                  <a:pt x="5651" y="12859"/>
                </a:lnTo>
                <a:lnTo>
                  <a:pt x="6250" y="13913"/>
                </a:lnTo>
                <a:lnTo>
                  <a:pt x="6849" y="14584"/>
                </a:lnTo>
                <a:lnTo>
                  <a:pt x="7663" y="15350"/>
                </a:lnTo>
                <a:lnTo>
                  <a:pt x="8717" y="15949"/>
                </a:lnTo>
                <a:lnTo>
                  <a:pt x="9698" y="16236"/>
                </a:lnTo>
                <a:lnTo>
                  <a:pt x="10824" y="16332"/>
                </a:lnTo>
                <a:moveTo>
                  <a:pt x="9770" y="5340"/>
                </a:moveTo>
                <a:lnTo>
                  <a:pt x="9770" y="7160"/>
                </a:lnTo>
                <a:lnTo>
                  <a:pt x="9770" y="13985"/>
                </a:lnTo>
                <a:lnTo>
                  <a:pt x="9770" y="16236"/>
                </a:lnTo>
                <a:moveTo>
                  <a:pt x="11806" y="5340"/>
                </a:moveTo>
                <a:lnTo>
                  <a:pt x="11806" y="7160"/>
                </a:lnTo>
                <a:lnTo>
                  <a:pt x="11806" y="13985"/>
                </a:lnTo>
                <a:lnTo>
                  <a:pt x="11806" y="16236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79605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236" name="Text Box 20">
            <a:extLst>
              <a:ext uri="{FF2B5EF4-FFF2-40B4-BE49-F238E27FC236}">
                <a16:creationId xmlns:a16="http://schemas.microsoft.com/office/drawing/2014/main" id="{F8E42DFB-0533-4134-BA83-B555EB82D2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1875" y="4059238"/>
            <a:ext cx="159543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rgbClr val="FF0000"/>
                </a:solidFill>
              </a:rPr>
              <a:t>Time?</a:t>
            </a:r>
          </a:p>
        </p:txBody>
      </p:sp>
      <p:sp>
        <p:nvSpPr>
          <p:cNvPr id="9237" name="Text Box 21">
            <a:extLst>
              <a:ext uri="{FF2B5EF4-FFF2-40B4-BE49-F238E27FC236}">
                <a16:creationId xmlns:a16="http://schemas.microsoft.com/office/drawing/2014/main" id="{87336118-1863-4A20-80D5-66F67662C1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3738" y="4076700"/>
            <a:ext cx="202882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800">
                <a:solidFill>
                  <a:srgbClr val="FF0000"/>
                </a:solidFill>
              </a:rPr>
              <a:t>= d </a:t>
            </a:r>
            <a:r>
              <a:rPr lang="en-US" altLang="en-US" sz="4800">
                <a:solidFill>
                  <a:srgbClr val="FF0000"/>
                </a:solidFill>
                <a:cs typeface="Arial" panose="020B0604020202020204" pitchFamily="34" charset="0"/>
              </a:rPr>
              <a:t>÷</a:t>
            </a:r>
            <a:r>
              <a:rPr lang="en-GB" altLang="en-US" sz="4800">
                <a:solidFill>
                  <a:srgbClr val="FF0000"/>
                </a:solidFill>
              </a:rPr>
              <a:t> s</a:t>
            </a:r>
          </a:p>
        </p:txBody>
      </p:sp>
      <p:sp>
        <p:nvSpPr>
          <p:cNvPr id="9238" name="floorlamp">
            <a:extLst>
              <a:ext uri="{FF2B5EF4-FFF2-40B4-BE49-F238E27FC236}">
                <a16:creationId xmlns:a16="http://schemas.microsoft.com/office/drawing/2014/main" id="{5C95E981-7E67-4F77-97C7-D36250459CC3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6372225" y="2636838"/>
            <a:ext cx="904875" cy="904875"/>
          </a:xfrm>
          <a:custGeom>
            <a:avLst/>
            <a:gdLst>
              <a:gd name="T0" fmla="*/ 452438 w 21600"/>
              <a:gd name="T1" fmla="*/ 0 h 21600"/>
              <a:gd name="T2" fmla="*/ 904875 w 21600"/>
              <a:gd name="T3" fmla="*/ 452438 h 21600"/>
              <a:gd name="T4" fmla="*/ 452438 w 21600"/>
              <a:gd name="T5" fmla="*/ 904875 h 21600"/>
              <a:gd name="T6" fmla="*/ 0 w 21600"/>
              <a:gd name="T7" fmla="*/ 452438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90 w 21600"/>
              <a:gd name="T13" fmla="*/ 4615 h 21600"/>
              <a:gd name="T14" fmla="*/ 18622 w 21600"/>
              <a:gd name="T15" fmla="*/ 1698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3089" y="18511"/>
                </a:moveTo>
                <a:lnTo>
                  <a:pt x="3903" y="19110"/>
                </a:lnTo>
                <a:lnTo>
                  <a:pt x="4813" y="19852"/>
                </a:lnTo>
                <a:lnTo>
                  <a:pt x="5651" y="20235"/>
                </a:lnTo>
                <a:lnTo>
                  <a:pt x="6537" y="20834"/>
                </a:lnTo>
                <a:lnTo>
                  <a:pt x="7519" y="21145"/>
                </a:lnTo>
                <a:lnTo>
                  <a:pt x="8573" y="21432"/>
                </a:lnTo>
                <a:lnTo>
                  <a:pt x="9698" y="21600"/>
                </a:lnTo>
                <a:lnTo>
                  <a:pt x="10824" y="21600"/>
                </a:lnTo>
                <a:lnTo>
                  <a:pt x="11878" y="21600"/>
                </a:lnTo>
                <a:lnTo>
                  <a:pt x="12859" y="21432"/>
                </a:lnTo>
                <a:lnTo>
                  <a:pt x="13913" y="21145"/>
                </a:lnTo>
                <a:lnTo>
                  <a:pt x="14895" y="20834"/>
                </a:lnTo>
                <a:lnTo>
                  <a:pt x="15949" y="20379"/>
                </a:lnTo>
                <a:lnTo>
                  <a:pt x="16787" y="19852"/>
                </a:lnTo>
                <a:lnTo>
                  <a:pt x="17529" y="19253"/>
                </a:lnTo>
                <a:lnTo>
                  <a:pt x="18367" y="18511"/>
                </a:lnTo>
                <a:lnTo>
                  <a:pt x="19110" y="17816"/>
                </a:lnTo>
                <a:lnTo>
                  <a:pt x="19708" y="16930"/>
                </a:lnTo>
                <a:lnTo>
                  <a:pt x="20235" y="16092"/>
                </a:lnTo>
                <a:lnTo>
                  <a:pt x="20690" y="15039"/>
                </a:lnTo>
                <a:lnTo>
                  <a:pt x="21145" y="14057"/>
                </a:lnTo>
                <a:lnTo>
                  <a:pt x="21432" y="13003"/>
                </a:lnTo>
                <a:lnTo>
                  <a:pt x="21600" y="11878"/>
                </a:lnTo>
                <a:lnTo>
                  <a:pt x="21600" y="10824"/>
                </a:lnTo>
                <a:lnTo>
                  <a:pt x="21600" y="9698"/>
                </a:lnTo>
                <a:lnTo>
                  <a:pt x="21432" y="8717"/>
                </a:lnTo>
                <a:lnTo>
                  <a:pt x="21145" y="7663"/>
                </a:lnTo>
                <a:lnTo>
                  <a:pt x="20834" y="6681"/>
                </a:lnTo>
                <a:lnTo>
                  <a:pt x="20379" y="5795"/>
                </a:lnTo>
                <a:lnTo>
                  <a:pt x="19852" y="4957"/>
                </a:lnTo>
                <a:lnTo>
                  <a:pt x="19253" y="4047"/>
                </a:lnTo>
                <a:lnTo>
                  <a:pt x="18511" y="3376"/>
                </a:lnTo>
                <a:lnTo>
                  <a:pt x="17840" y="2634"/>
                </a:lnTo>
                <a:lnTo>
                  <a:pt x="16930" y="1868"/>
                </a:lnTo>
                <a:lnTo>
                  <a:pt x="16092" y="1341"/>
                </a:lnTo>
                <a:lnTo>
                  <a:pt x="15039" y="910"/>
                </a:lnTo>
                <a:lnTo>
                  <a:pt x="14057" y="455"/>
                </a:lnTo>
                <a:lnTo>
                  <a:pt x="13027" y="144"/>
                </a:lnTo>
                <a:lnTo>
                  <a:pt x="11878" y="0"/>
                </a:lnTo>
                <a:lnTo>
                  <a:pt x="10824" y="0"/>
                </a:lnTo>
                <a:lnTo>
                  <a:pt x="9698" y="0"/>
                </a:lnTo>
                <a:lnTo>
                  <a:pt x="8573" y="144"/>
                </a:lnTo>
                <a:lnTo>
                  <a:pt x="7519" y="455"/>
                </a:lnTo>
                <a:lnTo>
                  <a:pt x="6537" y="742"/>
                </a:lnTo>
                <a:lnTo>
                  <a:pt x="5651" y="1341"/>
                </a:lnTo>
                <a:lnTo>
                  <a:pt x="4813" y="1724"/>
                </a:lnTo>
                <a:lnTo>
                  <a:pt x="3903" y="2467"/>
                </a:lnTo>
                <a:lnTo>
                  <a:pt x="3089" y="3089"/>
                </a:lnTo>
                <a:lnTo>
                  <a:pt x="2490" y="3903"/>
                </a:lnTo>
                <a:lnTo>
                  <a:pt x="1724" y="4813"/>
                </a:lnTo>
                <a:lnTo>
                  <a:pt x="1341" y="5627"/>
                </a:lnTo>
                <a:lnTo>
                  <a:pt x="742" y="6537"/>
                </a:lnTo>
                <a:lnTo>
                  <a:pt x="455" y="7519"/>
                </a:lnTo>
                <a:lnTo>
                  <a:pt x="144" y="8573"/>
                </a:lnTo>
                <a:lnTo>
                  <a:pt x="0" y="9698"/>
                </a:lnTo>
                <a:lnTo>
                  <a:pt x="0" y="10824"/>
                </a:lnTo>
                <a:lnTo>
                  <a:pt x="0" y="11878"/>
                </a:lnTo>
                <a:lnTo>
                  <a:pt x="144" y="13003"/>
                </a:lnTo>
                <a:lnTo>
                  <a:pt x="455" y="14057"/>
                </a:lnTo>
                <a:lnTo>
                  <a:pt x="742" y="15039"/>
                </a:lnTo>
                <a:lnTo>
                  <a:pt x="1341" y="15949"/>
                </a:lnTo>
                <a:lnTo>
                  <a:pt x="1724" y="16763"/>
                </a:lnTo>
                <a:lnTo>
                  <a:pt x="2490" y="17673"/>
                </a:lnTo>
                <a:lnTo>
                  <a:pt x="3089" y="18511"/>
                </a:lnTo>
                <a:close/>
              </a:path>
              <a:path w="21600" h="21600" extrusionOk="0">
                <a:moveTo>
                  <a:pt x="10824" y="16332"/>
                </a:moveTo>
                <a:lnTo>
                  <a:pt x="11878" y="16236"/>
                </a:lnTo>
                <a:lnTo>
                  <a:pt x="12859" y="15949"/>
                </a:lnTo>
                <a:lnTo>
                  <a:pt x="13913" y="15350"/>
                </a:lnTo>
                <a:lnTo>
                  <a:pt x="14584" y="14584"/>
                </a:lnTo>
                <a:lnTo>
                  <a:pt x="15350" y="13913"/>
                </a:lnTo>
                <a:lnTo>
                  <a:pt x="15949" y="12859"/>
                </a:lnTo>
                <a:lnTo>
                  <a:pt x="16260" y="11878"/>
                </a:lnTo>
                <a:lnTo>
                  <a:pt x="16332" y="10824"/>
                </a:lnTo>
                <a:lnTo>
                  <a:pt x="16260" y="9698"/>
                </a:lnTo>
                <a:lnTo>
                  <a:pt x="15949" y="8717"/>
                </a:lnTo>
                <a:lnTo>
                  <a:pt x="15350" y="7663"/>
                </a:lnTo>
                <a:lnTo>
                  <a:pt x="14584" y="6849"/>
                </a:lnTo>
                <a:lnTo>
                  <a:pt x="13913" y="6250"/>
                </a:lnTo>
                <a:lnTo>
                  <a:pt x="12859" y="5651"/>
                </a:lnTo>
                <a:lnTo>
                  <a:pt x="11878" y="5340"/>
                </a:lnTo>
                <a:lnTo>
                  <a:pt x="10824" y="5268"/>
                </a:lnTo>
                <a:lnTo>
                  <a:pt x="9698" y="5340"/>
                </a:lnTo>
                <a:lnTo>
                  <a:pt x="8717" y="5651"/>
                </a:lnTo>
                <a:lnTo>
                  <a:pt x="7663" y="6250"/>
                </a:lnTo>
                <a:lnTo>
                  <a:pt x="6849" y="6849"/>
                </a:lnTo>
                <a:lnTo>
                  <a:pt x="6250" y="7663"/>
                </a:lnTo>
                <a:lnTo>
                  <a:pt x="5651" y="8717"/>
                </a:lnTo>
                <a:lnTo>
                  <a:pt x="5340" y="9698"/>
                </a:lnTo>
                <a:lnTo>
                  <a:pt x="5268" y="10824"/>
                </a:lnTo>
                <a:lnTo>
                  <a:pt x="5340" y="11878"/>
                </a:lnTo>
                <a:lnTo>
                  <a:pt x="5651" y="12859"/>
                </a:lnTo>
                <a:lnTo>
                  <a:pt x="6250" y="13913"/>
                </a:lnTo>
                <a:lnTo>
                  <a:pt x="6849" y="14584"/>
                </a:lnTo>
                <a:lnTo>
                  <a:pt x="7663" y="15350"/>
                </a:lnTo>
                <a:lnTo>
                  <a:pt x="8717" y="15949"/>
                </a:lnTo>
                <a:lnTo>
                  <a:pt x="9698" y="16236"/>
                </a:lnTo>
                <a:lnTo>
                  <a:pt x="10824" y="16332"/>
                </a:lnTo>
                <a:moveTo>
                  <a:pt x="9770" y="5340"/>
                </a:moveTo>
                <a:lnTo>
                  <a:pt x="9770" y="7160"/>
                </a:lnTo>
                <a:lnTo>
                  <a:pt x="9770" y="13985"/>
                </a:lnTo>
                <a:lnTo>
                  <a:pt x="9770" y="16236"/>
                </a:lnTo>
                <a:moveTo>
                  <a:pt x="11806" y="5340"/>
                </a:moveTo>
                <a:lnTo>
                  <a:pt x="11806" y="7160"/>
                </a:lnTo>
                <a:lnTo>
                  <a:pt x="11806" y="13985"/>
                </a:lnTo>
                <a:lnTo>
                  <a:pt x="11806" y="16236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79605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1" grpId="0"/>
      <p:bldP spid="9231" grpId="1"/>
      <p:bldP spid="9232" grpId="0"/>
      <p:bldP spid="9232" grpId="1"/>
      <p:bldP spid="9233" grpId="0"/>
      <p:bldP spid="9233" grpId="1"/>
      <p:bldP spid="9234" grpId="0"/>
      <p:bldP spid="9234" grpId="1"/>
      <p:bldP spid="9236" grpId="0"/>
      <p:bldP spid="92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32C1F3F0-8156-4DED-B74B-B60361E16B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3200"/>
              <a:t>A train travels 120 miles in 2 hours</a:t>
            </a:r>
            <a:br>
              <a:rPr lang="en-GB" altLang="en-US" sz="3200"/>
            </a:br>
            <a:r>
              <a:rPr lang="en-GB" altLang="en-US" sz="3200"/>
              <a:t>What is its average speed?</a:t>
            </a:r>
          </a:p>
        </p:txBody>
      </p:sp>
      <p:grpSp>
        <p:nvGrpSpPr>
          <p:cNvPr id="7171" name="Group 5">
            <a:extLst>
              <a:ext uri="{FF2B5EF4-FFF2-40B4-BE49-F238E27FC236}">
                <a16:creationId xmlns:a16="http://schemas.microsoft.com/office/drawing/2014/main" id="{6345D0D3-6168-404C-8432-B95B4025140F}"/>
              </a:ext>
            </a:extLst>
          </p:cNvPr>
          <p:cNvGrpSpPr>
            <a:grpSpLocks/>
          </p:cNvGrpSpPr>
          <p:nvPr/>
        </p:nvGrpSpPr>
        <p:grpSpPr bwMode="auto">
          <a:xfrm>
            <a:off x="5219700" y="3573463"/>
            <a:ext cx="3744913" cy="2881312"/>
            <a:chOff x="1927" y="1298"/>
            <a:chExt cx="2359" cy="1815"/>
          </a:xfrm>
        </p:grpSpPr>
        <p:sp>
          <p:nvSpPr>
            <p:cNvPr id="7180" name="AutoShape 6">
              <a:extLst>
                <a:ext uri="{FF2B5EF4-FFF2-40B4-BE49-F238E27FC236}">
                  <a16:creationId xmlns:a16="http://schemas.microsoft.com/office/drawing/2014/main" id="{BE25B696-1067-4BB1-AB35-8AC1601E8F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7" y="1298"/>
              <a:ext cx="2359" cy="1815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7181" name="Line 7">
              <a:extLst>
                <a:ext uri="{FF2B5EF4-FFF2-40B4-BE49-F238E27FC236}">
                  <a16:creationId xmlns:a16="http://schemas.microsoft.com/office/drawing/2014/main" id="{5D4C3760-BD64-4A0A-B73D-F5ECA878F8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7" y="2205"/>
              <a:ext cx="117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2" name="Text Box 8">
              <a:extLst>
                <a:ext uri="{FF2B5EF4-FFF2-40B4-BE49-F238E27FC236}">
                  <a16:creationId xmlns:a16="http://schemas.microsoft.com/office/drawing/2014/main" id="{36EF2162-C2BC-4A47-BFC5-05F2D8B053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31" y="2292"/>
              <a:ext cx="380" cy="6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6600"/>
                <a:t>s</a:t>
              </a:r>
            </a:p>
          </p:txBody>
        </p:sp>
        <p:sp>
          <p:nvSpPr>
            <p:cNvPr id="7183" name="Text Box 9">
              <a:extLst>
                <a:ext uri="{FF2B5EF4-FFF2-40B4-BE49-F238E27FC236}">
                  <a16:creationId xmlns:a16="http://schemas.microsoft.com/office/drawing/2014/main" id="{866A042D-08FC-45D5-82F4-345FF4CA7D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5" y="1521"/>
              <a:ext cx="410" cy="6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6600"/>
                <a:t>d</a:t>
              </a:r>
            </a:p>
          </p:txBody>
        </p:sp>
        <p:sp>
          <p:nvSpPr>
            <p:cNvPr id="7184" name="Text Box 10">
              <a:extLst>
                <a:ext uri="{FF2B5EF4-FFF2-40B4-BE49-F238E27FC236}">
                  <a16:creationId xmlns:a16="http://schemas.microsoft.com/office/drawing/2014/main" id="{111DC135-6C1A-40B0-86AB-3BF1323407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33" y="2296"/>
              <a:ext cx="263" cy="6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6600"/>
                <a:t>t</a:t>
              </a:r>
            </a:p>
          </p:txBody>
        </p:sp>
        <p:sp>
          <p:nvSpPr>
            <p:cNvPr id="7185" name="Text Box 11">
              <a:extLst>
                <a:ext uri="{FF2B5EF4-FFF2-40B4-BE49-F238E27FC236}">
                  <a16:creationId xmlns:a16="http://schemas.microsoft.com/office/drawing/2014/main" id="{442ADB71-6007-4B3E-BA14-A94CA94C38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56" y="2387"/>
              <a:ext cx="332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5400"/>
                <a:t>x</a:t>
              </a:r>
            </a:p>
          </p:txBody>
        </p:sp>
      </p:grpSp>
      <p:sp>
        <p:nvSpPr>
          <p:cNvPr id="11276" name="floorlamp">
            <a:extLst>
              <a:ext uri="{FF2B5EF4-FFF2-40B4-BE49-F238E27FC236}">
                <a16:creationId xmlns:a16="http://schemas.microsoft.com/office/drawing/2014/main" id="{4DA39084-B048-4511-9B0A-A6008CFC0026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5867400" y="5300663"/>
            <a:ext cx="904875" cy="904875"/>
          </a:xfrm>
          <a:custGeom>
            <a:avLst/>
            <a:gdLst>
              <a:gd name="T0" fmla="*/ 452438 w 21600"/>
              <a:gd name="T1" fmla="*/ 0 h 21600"/>
              <a:gd name="T2" fmla="*/ 904875 w 21600"/>
              <a:gd name="T3" fmla="*/ 452438 h 21600"/>
              <a:gd name="T4" fmla="*/ 452438 w 21600"/>
              <a:gd name="T5" fmla="*/ 904875 h 21600"/>
              <a:gd name="T6" fmla="*/ 0 w 21600"/>
              <a:gd name="T7" fmla="*/ 452438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90 w 21600"/>
              <a:gd name="T13" fmla="*/ 4615 h 21600"/>
              <a:gd name="T14" fmla="*/ 18622 w 21600"/>
              <a:gd name="T15" fmla="*/ 1698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3089" y="18511"/>
                </a:moveTo>
                <a:lnTo>
                  <a:pt x="3903" y="19110"/>
                </a:lnTo>
                <a:lnTo>
                  <a:pt x="4813" y="19852"/>
                </a:lnTo>
                <a:lnTo>
                  <a:pt x="5651" y="20235"/>
                </a:lnTo>
                <a:lnTo>
                  <a:pt x="6537" y="20834"/>
                </a:lnTo>
                <a:lnTo>
                  <a:pt x="7519" y="21145"/>
                </a:lnTo>
                <a:lnTo>
                  <a:pt x="8573" y="21432"/>
                </a:lnTo>
                <a:lnTo>
                  <a:pt x="9698" y="21600"/>
                </a:lnTo>
                <a:lnTo>
                  <a:pt x="10824" y="21600"/>
                </a:lnTo>
                <a:lnTo>
                  <a:pt x="11878" y="21600"/>
                </a:lnTo>
                <a:lnTo>
                  <a:pt x="12859" y="21432"/>
                </a:lnTo>
                <a:lnTo>
                  <a:pt x="13913" y="21145"/>
                </a:lnTo>
                <a:lnTo>
                  <a:pt x="14895" y="20834"/>
                </a:lnTo>
                <a:lnTo>
                  <a:pt x="15949" y="20379"/>
                </a:lnTo>
                <a:lnTo>
                  <a:pt x="16787" y="19852"/>
                </a:lnTo>
                <a:lnTo>
                  <a:pt x="17529" y="19253"/>
                </a:lnTo>
                <a:lnTo>
                  <a:pt x="18367" y="18511"/>
                </a:lnTo>
                <a:lnTo>
                  <a:pt x="19110" y="17816"/>
                </a:lnTo>
                <a:lnTo>
                  <a:pt x="19708" y="16930"/>
                </a:lnTo>
                <a:lnTo>
                  <a:pt x="20235" y="16092"/>
                </a:lnTo>
                <a:lnTo>
                  <a:pt x="20690" y="15039"/>
                </a:lnTo>
                <a:lnTo>
                  <a:pt x="21145" y="14057"/>
                </a:lnTo>
                <a:lnTo>
                  <a:pt x="21432" y="13003"/>
                </a:lnTo>
                <a:lnTo>
                  <a:pt x="21600" y="11878"/>
                </a:lnTo>
                <a:lnTo>
                  <a:pt x="21600" y="10824"/>
                </a:lnTo>
                <a:lnTo>
                  <a:pt x="21600" y="9698"/>
                </a:lnTo>
                <a:lnTo>
                  <a:pt x="21432" y="8717"/>
                </a:lnTo>
                <a:lnTo>
                  <a:pt x="21145" y="7663"/>
                </a:lnTo>
                <a:lnTo>
                  <a:pt x="20834" y="6681"/>
                </a:lnTo>
                <a:lnTo>
                  <a:pt x="20379" y="5795"/>
                </a:lnTo>
                <a:lnTo>
                  <a:pt x="19852" y="4957"/>
                </a:lnTo>
                <a:lnTo>
                  <a:pt x="19253" y="4047"/>
                </a:lnTo>
                <a:lnTo>
                  <a:pt x="18511" y="3376"/>
                </a:lnTo>
                <a:lnTo>
                  <a:pt x="17840" y="2634"/>
                </a:lnTo>
                <a:lnTo>
                  <a:pt x="16930" y="1868"/>
                </a:lnTo>
                <a:lnTo>
                  <a:pt x="16092" y="1341"/>
                </a:lnTo>
                <a:lnTo>
                  <a:pt x="15039" y="910"/>
                </a:lnTo>
                <a:lnTo>
                  <a:pt x="14057" y="455"/>
                </a:lnTo>
                <a:lnTo>
                  <a:pt x="13027" y="144"/>
                </a:lnTo>
                <a:lnTo>
                  <a:pt x="11878" y="0"/>
                </a:lnTo>
                <a:lnTo>
                  <a:pt x="10824" y="0"/>
                </a:lnTo>
                <a:lnTo>
                  <a:pt x="9698" y="0"/>
                </a:lnTo>
                <a:lnTo>
                  <a:pt x="8573" y="144"/>
                </a:lnTo>
                <a:lnTo>
                  <a:pt x="7519" y="455"/>
                </a:lnTo>
                <a:lnTo>
                  <a:pt x="6537" y="742"/>
                </a:lnTo>
                <a:lnTo>
                  <a:pt x="5651" y="1341"/>
                </a:lnTo>
                <a:lnTo>
                  <a:pt x="4813" y="1724"/>
                </a:lnTo>
                <a:lnTo>
                  <a:pt x="3903" y="2467"/>
                </a:lnTo>
                <a:lnTo>
                  <a:pt x="3089" y="3089"/>
                </a:lnTo>
                <a:lnTo>
                  <a:pt x="2490" y="3903"/>
                </a:lnTo>
                <a:lnTo>
                  <a:pt x="1724" y="4813"/>
                </a:lnTo>
                <a:lnTo>
                  <a:pt x="1341" y="5627"/>
                </a:lnTo>
                <a:lnTo>
                  <a:pt x="742" y="6537"/>
                </a:lnTo>
                <a:lnTo>
                  <a:pt x="455" y="7519"/>
                </a:lnTo>
                <a:lnTo>
                  <a:pt x="144" y="8573"/>
                </a:lnTo>
                <a:lnTo>
                  <a:pt x="0" y="9698"/>
                </a:lnTo>
                <a:lnTo>
                  <a:pt x="0" y="10824"/>
                </a:lnTo>
                <a:lnTo>
                  <a:pt x="0" y="11878"/>
                </a:lnTo>
                <a:lnTo>
                  <a:pt x="144" y="13003"/>
                </a:lnTo>
                <a:lnTo>
                  <a:pt x="455" y="14057"/>
                </a:lnTo>
                <a:lnTo>
                  <a:pt x="742" y="15039"/>
                </a:lnTo>
                <a:lnTo>
                  <a:pt x="1341" y="15949"/>
                </a:lnTo>
                <a:lnTo>
                  <a:pt x="1724" y="16763"/>
                </a:lnTo>
                <a:lnTo>
                  <a:pt x="2490" y="17673"/>
                </a:lnTo>
                <a:lnTo>
                  <a:pt x="3089" y="18511"/>
                </a:lnTo>
                <a:close/>
              </a:path>
              <a:path w="21600" h="21600" extrusionOk="0">
                <a:moveTo>
                  <a:pt x="10824" y="16332"/>
                </a:moveTo>
                <a:lnTo>
                  <a:pt x="11878" y="16236"/>
                </a:lnTo>
                <a:lnTo>
                  <a:pt x="12859" y="15949"/>
                </a:lnTo>
                <a:lnTo>
                  <a:pt x="13913" y="15350"/>
                </a:lnTo>
                <a:lnTo>
                  <a:pt x="14584" y="14584"/>
                </a:lnTo>
                <a:lnTo>
                  <a:pt x="15350" y="13913"/>
                </a:lnTo>
                <a:lnTo>
                  <a:pt x="15949" y="12859"/>
                </a:lnTo>
                <a:lnTo>
                  <a:pt x="16260" y="11878"/>
                </a:lnTo>
                <a:lnTo>
                  <a:pt x="16332" y="10824"/>
                </a:lnTo>
                <a:lnTo>
                  <a:pt x="16260" y="9698"/>
                </a:lnTo>
                <a:lnTo>
                  <a:pt x="15949" y="8717"/>
                </a:lnTo>
                <a:lnTo>
                  <a:pt x="15350" y="7663"/>
                </a:lnTo>
                <a:lnTo>
                  <a:pt x="14584" y="6849"/>
                </a:lnTo>
                <a:lnTo>
                  <a:pt x="13913" y="6250"/>
                </a:lnTo>
                <a:lnTo>
                  <a:pt x="12859" y="5651"/>
                </a:lnTo>
                <a:lnTo>
                  <a:pt x="11878" y="5340"/>
                </a:lnTo>
                <a:lnTo>
                  <a:pt x="10824" y="5268"/>
                </a:lnTo>
                <a:lnTo>
                  <a:pt x="9698" y="5340"/>
                </a:lnTo>
                <a:lnTo>
                  <a:pt x="8717" y="5651"/>
                </a:lnTo>
                <a:lnTo>
                  <a:pt x="7663" y="6250"/>
                </a:lnTo>
                <a:lnTo>
                  <a:pt x="6849" y="6849"/>
                </a:lnTo>
                <a:lnTo>
                  <a:pt x="6250" y="7663"/>
                </a:lnTo>
                <a:lnTo>
                  <a:pt x="5651" y="8717"/>
                </a:lnTo>
                <a:lnTo>
                  <a:pt x="5340" y="9698"/>
                </a:lnTo>
                <a:lnTo>
                  <a:pt x="5268" y="10824"/>
                </a:lnTo>
                <a:lnTo>
                  <a:pt x="5340" y="11878"/>
                </a:lnTo>
                <a:lnTo>
                  <a:pt x="5651" y="12859"/>
                </a:lnTo>
                <a:lnTo>
                  <a:pt x="6250" y="13913"/>
                </a:lnTo>
                <a:lnTo>
                  <a:pt x="6849" y="14584"/>
                </a:lnTo>
                <a:lnTo>
                  <a:pt x="7663" y="15350"/>
                </a:lnTo>
                <a:lnTo>
                  <a:pt x="8717" y="15949"/>
                </a:lnTo>
                <a:lnTo>
                  <a:pt x="9698" y="16236"/>
                </a:lnTo>
                <a:lnTo>
                  <a:pt x="10824" y="16332"/>
                </a:lnTo>
                <a:moveTo>
                  <a:pt x="9770" y="5340"/>
                </a:moveTo>
                <a:lnTo>
                  <a:pt x="9770" y="7160"/>
                </a:lnTo>
                <a:lnTo>
                  <a:pt x="9770" y="13985"/>
                </a:lnTo>
                <a:lnTo>
                  <a:pt x="9770" y="16236"/>
                </a:lnTo>
                <a:moveTo>
                  <a:pt x="11806" y="5340"/>
                </a:moveTo>
                <a:lnTo>
                  <a:pt x="11806" y="7160"/>
                </a:lnTo>
                <a:lnTo>
                  <a:pt x="11806" y="13985"/>
                </a:lnTo>
                <a:lnTo>
                  <a:pt x="11806" y="16236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79605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277" name="Text Box 13">
            <a:extLst>
              <a:ext uri="{FF2B5EF4-FFF2-40B4-BE49-F238E27FC236}">
                <a16:creationId xmlns:a16="http://schemas.microsoft.com/office/drawing/2014/main" id="{B73D58BD-EA09-44D5-9B6F-F86A7B858D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3475" y="2060575"/>
            <a:ext cx="1049338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800">
                <a:solidFill>
                  <a:srgbClr val="FF0000"/>
                </a:solidFill>
              </a:rPr>
              <a:t>= </a:t>
            </a:r>
            <a:r>
              <a:rPr lang="en-GB" altLang="en-US" sz="4800" u="sng">
                <a:solidFill>
                  <a:srgbClr val="FF0000"/>
                </a:solidFill>
              </a:rPr>
              <a:t>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800">
                <a:solidFill>
                  <a:srgbClr val="FF0000"/>
                </a:solidFill>
              </a:rPr>
              <a:t>    t</a:t>
            </a:r>
          </a:p>
        </p:txBody>
      </p:sp>
      <p:sp>
        <p:nvSpPr>
          <p:cNvPr id="11278" name="Text Box 14">
            <a:extLst>
              <a:ext uri="{FF2B5EF4-FFF2-40B4-BE49-F238E27FC236}">
                <a16:creationId xmlns:a16="http://schemas.microsoft.com/office/drawing/2014/main" id="{F9708C00-33CC-4A70-A0DC-670D52A2FC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8038" y="2097088"/>
            <a:ext cx="165258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rgbClr val="FF0000"/>
                </a:solidFill>
              </a:rPr>
              <a:t>Speed</a:t>
            </a:r>
          </a:p>
        </p:txBody>
      </p:sp>
      <p:sp>
        <p:nvSpPr>
          <p:cNvPr id="11279" name="Text Box 15">
            <a:extLst>
              <a:ext uri="{FF2B5EF4-FFF2-40B4-BE49-F238E27FC236}">
                <a16:creationId xmlns:a16="http://schemas.microsoft.com/office/drawing/2014/main" id="{2ED08F54-1EB6-4D94-82F0-966C3226ED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1989138"/>
            <a:ext cx="27098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rgbClr val="FF0000"/>
                </a:solidFill>
              </a:rPr>
              <a:t>s = 120 </a:t>
            </a:r>
            <a:r>
              <a:rPr lang="en-US" altLang="en-US" sz="4000">
                <a:solidFill>
                  <a:srgbClr val="FF0000"/>
                </a:solidFill>
                <a:cs typeface="Arial" panose="020B0604020202020204" pitchFamily="34" charset="0"/>
              </a:rPr>
              <a:t>÷ 2</a:t>
            </a:r>
          </a:p>
        </p:txBody>
      </p:sp>
      <p:sp>
        <p:nvSpPr>
          <p:cNvPr id="11280" name="Text Box 16">
            <a:extLst>
              <a:ext uri="{FF2B5EF4-FFF2-40B4-BE49-F238E27FC236}">
                <a16:creationId xmlns:a16="http://schemas.microsoft.com/office/drawing/2014/main" id="{4917CD5A-9F06-41C5-A7AE-70CA463C5B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2781300"/>
            <a:ext cx="158273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rgbClr val="FF0000"/>
                </a:solidFill>
              </a:rPr>
              <a:t>s = 60</a:t>
            </a:r>
            <a:endParaRPr lang="en-US" altLang="en-US" sz="400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11281" name="Text Box 17">
            <a:extLst>
              <a:ext uri="{FF2B5EF4-FFF2-40B4-BE49-F238E27FC236}">
                <a16:creationId xmlns:a16="http://schemas.microsoft.com/office/drawing/2014/main" id="{D97F48C0-AA13-4F59-A2CE-6CC56777FB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0338" y="2727325"/>
            <a:ext cx="117316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rgbClr val="FF0000"/>
                </a:solidFill>
              </a:rPr>
              <a:t>mph</a:t>
            </a:r>
            <a:endParaRPr lang="en-US" altLang="en-US" sz="400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11282" name="AutoShape 18">
            <a:extLst>
              <a:ext uri="{FF2B5EF4-FFF2-40B4-BE49-F238E27FC236}">
                <a16:creationId xmlns:a16="http://schemas.microsoft.com/office/drawing/2014/main" id="{12E6EDB3-0070-4AFC-BFAD-AB4672CF8881}"/>
              </a:ext>
            </a:extLst>
          </p:cNvPr>
          <p:cNvSpPr>
            <a:spLocks/>
          </p:cNvSpPr>
          <p:nvPr/>
        </p:nvSpPr>
        <p:spPr bwMode="auto">
          <a:xfrm>
            <a:off x="971550" y="3962400"/>
            <a:ext cx="2016125" cy="609600"/>
          </a:xfrm>
          <a:prstGeom prst="callout1">
            <a:avLst>
              <a:gd name="adj1" fmla="val 18750"/>
              <a:gd name="adj2" fmla="val 103778"/>
              <a:gd name="adj3" fmla="val -87500"/>
              <a:gd name="adj4" fmla="val 11787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000"/>
              <a:t>MUST give UNITS</a:t>
            </a:r>
          </a:p>
        </p:txBody>
      </p:sp>
      <p:sp>
        <p:nvSpPr>
          <p:cNvPr id="11283" name="AutoShape 19">
            <a:extLst>
              <a:ext uri="{FF2B5EF4-FFF2-40B4-BE49-F238E27FC236}">
                <a16:creationId xmlns:a16="http://schemas.microsoft.com/office/drawing/2014/main" id="{797C2339-555A-44EE-B544-CC31F00BD809}"/>
              </a:ext>
            </a:extLst>
          </p:cNvPr>
          <p:cNvSpPr>
            <a:spLocks/>
          </p:cNvSpPr>
          <p:nvPr/>
        </p:nvSpPr>
        <p:spPr bwMode="auto">
          <a:xfrm>
            <a:off x="611188" y="4913313"/>
            <a:ext cx="2665412" cy="473075"/>
          </a:xfrm>
          <a:prstGeom prst="callout1">
            <a:avLst>
              <a:gd name="adj1" fmla="val 24162"/>
              <a:gd name="adj2" fmla="val 102861"/>
              <a:gd name="adj3" fmla="val -298657"/>
              <a:gd name="adj4" fmla="val 11078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/>
              <a:t>MILES per HOUR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7" grpId="0"/>
      <p:bldP spid="11278" grpId="0"/>
      <p:bldP spid="11279" grpId="0"/>
      <p:bldP spid="11280" grpId="0"/>
      <p:bldP spid="11281" grpId="0"/>
      <p:bldP spid="11282" grpId="0" animBg="1"/>
      <p:bldP spid="1128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>
            <a:extLst>
              <a:ext uri="{FF2B5EF4-FFF2-40B4-BE49-F238E27FC236}">
                <a16:creationId xmlns:a16="http://schemas.microsoft.com/office/drawing/2014/main" id="{6390DF3B-7F18-42DC-B8D5-9C5D718BCA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>
                <a:solidFill>
                  <a:schemeClr val="tx2"/>
                </a:solidFill>
              </a:rPr>
              <a:t>A runner’s average speed is 8m/s, how far does he run in 25 seconds ?</a:t>
            </a:r>
          </a:p>
        </p:txBody>
      </p:sp>
      <p:grpSp>
        <p:nvGrpSpPr>
          <p:cNvPr id="8195" name="Group 5">
            <a:extLst>
              <a:ext uri="{FF2B5EF4-FFF2-40B4-BE49-F238E27FC236}">
                <a16:creationId xmlns:a16="http://schemas.microsoft.com/office/drawing/2014/main" id="{6E511085-FEC8-460E-9609-A6231EFABC47}"/>
              </a:ext>
            </a:extLst>
          </p:cNvPr>
          <p:cNvGrpSpPr>
            <a:grpSpLocks/>
          </p:cNvGrpSpPr>
          <p:nvPr/>
        </p:nvGrpSpPr>
        <p:grpSpPr bwMode="auto">
          <a:xfrm>
            <a:off x="5219700" y="3573463"/>
            <a:ext cx="3744913" cy="2881312"/>
            <a:chOff x="1927" y="1298"/>
            <a:chExt cx="2359" cy="1815"/>
          </a:xfrm>
        </p:grpSpPr>
        <p:sp>
          <p:nvSpPr>
            <p:cNvPr id="8204" name="AutoShape 6">
              <a:extLst>
                <a:ext uri="{FF2B5EF4-FFF2-40B4-BE49-F238E27FC236}">
                  <a16:creationId xmlns:a16="http://schemas.microsoft.com/office/drawing/2014/main" id="{F2C045BF-B456-48C1-9B8B-5CCA31F4F9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7" y="1298"/>
              <a:ext cx="2359" cy="1815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8205" name="Line 7">
              <a:extLst>
                <a:ext uri="{FF2B5EF4-FFF2-40B4-BE49-F238E27FC236}">
                  <a16:creationId xmlns:a16="http://schemas.microsoft.com/office/drawing/2014/main" id="{A1C98FE0-47AC-4D97-92C0-CBBE0404C5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7" y="2205"/>
              <a:ext cx="117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6" name="Text Box 8">
              <a:extLst>
                <a:ext uri="{FF2B5EF4-FFF2-40B4-BE49-F238E27FC236}">
                  <a16:creationId xmlns:a16="http://schemas.microsoft.com/office/drawing/2014/main" id="{5EFDD102-9D8C-41B0-9BC2-97BF9E2E61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31" y="2292"/>
              <a:ext cx="380" cy="6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6600"/>
                <a:t>s</a:t>
              </a:r>
            </a:p>
          </p:txBody>
        </p:sp>
        <p:sp>
          <p:nvSpPr>
            <p:cNvPr id="8207" name="Text Box 9">
              <a:extLst>
                <a:ext uri="{FF2B5EF4-FFF2-40B4-BE49-F238E27FC236}">
                  <a16:creationId xmlns:a16="http://schemas.microsoft.com/office/drawing/2014/main" id="{44F73BE6-ED86-474B-A552-6F073816F9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5" y="1521"/>
              <a:ext cx="410" cy="6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6600"/>
                <a:t>d</a:t>
              </a:r>
            </a:p>
          </p:txBody>
        </p:sp>
        <p:sp>
          <p:nvSpPr>
            <p:cNvPr id="8208" name="Text Box 10">
              <a:extLst>
                <a:ext uri="{FF2B5EF4-FFF2-40B4-BE49-F238E27FC236}">
                  <a16:creationId xmlns:a16="http://schemas.microsoft.com/office/drawing/2014/main" id="{383A5101-64BD-48BB-A869-EE9F975200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33" y="2296"/>
              <a:ext cx="263" cy="6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6600"/>
                <a:t>t</a:t>
              </a:r>
            </a:p>
          </p:txBody>
        </p:sp>
        <p:sp>
          <p:nvSpPr>
            <p:cNvPr id="8209" name="Text Box 11">
              <a:extLst>
                <a:ext uri="{FF2B5EF4-FFF2-40B4-BE49-F238E27FC236}">
                  <a16:creationId xmlns:a16="http://schemas.microsoft.com/office/drawing/2014/main" id="{C55C90E6-0938-4ED8-BDE5-6F1FBD7231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56" y="2387"/>
              <a:ext cx="332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5400"/>
                <a:t>x</a:t>
              </a:r>
            </a:p>
          </p:txBody>
        </p:sp>
      </p:grpSp>
      <p:sp>
        <p:nvSpPr>
          <p:cNvPr id="13324" name="floorlamp">
            <a:extLst>
              <a:ext uri="{FF2B5EF4-FFF2-40B4-BE49-F238E27FC236}">
                <a16:creationId xmlns:a16="http://schemas.microsoft.com/office/drawing/2014/main" id="{A6A33567-FD0B-41DD-9234-182494331E24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6619875" y="3933825"/>
            <a:ext cx="904875" cy="904875"/>
          </a:xfrm>
          <a:custGeom>
            <a:avLst/>
            <a:gdLst>
              <a:gd name="T0" fmla="*/ 452438 w 21600"/>
              <a:gd name="T1" fmla="*/ 0 h 21600"/>
              <a:gd name="T2" fmla="*/ 904875 w 21600"/>
              <a:gd name="T3" fmla="*/ 452438 h 21600"/>
              <a:gd name="T4" fmla="*/ 452438 w 21600"/>
              <a:gd name="T5" fmla="*/ 904875 h 21600"/>
              <a:gd name="T6" fmla="*/ 0 w 21600"/>
              <a:gd name="T7" fmla="*/ 452438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90 w 21600"/>
              <a:gd name="T13" fmla="*/ 4615 h 21600"/>
              <a:gd name="T14" fmla="*/ 18622 w 21600"/>
              <a:gd name="T15" fmla="*/ 1698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3089" y="18511"/>
                </a:moveTo>
                <a:lnTo>
                  <a:pt x="3903" y="19110"/>
                </a:lnTo>
                <a:lnTo>
                  <a:pt x="4813" y="19852"/>
                </a:lnTo>
                <a:lnTo>
                  <a:pt x="5651" y="20235"/>
                </a:lnTo>
                <a:lnTo>
                  <a:pt x="6537" y="20834"/>
                </a:lnTo>
                <a:lnTo>
                  <a:pt x="7519" y="21145"/>
                </a:lnTo>
                <a:lnTo>
                  <a:pt x="8573" y="21432"/>
                </a:lnTo>
                <a:lnTo>
                  <a:pt x="9698" y="21600"/>
                </a:lnTo>
                <a:lnTo>
                  <a:pt x="10824" y="21600"/>
                </a:lnTo>
                <a:lnTo>
                  <a:pt x="11878" y="21600"/>
                </a:lnTo>
                <a:lnTo>
                  <a:pt x="12859" y="21432"/>
                </a:lnTo>
                <a:lnTo>
                  <a:pt x="13913" y="21145"/>
                </a:lnTo>
                <a:lnTo>
                  <a:pt x="14895" y="20834"/>
                </a:lnTo>
                <a:lnTo>
                  <a:pt x="15949" y="20379"/>
                </a:lnTo>
                <a:lnTo>
                  <a:pt x="16787" y="19852"/>
                </a:lnTo>
                <a:lnTo>
                  <a:pt x="17529" y="19253"/>
                </a:lnTo>
                <a:lnTo>
                  <a:pt x="18367" y="18511"/>
                </a:lnTo>
                <a:lnTo>
                  <a:pt x="19110" y="17816"/>
                </a:lnTo>
                <a:lnTo>
                  <a:pt x="19708" y="16930"/>
                </a:lnTo>
                <a:lnTo>
                  <a:pt x="20235" y="16092"/>
                </a:lnTo>
                <a:lnTo>
                  <a:pt x="20690" y="15039"/>
                </a:lnTo>
                <a:lnTo>
                  <a:pt x="21145" y="14057"/>
                </a:lnTo>
                <a:lnTo>
                  <a:pt x="21432" y="13003"/>
                </a:lnTo>
                <a:lnTo>
                  <a:pt x="21600" y="11878"/>
                </a:lnTo>
                <a:lnTo>
                  <a:pt x="21600" y="10824"/>
                </a:lnTo>
                <a:lnTo>
                  <a:pt x="21600" y="9698"/>
                </a:lnTo>
                <a:lnTo>
                  <a:pt x="21432" y="8717"/>
                </a:lnTo>
                <a:lnTo>
                  <a:pt x="21145" y="7663"/>
                </a:lnTo>
                <a:lnTo>
                  <a:pt x="20834" y="6681"/>
                </a:lnTo>
                <a:lnTo>
                  <a:pt x="20379" y="5795"/>
                </a:lnTo>
                <a:lnTo>
                  <a:pt x="19852" y="4957"/>
                </a:lnTo>
                <a:lnTo>
                  <a:pt x="19253" y="4047"/>
                </a:lnTo>
                <a:lnTo>
                  <a:pt x="18511" y="3376"/>
                </a:lnTo>
                <a:lnTo>
                  <a:pt x="17840" y="2634"/>
                </a:lnTo>
                <a:lnTo>
                  <a:pt x="16930" y="1868"/>
                </a:lnTo>
                <a:lnTo>
                  <a:pt x="16092" y="1341"/>
                </a:lnTo>
                <a:lnTo>
                  <a:pt x="15039" y="910"/>
                </a:lnTo>
                <a:lnTo>
                  <a:pt x="14057" y="455"/>
                </a:lnTo>
                <a:lnTo>
                  <a:pt x="13027" y="144"/>
                </a:lnTo>
                <a:lnTo>
                  <a:pt x="11878" y="0"/>
                </a:lnTo>
                <a:lnTo>
                  <a:pt x="10824" y="0"/>
                </a:lnTo>
                <a:lnTo>
                  <a:pt x="9698" y="0"/>
                </a:lnTo>
                <a:lnTo>
                  <a:pt x="8573" y="144"/>
                </a:lnTo>
                <a:lnTo>
                  <a:pt x="7519" y="455"/>
                </a:lnTo>
                <a:lnTo>
                  <a:pt x="6537" y="742"/>
                </a:lnTo>
                <a:lnTo>
                  <a:pt x="5651" y="1341"/>
                </a:lnTo>
                <a:lnTo>
                  <a:pt x="4813" y="1724"/>
                </a:lnTo>
                <a:lnTo>
                  <a:pt x="3903" y="2467"/>
                </a:lnTo>
                <a:lnTo>
                  <a:pt x="3089" y="3089"/>
                </a:lnTo>
                <a:lnTo>
                  <a:pt x="2490" y="3903"/>
                </a:lnTo>
                <a:lnTo>
                  <a:pt x="1724" y="4813"/>
                </a:lnTo>
                <a:lnTo>
                  <a:pt x="1341" y="5627"/>
                </a:lnTo>
                <a:lnTo>
                  <a:pt x="742" y="6537"/>
                </a:lnTo>
                <a:lnTo>
                  <a:pt x="455" y="7519"/>
                </a:lnTo>
                <a:lnTo>
                  <a:pt x="144" y="8573"/>
                </a:lnTo>
                <a:lnTo>
                  <a:pt x="0" y="9698"/>
                </a:lnTo>
                <a:lnTo>
                  <a:pt x="0" y="10824"/>
                </a:lnTo>
                <a:lnTo>
                  <a:pt x="0" y="11878"/>
                </a:lnTo>
                <a:lnTo>
                  <a:pt x="144" y="13003"/>
                </a:lnTo>
                <a:lnTo>
                  <a:pt x="455" y="14057"/>
                </a:lnTo>
                <a:lnTo>
                  <a:pt x="742" y="15039"/>
                </a:lnTo>
                <a:lnTo>
                  <a:pt x="1341" y="15949"/>
                </a:lnTo>
                <a:lnTo>
                  <a:pt x="1724" y="16763"/>
                </a:lnTo>
                <a:lnTo>
                  <a:pt x="2490" y="17673"/>
                </a:lnTo>
                <a:lnTo>
                  <a:pt x="3089" y="18511"/>
                </a:lnTo>
                <a:close/>
              </a:path>
              <a:path w="21600" h="21600" extrusionOk="0">
                <a:moveTo>
                  <a:pt x="10824" y="16332"/>
                </a:moveTo>
                <a:lnTo>
                  <a:pt x="11878" y="16236"/>
                </a:lnTo>
                <a:lnTo>
                  <a:pt x="12859" y="15949"/>
                </a:lnTo>
                <a:lnTo>
                  <a:pt x="13913" y="15350"/>
                </a:lnTo>
                <a:lnTo>
                  <a:pt x="14584" y="14584"/>
                </a:lnTo>
                <a:lnTo>
                  <a:pt x="15350" y="13913"/>
                </a:lnTo>
                <a:lnTo>
                  <a:pt x="15949" y="12859"/>
                </a:lnTo>
                <a:lnTo>
                  <a:pt x="16260" y="11878"/>
                </a:lnTo>
                <a:lnTo>
                  <a:pt x="16332" y="10824"/>
                </a:lnTo>
                <a:lnTo>
                  <a:pt x="16260" y="9698"/>
                </a:lnTo>
                <a:lnTo>
                  <a:pt x="15949" y="8717"/>
                </a:lnTo>
                <a:lnTo>
                  <a:pt x="15350" y="7663"/>
                </a:lnTo>
                <a:lnTo>
                  <a:pt x="14584" y="6849"/>
                </a:lnTo>
                <a:lnTo>
                  <a:pt x="13913" y="6250"/>
                </a:lnTo>
                <a:lnTo>
                  <a:pt x="12859" y="5651"/>
                </a:lnTo>
                <a:lnTo>
                  <a:pt x="11878" y="5340"/>
                </a:lnTo>
                <a:lnTo>
                  <a:pt x="10824" y="5268"/>
                </a:lnTo>
                <a:lnTo>
                  <a:pt x="9698" y="5340"/>
                </a:lnTo>
                <a:lnTo>
                  <a:pt x="8717" y="5651"/>
                </a:lnTo>
                <a:lnTo>
                  <a:pt x="7663" y="6250"/>
                </a:lnTo>
                <a:lnTo>
                  <a:pt x="6849" y="6849"/>
                </a:lnTo>
                <a:lnTo>
                  <a:pt x="6250" y="7663"/>
                </a:lnTo>
                <a:lnTo>
                  <a:pt x="5651" y="8717"/>
                </a:lnTo>
                <a:lnTo>
                  <a:pt x="5340" y="9698"/>
                </a:lnTo>
                <a:lnTo>
                  <a:pt x="5268" y="10824"/>
                </a:lnTo>
                <a:lnTo>
                  <a:pt x="5340" y="11878"/>
                </a:lnTo>
                <a:lnTo>
                  <a:pt x="5651" y="12859"/>
                </a:lnTo>
                <a:lnTo>
                  <a:pt x="6250" y="13913"/>
                </a:lnTo>
                <a:lnTo>
                  <a:pt x="6849" y="14584"/>
                </a:lnTo>
                <a:lnTo>
                  <a:pt x="7663" y="15350"/>
                </a:lnTo>
                <a:lnTo>
                  <a:pt x="8717" y="15949"/>
                </a:lnTo>
                <a:lnTo>
                  <a:pt x="9698" y="16236"/>
                </a:lnTo>
                <a:lnTo>
                  <a:pt x="10824" y="16332"/>
                </a:lnTo>
                <a:moveTo>
                  <a:pt x="9770" y="5340"/>
                </a:moveTo>
                <a:lnTo>
                  <a:pt x="9770" y="7160"/>
                </a:lnTo>
                <a:lnTo>
                  <a:pt x="9770" y="13985"/>
                </a:lnTo>
                <a:lnTo>
                  <a:pt x="9770" y="16236"/>
                </a:lnTo>
                <a:moveTo>
                  <a:pt x="11806" y="5340"/>
                </a:moveTo>
                <a:lnTo>
                  <a:pt x="11806" y="7160"/>
                </a:lnTo>
                <a:lnTo>
                  <a:pt x="11806" y="13985"/>
                </a:lnTo>
                <a:lnTo>
                  <a:pt x="11806" y="16236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79605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325" name="Text Box 13">
            <a:extLst>
              <a:ext uri="{FF2B5EF4-FFF2-40B4-BE49-F238E27FC236}">
                <a16:creationId xmlns:a16="http://schemas.microsoft.com/office/drawing/2014/main" id="{A4D21FCA-0523-4EC0-8264-AF8BF217E0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4388" y="2089150"/>
            <a:ext cx="1658937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800">
                <a:solidFill>
                  <a:srgbClr val="FF0000"/>
                </a:solidFill>
              </a:rPr>
              <a:t>=s x t</a:t>
            </a:r>
          </a:p>
        </p:txBody>
      </p:sp>
      <p:sp>
        <p:nvSpPr>
          <p:cNvPr id="13326" name="Text Box 14">
            <a:extLst>
              <a:ext uri="{FF2B5EF4-FFF2-40B4-BE49-F238E27FC236}">
                <a16:creationId xmlns:a16="http://schemas.microsoft.com/office/drawing/2014/main" id="{1249F2A2-93CA-42C1-8CF2-B0B72A5420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3800" y="2097088"/>
            <a:ext cx="21605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rgbClr val="FF0000"/>
                </a:solidFill>
              </a:rPr>
              <a:t>Distance</a:t>
            </a:r>
          </a:p>
        </p:txBody>
      </p:sp>
      <p:sp>
        <p:nvSpPr>
          <p:cNvPr id="13327" name="Text Box 15">
            <a:extLst>
              <a:ext uri="{FF2B5EF4-FFF2-40B4-BE49-F238E27FC236}">
                <a16:creationId xmlns:a16="http://schemas.microsoft.com/office/drawing/2014/main" id="{BC46F806-57DF-40A3-859E-C46464FCAF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1989138"/>
            <a:ext cx="24304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rgbClr val="FF0000"/>
                </a:solidFill>
              </a:rPr>
              <a:t>d = 8 x </a:t>
            </a:r>
            <a:r>
              <a:rPr lang="en-US" altLang="en-US" sz="4000">
                <a:solidFill>
                  <a:srgbClr val="FF0000"/>
                </a:solidFill>
                <a:cs typeface="Arial" panose="020B0604020202020204" pitchFamily="34" charset="0"/>
              </a:rPr>
              <a:t>25</a:t>
            </a:r>
          </a:p>
        </p:txBody>
      </p:sp>
      <p:sp>
        <p:nvSpPr>
          <p:cNvPr id="13328" name="Text Box 16">
            <a:extLst>
              <a:ext uri="{FF2B5EF4-FFF2-40B4-BE49-F238E27FC236}">
                <a16:creationId xmlns:a16="http://schemas.microsoft.com/office/drawing/2014/main" id="{B731C2C9-1EC3-4EF0-8AD9-31A15842C4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2781300"/>
            <a:ext cx="18938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rgbClr val="FF0000"/>
                </a:solidFill>
              </a:rPr>
              <a:t>d = 200</a:t>
            </a:r>
            <a:endParaRPr lang="en-US" altLang="en-US" sz="400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13329" name="Text Box 17">
            <a:extLst>
              <a:ext uri="{FF2B5EF4-FFF2-40B4-BE49-F238E27FC236}">
                <a16:creationId xmlns:a16="http://schemas.microsoft.com/office/drawing/2014/main" id="{017FB4B4-8419-470F-9398-30C78EA7ED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4013" y="2798763"/>
            <a:ext cx="173831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rgbClr val="FF0000"/>
                </a:solidFill>
              </a:rPr>
              <a:t>metres</a:t>
            </a:r>
            <a:endParaRPr lang="en-US" altLang="en-US" sz="400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13330" name="AutoShape 18">
            <a:extLst>
              <a:ext uri="{FF2B5EF4-FFF2-40B4-BE49-F238E27FC236}">
                <a16:creationId xmlns:a16="http://schemas.microsoft.com/office/drawing/2014/main" id="{E32165EB-85B4-4340-A343-21DEB91DF65A}"/>
              </a:ext>
            </a:extLst>
          </p:cNvPr>
          <p:cNvSpPr>
            <a:spLocks/>
          </p:cNvSpPr>
          <p:nvPr/>
        </p:nvSpPr>
        <p:spPr bwMode="auto">
          <a:xfrm>
            <a:off x="971550" y="3962400"/>
            <a:ext cx="2016125" cy="609600"/>
          </a:xfrm>
          <a:prstGeom prst="callout1">
            <a:avLst>
              <a:gd name="adj1" fmla="val 18750"/>
              <a:gd name="adj2" fmla="val 103778"/>
              <a:gd name="adj3" fmla="val -87500"/>
              <a:gd name="adj4" fmla="val 11787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000"/>
              <a:t>MUST give UNITS</a:t>
            </a:r>
          </a:p>
        </p:txBody>
      </p:sp>
      <p:sp>
        <p:nvSpPr>
          <p:cNvPr id="13332" name="AutoShape 20">
            <a:extLst>
              <a:ext uri="{FF2B5EF4-FFF2-40B4-BE49-F238E27FC236}">
                <a16:creationId xmlns:a16="http://schemas.microsoft.com/office/drawing/2014/main" id="{201C4618-FD14-4D11-B39A-76F6CC7B9E0D}"/>
              </a:ext>
            </a:extLst>
          </p:cNvPr>
          <p:cNvSpPr>
            <a:spLocks/>
          </p:cNvSpPr>
          <p:nvPr/>
        </p:nvSpPr>
        <p:spPr bwMode="auto">
          <a:xfrm>
            <a:off x="611188" y="4913313"/>
            <a:ext cx="3313112" cy="820737"/>
          </a:xfrm>
          <a:prstGeom prst="callout1">
            <a:avLst>
              <a:gd name="adj1" fmla="val 13926"/>
              <a:gd name="adj2" fmla="val 89125"/>
              <a:gd name="adj3" fmla="val -172148"/>
              <a:gd name="adj4" fmla="val 8912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/>
              <a:t>Because speed was in METRES per second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3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5" grpId="0"/>
      <p:bldP spid="13326" grpId="0"/>
      <p:bldP spid="13327" grpId="0"/>
      <p:bldP spid="13328" grpId="0"/>
      <p:bldP spid="13329" grpId="0"/>
      <p:bldP spid="13330" grpId="0" animBg="1"/>
      <p:bldP spid="1333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>
            <a:extLst>
              <a:ext uri="{FF2B5EF4-FFF2-40B4-BE49-F238E27FC236}">
                <a16:creationId xmlns:a16="http://schemas.microsoft.com/office/drawing/2014/main" id="{7ADE4EDB-4F5E-4FCB-849C-560EA9900E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>
                <a:solidFill>
                  <a:schemeClr val="tx2"/>
                </a:solidFill>
              </a:rPr>
              <a:t>A lorry leaves Stoke, travels 150km to Leeds at an average speed of 60km/h. How long did the journey take?</a:t>
            </a:r>
          </a:p>
        </p:txBody>
      </p:sp>
      <p:grpSp>
        <p:nvGrpSpPr>
          <p:cNvPr id="9219" name="Group 5">
            <a:extLst>
              <a:ext uri="{FF2B5EF4-FFF2-40B4-BE49-F238E27FC236}">
                <a16:creationId xmlns:a16="http://schemas.microsoft.com/office/drawing/2014/main" id="{F88339C2-60CA-403C-AAB9-18AC422DB4B0}"/>
              </a:ext>
            </a:extLst>
          </p:cNvPr>
          <p:cNvGrpSpPr>
            <a:grpSpLocks/>
          </p:cNvGrpSpPr>
          <p:nvPr/>
        </p:nvGrpSpPr>
        <p:grpSpPr bwMode="auto">
          <a:xfrm>
            <a:off x="5219700" y="3573463"/>
            <a:ext cx="3744913" cy="2881312"/>
            <a:chOff x="1927" y="1298"/>
            <a:chExt cx="2359" cy="1815"/>
          </a:xfrm>
        </p:grpSpPr>
        <p:sp>
          <p:nvSpPr>
            <p:cNvPr id="9228" name="AutoShape 6">
              <a:extLst>
                <a:ext uri="{FF2B5EF4-FFF2-40B4-BE49-F238E27FC236}">
                  <a16:creationId xmlns:a16="http://schemas.microsoft.com/office/drawing/2014/main" id="{7DF79394-6165-40A6-AF0E-15BDEB521E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7" y="1298"/>
              <a:ext cx="2359" cy="1815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229" name="Line 7">
              <a:extLst>
                <a:ext uri="{FF2B5EF4-FFF2-40B4-BE49-F238E27FC236}">
                  <a16:creationId xmlns:a16="http://schemas.microsoft.com/office/drawing/2014/main" id="{F0C4F616-9695-4FDE-8012-F2B47D1F45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7" y="2205"/>
              <a:ext cx="117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0" name="Text Box 8">
              <a:extLst>
                <a:ext uri="{FF2B5EF4-FFF2-40B4-BE49-F238E27FC236}">
                  <a16:creationId xmlns:a16="http://schemas.microsoft.com/office/drawing/2014/main" id="{2DEF3576-2320-4738-9C37-642B3548CC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31" y="2292"/>
              <a:ext cx="380" cy="6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6600"/>
                <a:t>s</a:t>
              </a:r>
            </a:p>
          </p:txBody>
        </p:sp>
        <p:sp>
          <p:nvSpPr>
            <p:cNvPr id="9231" name="Text Box 9">
              <a:extLst>
                <a:ext uri="{FF2B5EF4-FFF2-40B4-BE49-F238E27FC236}">
                  <a16:creationId xmlns:a16="http://schemas.microsoft.com/office/drawing/2014/main" id="{BF1E1748-6C9B-4BE1-A49E-EC3C4E5F46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5" y="1521"/>
              <a:ext cx="410" cy="6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6600"/>
                <a:t>d</a:t>
              </a:r>
            </a:p>
          </p:txBody>
        </p:sp>
        <p:sp>
          <p:nvSpPr>
            <p:cNvPr id="9232" name="Text Box 10">
              <a:extLst>
                <a:ext uri="{FF2B5EF4-FFF2-40B4-BE49-F238E27FC236}">
                  <a16:creationId xmlns:a16="http://schemas.microsoft.com/office/drawing/2014/main" id="{44BA4599-D6E5-495C-A1C7-AA65D18066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33" y="2296"/>
              <a:ext cx="263" cy="6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6600"/>
                <a:t>t</a:t>
              </a:r>
            </a:p>
          </p:txBody>
        </p:sp>
        <p:sp>
          <p:nvSpPr>
            <p:cNvPr id="9233" name="Text Box 11">
              <a:extLst>
                <a:ext uri="{FF2B5EF4-FFF2-40B4-BE49-F238E27FC236}">
                  <a16:creationId xmlns:a16="http://schemas.microsoft.com/office/drawing/2014/main" id="{2B80699B-84FA-407C-8AAE-373BFF62B0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56" y="2387"/>
              <a:ext cx="332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5400"/>
                <a:t>x</a:t>
              </a:r>
            </a:p>
          </p:txBody>
        </p:sp>
      </p:grpSp>
      <p:sp>
        <p:nvSpPr>
          <p:cNvPr id="14348" name="floorlamp">
            <a:extLst>
              <a:ext uri="{FF2B5EF4-FFF2-40B4-BE49-F238E27FC236}">
                <a16:creationId xmlns:a16="http://schemas.microsoft.com/office/drawing/2014/main" id="{8721F787-07A2-4953-84D3-4D221ACF195F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7339013" y="5300663"/>
            <a:ext cx="904875" cy="904875"/>
          </a:xfrm>
          <a:custGeom>
            <a:avLst/>
            <a:gdLst>
              <a:gd name="T0" fmla="*/ 452438 w 21600"/>
              <a:gd name="T1" fmla="*/ 0 h 21600"/>
              <a:gd name="T2" fmla="*/ 904875 w 21600"/>
              <a:gd name="T3" fmla="*/ 452438 h 21600"/>
              <a:gd name="T4" fmla="*/ 452438 w 21600"/>
              <a:gd name="T5" fmla="*/ 904875 h 21600"/>
              <a:gd name="T6" fmla="*/ 0 w 21600"/>
              <a:gd name="T7" fmla="*/ 452438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90 w 21600"/>
              <a:gd name="T13" fmla="*/ 4615 h 21600"/>
              <a:gd name="T14" fmla="*/ 18622 w 21600"/>
              <a:gd name="T15" fmla="*/ 1698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3089" y="18511"/>
                </a:moveTo>
                <a:lnTo>
                  <a:pt x="3903" y="19110"/>
                </a:lnTo>
                <a:lnTo>
                  <a:pt x="4813" y="19852"/>
                </a:lnTo>
                <a:lnTo>
                  <a:pt x="5651" y="20235"/>
                </a:lnTo>
                <a:lnTo>
                  <a:pt x="6537" y="20834"/>
                </a:lnTo>
                <a:lnTo>
                  <a:pt x="7519" y="21145"/>
                </a:lnTo>
                <a:lnTo>
                  <a:pt x="8573" y="21432"/>
                </a:lnTo>
                <a:lnTo>
                  <a:pt x="9698" y="21600"/>
                </a:lnTo>
                <a:lnTo>
                  <a:pt x="10824" y="21600"/>
                </a:lnTo>
                <a:lnTo>
                  <a:pt x="11878" y="21600"/>
                </a:lnTo>
                <a:lnTo>
                  <a:pt x="12859" y="21432"/>
                </a:lnTo>
                <a:lnTo>
                  <a:pt x="13913" y="21145"/>
                </a:lnTo>
                <a:lnTo>
                  <a:pt x="14895" y="20834"/>
                </a:lnTo>
                <a:lnTo>
                  <a:pt x="15949" y="20379"/>
                </a:lnTo>
                <a:lnTo>
                  <a:pt x="16787" y="19852"/>
                </a:lnTo>
                <a:lnTo>
                  <a:pt x="17529" y="19253"/>
                </a:lnTo>
                <a:lnTo>
                  <a:pt x="18367" y="18511"/>
                </a:lnTo>
                <a:lnTo>
                  <a:pt x="19110" y="17816"/>
                </a:lnTo>
                <a:lnTo>
                  <a:pt x="19708" y="16930"/>
                </a:lnTo>
                <a:lnTo>
                  <a:pt x="20235" y="16092"/>
                </a:lnTo>
                <a:lnTo>
                  <a:pt x="20690" y="15039"/>
                </a:lnTo>
                <a:lnTo>
                  <a:pt x="21145" y="14057"/>
                </a:lnTo>
                <a:lnTo>
                  <a:pt x="21432" y="13003"/>
                </a:lnTo>
                <a:lnTo>
                  <a:pt x="21600" y="11878"/>
                </a:lnTo>
                <a:lnTo>
                  <a:pt x="21600" y="10824"/>
                </a:lnTo>
                <a:lnTo>
                  <a:pt x="21600" y="9698"/>
                </a:lnTo>
                <a:lnTo>
                  <a:pt x="21432" y="8717"/>
                </a:lnTo>
                <a:lnTo>
                  <a:pt x="21145" y="7663"/>
                </a:lnTo>
                <a:lnTo>
                  <a:pt x="20834" y="6681"/>
                </a:lnTo>
                <a:lnTo>
                  <a:pt x="20379" y="5795"/>
                </a:lnTo>
                <a:lnTo>
                  <a:pt x="19852" y="4957"/>
                </a:lnTo>
                <a:lnTo>
                  <a:pt x="19253" y="4047"/>
                </a:lnTo>
                <a:lnTo>
                  <a:pt x="18511" y="3376"/>
                </a:lnTo>
                <a:lnTo>
                  <a:pt x="17840" y="2634"/>
                </a:lnTo>
                <a:lnTo>
                  <a:pt x="16930" y="1868"/>
                </a:lnTo>
                <a:lnTo>
                  <a:pt x="16092" y="1341"/>
                </a:lnTo>
                <a:lnTo>
                  <a:pt x="15039" y="910"/>
                </a:lnTo>
                <a:lnTo>
                  <a:pt x="14057" y="455"/>
                </a:lnTo>
                <a:lnTo>
                  <a:pt x="13027" y="144"/>
                </a:lnTo>
                <a:lnTo>
                  <a:pt x="11878" y="0"/>
                </a:lnTo>
                <a:lnTo>
                  <a:pt x="10824" y="0"/>
                </a:lnTo>
                <a:lnTo>
                  <a:pt x="9698" y="0"/>
                </a:lnTo>
                <a:lnTo>
                  <a:pt x="8573" y="144"/>
                </a:lnTo>
                <a:lnTo>
                  <a:pt x="7519" y="455"/>
                </a:lnTo>
                <a:lnTo>
                  <a:pt x="6537" y="742"/>
                </a:lnTo>
                <a:lnTo>
                  <a:pt x="5651" y="1341"/>
                </a:lnTo>
                <a:lnTo>
                  <a:pt x="4813" y="1724"/>
                </a:lnTo>
                <a:lnTo>
                  <a:pt x="3903" y="2467"/>
                </a:lnTo>
                <a:lnTo>
                  <a:pt x="3089" y="3089"/>
                </a:lnTo>
                <a:lnTo>
                  <a:pt x="2490" y="3903"/>
                </a:lnTo>
                <a:lnTo>
                  <a:pt x="1724" y="4813"/>
                </a:lnTo>
                <a:lnTo>
                  <a:pt x="1341" y="5627"/>
                </a:lnTo>
                <a:lnTo>
                  <a:pt x="742" y="6537"/>
                </a:lnTo>
                <a:lnTo>
                  <a:pt x="455" y="7519"/>
                </a:lnTo>
                <a:lnTo>
                  <a:pt x="144" y="8573"/>
                </a:lnTo>
                <a:lnTo>
                  <a:pt x="0" y="9698"/>
                </a:lnTo>
                <a:lnTo>
                  <a:pt x="0" y="10824"/>
                </a:lnTo>
                <a:lnTo>
                  <a:pt x="0" y="11878"/>
                </a:lnTo>
                <a:lnTo>
                  <a:pt x="144" y="13003"/>
                </a:lnTo>
                <a:lnTo>
                  <a:pt x="455" y="14057"/>
                </a:lnTo>
                <a:lnTo>
                  <a:pt x="742" y="15039"/>
                </a:lnTo>
                <a:lnTo>
                  <a:pt x="1341" y="15949"/>
                </a:lnTo>
                <a:lnTo>
                  <a:pt x="1724" y="16763"/>
                </a:lnTo>
                <a:lnTo>
                  <a:pt x="2490" y="17673"/>
                </a:lnTo>
                <a:lnTo>
                  <a:pt x="3089" y="18511"/>
                </a:lnTo>
                <a:close/>
              </a:path>
              <a:path w="21600" h="21600" extrusionOk="0">
                <a:moveTo>
                  <a:pt x="10824" y="16332"/>
                </a:moveTo>
                <a:lnTo>
                  <a:pt x="11878" y="16236"/>
                </a:lnTo>
                <a:lnTo>
                  <a:pt x="12859" y="15949"/>
                </a:lnTo>
                <a:lnTo>
                  <a:pt x="13913" y="15350"/>
                </a:lnTo>
                <a:lnTo>
                  <a:pt x="14584" y="14584"/>
                </a:lnTo>
                <a:lnTo>
                  <a:pt x="15350" y="13913"/>
                </a:lnTo>
                <a:lnTo>
                  <a:pt x="15949" y="12859"/>
                </a:lnTo>
                <a:lnTo>
                  <a:pt x="16260" y="11878"/>
                </a:lnTo>
                <a:lnTo>
                  <a:pt x="16332" y="10824"/>
                </a:lnTo>
                <a:lnTo>
                  <a:pt x="16260" y="9698"/>
                </a:lnTo>
                <a:lnTo>
                  <a:pt x="15949" y="8717"/>
                </a:lnTo>
                <a:lnTo>
                  <a:pt x="15350" y="7663"/>
                </a:lnTo>
                <a:lnTo>
                  <a:pt x="14584" y="6849"/>
                </a:lnTo>
                <a:lnTo>
                  <a:pt x="13913" y="6250"/>
                </a:lnTo>
                <a:lnTo>
                  <a:pt x="12859" y="5651"/>
                </a:lnTo>
                <a:lnTo>
                  <a:pt x="11878" y="5340"/>
                </a:lnTo>
                <a:lnTo>
                  <a:pt x="10824" y="5268"/>
                </a:lnTo>
                <a:lnTo>
                  <a:pt x="9698" y="5340"/>
                </a:lnTo>
                <a:lnTo>
                  <a:pt x="8717" y="5651"/>
                </a:lnTo>
                <a:lnTo>
                  <a:pt x="7663" y="6250"/>
                </a:lnTo>
                <a:lnTo>
                  <a:pt x="6849" y="6849"/>
                </a:lnTo>
                <a:lnTo>
                  <a:pt x="6250" y="7663"/>
                </a:lnTo>
                <a:lnTo>
                  <a:pt x="5651" y="8717"/>
                </a:lnTo>
                <a:lnTo>
                  <a:pt x="5340" y="9698"/>
                </a:lnTo>
                <a:lnTo>
                  <a:pt x="5268" y="10824"/>
                </a:lnTo>
                <a:lnTo>
                  <a:pt x="5340" y="11878"/>
                </a:lnTo>
                <a:lnTo>
                  <a:pt x="5651" y="12859"/>
                </a:lnTo>
                <a:lnTo>
                  <a:pt x="6250" y="13913"/>
                </a:lnTo>
                <a:lnTo>
                  <a:pt x="6849" y="14584"/>
                </a:lnTo>
                <a:lnTo>
                  <a:pt x="7663" y="15350"/>
                </a:lnTo>
                <a:lnTo>
                  <a:pt x="8717" y="15949"/>
                </a:lnTo>
                <a:lnTo>
                  <a:pt x="9698" y="16236"/>
                </a:lnTo>
                <a:lnTo>
                  <a:pt x="10824" y="16332"/>
                </a:lnTo>
                <a:moveTo>
                  <a:pt x="9770" y="5340"/>
                </a:moveTo>
                <a:lnTo>
                  <a:pt x="9770" y="7160"/>
                </a:lnTo>
                <a:lnTo>
                  <a:pt x="9770" y="13985"/>
                </a:lnTo>
                <a:lnTo>
                  <a:pt x="9770" y="16236"/>
                </a:lnTo>
                <a:moveTo>
                  <a:pt x="11806" y="5340"/>
                </a:moveTo>
                <a:lnTo>
                  <a:pt x="11806" y="7160"/>
                </a:lnTo>
                <a:lnTo>
                  <a:pt x="11806" y="13985"/>
                </a:lnTo>
                <a:lnTo>
                  <a:pt x="11806" y="16236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79605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349" name="Text Box 13">
            <a:extLst>
              <a:ext uri="{FF2B5EF4-FFF2-40B4-BE49-F238E27FC236}">
                <a16:creationId xmlns:a16="http://schemas.microsoft.com/office/drawing/2014/main" id="{3F900775-9512-4831-9BF9-EF904F2DC0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3475" y="2060575"/>
            <a:ext cx="1049338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800">
                <a:solidFill>
                  <a:srgbClr val="FF0000"/>
                </a:solidFill>
              </a:rPr>
              <a:t>= </a:t>
            </a:r>
            <a:r>
              <a:rPr lang="en-GB" altLang="en-US" sz="4800" u="sng">
                <a:solidFill>
                  <a:srgbClr val="FF0000"/>
                </a:solidFill>
              </a:rPr>
              <a:t>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800">
                <a:solidFill>
                  <a:srgbClr val="FF0000"/>
                </a:solidFill>
              </a:rPr>
              <a:t>   s</a:t>
            </a:r>
          </a:p>
        </p:txBody>
      </p:sp>
      <p:sp>
        <p:nvSpPr>
          <p:cNvPr id="14350" name="Text Box 14">
            <a:extLst>
              <a:ext uri="{FF2B5EF4-FFF2-40B4-BE49-F238E27FC236}">
                <a16:creationId xmlns:a16="http://schemas.microsoft.com/office/drawing/2014/main" id="{26DAF28A-ECA8-4CEA-872F-7FE10C6913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8038" y="2097088"/>
            <a:ext cx="131286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rgbClr val="FF0000"/>
                </a:solidFill>
              </a:rPr>
              <a:t>Time</a:t>
            </a:r>
          </a:p>
        </p:txBody>
      </p:sp>
      <p:sp>
        <p:nvSpPr>
          <p:cNvPr id="14351" name="Text Box 15">
            <a:extLst>
              <a:ext uri="{FF2B5EF4-FFF2-40B4-BE49-F238E27FC236}">
                <a16:creationId xmlns:a16="http://schemas.microsoft.com/office/drawing/2014/main" id="{2CF6BE09-EDC3-4F50-BDB2-31F7BECEBB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1989138"/>
            <a:ext cx="28797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rgbClr val="FF0000"/>
                </a:solidFill>
              </a:rPr>
              <a:t>t = 150 </a:t>
            </a:r>
            <a:r>
              <a:rPr lang="en-US" altLang="en-US" sz="4000">
                <a:solidFill>
                  <a:srgbClr val="FF0000"/>
                </a:solidFill>
                <a:cs typeface="Arial" panose="020B0604020202020204" pitchFamily="34" charset="0"/>
              </a:rPr>
              <a:t>÷ 60</a:t>
            </a:r>
          </a:p>
        </p:txBody>
      </p:sp>
      <p:sp>
        <p:nvSpPr>
          <p:cNvPr id="14352" name="Text Box 16">
            <a:extLst>
              <a:ext uri="{FF2B5EF4-FFF2-40B4-BE49-F238E27FC236}">
                <a16:creationId xmlns:a16="http://schemas.microsoft.com/office/drawing/2014/main" id="{7CC9BF62-76E5-4D01-B9EC-83685579DD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2781300"/>
            <a:ext cx="161131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rgbClr val="FF0000"/>
                </a:solidFill>
              </a:rPr>
              <a:t>t = 2.5</a:t>
            </a:r>
            <a:endParaRPr lang="en-US" altLang="en-US" sz="400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14353" name="Text Box 17">
            <a:extLst>
              <a:ext uri="{FF2B5EF4-FFF2-40B4-BE49-F238E27FC236}">
                <a16:creationId xmlns:a16="http://schemas.microsoft.com/office/drawing/2014/main" id="{374E548A-9E0E-41A3-B0F4-AD25D8190A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0338" y="2727325"/>
            <a:ext cx="145573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rgbClr val="FF0000"/>
                </a:solidFill>
              </a:rPr>
              <a:t>hours</a:t>
            </a:r>
            <a:endParaRPr lang="en-US" altLang="en-US" sz="400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14354" name="AutoShape 18">
            <a:extLst>
              <a:ext uri="{FF2B5EF4-FFF2-40B4-BE49-F238E27FC236}">
                <a16:creationId xmlns:a16="http://schemas.microsoft.com/office/drawing/2014/main" id="{E0E5C690-FE5D-4637-8CE5-4F4B7F2FFE5F}"/>
              </a:ext>
            </a:extLst>
          </p:cNvPr>
          <p:cNvSpPr>
            <a:spLocks/>
          </p:cNvSpPr>
          <p:nvPr/>
        </p:nvSpPr>
        <p:spPr bwMode="auto">
          <a:xfrm>
            <a:off x="971550" y="3962400"/>
            <a:ext cx="2016125" cy="609600"/>
          </a:xfrm>
          <a:prstGeom prst="callout1">
            <a:avLst>
              <a:gd name="adj1" fmla="val 18750"/>
              <a:gd name="adj2" fmla="val 103778"/>
              <a:gd name="adj3" fmla="val -87500"/>
              <a:gd name="adj4" fmla="val 11787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000"/>
              <a:t>MUST give UNITS</a:t>
            </a:r>
          </a:p>
        </p:txBody>
      </p:sp>
      <p:sp>
        <p:nvSpPr>
          <p:cNvPr id="14355" name="AutoShape 19">
            <a:extLst>
              <a:ext uri="{FF2B5EF4-FFF2-40B4-BE49-F238E27FC236}">
                <a16:creationId xmlns:a16="http://schemas.microsoft.com/office/drawing/2014/main" id="{39B41B01-A1BC-4754-8DA3-06DCBBF0ADC4}"/>
              </a:ext>
            </a:extLst>
          </p:cNvPr>
          <p:cNvSpPr>
            <a:spLocks/>
          </p:cNvSpPr>
          <p:nvPr/>
        </p:nvSpPr>
        <p:spPr bwMode="auto">
          <a:xfrm>
            <a:off x="611188" y="4913313"/>
            <a:ext cx="3313112" cy="820737"/>
          </a:xfrm>
          <a:prstGeom prst="callout1">
            <a:avLst>
              <a:gd name="adj1" fmla="val 13926"/>
              <a:gd name="adj2" fmla="val 89125"/>
              <a:gd name="adj3" fmla="val -172148"/>
              <a:gd name="adj4" fmla="val 8912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/>
              <a:t>Because speed was in km per HOUR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9" grpId="0"/>
      <p:bldP spid="14350" grpId="0"/>
      <p:bldP spid="14351" grpId="0"/>
      <p:bldP spid="14352" grpId="0"/>
      <p:bldP spid="14353" grpId="0"/>
      <p:bldP spid="14354" grpId="0" animBg="1"/>
      <p:bldP spid="1435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>
            <a:extLst>
              <a:ext uri="{FF2B5EF4-FFF2-40B4-BE49-F238E27FC236}">
                <a16:creationId xmlns:a16="http://schemas.microsoft.com/office/drawing/2014/main" id="{6825B11E-AB30-490C-B3D1-3CF4C4F02C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3200"/>
              <a:t>Car travels 40km in 20 minutes. </a:t>
            </a:r>
            <a:br>
              <a:rPr lang="en-GB" altLang="en-US" sz="3200"/>
            </a:br>
            <a:r>
              <a:rPr lang="en-GB" altLang="en-US" sz="3200"/>
              <a:t>What is its average speed in kph?</a:t>
            </a:r>
          </a:p>
        </p:txBody>
      </p:sp>
      <p:grpSp>
        <p:nvGrpSpPr>
          <p:cNvPr id="10243" name="Group 5">
            <a:extLst>
              <a:ext uri="{FF2B5EF4-FFF2-40B4-BE49-F238E27FC236}">
                <a16:creationId xmlns:a16="http://schemas.microsoft.com/office/drawing/2014/main" id="{EB4C7C98-E991-417F-A65F-DCCC96E3ED88}"/>
              </a:ext>
            </a:extLst>
          </p:cNvPr>
          <p:cNvGrpSpPr>
            <a:grpSpLocks/>
          </p:cNvGrpSpPr>
          <p:nvPr/>
        </p:nvGrpSpPr>
        <p:grpSpPr bwMode="auto">
          <a:xfrm>
            <a:off x="5435600" y="3789363"/>
            <a:ext cx="3744913" cy="2881312"/>
            <a:chOff x="1927" y="1298"/>
            <a:chExt cx="2359" cy="1815"/>
          </a:xfrm>
        </p:grpSpPr>
        <p:sp>
          <p:nvSpPr>
            <p:cNvPr id="10249" name="AutoShape 6">
              <a:extLst>
                <a:ext uri="{FF2B5EF4-FFF2-40B4-BE49-F238E27FC236}">
                  <a16:creationId xmlns:a16="http://schemas.microsoft.com/office/drawing/2014/main" id="{C0770390-7A91-460F-842A-BE46246924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7" y="1298"/>
              <a:ext cx="2359" cy="1815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0250" name="Line 7">
              <a:extLst>
                <a:ext uri="{FF2B5EF4-FFF2-40B4-BE49-F238E27FC236}">
                  <a16:creationId xmlns:a16="http://schemas.microsoft.com/office/drawing/2014/main" id="{5EE9AD85-5718-4816-8937-B9D966493F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7" y="2205"/>
              <a:ext cx="117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1" name="Text Box 8">
              <a:extLst>
                <a:ext uri="{FF2B5EF4-FFF2-40B4-BE49-F238E27FC236}">
                  <a16:creationId xmlns:a16="http://schemas.microsoft.com/office/drawing/2014/main" id="{082253B0-3AEB-4530-BE5F-9919A2EA2E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31" y="2292"/>
              <a:ext cx="380" cy="6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6600"/>
                <a:t>s</a:t>
              </a:r>
            </a:p>
          </p:txBody>
        </p:sp>
        <p:sp>
          <p:nvSpPr>
            <p:cNvPr id="10252" name="Text Box 9">
              <a:extLst>
                <a:ext uri="{FF2B5EF4-FFF2-40B4-BE49-F238E27FC236}">
                  <a16:creationId xmlns:a16="http://schemas.microsoft.com/office/drawing/2014/main" id="{F68B70EB-B105-412B-8200-11BD21B694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5" y="1521"/>
              <a:ext cx="410" cy="6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6600"/>
                <a:t>d</a:t>
              </a:r>
            </a:p>
          </p:txBody>
        </p:sp>
        <p:sp>
          <p:nvSpPr>
            <p:cNvPr id="10253" name="Text Box 10">
              <a:extLst>
                <a:ext uri="{FF2B5EF4-FFF2-40B4-BE49-F238E27FC236}">
                  <a16:creationId xmlns:a16="http://schemas.microsoft.com/office/drawing/2014/main" id="{AF65414D-4021-4869-9518-75C068D15B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33" y="2296"/>
              <a:ext cx="263" cy="6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6600"/>
                <a:t>t</a:t>
              </a:r>
            </a:p>
          </p:txBody>
        </p:sp>
        <p:sp>
          <p:nvSpPr>
            <p:cNvPr id="10254" name="Text Box 11">
              <a:extLst>
                <a:ext uri="{FF2B5EF4-FFF2-40B4-BE49-F238E27FC236}">
                  <a16:creationId xmlns:a16="http://schemas.microsoft.com/office/drawing/2014/main" id="{A0713D54-605D-41F5-A257-54A3A56928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56" y="2387"/>
              <a:ext cx="332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5400"/>
                <a:t>x</a:t>
              </a:r>
            </a:p>
          </p:txBody>
        </p:sp>
      </p:grpSp>
      <p:sp>
        <p:nvSpPr>
          <p:cNvPr id="26636" name="floorlamp">
            <a:extLst>
              <a:ext uri="{FF2B5EF4-FFF2-40B4-BE49-F238E27FC236}">
                <a16:creationId xmlns:a16="http://schemas.microsoft.com/office/drawing/2014/main" id="{6FE80E28-7968-48AB-87EE-26365061FC7A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6156325" y="5516563"/>
            <a:ext cx="904875" cy="904875"/>
          </a:xfrm>
          <a:custGeom>
            <a:avLst/>
            <a:gdLst>
              <a:gd name="T0" fmla="*/ 452438 w 21600"/>
              <a:gd name="T1" fmla="*/ 0 h 21600"/>
              <a:gd name="T2" fmla="*/ 904875 w 21600"/>
              <a:gd name="T3" fmla="*/ 452438 h 21600"/>
              <a:gd name="T4" fmla="*/ 452438 w 21600"/>
              <a:gd name="T5" fmla="*/ 904875 h 21600"/>
              <a:gd name="T6" fmla="*/ 0 w 21600"/>
              <a:gd name="T7" fmla="*/ 452438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90 w 21600"/>
              <a:gd name="T13" fmla="*/ 4615 h 21600"/>
              <a:gd name="T14" fmla="*/ 18622 w 21600"/>
              <a:gd name="T15" fmla="*/ 1698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3089" y="18511"/>
                </a:moveTo>
                <a:lnTo>
                  <a:pt x="3903" y="19110"/>
                </a:lnTo>
                <a:lnTo>
                  <a:pt x="4813" y="19852"/>
                </a:lnTo>
                <a:lnTo>
                  <a:pt x="5651" y="20235"/>
                </a:lnTo>
                <a:lnTo>
                  <a:pt x="6537" y="20834"/>
                </a:lnTo>
                <a:lnTo>
                  <a:pt x="7519" y="21145"/>
                </a:lnTo>
                <a:lnTo>
                  <a:pt x="8573" y="21432"/>
                </a:lnTo>
                <a:lnTo>
                  <a:pt x="9698" y="21600"/>
                </a:lnTo>
                <a:lnTo>
                  <a:pt x="10824" y="21600"/>
                </a:lnTo>
                <a:lnTo>
                  <a:pt x="11878" y="21600"/>
                </a:lnTo>
                <a:lnTo>
                  <a:pt x="12859" y="21432"/>
                </a:lnTo>
                <a:lnTo>
                  <a:pt x="13913" y="21145"/>
                </a:lnTo>
                <a:lnTo>
                  <a:pt x="14895" y="20834"/>
                </a:lnTo>
                <a:lnTo>
                  <a:pt x="15949" y="20379"/>
                </a:lnTo>
                <a:lnTo>
                  <a:pt x="16787" y="19852"/>
                </a:lnTo>
                <a:lnTo>
                  <a:pt x="17529" y="19253"/>
                </a:lnTo>
                <a:lnTo>
                  <a:pt x="18367" y="18511"/>
                </a:lnTo>
                <a:lnTo>
                  <a:pt x="19110" y="17816"/>
                </a:lnTo>
                <a:lnTo>
                  <a:pt x="19708" y="16930"/>
                </a:lnTo>
                <a:lnTo>
                  <a:pt x="20235" y="16092"/>
                </a:lnTo>
                <a:lnTo>
                  <a:pt x="20690" y="15039"/>
                </a:lnTo>
                <a:lnTo>
                  <a:pt x="21145" y="14057"/>
                </a:lnTo>
                <a:lnTo>
                  <a:pt x="21432" y="13003"/>
                </a:lnTo>
                <a:lnTo>
                  <a:pt x="21600" y="11878"/>
                </a:lnTo>
                <a:lnTo>
                  <a:pt x="21600" y="10824"/>
                </a:lnTo>
                <a:lnTo>
                  <a:pt x="21600" y="9698"/>
                </a:lnTo>
                <a:lnTo>
                  <a:pt x="21432" y="8717"/>
                </a:lnTo>
                <a:lnTo>
                  <a:pt x="21145" y="7663"/>
                </a:lnTo>
                <a:lnTo>
                  <a:pt x="20834" y="6681"/>
                </a:lnTo>
                <a:lnTo>
                  <a:pt x="20379" y="5795"/>
                </a:lnTo>
                <a:lnTo>
                  <a:pt x="19852" y="4957"/>
                </a:lnTo>
                <a:lnTo>
                  <a:pt x="19253" y="4047"/>
                </a:lnTo>
                <a:lnTo>
                  <a:pt x="18511" y="3376"/>
                </a:lnTo>
                <a:lnTo>
                  <a:pt x="17840" y="2634"/>
                </a:lnTo>
                <a:lnTo>
                  <a:pt x="16930" y="1868"/>
                </a:lnTo>
                <a:lnTo>
                  <a:pt x="16092" y="1341"/>
                </a:lnTo>
                <a:lnTo>
                  <a:pt x="15039" y="910"/>
                </a:lnTo>
                <a:lnTo>
                  <a:pt x="14057" y="455"/>
                </a:lnTo>
                <a:lnTo>
                  <a:pt x="13027" y="144"/>
                </a:lnTo>
                <a:lnTo>
                  <a:pt x="11878" y="0"/>
                </a:lnTo>
                <a:lnTo>
                  <a:pt x="10824" y="0"/>
                </a:lnTo>
                <a:lnTo>
                  <a:pt x="9698" y="0"/>
                </a:lnTo>
                <a:lnTo>
                  <a:pt x="8573" y="144"/>
                </a:lnTo>
                <a:lnTo>
                  <a:pt x="7519" y="455"/>
                </a:lnTo>
                <a:lnTo>
                  <a:pt x="6537" y="742"/>
                </a:lnTo>
                <a:lnTo>
                  <a:pt x="5651" y="1341"/>
                </a:lnTo>
                <a:lnTo>
                  <a:pt x="4813" y="1724"/>
                </a:lnTo>
                <a:lnTo>
                  <a:pt x="3903" y="2467"/>
                </a:lnTo>
                <a:lnTo>
                  <a:pt x="3089" y="3089"/>
                </a:lnTo>
                <a:lnTo>
                  <a:pt x="2490" y="3903"/>
                </a:lnTo>
                <a:lnTo>
                  <a:pt x="1724" y="4813"/>
                </a:lnTo>
                <a:lnTo>
                  <a:pt x="1341" y="5627"/>
                </a:lnTo>
                <a:lnTo>
                  <a:pt x="742" y="6537"/>
                </a:lnTo>
                <a:lnTo>
                  <a:pt x="455" y="7519"/>
                </a:lnTo>
                <a:lnTo>
                  <a:pt x="144" y="8573"/>
                </a:lnTo>
                <a:lnTo>
                  <a:pt x="0" y="9698"/>
                </a:lnTo>
                <a:lnTo>
                  <a:pt x="0" y="10824"/>
                </a:lnTo>
                <a:lnTo>
                  <a:pt x="0" y="11878"/>
                </a:lnTo>
                <a:lnTo>
                  <a:pt x="144" y="13003"/>
                </a:lnTo>
                <a:lnTo>
                  <a:pt x="455" y="14057"/>
                </a:lnTo>
                <a:lnTo>
                  <a:pt x="742" y="15039"/>
                </a:lnTo>
                <a:lnTo>
                  <a:pt x="1341" y="15949"/>
                </a:lnTo>
                <a:lnTo>
                  <a:pt x="1724" y="16763"/>
                </a:lnTo>
                <a:lnTo>
                  <a:pt x="2490" y="17673"/>
                </a:lnTo>
                <a:lnTo>
                  <a:pt x="3089" y="18511"/>
                </a:lnTo>
                <a:close/>
              </a:path>
              <a:path w="21600" h="21600" extrusionOk="0">
                <a:moveTo>
                  <a:pt x="10824" y="16332"/>
                </a:moveTo>
                <a:lnTo>
                  <a:pt x="11878" y="16236"/>
                </a:lnTo>
                <a:lnTo>
                  <a:pt x="12859" y="15949"/>
                </a:lnTo>
                <a:lnTo>
                  <a:pt x="13913" y="15350"/>
                </a:lnTo>
                <a:lnTo>
                  <a:pt x="14584" y="14584"/>
                </a:lnTo>
                <a:lnTo>
                  <a:pt x="15350" y="13913"/>
                </a:lnTo>
                <a:lnTo>
                  <a:pt x="15949" y="12859"/>
                </a:lnTo>
                <a:lnTo>
                  <a:pt x="16260" y="11878"/>
                </a:lnTo>
                <a:lnTo>
                  <a:pt x="16332" y="10824"/>
                </a:lnTo>
                <a:lnTo>
                  <a:pt x="16260" y="9698"/>
                </a:lnTo>
                <a:lnTo>
                  <a:pt x="15949" y="8717"/>
                </a:lnTo>
                <a:lnTo>
                  <a:pt x="15350" y="7663"/>
                </a:lnTo>
                <a:lnTo>
                  <a:pt x="14584" y="6849"/>
                </a:lnTo>
                <a:lnTo>
                  <a:pt x="13913" y="6250"/>
                </a:lnTo>
                <a:lnTo>
                  <a:pt x="12859" y="5651"/>
                </a:lnTo>
                <a:lnTo>
                  <a:pt x="11878" y="5340"/>
                </a:lnTo>
                <a:lnTo>
                  <a:pt x="10824" y="5268"/>
                </a:lnTo>
                <a:lnTo>
                  <a:pt x="9698" y="5340"/>
                </a:lnTo>
                <a:lnTo>
                  <a:pt x="8717" y="5651"/>
                </a:lnTo>
                <a:lnTo>
                  <a:pt x="7663" y="6250"/>
                </a:lnTo>
                <a:lnTo>
                  <a:pt x="6849" y="6849"/>
                </a:lnTo>
                <a:lnTo>
                  <a:pt x="6250" y="7663"/>
                </a:lnTo>
                <a:lnTo>
                  <a:pt x="5651" y="8717"/>
                </a:lnTo>
                <a:lnTo>
                  <a:pt x="5340" y="9698"/>
                </a:lnTo>
                <a:lnTo>
                  <a:pt x="5268" y="10824"/>
                </a:lnTo>
                <a:lnTo>
                  <a:pt x="5340" y="11878"/>
                </a:lnTo>
                <a:lnTo>
                  <a:pt x="5651" y="12859"/>
                </a:lnTo>
                <a:lnTo>
                  <a:pt x="6250" y="13913"/>
                </a:lnTo>
                <a:lnTo>
                  <a:pt x="6849" y="14584"/>
                </a:lnTo>
                <a:lnTo>
                  <a:pt x="7663" y="15350"/>
                </a:lnTo>
                <a:lnTo>
                  <a:pt x="8717" y="15949"/>
                </a:lnTo>
                <a:lnTo>
                  <a:pt x="9698" y="16236"/>
                </a:lnTo>
                <a:lnTo>
                  <a:pt x="10824" y="16332"/>
                </a:lnTo>
                <a:moveTo>
                  <a:pt x="9770" y="5340"/>
                </a:moveTo>
                <a:lnTo>
                  <a:pt x="9770" y="7160"/>
                </a:lnTo>
                <a:lnTo>
                  <a:pt x="9770" y="13985"/>
                </a:lnTo>
                <a:lnTo>
                  <a:pt x="9770" y="16236"/>
                </a:lnTo>
                <a:moveTo>
                  <a:pt x="11806" y="5340"/>
                </a:moveTo>
                <a:lnTo>
                  <a:pt x="11806" y="7160"/>
                </a:lnTo>
                <a:lnTo>
                  <a:pt x="11806" y="13985"/>
                </a:lnTo>
                <a:lnTo>
                  <a:pt x="11806" y="16236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79605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637" name="Text Box 13">
            <a:extLst>
              <a:ext uri="{FF2B5EF4-FFF2-40B4-BE49-F238E27FC236}">
                <a16:creationId xmlns:a16="http://schemas.microsoft.com/office/drawing/2014/main" id="{3D500132-2E68-4565-AF5F-4E650DB3AE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9375" y="2276475"/>
            <a:ext cx="1049338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800">
                <a:solidFill>
                  <a:srgbClr val="FF0000"/>
                </a:solidFill>
              </a:rPr>
              <a:t>= </a:t>
            </a:r>
            <a:r>
              <a:rPr lang="en-GB" altLang="en-US" sz="4800" u="sng">
                <a:solidFill>
                  <a:srgbClr val="FF0000"/>
                </a:solidFill>
              </a:rPr>
              <a:t>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800">
                <a:solidFill>
                  <a:srgbClr val="FF0000"/>
                </a:solidFill>
              </a:rPr>
              <a:t>   t</a:t>
            </a:r>
          </a:p>
        </p:txBody>
      </p:sp>
      <p:sp>
        <p:nvSpPr>
          <p:cNvPr id="26638" name="Text Box 14">
            <a:extLst>
              <a:ext uri="{FF2B5EF4-FFF2-40B4-BE49-F238E27FC236}">
                <a16:creationId xmlns:a16="http://schemas.microsoft.com/office/drawing/2014/main" id="{7C827F0E-45DF-4BF4-A83F-F08D8CB2A5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3938" y="2312988"/>
            <a:ext cx="165258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rgbClr val="FF0000"/>
                </a:solidFill>
              </a:rPr>
              <a:t>Speed</a:t>
            </a:r>
          </a:p>
        </p:txBody>
      </p:sp>
      <p:sp>
        <p:nvSpPr>
          <p:cNvPr id="26639" name="Text Box 15">
            <a:extLst>
              <a:ext uri="{FF2B5EF4-FFF2-40B4-BE49-F238E27FC236}">
                <a16:creationId xmlns:a16="http://schemas.microsoft.com/office/drawing/2014/main" id="{C8D0ED89-A86F-423E-8B17-25B49C5979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2205038"/>
            <a:ext cx="2851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rgbClr val="FF0000"/>
                </a:solidFill>
              </a:rPr>
              <a:t>s = 40 </a:t>
            </a:r>
            <a:r>
              <a:rPr lang="en-US" altLang="en-US" sz="4000">
                <a:solidFill>
                  <a:srgbClr val="FF0000"/>
                </a:solidFill>
                <a:cs typeface="Arial" panose="020B0604020202020204" pitchFamily="34" charset="0"/>
              </a:rPr>
              <a:t>÷ 1/3</a:t>
            </a:r>
          </a:p>
        </p:txBody>
      </p:sp>
      <p:sp>
        <p:nvSpPr>
          <p:cNvPr id="26640" name="Text Box 16">
            <a:extLst>
              <a:ext uri="{FF2B5EF4-FFF2-40B4-BE49-F238E27FC236}">
                <a16:creationId xmlns:a16="http://schemas.microsoft.com/office/drawing/2014/main" id="{EAECCCBC-087F-4641-8696-C30A9A684D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2997200"/>
            <a:ext cx="26844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rgbClr val="FF0000"/>
                </a:solidFill>
              </a:rPr>
              <a:t>s = 120kph</a:t>
            </a:r>
            <a:endParaRPr lang="en-US" altLang="en-US" sz="400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6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6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7" grpId="0"/>
      <p:bldP spid="26638" grpId="0"/>
      <p:bldP spid="26639" grpId="0"/>
      <p:bldP spid="26640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549</TotalTime>
  <Words>447</Words>
  <Application>Microsoft Office PowerPoint</Application>
  <PresentationFormat>On-screen Show (4:3)</PresentationFormat>
  <Paragraphs>130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Default Design</vt:lpstr>
      <vt:lpstr>Equation</vt:lpstr>
      <vt:lpstr>Compound Measures</vt:lpstr>
      <vt:lpstr>Speed - Distance - Time</vt:lpstr>
      <vt:lpstr>What is speed?</vt:lpstr>
      <vt:lpstr>SDT Triangle</vt:lpstr>
      <vt:lpstr>PowerPoint Presentation</vt:lpstr>
      <vt:lpstr>A train travels 120 miles in 2 hours What is its average speed?</vt:lpstr>
      <vt:lpstr>PowerPoint Presentation</vt:lpstr>
      <vt:lpstr>PowerPoint Presentation</vt:lpstr>
      <vt:lpstr>Car travels 40km in 20 minutes.  What is its average speed in kph?</vt:lpstr>
      <vt:lpstr>Density – Mass - Volume</vt:lpstr>
      <vt:lpstr>PowerPoint Presentation</vt:lpstr>
      <vt:lpstr>PowerPoint Presentation</vt:lpstr>
      <vt:lpstr>PowerPoint Presentation</vt:lpstr>
      <vt:lpstr>PowerPoint Presentation</vt:lpstr>
      <vt:lpstr>Population Density</vt:lpstr>
      <vt:lpstr>PowerPoint Presentation</vt:lpstr>
    </vt:vector>
  </TitlesOfParts>
  <Company>St Margaret Ward RC High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Speed, Distance &amp; Time</dc:title>
  <dc:creator>desktop</dc:creator>
  <cp:lastModifiedBy>Malcolm Cooke</cp:lastModifiedBy>
  <cp:revision>9</cp:revision>
  <dcterms:created xsi:type="dcterms:W3CDTF">2005-04-27T13:00:48Z</dcterms:created>
  <dcterms:modified xsi:type="dcterms:W3CDTF">2023-01-18T11:33:01Z</dcterms:modified>
</cp:coreProperties>
</file>