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7C99"/>
    <a:srgbClr val="7F73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3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2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89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0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4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3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3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3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92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3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2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FEDE5-150E-7944-912D-E9D0E946273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4AA7F-09A3-B042-9DFD-308B34640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4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BIDMAS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Order of operations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05" y="30567"/>
            <a:ext cx="498475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602" y="68263"/>
            <a:ext cx="50482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711" y="68263"/>
            <a:ext cx="430213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640" y="68263"/>
            <a:ext cx="441325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74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Lesson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en-US" dirty="0"/>
              <a:t>Understand and order integers</a:t>
            </a:r>
            <a:br>
              <a:rPr lang="en-US" dirty="0"/>
            </a:br>
            <a:endParaRPr lang="en-US" dirty="0"/>
          </a:p>
          <a:p>
            <a:pPr>
              <a:lnSpc>
                <a:spcPct val="130000"/>
              </a:lnSpc>
            </a:pPr>
            <a:r>
              <a:rPr lang="en-US" dirty="0"/>
              <a:t>Use brackets and the hierarchy of operations (BIDMAS)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05" y="30567"/>
            <a:ext cx="498475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602" y="68263"/>
            <a:ext cx="50482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711" y="68263"/>
            <a:ext cx="430213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640" y="68263"/>
            <a:ext cx="441325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3182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BIDMAS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81667" y="1582807"/>
            <a:ext cx="64834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What does BIDMAS stand for?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0333" y="2423583"/>
            <a:ext cx="842090" cy="4036874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r>
              <a:rPr lang="en-US" sz="3600" b="1" dirty="0">
                <a:ln w="12700" cmpd="sng">
                  <a:solidFill>
                    <a:srgbClr val="000000"/>
                  </a:solidFill>
                  <a:prstDash val="solid"/>
                  <a:miter lim="800000"/>
                </a:ln>
                <a:solidFill>
                  <a:srgbClr val="897C99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BIDMAS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33083" y="2529416"/>
            <a:ext cx="1253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Brackets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33083" y="3206750"/>
            <a:ext cx="2450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Indices   (powers)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33083" y="3915834"/>
            <a:ext cx="1169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Division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33083" y="4554835"/>
            <a:ext cx="1927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Multiplication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34285" y="5200418"/>
            <a:ext cx="1252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Addition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34285" y="5884333"/>
            <a:ext cx="1632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Subtraction</a:t>
            </a:r>
          </a:p>
        </p:txBody>
      </p:sp>
      <p:sp>
        <p:nvSpPr>
          <p:cNvPr id="12" name="Freeform 11"/>
          <p:cNvSpPr/>
          <p:nvPr/>
        </p:nvSpPr>
        <p:spPr>
          <a:xfrm rot="10800000">
            <a:off x="287788" y="4060879"/>
            <a:ext cx="486987" cy="987911"/>
          </a:xfrm>
          <a:custGeom>
            <a:avLst/>
            <a:gdLst>
              <a:gd name="connsiteX0" fmla="*/ 0 w 486987"/>
              <a:gd name="connsiteY0" fmla="*/ 0 h 435140"/>
              <a:gd name="connsiteX1" fmla="*/ 486833 w 486987"/>
              <a:gd name="connsiteY1" fmla="*/ 222250 h 435140"/>
              <a:gd name="connsiteX2" fmla="*/ 52917 w 486987"/>
              <a:gd name="connsiteY2" fmla="*/ 423333 h 435140"/>
              <a:gd name="connsiteX3" fmla="*/ 63500 w 486987"/>
              <a:gd name="connsiteY3" fmla="*/ 412750 h 43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987" h="435140">
                <a:moveTo>
                  <a:pt x="0" y="0"/>
                </a:moveTo>
                <a:cubicBezTo>
                  <a:pt x="239007" y="75847"/>
                  <a:pt x="478014" y="151695"/>
                  <a:pt x="486833" y="222250"/>
                </a:cubicBezTo>
                <a:cubicBezTo>
                  <a:pt x="495652" y="292805"/>
                  <a:pt x="123473" y="391583"/>
                  <a:pt x="52917" y="423333"/>
                </a:cubicBezTo>
                <a:cubicBezTo>
                  <a:pt x="-17639" y="455083"/>
                  <a:pt x="63500" y="412750"/>
                  <a:pt x="63500" y="412750"/>
                </a:cubicBezTo>
              </a:path>
            </a:pathLst>
          </a:custGeom>
          <a:ln w="38100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 rot="10800000">
            <a:off x="306839" y="5429250"/>
            <a:ext cx="486987" cy="927331"/>
          </a:xfrm>
          <a:custGeom>
            <a:avLst/>
            <a:gdLst>
              <a:gd name="connsiteX0" fmla="*/ 0 w 486987"/>
              <a:gd name="connsiteY0" fmla="*/ 0 h 435140"/>
              <a:gd name="connsiteX1" fmla="*/ 486833 w 486987"/>
              <a:gd name="connsiteY1" fmla="*/ 222250 h 435140"/>
              <a:gd name="connsiteX2" fmla="*/ 52917 w 486987"/>
              <a:gd name="connsiteY2" fmla="*/ 423333 h 435140"/>
              <a:gd name="connsiteX3" fmla="*/ 63500 w 486987"/>
              <a:gd name="connsiteY3" fmla="*/ 412750 h 43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987" h="435140">
                <a:moveTo>
                  <a:pt x="0" y="0"/>
                </a:moveTo>
                <a:cubicBezTo>
                  <a:pt x="239007" y="75847"/>
                  <a:pt x="478014" y="151695"/>
                  <a:pt x="486833" y="222250"/>
                </a:cubicBezTo>
                <a:cubicBezTo>
                  <a:pt x="495652" y="292805"/>
                  <a:pt x="123473" y="391583"/>
                  <a:pt x="52917" y="423333"/>
                </a:cubicBezTo>
                <a:cubicBezTo>
                  <a:pt x="-17639" y="455083"/>
                  <a:pt x="63500" y="412750"/>
                  <a:pt x="63500" y="412750"/>
                </a:cubicBezTo>
              </a:path>
            </a:pathLst>
          </a:custGeom>
          <a:ln w="38100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953149" y="2896169"/>
            <a:ext cx="3843157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Division and Multiplication are married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53149" y="3731168"/>
            <a:ext cx="3684347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Addition and Subtraction are married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53149" y="4603750"/>
            <a:ext cx="3261162" cy="218521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Married couples love each other and do not mind who goes first when its just them. However, we usually work them out from left to right… </a:t>
            </a:r>
            <a:r>
              <a:rPr lang="en-US" sz="2800" dirty="0"/>
              <a:t>BUT</a:t>
            </a:r>
            <a:r>
              <a:rPr lang="en-US" dirty="0"/>
              <a:t> when brackets are in the love potion they come first regardless.</a:t>
            </a:r>
          </a:p>
        </p:txBody>
      </p:sp>
      <p:sp>
        <p:nvSpPr>
          <p:cNvPr id="17" name="Heart 16"/>
          <p:cNvSpPr/>
          <p:nvPr/>
        </p:nvSpPr>
        <p:spPr>
          <a:xfrm>
            <a:off x="4781969" y="4501162"/>
            <a:ext cx="330980" cy="314206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Heart 17"/>
          <p:cNvSpPr/>
          <p:nvPr/>
        </p:nvSpPr>
        <p:spPr>
          <a:xfrm>
            <a:off x="4616479" y="4702294"/>
            <a:ext cx="330980" cy="314206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Heart 18"/>
          <p:cNvSpPr/>
          <p:nvPr/>
        </p:nvSpPr>
        <p:spPr>
          <a:xfrm>
            <a:off x="4683844" y="4891687"/>
            <a:ext cx="330980" cy="314206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05" y="30567"/>
            <a:ext cx="498475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602" y="68263"/>
            <a:ext cx="50482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22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711" y="68263"/>
            <a:ext cx="430213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23" name="Picture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640" y="68263"/>
            <a:ext cx="441325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4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6" grpId="0"/>
      <p:bldP spid="7" grpId="0"/>
      <p:bldP spid="8" grpId="0"/>
      <p:bldP spid="9" grpId="0"/>
      <p:bldP spid="10" grpId="0"/>
      <p:bldP spid="12" grpId="0" animBg="1"/>
      <p:bldP spid="13" grpId="0" animBg="1"/>
      <p:bldP spid="14" grpId="2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BIDMAS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9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Work out:</a:t>
            </a:r>
          </a:p>
          <a:p>
            <a:pPr marL="0" indent="0" algn="ctr">
              <a:buNone/>
            </a:pPr>
            <a:r>
              <a:rPr lang="en-US" dirty="0"/>
              <a:t>15 ÷ 3 - (108 ÷ 36) + 5 x 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46322" y="3667203"/>
            <a:ext cx="2270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15 ÷ 3 – 3 + 5 x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82911" y="3544092"/>
            <a:ext cx="414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6600"/>
                </a:solidFill>
              </a:rPr>
              <a:t>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82911" y="4230915"/>
            <a:ext cx="414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6600"/>
                </a:solidFill>
              </a:rPr>
              <a:t>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6322" y="4317759"/>
            <a:ext cx="1661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 – 3 + 5 x 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82911" y="4877246"/>
            <a:ext cx="414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6600"/>
                </a:solidFill>
              </a:rPr>
              <a:t>=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6322" y="4979836"/>
            <a:ext cx="1390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 – 3 + 35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82911" y="5523577"/>
            <a:ext cx="414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6600"/>
                </a:solidFill>
              </a:rPr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7661" y="566427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37</a:t>
            </a:r>
          </a:p>
        </p:txBody>
      </p:sp>
      <p:sp>
        <p:nvSpPr>
          <p:cNvPr id="12" name="Cloud 11"/>
          <p:cNvSpPr/>
          <p:nvPr/>
        </p:nvSpPr>
        <p:spPr>
          <a:xfrm>
            <a:off x="6165653" y="2431645"/>
            <a:ext cx="2431525" cy="2005413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Remember BIDMAS and the marriages</a:t>
            </a:r>
          </a:p>
        </p:txBody>
      </p:sp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05" y="30567"/>
            <a:ext cx="498475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602" y="68263"/>
            <a:ext cx="50482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711" y="68263"/>
            <a:ext cx="430213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640" y="68263"/>
            <a:ext cx="441325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26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3282</TotalTime>
  <Words>138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BIDMAS</vt:lpstr>
      <vt:lpstr>Lesson Outcomes</vt:lpstr>
      <vt:lpstr>BIDMAS</vt:lpstr>
      <vt:lpstr>BIDMAS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BIDMAS</dc:title>
  <dc:creator>Louise Greenhalgh</dc:creator>
  <cp:lastModifiedBy>mr cooke</cp:lastModifiedBy>
  <cp:revision>10</cp:revision>
  <dcterms:created xsi:type="dcterms:W3CDTF">2014-09-02T13:58:29Z</dcterms:created>
  <dcterms:modified xsi:type="dcterms:W3CDTF">2020-10-02T14:11:10Z</dcterms:modified>
</cp:coreProperties>
</file>