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84" r:id="rId5"/>
    <p:sldId id="259" r:id="rId6"/>
    <p:sldId id="285" r:id="rId7"/>
    <p:sldId id="287" r:id="rId8"/>
    <p:sldId id="274" r:id="rId9"/>
    <p:sldId id="292" r:id="rId10"/>
    <p:sldId id="291" r:id="rId11"/>
    <p:sldId id="267" r:id="rId12"/>
    <p:sldId id="275" r:id="rId13"/>
    <p:sldId id="296" r:id="rId14"/>
    <p:sldId id="295" r:id="rId15"/>
    <p:sldId id="297" r:id="rId16"/>
    <p:sldId id="280" r:id="rId17"/>
    <p:sldId id="272" r:id="rId18"/>
    <p:sldId id="298" r:id="rId19"/>
    <p:sldId id="294" r:id="rId20"/>
    <p:sldId id="293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884" autoAdjust="0"/>
    <p:restoredTop sz="94660"/>
  </p:normalViewPr>
  <p:slideViewPr>
    <p:cSldViewPr snapToGrid="0">
      <p:cViewPr varScale="1">
        <p:scale>
          <a:sx n="85" d="100"/>
          <a:sy n="85" d="100"/>
        </p:scale>
        <p:origin x="18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02/09/2021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50264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02/09/2021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24026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02/09/2021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82020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02/09/2021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74075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02/09/2021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08088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02/09/2021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92106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02/09/2021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08069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02/09/2021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25503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02/09/2021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49853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02/09/2021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46267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02/09/2021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02761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9E84F9-B196-4B9C-B27E-F5CFD5F57A3E}" type="datetimeFigureOut">
              <a:rPr lang="en-GB" smtClean="0"/>
              <a:t>02/09/2021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64179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51346" y="1141102"/>
            <a:ext cx="10788072" cy="19883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Learning Objectives</a:t>
            </a:r>
          </a:p>
          <a:p>
            <a:pPr>
              <a:lnSpc>
                <a:spcPct val="150000"/>
              </a:lnSpc>
            </a:pPr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To be able to :</a:t>
            </a:r>
            <a:endParaRPr lang="en-US" dirty="0">
              <a:solidFill>
                <a:schemeClr val="tx1">
                  <a:lumMod val="75000"/>
                  <a:lumOff val="25000"/>
                </a:schemeClr>
              </a:solidFill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Read, write, order and compare positive and negative numbers of any size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Carry out calculations with numbers up to one million including strategies to check answers, estimating and approximating  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dirty="0">
              <a:solidFill>
                <a:schemeClr val="tx1">
                  <a:lumMod val="75000"/>
                  <a:lumOff val="25000"/>
                </a:schemeClr>
              </a:solidFill>
              <a:cs typeface="Times New Roman" panose="02020603050405020304" pitchFamily="18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701964" y="1009118"/>
            <a:ext cx="11037454" cy="1711366"/>
          </a:xfrm>
          <a:prstGeom prst="round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Title 1"/>
          <p:cNvSpPr>
            <a:spLocks noGrp="1"/>
          </p:cNvSpPr>
          <p:nvPr>
            <p:ph type="ctrTitle"/>
          </p:nvPr>
        </p:nvSpPr>
        <p:spPr>
          <a:xfrm>
            <a:off x="1254941" y="17749"/>
            <a:ext cx="9144000" cy="992764"/>
          </a:xfrm>
        </p:spPr>
        <p:txBody>
          <a:bodyPr>
            <a:normAutofit/>
          </a:bodyPr>
          <a:lstStyle/>
          <a:p>
            <a:r>
              <a:rPr lang="en-GB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>NUMBER</a:t>
            </a:r>
            <a:endParaRPr lang="en-GB" b="1" u="sng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Rounded Rectangle 5">
            <a:extLst>
              <a:ext uri="{FF2B5EF4-FFF2-40B4-BE49-F238E27FC236}">
                <a16:creationId xmlns:a16="http://schemas.microsoft.com/office/drawing/2014/main" id="{9CF0D09B-536A-4319-BB6F-4AB02BA6ABE2}"/>
              </a:ext>
            </a:extLst>
          </p:cNvPr>
          <p:cNvSpPr/>
          <p:nvPr/>
        </p:nvSpPr>
        <p:spPr>
          <a:xfrm>
            <a:off x="701964" y="2843778"/>
            <a:ext cx="11037454" cy="3667025"/>
          </a:xfrm>
          <a:prstGeom prst="round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3CAF45AA-E893-4876-92FD-28148F54614E}"/>
                  </a:ext>
                </a:extLst>
              </p:cNvPr>
              <p:cNvSpPr txBox="1"/>
              <p:nvPr/>
            </p:nvSpPr>
            <p:spPr>
              <a:xfrm>
                <a:off x="951346" y="2851073"/>
                <a:ext cx="10788072" cy="362176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342900" indent="-342900">
                  <a:buFont typeface="+mj-lt"/>
                  <a:buAutoNum type="arabicPeriod"/>
                </a:pPr>
                <a:r>
                  <a:rPr lang="en-GB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Times New Roman" panose="02020603050405020304" pitchFamily="18" charset="0"/>
                  </a:rPr>
                  <a:t>What is 20 as a fraction of 100?</a:t>
                </a:r>
              </a:p>
              <a:p>
                <a:pPr marL="342900" indent="-342900">
                  <a:buAutoNum type="arabicPeriod"/>
                </a:pPr>
                <a:endParaRPr lang="en-US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Times New Roman" panose="02020603050405020304" pitchFamily="18" charset="0"/>
                </a:endParaRPr>
              </a:p>
              <a:p>
                <a:r>
                  <a:rPr lang="en-US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Times New Roman" panose="02020603050405020304" pitchFamily="18" charset="0"/>
                  </a:rPr>
                  <a:t>2.   </a:t>
                </a:r>
                <a:r>
                  <a:rPr lang="en-GB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Times New Roman" panose="02020603050405020304" pitchFamily="18" charset="0"/>
                  </a:rPr>
                  <a:t>Work out        	</a:t>
                </a:r>
                <a14:m>
                  <m:oMath xmlns:m="http://schemas.openxmlformats.org/officeDocument/2006/math">
                    <m:r>
                      <a:rPr lang="en-GB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Cambria Math" panose="02040503050406030204" pitchFamily="18" charset="0"/>
                      </a:rPr>
                      <m:t>5</m:t>
                    </m:r>
                    <m:f>
                      <m:fPr>
                        <m:ctrlPr>
                          <a:rPr lang="en-GB" i="1">
                            <a:solidFill>
                              <a:schemeClr val="tx1">
                                <a:lumMod val="75000"/>
                                <a:lumOff val="2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>
                            <a:solidFill>
                              <a:schemeClr val="tx1">
                                <a:lumMod val="75000"/>
                                <a:lumOff val="2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GB">
                            <a:solidFill>
                              <a:schemeClr val="tx1">
                                <a:lumMod val="75000"/>
                                <a:lumOff val="2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  <m:r>
                      <a:rPr lang="en-GB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Cambria Math" panose="02040503050406030204" pitchFamily="18" charset="0"/>
                      </a:rPr>
                      <m:t>−3</m:t>
                    </m:r>
                    <m:f>
                      <m:fPr>
                        <m:ctrlPr>
                          <a:rPr lang="en-GB" i="1">
                            <a:solidFill>
                              <a:schemeClr val="tx1">
                                <a:lumMod val="75000"/>
                                <a:lumOff val="2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>
                            <a:solidFill>
                              <a:schemeClr val="tx1">
                                <a:lumMod val="75000"/>
                                <a:lumOff val="2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n-GB">
                            <a:solidFill>
                              <a:schemeClr val="tx1">
                                <a:lumMod val="75000"/>
                                <a:lumOff val="2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8</m:t>
                        </m:r>
                      </m:den>
                    </m:f>
                  </m:oMath>
                </a14:m>
                <a:endParaRPr lang="en-US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Times New Roman" panose="02020603050405020304" pitchFamily="18" charset="0"/>
                </a:endParaRPr>
              </a:p>
              <a:p>
                <a:endParaRPr lang="en-US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Times New Roman" panose="02020603050405020304" pitchFamily="18" charset="0"/>
                </a:endParaRPr>
              </a:p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Times New Roman" panose="02020603050405020304" pitchFamily="18" charset="0"/>
                  </a:rPr>
                  <a:t>3.   </a:t>
                </a:r>
                <a:r>
                  <a:rPr lang="en-GB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Times New Roman" panose="02020603050405020304" pitchFamily="18" charset="0"/>
                  </a:rPr>
                  <a:t>The cost of hiring a van for number of days is calculated using the formula: </a:t>
                </a:r>
              </a:p>
              <a:p>
                <a:pPr algn="ctr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GB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Times New Roman" panose="02020603050405020304" pitchFamily="18" charset="0"/>
                  </a:rPr>
                  <a:t>Hire Cost = 20 x Number of Days + 40</a:t>
                </a:r>
              </a:p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GB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Times New Roman" panose="02020603050405020304" pitchFamily="18" charset="0"/>
                  </a:rPr>
                  <a:t>      Calculate the cost of hiring a van for 5 days.</a:t>
                </a:r>
              </a:p>
              <a:p>
                <a:pPr lvl="0"/>
                <a:r>
                  <a:rPr lang="en-GB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Times New Roman" panose="02020603050405020304" pitchFamily="18" charset="0"/>
                  </a:rPr>
                  <a:t>4.   Sarah and her mother go for a meal. They pay for the meal in the ratio 1:2. John pays £20. </a:t>
                </a:r>
              </a:p>
              <a:p>
                <a:pPr lvl="0"/>
                <a:r>
                  <a:rPr lang="en-GB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Times New Roman" panose="02020603050405020304" pitchFamily="18" charset="0"/>
                  </a:rPr>
                  <a:t>      What is the total cost of the meal?</a:t>
                </a:r>
              </a:p>
              <a:p>
                <a:pPr lvl="0"/>
                <a:endParaRPr lang="en-GB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Times New Roman" panose="02020603050405020304" pitchFamily="18" charset="0"/>
                </a:endParaRPr>
              </a:p>
              <a:p>
                <a:pPr lvl="0"/>
                <a:r>
                  <a:rPr lang="en-GB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Times New Roman" panose="02020603050405020304" pitchFamily="18" charset="0"/>
                  </a:rPr>
                  <a:t>5.   Work out  	256.508 – 6.4595</a:t>
                </a:r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3CAF45AA-E893-4876-92FD-28148F54614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1346" y="2851073"/>
                <a:ext cx="10788072" cy="3621761"/>
              </a:xfrm>
              <a:prstGeom prst="rect">
                <a:avLst/>
              </a:prstGeom>
              <a:blipFill>
                <a:blip r:embed="rId2"/>
                <a:stretch>
                  <a:fillRect l="-452" t="-1010" b="-202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601565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533400" y="170986"/>
            <a:ext cx="6172200" cy="1143000"/>
          </a:xfrm>
        </p:spPr>
        <p:txBody>
          <a:bodyPr/>
          <a:lstStyle/>
          <a:p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Your turn…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9071BED-B3DA-4FEB-98CD-84CB5B4F0392}"/>
              </a:ext>
            </a:extLst>
          </p:cNvPr>
          <p:cNvSpPr txBox="1"/>
          <p:nvPr/>
        </p:nvSpPr>
        <p:spPr>
          <a:xfrm>
            <a:off x="376090" y="2383051"/>
            <a:ext cx="506023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Work out : </a:t>
            </a:r>
          </a:p>
          <a:p>
            <a:pPr marL="457200" indent="-457200">
              <a:buAutoNum type="arabicPeriod"/>
            </a:pPr>
            <a:r>
              <a:rPr lang="en-GB" dirty="0"/>
              <a:t>25 678 + 123 434 =</a:t>
            </a:r>
          </a:p>
          <a:p>
            <a:pPr marL="457200" indent="-457200">
              <a:buAutoNum type="arabicPeriod"/>
            </a:pPr>
            <a:endParaRPr lang="en-GB" dirty="0"/>
          </a:p>
          <a:p>
            <a:pPr marL="457200" indent="-457200">
              <a:buAutoNum type="arabicPeriod"/>
            </a:pPr>
            <a:endParaRPr lang="en-GB" dirty="0"/>
          </a:p>
          <a:p>
            <a:pPr marL="457200" indent="-457200">
              <a:buAutoNum type="arabicPeriod"/>
            </a:pPr>
            <a:endParaRPr lang="en-GB" dirty="0"/>
          </a:p>
          <a:p>
            <a:pPr marL="457200" indent="-457200">
              <a:buAutoNum type="arabicPeriod"/>
            </a:pPr>
            <a:endParaRPr lang="en-GB" dirty="0"/>
          </a:p>
          <a:p>
            <a:pPr marL="457200" indent="-457200">
              <a:buAutoNum type="arabicPeriod"/>
            </a:pPr>
            <a:endParaRPr lang="en-GB" dirty="0"/>
          </a:p>
          <a:p>
            <a:pPr marL="457200" indent="-457200">
              <a:buAutoNum type="arabicPeriod"/>
            </a:pPr>
            <a:r>
              <a:rPr lang="en-GB" dirty="0"/>
              <a:t>419 582 – 3 445 = </a:t>
            </a:r>
          </a:p>
        </p:txBody>
      </p:sp>
      <p:sp>
        <p:nvSpPr>
          <p:cNvPr id="17" name="Rounded Rectangle 7">
            <a:extLst>
              <a:ext uri="{FF2B5EF4-FFF2-40B4-BE49-F238E27FC236}">
                <a16:creationId xmlns:a16="http://schemas.microsoft.com/office/drawing/2014/main" id="{847A0225-AE23-4E24-A317-34F2E1BF2A66}"/>
              </a:ext>
            </a:extLst>
          </p:cNvPr>
          <p:cNvSpPr/>
          <p:nvPr/>
        </p:nvSpPr>
        <p:spPr>
          <a:xfrm>
            <a:off x="337546" y="2040092"/>
            <a:ext cx="5098774" cy="42083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Rounded Rectangle 7">
            <a:extLst>
              <a:ext uri="{FF2B5EF4-FFF2-40B4-BE49-F238E27FC236}">
                <a16:creationId xmlns:a16="http://schemas.microsoft.com/office/drawing/2014/main" id="{09C6EBAE-4DD2-499D-9C01-3265682E1362}"/>
              </a:ext>
            </a:extLst>
          </p:cNvPr>
          <p:cNvSpPr/>
          <p:nvPr/>
        </p:nvSpPr>
        <p:spPr>
          <a:xfrm>
            <a:off x="6299903" y="2040092"/>
            <a:ext cx="5098774" cy="42083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551AD65-343F-4EB5-8370-DC3F5BC90BD5}"/>
              </a:ext>
            </a:extLst>
          </p:cNvPr>
          <p:cNvSpPr txBox="1"/>
          <p:nvPr/>
        </p:nvSpPr>
        <p:spPr>
          <a:xfrm>
            <a:off x="6338447" y="2383051"/>
            <a:ext cx="50602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Check your calculation on the left side </a:t>
            </a:r>
          </a:p>
        </p:txBody>
      </p:sp>
    </p:spTree>
    <p:extLst>
      <p:ext uri="{BB962C8B-B14F-4D97-AF65-F5344CB8AC3E}">
        <p14:creationId xmlns:p14="http://schemas.microsoft.com/office/powerpoint/2010/main" val="11619755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64" y="1167459"/>
            <a:ext cx="10515600" cy="672903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900" u="sng" dirty="0"/>
              <a:t>Carry out calculations with numbers and check the calculations using rounding (2) </a:t>
            </a:r>
            <a:br>
              <a:rPr lang="en-GB" dirty="0"/>
            </a:br>
            <a:br>
              <a:rPr lang="en-US" u="sng" dirty="0"/>
            </a:br>
            <a:endParaRPr lang="en-GB" u="sng" dirty="0"/>
          </a:p>
        </p:txBody>
      </p:sp>
      <p:sp>
        <p:nvSpPr>
          <p:cNvPr id="3" name="TextBox 2"/>
          <p:cNvSpPr txBox="1"/>
          <p:nvPr/>
        </p:nvSpPr>
        <p:spPr>
          <a:xfrm>
            <a:off x="1571946" y="3996647"/>
            <a:ext cx="953441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2400" dirty="0">
              <a:latin typeface="+mj-lt"/>
              <a:cs typeface="Arial" panose="020B0604020202020204" pitchFamily="34" charset="0"/>
            </a:endParaRPr>
          </a:p>
          <a:p>
            <a:pPr algn="ctr"/>
            <a:endParaRPr lang="en-GB" sz="2400" b="1" u="sng" dirty="0"/>
          </a:p>
        </p:txBody>
      </p:sp>
      <p:sp>
        <p:nvSpPr>
          <p:cNvPr id="12" name="Rounded Rectangle 7">
            <a:extLst>
              <a:ext uri="{FF2B5EF4-FFF2-40B4-BE49-F238E27FC236}">
                <a16:creationId xmlns:a16="http://schemas.microsoft.com/office/drawing/2014/main" id="{229EA97C-B147-4756-83C7-8F19AE9689A1}"/>
              </a:ext>
            </a:extLst>
          </p:cNvPr>
          <p:cNvSpPr/>
          <p:nvPr/>
        </p:nvSpPr>
        <p:spPr>
          <a:xfrm>
            <a:off x="337546" y="2040092"/>
            <a:ext cx="5098774" cy="42083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1C0F4A2-8BBD-43D5-9F8D-88B0D787698F}"/>
              </a:ext>
            </a:extLst>
          </p:cNvPr>
          <p:cNvSpPr txBox="1"/>
          <p:nvPr/>
        </p:nvSpPr>
        <p:spPr>
          <a:xfrm>
            <a:off x="376090" y="2383051"/>
            <a:ext cx="506023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Work out : </a:t>
            </a:r>
          </a:p>
          <a:p>
            <a:pPr marL="457200" indent="-457200">
              <a:buAutoNum type="arabicPeriod"/>
            </a:pPr>
            <a:r>
              <a:rPr lang="en-GB" dirty="0"/>
              <a:t>562 X 849 =</a:t>
            </a:r>
          </a:p>
          <a:p>
            <a:pPr marL="457200" indent="-457200">
              <a:buAutoNum type="arabicPeriod"/>
            </a:pPr>
            <a:endParaRPr lang="en-GB" dirty="0"/>
          </a:p>
          <a:p>
            <a:pPr marL="457200" indent="-457200">
              <a:buAutoNum type="arabicPeriod"/>
            </a:pPr>
            <a:endParaRPr lang="en-GB" dirty="0"/>
          </a:p>
          <a:p>
            <a:pPr marL="457200" indent="-457200">
              <a:buAutoNum type="arabicPeriod"/>
            </a:pPr>
            <a:endParaRPr lang="en-GB" dirty="0"/>
          </a:p>
          <a:p>
            <a:pPr marL="457200" indent="-457200">
              <a:buAutoNum type="arabicPeriod"/>
            </a:pPr>
            <a:endParaRPr lang="en-GB" dirty="0"/>
          </a:p>
          <a:p>
            <a:pPr marL="457200" indent="-457200">
              <a:buAutoNum type="arabicPeriod"/>
            </a:pPr>
            <a:endParaRPr lang="en-GB" dirty="0"/>
          </a:p>
          <a:p>
            <a:pPr marL="457200" indent="-457200">
              <a:buAutoNum type="arabicPeriod"/>
            </a:pPr>
            <a:r>
              <a:rPr lang="en-GB" dirty="0"/>
              <a:t>4 068 ÷ 9 = </a:t>
            </a:r>
          </a:p>
        </p:txBody>
      </p:sp>
      <p:sp>
        <p:nvSpPr>
          <p:cNvPr id="11" name="Rounded Rectangle 7">
            <a:extLst>
              <a:ext uri="{FF2B5EF4-FFF2-40B4-BE49-F238E27FC236}">
                <a16:creationId xmlns:a16="http://schemas.microsoft.com/office/drawing/2014/main" id="{7F43963A-C611-4C90-8F5E-47DA72BB7BF6}"/>
              </a:ext>
            </a:extLst>
          </p:cNvPr>
          <p:cNvSpPr/>
          <p:nvPr/>
        </p:nvSpPr>
        <p:spPr>
          <a:xfrm>
            <a:off x="6299903" y="2040092"/>
            <a:ext cx="5098774" cy="42083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C224847-AB1F-490F-96A0-6C44B1181213}"/>
              </a:ext>
            </a:extLst>
          </p:cNvPr>
          <p:cNvSpPr txBox="1"/>
          <p:nvPr/>
        </p:nvSpPr>
        <p:spPr>
          <a:xfrm>
            <a:off x="6338447" y="2383051"/>
            <a:ext cx="50602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Check your calculation on the left side </a:t>
            </a:r>
          </a:p>
        </p:txBody>
      </p:sp>
    </p:spTree>
    <p:extLst>
      <p:ext uri="{BB962C8B-B14F-4D97-AF65-F5344CB8AC3E}">
        <p14:creationId xmlns:p14="http://schemas.microsoft.com/office/powerpoint/2010/main" val="21707136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533400" y="170986"/>
            <a:ext cx="6172200" cy="1143000"/>
          </a:xfrm>
        </p:spPr>
        <p:txBody>
          <a:bodyPr/>
          <a:lstStyle/>
          <a:p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Your turn…</a:t>
            </a:r>
          </a:p>
        </p:txBody>
      </p:sp>
      <p:sp>
        <p:nvSpPr>
          <p:cNvPr id="12" name="Rounded Rectangle 7">
            <a:extLst>
              <a:ext uri="{FF2B5EF4-FFF2-40B4-BE49-F238E27FC236}">
                <a16:creationId xmlns:a16="http://schemas.microsoft.com/office/drawing/2014/main" id="{A1A1BB45-FDD3-4E23-A6B8-88D550936993}"/>
              </a:ext>
            </a:extLst>
          </p:cNvPr>
          <p:cNvSpPr/>
          <p:nvPr/>
        </p:nvSpPr>
        <p:spPr>
          <a:xfrm>
            <a:off x="337546" y="2040092"/>
            <a:ext cx="5098774" cy="42083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Rounded Rectangle 7">
            <a:extLst>
              <a:ext uri="{FF2B5EF4-FFF2-40B4-BE49-F238E27FC236}">
                <a16:creationId xmlns:a16="http://schemas.microsoft.com/office/drawing/2014/main" id="{C935A676-61E4-41B7-863F-6B90D377D766}"/>
              </a:ext>
            </a:extLst>
          </p:cNvPr>
          <p:cNvSpPr/>
          <p:nvPr/>
        </p:nvSpPr>
        <p:spPr>
          <a:xfrm>
            <a:off x="6299903" y="2040092"/>
            <a:ext cx="5098774" cy="42083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F47D2FE4-7928-4E33-823B-39C40FD99520}"/>
              </a:ext>
            </a:extLst>
          </p:cNvPr>
          <p:cNvSpPr txBox="1"/>
          <p:nvPr/>
        </p:nvSpPr>
        <p:spPr>
          <a:xfrm>
            <a:off x="376090" y="2383051"/>
            <a:ext cx="506023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Work out : </a:t>
            </a:r>
          </a:p>
          <a:p>
            <a:pPr marL="457200" indent="-457200">
              <a:buAutoNum type="arabicPeriod"/>
            </a:pPr>
            <a:r>
              <a:rPr lang="en-GB" dirty="0"/>
              <a:t>138 X 265 =</a:t>
            </a:r>
          </a:p>
          <a:p>
            <a:pPr marL="457200" indent="-457200">
              <a:buAutoNum type="arabicPeriod"/>
            </a:pPr>
            <a:endParaRPr lang="en-GB" dirty="0"/>
          </a:p>
          <a:p>
            <a:pPr marL="457200" indent="-457200">
              <a:buAutoNum type="arabicPeriod"/>
            </a:pPr>
            <a:endParaRPr lang="en-GB" dirty="0"/>
          </a:p>
          <a:p>
            <a:pPr marL="457200" indent="-457200">
              <a:buAutoNum type="arabicPeriod"/>
            </a:pPr>
            <a:endParaRPr lang="en-GB" dirty="0"/>
          </a:p>
          <a:p>
            <a:pPr marL="457200" indent="-457200">
              <a:buAutoNum type="arabicPeriod"/>
            </a:pPr>
            <a:endParaRPr lang="en-GB" dirty="0"/>
          </a:p>
          <a:p>
            <a:pPr marL="457200" indent="-457200">
              <a:buAutoNum type="arabicPeriod"/>
            </a:pPr>
            <a:endParaRPr lang="en-GB" dirty="0"/>
          </a:p>
          <a:p>
            <a:pPr marL="457200" indent="-457200">
              <a:buAutoNum type="arabicPeriod"/>
            </a:pPr>
            <a:r>
              <a:rPr lang="en-GB" dirty="0"/>
              <a:t>111 396 ÷ 3 = 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B5D631D-4668-4C2E-8411-594B12544E87}"/>
              </a:ext>
            </a:extLst>
          </p:cNvPr>
          <p:cNvSpPr txBox="1"/>
          <p:nvPr/>
        </p:nvSpPr>
        <p:spPr>
          <a:xfrm>
            <a:off x="6338447" y="2383051"/>
            <a:ext cx="50602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Check your calculation on the left side </a:t>
            </a:r>
          </a:p>
        </p:txBody>
      </p:sp>
    </p:spTree>
    <p:extLst>
      <p:ext uri="{BB962C8B-B14F-4D97-AF65-F5344CB8AC3E}">
        <p14:creationId xmlns:p14="http://schemas.microsoft.com/office/powerpoint/2010/main" val="274363499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079242-18BE-4E23-86FA-45C5ADE683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3117" y="127484"/>
            <a:ext cx="12598400" cy="1325563"/>
          </a:xfrm>
        </p:spPr>
        <p:txBody>
          <a:bodyPr>
            <a:normAutofit/>
          </a:bodyPr>
          <a:lstStyle/>
          <a:p>
            <a:r>
              <a:rPr lang="en-GB" u="sng" dirty="0"/>
              <a:t>Rounding in Large Number word problems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80FD8E2-F341-4AC5-A456-9F5F402CF445}"/>
              </a:ext>
            </a:extLst>
          </p:cNvPr>
          <p:cNvSpPr txBox="1"/>
          <p:nvPr/>
        </p:nvSpPr>
        <p:spPr>
          <a:xfrm flipH="1">
            <a:off x="1005863" y="2031085"/>
            <a:ext cx="831539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1897 movies in a year each made £193M.  </a:t>
            </a:r>
          </a:p>
          <a:p>
            <a:endParaRPr lang="en-GB" dirty="0"/>
          </a:p>
          <a:p>
            <a:r>
              <a:rPr lang="en-GB" dirty="0"/>
              <a:t>Estimate the total income from the movies for the year.</a:t>
            </a:r>
          </a:p>
        </p:txBody>
      </p:sp>
      <p:sp>
        <p:nvSpPr>
          <p:cNvPr id="4" name="Rounded Rectangle 7">
            <a:extLst>
              <a:ext uri="{FF2B5EF4-FFF2-40B4-BE49-F238E27FC236}">
                <a16:creationId xmlns:a16="http://schemas.microsoft.com/office/drawing/2014/main" id="{84637F5E-0A65-4415-8C46-32830272FAB6}"/>
              </a:ext>
            </a:extLst>
          </p:cNvPr>
          <p:cNvSpPr/>
          <p:nvPr/>
        </p:nvSpPr>
        <p:spPr>
          <a:xfrm>
            <a:off x="583079" y="1893641"/>
            <a:ext cx="10770721" cy="42083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98163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12ACF6-F251-44FA-859A-5C43A07D71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Your turn …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85F7DBB7-CB81-45B7-935F-1BA97EC57F1E}"/>
              </a:ext>
            </a:extLst>
          </p:cNvPr>
          <p:cNvSpPr txBox="1">
            <a:spLocks/>
          </p:cNvSpPr>
          <p:nvPr/>
        </p:nvSpPr>
        <p:spPr>
          <a:xfrm>
            <a:off x="793044" y="2198687"/>
            <a:ext cx="10247489" cy="4394023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1900" dirty="0">
                <a:latin typeface="+mn-lt"/>
              </a:rPr>
              <a:t>Use rounding to estimate the answers to the following </a:t>
            </a:r>
          </a:p>
          <a:p>
            <a:endParaRPr lang="en-GB" sz="1900" dirty="0">
              <a:latin typeface="+mn-lt"/>
            </a:endParaRPr>
          </a:p>
          <a:p>
            <a:endParaRPr lang="en-GB" sz="1900" dirty="0">
              <a:latin typeface="+mn-lt"/>
            </a:endParaRPr>
          </a:p>
          <a:p>
            <a:pPr marL="457200" indent="-457200">
              <a:buAutoNum type="arabicParenR"/>
            </a:pPr>
            <a:r>
              <a:rPr lang="en-GB" sz="1900" dirty="0">
                <a:latin typeface="+mn-lt"/>
              </a:rPr>
              <a:t>A bacterial population changes each hour. 	</a:t>
            </a:r>
          </a:p>
          <a:p>
            <a:endParaRPr lang="en-GB" sz="1900" dirty="0">
              <a:latin typeface="+mn-lt"/>
            </a:endParaRPr>
          </a:p>
          <a:p>
            <a:r>
              <a:rPr lang="en-GB" sz="1900" dirty="0">
                <a:latin typeface="+mn-lt"/>
              </a:rPr>
              <a:t>	Hour 1    8600	Hour 2    114 381         Hour 3        18 629 407        	Hour 4      396 028 498</a:t>
            </a:r>
          </a:p>
          <a:p>
            <a:r>
              <a:rPr lang="en-GB" sz="1900" dirty="0">
                <a:latin typeface="+mn-lt"/>
              </a:rPr>
              <a:t>        </a:t>
            </a:r>
          </a:p>
          <a:p>
            <a:endParaRPr lang="en-GB" sz="1900" dirty="0">
              <a:latin typeface="+mn-lt"/>
            </a:endParaRPr>
          </a:p>
          <a:p>
            <a:r>
              <a:rPr lang="en-GB" sz="1900" dirty="0">
                <a:latin typeface="+mn-lt"/>
              </a:rPr>
              <a:t>          Calculate total the bacteria for the four hours.</a:t>
            </a:r>
          </a:p>
          <a:p>
            <a:endParaRPr lang="en-GB" sz="1900" dirty="0">
              <a:latin typeface="+mn-lt"/>
            </a:endParaRPr>
          </a:p>
          <a:p>
            <a:endParaRPr lang="en-GB" sz="1900" dirty="0">
              <a:latin typeface="+mn-lt"/>
            </a:endParaRPr>
          </a:p>
          <a:p>
            <a:endParaRPr lang="en-GB" sz="1900" dirty="0">
              <a:latin typeface="+mn-lt"/>
            </a:endParaRPr>
          </a:p>
          <a:p>
            <a:endParaRPr lang="en-GB" sz="1900" dirty="0">
              <a:latin typeface="+mn-lt"/>
            </a:endParaRPr>
          </a:p>
          <a:p>
            <a:endParaRPr lang="en-GB" sz="1900" dirty="0">
              <a:latin typeface="+mn-lt"/>
            </a:endParaRPr>
          </a:p>
          <a:p>
            <a:pPr marL="342900" indent="-342900">
              <a:buAutoNum type="arabicParenR" startAt="2"/>
            </a:pPr>
            <a:r>
              <a:rPr lang="en-GB" sz="1900" dirty="0">
                <a:latin typeface="+mn-lt"/>
              </a:rPr>
              <a:t>  Each month over a year 186 000 passengers use a train company and each paying £320 for their </a:t>
            </a:r>
          </a:p>
          <a:p>
            <a:r>
              <a:rPr lang="en-GB" sz="1900" dirty="0">
                <a:latin typeface="+mn-lt"/>
              </a:rPr>
              <a:t>    </a:t>
            </a:r>
          </a:p>
          <a:p>
            <a:r>
              <a:rPr lang="en-GB" sz="1900" dirty="0">
                <a:latin typeface="+mn-lt"/>
              </a:rPr>
              <a:t>         monthly ticket.   </a:t>
            </a:r>
          </a:p>
          <a:p>
            <a:r>
              <a:rPr lang="en-GB" sz="1900" dirty="0">
                <a:latin typeface="+mn-lt"/>
              </a:rPr>
              <a:t>        </a:t>
            </a:r>
          </a:p>
          <a:p>
            <a:r>
              <a:rPr lang="en-GB" sz="1900" dirty="0">
                <a:latin typeface="+mn-lt"/>
              </a:rPr>
              <a:t>         Calculate the yearly income for the train company.</a:t>
            </a:r>
          </a:p>
          <a:p>
            <a:endParaRPr lang="en-GB" sz="1900" dirty="0">
              <a:latin typeface="+mn-lt"/>
            </a:endParaRPr>
          </a:p>
          <a:p>
            <a:endParaRPr lang="en-GB" sz="2000" dirty="0"/>
          </a:p>
          <a:p>
            <a:endParaRPr lang="en-GB" sz="100" dirty="0"/>
          </a:p>
          <a:p>
            <a:pPr marL="1371600" lvl="2" indent="-457200">
              <a:buAutoNum type="arabicParenR"/>
            </a:pPr>
            <a:r>
              <a:rPr lang="en-GB" sz="100" dirty="0"/>
              <a:t>d</a:t>
            </a:r>
          </a:p>
        </p:txBody>
      </p:sp>
      <p:sp>
        <p:nvSpPr>
          <p:cNvPr id="5" name="Rounded Rectangle 7">
            <a:extLst>
              <a:ext uri="{FF2B5EF4-FFF2-40B4-BE49-F238E27FC236}">
                <a16:creationId xmlns:a16="http://schemas.microsoft.com/office/drawing/2014/main" id="{6EBAC734-35AE-48A6-8B0D-AC248F7F65D6}"/>
              </a:ext>
            </a:extLst>
          </p:cNvPr>
          <p:cNvSpPr/>
          <p:nvPr/>
        </p:nvSpPr>
        <p:spPr>
          <a:xfrm>
            <a:off x="583079" y="1893641"/>
            <a:ext cx="10770721" cy="42083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776992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See the source image">
            <a:extLst>
              <a:ext uri="{FF2B5EF4-FFF2-40B4-BE49-F238E27FC236}">
                <a16:creationId xmlns:a16="http://schemas.microsoft.com/office/drawing/2014/main" id="{AACF9108-51C3-44DE-8CC1-83869762BD3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239" y="1054089"/>
            <a:ext cx="1280491" cy="12804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891FEA8A-4518-4BC8-9945-551DDEF208E8}"/>
              </a:ext>
            </a:extLst>
          </p:cNvPr>
          <p:cNvSpPr txBox="1"/>
          <p:nvPr/>
        </p:nvSpPr>
        <p:spPr>
          <a:xfrm>
            <a:off x="124239" y="322374"/>
            <a:ext cx="185033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dirty="0"/>
              <a:t>Set 1 Sep 2019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5B2F3917-B802-4921-99BE-1B34A478AC91}"/>
              </a:ext>
            </a:extLst>
          </p:cNvPr>
          <p:cNvSpPr txBox="1">
            <a:spLocks/>
          </p:cNvSpPr>
          <p:nvPr/>
        </p:nvSpPr>
        <p:spPr>
          <a:xfrm>
            <a:off x="1820272" y="1231988"/>
            <a:ext cx="10247489" cy="439402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1900" dirty="0">
                <a:latin typeface="+mn-lt"/>
              </a:rPr>
              <a:t>1</a:t>
            </a:r>
            <a:r>
              <a:rPr lang="en-GB" sz="1800" dirty="0">
                <a:latin typeface="+mn-lt"/>
              </a:rPr>
              <a:t>. </a:t>
            </a:r>
          </a:p>
          <a:p>
            <a:r>
              <a:rPr lang="en-GB" sz="1800" dirty="0">
                <a:latin typeface="+mn-lt"/>
              </a:rPr>
              <a:t> </a:t>
            </a:r>
          </a:p>
          <a:p>
            <a:r>
              <a:rPr lang="en-GB" sz="1800" dirty="0">
                <a:latin typeface="+mn-lt"/>
              </a:rPr>
              <a:t>(a) Write the number </a:t>
            </a:r>
            <a:r>
              <a:rPr lang="en-GB" sz="1800" b="1" dirty="0">
                <a:latin typeface="+mn-lt"/>
              </a:rPr>
              <a:t>Seven hundred and four thousand, thirty five </a:t>
            </a:r>
            <a:r>
              <a:rPr lang="en-GB" sz="1800" dirty="0">
                <a:latin typeface="+mn-lt"/>
              </a:rPr>
              <a:t>in figures.</a:t>
            </a:r>
          </a:p>
          <a:p>
            <a:endParaRPr lang="en-GB" sz="1800" dirty="0">
              <a:latin typeface="+mn-lt"/>
            </a:endParaRPr>
          </a:p>
          <a:p>
            <a:endParaRPr lang="en-GB" sz="1800" dirty="0">
              <a:latin typeface="+mn-lt"/>
            </a:endParaRPr>
          </a:p>
          <a:p>
            <a:r>
              <a:rPr lang="en-GB" sz="1800" dirty="0">
                <a:latin typeface="+mn-lt"/>
              </a:rPr>
              <a:t>								______________</a:t>
            </a:r>
          </a:p>
          <a:p>
            <a:r>
              <a:rPr lang="en-GB" sz="1800" dirty="0">
                <a:latin typeface="+mn-lt"/>
              </a:rPr>
              <a:t>								              (1) </a:t>
            </a:r>
          </a:p>
          <a:p>
            <a:endParaRPr lang="en-GB" sz="1800" dirty="0">
              <a:latin typeface="+mn-lt"/>
            </a:endParaRPr>
          </a:p>
          <a:p>
            <a:r>
              <a:rPr lang="en-GB" sz="1800" dirty="0">
                <a:latin typeface="+mn-lt"/>
              </a:rPr>
              <a:t> (b) Rounding the number 473 945 to the nearest ten. </a:t>
            </a:r>
          </a:p>
          <a:p>
            <a:endParaRPr lang="en-GB" sz="1900" dirty="0">
              <a:latin typeface="+mn-lt"/>
            </a:endParaRPr>
          </a:p>
          <a:p>
            <a:endParaRPr lang="en-GB" sz="1900" dirty="0">
              <a:latin typeface="+mn-lt"/>
            </a:endParaRPr>
          </a:p>
          <a:p>
            <a:r>
              <a:rPr lang="en-GB" sz="2000" dirty="0">
                <a:latin typeface="+mn-lt"/>
              </a:rPr>
              <a:t>								______________</a:t>
            </a:r>
          </a:p>
          <a:p>
            <a:r>
              <a:rPr lang="en-GB" sz="2000" dirty="0">
                <a:latin typeface="+mn-lt"/>
              </a:rPr>
              <a:t>								              (1) </a:t>
            </a:r>
          </a:p>
          <a:p>
            <a:endParaRPr lang="en-GB" sz="2000" dirty="0"/>
          </a:p>
          <a:p>
            <a:endParaRPr lang="en-GB" sz="100" dirty="0"/>
          </a:p>
          <a:p>
            <a:pPr marL="1371600" lvl="2" indent="-457200">
              <a:buAutoNum type="arabicParenR"/>
            </a:pPr>
            <a:r>
              <a:rPr lang="en-GB" sz="100" dirty="0"/>
              <a:t>d</a:t>
            </a:r>
          </a:p>
        </p:txBody>
      </p:sp>
    </p:spTree>
    <p:extLst>
      <p:ext uri="{BB962C8B-B14F-4D97-AF65-F5344CB8AC3E}">
        <p14:creationId xmlns:p14="http://schemas.microsoft.com/office/powerpoint/2010/main" val="32254373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See the source image">
            <a:extLst>
              <a:ext uri="{FF2B5EF4-FFF2-40B4-BE49-F238E27FC236}">
                <a16:creationId xmlns:a16="http://schemas.microsoft.com/office/drawing/2014/main" id="{A79BC64D-157D-4C2A-8CE8-04B8980AAC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3265" y="781878"/>
            <a:ext cx="1280491" cy="12804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6884C352-0C51-4181-9B7B-F66DA2316FDB}"/>
              </a:ext>
            </a:extLst>
          </p:cNvPr>
          <p:cNvSpPr txBox="1"/>
          <p:nvPr/>
        </p:nvSpPr>
        <p:spPr>
          <a:xfrm>
            <a:off x="124239" y="322374"/>
            <a:ext cx="185033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dirty="0"/>
              <a:t>Set 1 Sep 2019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9CC1ECD-6FE1-449E-AA0E-9CD64E580DB0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16077" b="32942"/>
          <a:stretch/>
        </p:blipFill>
        <p:spPr>
          <a:xfrm>
            <a:off x="1563756" y="824958"/>
            <a:ext cx="9562782" cy="2652890"/>
          </a:xfrm>
          <a:prstGeom prst="rect">
            <a:avLst/>
          </a:prstGeom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F921EC52-1486-4438-B20D-68AD3B35B5A9}"/>
              </a:ext>
            </a:extLst>
          </p:cNvPr>
          <p:cNvSpPr txBox="1">
            <a:spLocks/>
          </p:cNvSpPr>
          <p:nvPr/>
        </p:nvSpPr>
        <p:spPr>
          <a:xfrm>
            <a:off x="1974574" y="411408"/>
            <a:ext cx="10247489" cy="439402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1900" dirty="0">
                <a:latin typeface="+mn-lt"/>
              </a:rPr>
              <a:t>2. </a:t>
            </a:r>
            <a:r>
              <a:rPr lang="en-GB" sz="1800" dirty="0" err="1">
                <a:latin typeface="+mn-lt"/>
              </a:rPr>
              <a:t>Laypin</a:t>
            </a:r>
            <a:r>
              <a:rPr lang="en-GB" sz="1800" dirty="0">
                <a:latin typeface="+mn-lt"/>
              </a:rPr>
              <a:t> has this information about the number of sales the company made last month.</a:t>
            </a:r>
          </a:p>
          <a:p>
            <a:endParaRPr lang="en-GB" sz="1900" dirty="0">
              <a:latin typeface="+mn-lt"/>
            </a:endParaRPr>
          </a:p>
          <a:p>
            <a:endParaRPr lang="en-GB" sz="1900" dirty="0">
              <a:latin typeface="+mn-lt"/>
            </a:endParaRPr>
          </a:p>
          <a:p>
            <a:endParaRPr lang="en-GB" sz="1900" dirty="0">
              <a:latin typeface="+mn-lt"/>
            </a:endParaRPr>
          </a:p>
          <a:p>
            <a:endParaRPr lang="en-GB" sz="1900" dirty="0">
              <a:latin typeface="+mn-lt"/>
            </a:endParaRPr>
          </a:p>
          <a:p>
            <a:endParaRPr lang="en-GB" sz="1900" dirty="0">
              <a:latin typeface="+mn-lt"/>
            </a:endParaRPr>
          </a:p>
          <a:p>
            <a:endParaRPr lang="en-GB" sz="1900" dirty="0">
              <a:latin typeface="+mn-lt"/>
            </a:endParaRPr>
          </a:p>
          <a:p>
            <a:endParaRPr lang="en-GB" sz="1900" dirty="0">
              <a:latin typeface="+mn-lt"/>
            </a:endParaRPr>
          </a:p>
          <a:p>
            <a:endParaRPr lang="en-GB" sz="1900" dirty="0">
              <a:latin typeface="+mn-lt"/>
            </a:endParaRPr>
          </a:p>
          <a:p>
            <a:endParaRPr lang="en-GB" sz="1900" dirty="0">
              <a:latin typeface="+mn-lt"/>
            </a:endParaRPr>
          </a:p>
          <a:p>
            <a:endParaRPr lang="en-GB" sz="1900" dirty="0">
              <a:latin typeface="+mn-lt"/>
            </a:endParaRPr>
          </a:p>
          <a:p>
            <a:endParaRPr lang="en-GB" sz="1900" dirty="0">
              <a:latin typeface="+mn-lt"/>
            </a:endParaRPr>
          </a:p>
          <a:p>
            <a:r>
              <a:rPr lang="en-GB" sz="1900" dirty="0">
                <a:latin typeface="+mn-lt"/>
              </a:rPr>
              <a:t>     </a:t>
            </a:r>
            <a:r>
              <a:rPr lang="en-GB" sz="1800" dirty="0">
                <a:latin typeface="+mn-lt"/>
              </a:rPr>
              <a:t>Use suitable rounding to re-write the information table</a:t>
            </a:r>
            <a:r>
              <a:rPr lang="en-GB" sz="1900" dirty="0">
                <a:latin typeface="+mn-lt"/>
              </a:rPr>
              <a:t>. 			(3)  </a:t>
            </a:r>
          </a:p>
          <a:p>
            <a:r>
              <a:rPr lang="en-GB" sz="1900" dirty="0">
                <a:latin typeface="+mn-lt"/>
              </a:rPr>
              <a:t> </a:t>
            </a:r>
          </a:p>
        </p:txBody>
      </p:sp>
      <p:sp>
        <p:nvSpPr>
          <p:cNvPr id="11" name="Rounded Rectangle 7">
            <a:extLst>
              <a:ext uri="{FF2B5EF4-FFF2-40B4-BE49-F238E27FC236}">
                <a16:creationId xmlns:a16="http://schemas.microsoft.com/office/drawing/2014/main" id="{FAD7C5C0-71BF-492D-9B8D-03F0EE06CF9D}"/>
              </a:ext>
            </a:extLst>
          </p:cNvPr>
          <p:cNvSpPr/>
          <p:nvPr/>
        </p:nvSpPr>
        <p:spPr>
          <a:xfrm>
            <a:off x="1974574" y="3477848"/>
            <a:ext cx="9151964" cy="2770544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501461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See the source image">
            <a:extLst>
              <a:ext uri="{FF2B5EF4-FFF2-40B4-BE49-F238E27FC236}">
                <a16:creationId xmlns:a16="http://schemas.microsoft.com/office/drawing/2014/main" id="{A79BC64D-157D-4C2A-8CE8-04B8980AAC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781" y="238972"/>
            <a:ext cx="1280491" cy="12804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E56AE940-2B83-4CE6-8956-52CDB706F8B3}"/>
              </a:ext>
            </a:extLst>
          </p:cNvPr>
          <p:cNvSpPr txBox="1">
            <a:spLocks/>
          </p:cNvSpPr>
          <p:nvPr/>
        </p:nvSpPr>
        <p:spPr>
          <a:xfrm>
            <a:off x="1974574" y="411408"/>
            <a:ext cx="10247489" cy="439402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1900" dirty="0">
                <a:latin typeface="+mn-lt"/>
              </a:rPr>
              <a:t>3. </a:t>
            </a:r>
            <a:r>
              <a:rPr lang="en-GB" sz="1800" dirty="0">
                <a:latin typeface="+mn-lt"/>
              </a:rPr>
              <a:t>Matt is getting his first mortgage. He wants to check roughly how much in total. </a:t>
            </a:r>
          </a:p>
          <a:p>
            <a:r>
              <a:rPr lang="en-GB" sz="1800" dirty="0">
                <a:latin typeface="+mn-lt"/>
              </a:rPr>
              <a:t>    He will pay back by estimating and using the below formula. </a:t>
            </a:r>
          </a:p>
          <a:p>
            <a:r>
              <a:rPr lang="en-GB" sz="1800" dirty="0">
                <a:latin typeface="+mn-lt"/>
              </a:rPr>
              <a:t>    </a:t>
            </a:r>
          </a:p>
          <a:p>
            <a:r>
              <a:rPr lang="en-GB" sz="1800" dirty="0">
                <a:latin typeface="+mn-lt"/>
              </a:rPr>
              <a:t>    He will borrow £ 259 500 over 27 years</a:t>
            </a:r>
          </a:p>
          <a:p>
            <a:endParaRPr lang="en-GB" sz="1800" dirty="0">
              <a:latin typeface="+mn-lt"/>
            </a:endParaRPr>
          </a:p>
          <a:p>
            <a:endParaRPr lang="en-GB" sz="1800" dirty="0">
              <a:latin typeface="+mn-lt"/>
            </a:endParaRPr>
          </a:p>
          <a:p>
            <a:r>
              <a:rPr lang="en-GB" sz="1800" dirty="0">
                <a:latin typeface="+mn-lt"/>
              </a:rPr>
              <a:t>	R = </a:t>
            </a:r>
          </a:p>
          <a:p>
            <a:endParaRPr lang="en-GB" sz="1800" dirty="0">
              <a:latin typeface="+mn-lt"/>
            </a:endParaRPr>
          </a:p>
          <a:p>
            <a:r>
              <a:rPr lang="en-GB" sz="1800" dirty="0">
                <a:latin typeface="+mn-lt"/>
              </a:rPr>
              <a:t>   </a:t>
            </a:r>
          </a:p>
          <a:p>
            <a:r>
              <a:rPr lang="en-GB" sz="1800" dirty="0">
                <a:latin typeface="+mn-lt"/>
              </a:rPr>
              <a:t>    R is the amount to pay back</a:t>
            </a:r>
          </a:p>
          <a:p>
            <a:r>
              <a:rPr lang="en-GB" sz="1800" dirty="0">
                <a:latin typeface="+mn-lt"/>
              </a:rPr>
              <a:t>    V is the amount borrowed</a:t>
            </a:r>
          </a:p>
          <a:p>
            <a:r>
              <a:rPr lang="en-GB" sz="1800" dirty="0">
                <a:latin typeface="+mn-lt"/>
              </a:rPr>
              <a:t>    Y is the number of years of the mortgage</a:t>
            </a:r>
          </a:p>
          <a:p>
            <a:endParaRPr lang="en-GB" sz="1800" dirty="0">
              <a:latin typeface="+mn-lt"/>
            </a:endParaRPr>
          </a:p>
          <a:p>
            <a:r>
              <a:rPr lang="en-GB" sz="1800" dirty="0">
                <a:latin typeface="+mn-lt"/>
              </a:rPr>
              <a:t>    Matt thinks he will pay roughly £315K back. Show how he arrived at this value. (4) 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F241AA89-44B9-4220-851D-87B0C64823F7}"/>
              </a:ext>
            </a:extLst>
          </p:cNvPr>
          <p:cNvCxnSpPr/>
          <p:nvPr/>
        </p:nvCxnSpPr>
        <p:spPr>
          <a:xfrm>
            <a:off x="3471421" y="2144021"/>
            <a:ext cx="18288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3A43991A-736D-4855-ACEC-85289F8CD059}"/>
              </a:ext>
            </a:extLst>
          </p:cNvPr>
          <p:cNvSpPr txBox="1"/>
          <p:nvPr/>
        </p:nvSpPr>
        <p:spPr>
          <a:xfrm>
            <a:off x="3703583" y="1813099"/>
            <a:ext cx="13644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V x Y x 1.049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7FF66B2-0BF0-483E-815E-A255ECE1B492}"/>
              </a:ext>
            </a:extLst>
          </p:cNvPr>
          <p:cNvSpPr txBox="1"/>
          <p:nvPr/>
        </p:nvSpPr>
        <p:spPr>
          <a:xfrm>
            <a:off x="4176469" y="2131712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30</a:t>
            </a:r>
          </a:p>
        </p:txBody>
      </p:sp>
      <p:sp>
        <p:nvSpPr>
          <p:cNvPr id="14" name="Rounded Rectangle 7">
            <a:extLst>
              <a:ext uri="{FF2B5EF4-FFF2-40B4-BE49-F238E27FC236}">
                <a16:creationId xmlns:a16="http://schemas.microsoft.com/office/drawing/2014/main" id="{71150EEB-E922-4743-85AC-8C39401DE9B3}"/>
              </a:ext>
            </a:extLst>
          </p:cNvPr>
          <p:cNvSpPr/>
          <p:nvPr/>
        </p:nvSpPr>
        <p:spPr>
          <a:xfrm>
            <a:off x="1974574" y="4216072"/>
            <a:ext cx="9151964" cy="2100316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12385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25110" y="1789403"/>
            <a:ext cx="5474991" cy="24038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arenR"/>
            </a:pPr>
            <a:r>
              <a:rPr lang="en-GB" sz="1800" dirty="0"/>
              <a:t>Write sixteen million, ten thousand and eleven point six in numbers</a:t>
            </a:r>
          </a:p>
          <a:p>
            <a:pPr marL="342900" indent="-342900">
              <a:buAutoNum type="arabicParenR"/>
            </a:pPr>
            <a:endParaRPr lang="en-GB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buAutoNum type="arabicParenR"/>
            </a:pPr>
            <a:r>
              <a:rPr lang="en-GB" sz="1800" dirty="0"/>
              <a:t>Write 1 090 930 007.08 in words</a:t>
            </a:r>
          </a:p>
          <a:p>
            <a:pPr marL="342900" indent="-342900">
              <a:buAutoNum type="arabicParenR"/>
            </a:pPr>
            <a:endParaRPr lang="en-GB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indent="-342900">
              <a:buAutoNum type="arabicParenR"/>
            </a:pPr>
            <a:r>
              <a:rPr lang="en-GB" dirty="0"/>
              <a:t>What is the value of the digit 2 in the number </a:t>
            </a:r>
          </a:p>
          <a:p>
            <a:r>
              <a:rPr lang="en-GB" dirty="0"/>
              <a:t>       32 801 768 ? </a:t>
            </a:r>
          </a:p>
          <a:p>
            <a:pPr>
              <a:lnSpc>
                <a:spcPct val="150000"/>
              </a:lnSpc>
            </a:pPr>
            <a:endParaRPr lang="en-GB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245710" y="1587760"/>
            <a:ext cx="5973624" cy="2353662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ounded Rectangle 10"/>
          <p:cNvSpPr/>
          <p:nvPr/>
        </p:nvSpPr>
        <p:spPr>
          <a:xfrm>
            <a:off x="245710" y="4738300"/>
            <a:ext cx="5973624" cy="1477328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2" name="TextBox 11"/>
          <p:cNvSpPr txBox="1"/>
          <p:nvPr/>
        </p:nvSpPr>
        <p:spPr>
          <a:xfrm>
            <a:off x="691800" y="1126836"/>
            <a:ext cx="50107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accent5">
                    <a:lumMod val="40000"/>
                    <a:lumOff val="60000"/>
                  </a:schemeClr>
                </a:solidFill>
                <a:latin typeface="Arial Black" panose="020B0A04020102020204" pitchFamily="34" charset="0"/>
              </a:rPr>
              <a:t>Read and write numbers</a:t>
            </a:r>
            <a:endParaRPr lang="en-GB" sz="2400" dirty="0">
              <a:solidFill>
                <a:schemeClr val="accent5">
                  <a:lumMod val="40000"/>
                  <a:lumOff val="60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551234" y="1159056"/>
            <a:ext cx="510309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chemeClr val="accent2">
                    <a:lumMod val="60000"/>
                    <a:lumOff val="40000"/>
                  </a:schemeClr>
                </a:solidFill>
                <a:latin typeface="Arial Black" panose="020B0A04020102020204" pitchFamily="34" charset="0"/>
              </a:rPr>
              <a:t>Calculation and rounding numbers</a:t>
            </a:r>
          </a:p>
        </p:txBody>
      </p:sp>
      <p:sp>
        <p:nvSpPr>
          <p:cNvPr id="19" name="Title 1"/>
          <p:cNvSpPr txBox="1">
            <a:spLocks/>
          </p:cNvSpPr>
          <p:nvPr/>
        </p:nvSpPr>
        <p:spPr>
          <a:xfrm>
            <a:off x="1505529" y="134072"/>
            <a:ext cx="9144000" cy="9927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STARTER</a:t>
            </a:r>
          </a:p>
        </p:txBody>
      </p:sp>
      <p:sp>
        <p:nvSpPr>
          <p:cNvPr id="17" name="Rounded Rectangle 10">
            <a:extLst>
              <a:ext uri="{FF2B5EF4-FFF2-40B4-BE49-F238E27FC236}">
                <a16:creationId xmlns:a16="http://schemas.microsoft.com/office/drawing/2014/main" id="{2127644E-3008-42DF-9B10-CA330A372437}"/>
              </a:ext>
            </a:extLst>
          </p:cNvPr>
          <p:cNvSpPr/>
          <p:nvPr/>
        </p:nvSpPr>
        <p:spPr>
          <a:xfrm>
            <a:off x="6597072" y="1990052"/>
            <a:ext cx="5349218" cy="4225576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7FDBC1AD-8695-4CF3-B102-8DAA782C70B3}"/>
              </a:ext>
            </a:extLst>
          </p:cNvPr>
          <p:cNvSpPr txBox="1"/>
          <p:nvPr/>
        </p:nvSpPr>
        <p:spPr>
          <a:xfrm>
            <a:off x="643425" y="4171511"/>
            <a:ext cx="510309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rgbClr val="7030A0"/>
                </a:solidFill>
                <a:latin typeface="Arial Black" panose="020B0A04020102020204" pitchFamily="34" charset="0"/>
              </a:rPr>
              <a:t>Compare and order numbers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A0558115-2726-4DD8-B407-51E6A4B02BB1}"/>
              </a:ext>
            </a:extLst>
          </p:cNvPr>
          <p:cNvSpPr txBox="1"/>
          <p:nvPr/>
        </p:nvSpPr>
        <p:spPr>
          <a:xfrm>
            <a:off x="525110" y="4941855"/>
            <a:ext cx="5452732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dirty="0"/>
              <a:t>4) Order these numbers from smallest to biggest</a:t>
            </a:r>
          </a:p>
          <a:p>
            <a:endParaRPr lang="en-GB" dirty="0"/>
          </a:p>
          <a:p>
            <a:pPr algn="ctr"/>
            <a:r>
              <a:rPr lang="en-GB" b="1" dirty="0"/>
              <a:t>-720</a:t>
            </a:r>
            <a:r>
              <a:rPr lang="en-GB" dirty="0"/>
              <a:t>,  </a:t>
            </a:r>
            <a:r>
              <a:rPr lang="en-GB" b="1" dirty="0"/>
              <a:t>-4 567</a:t>
            </a:r>
            <a:r>
              <a:rPr lang="en-GB" dirty="0"/>
              <a:t>,  </a:t>
            </a:r>
            <a:r>
              <a:rPr lang="en-GB" b="1" dirty="0"/>
              <a:t>8 600 000</a:t>
            </a:r>
            <a:r>
              <a:rPr lang="en-GB" dirty="0"/>
              <a:t>,  </a:t>
            </a:r>
            <a:r>
              <a:rPr lang="en-GB" b="1" dirty="0"/>
              <a:t>-345 879</a:t>
            </a:r>
            <a:r>
              <a:rPr lang="en-GB" dirty="0"/>
              <a:t>,  </a:t>
            </a:r>
            <a:r>
              <a:rPr lang="en-GB" b="1" dirty="0"/>
              <a:t>76</a:t>
            </a:r>
            <a:r>
              <a:rPr lang="en-GB" dirty="0"/>
              <a:t>,  </a:t>
            </a:r>
            <a:r>
              <a:rPr lang="en-GB" b="1" dirty="0"/>
              <a:t>800 702</a:t>
            </a:r>
          </a:p>
          <a:p>
            <a:endParaRPr lang="en-GB" dirty="0"/>
          </a:p>
          <a:p>
            <a:endParaRPr lang="en-GB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2917648-60C3-4D2D-ADAB-63CB7EA43FC2}"/>
              </a:ext>
            </a:extLst>
          </p:cNvPr>
          <p:cNvSpPr txBox="1"/>
          <p:nvPr/>
        </p:nvSpPr>
        <p:spPr>
          <a:xfrm>
            <a:off x="6887667" y="2337643"/>
            <a:ext cx="4809307" cy="31393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dirty="0"/>
              <a:t>5) There are 180 156 maths learners and 180 165 English learners at college.</a:t>
            </a:r>
          </a:p>
          <a:p>
            <a:r>
              <a:rPr lang="en-GB" dirty="0"/>
              <a:t> </a:t>
            </a:r>
          </a:p>
          <a:p>
            <a:r>
              <a:rPr lang="en-GB" b="1" dirty="0"/>
              <a:t>Calculate the difference between maths and English learners. </a:t>
            </a:r>
          </a:p>
          <a:p>
            <a:endParaRPr lang="en-GB" b="1" dirty="0"/>
          </a:p>
          <a:p>
            <a:endParaRPr lang="en-GB" b="1" dirty="0"/>
          </a:p>
          <a:p>
            <a:endParaRPr lang="en-GB" b="1" dirty="0"/>
          </a:p>
          <a:p>
            <a:r>
              <a:rPr lang="en-GB" dirty="0"/>
              <a:t>6)   Rounding 180 156 to nearest thousand</a:t>
            </a:r>
          </a:p>
          <a:p>
            <a:r>
              <a:rPr lang="en-GB" dirty="0"/>
              <a:t>       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616221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2882" y="316224"/>
            <a:ext cx="11999118" cy="1020056"/>
          </a:xfrm>
        </p:spPr>
        <p:txBody>
          <a:bodyPr>
            <a:noAutofit/>
          </a:bodyPr>
          <a:lstStyle/>
          <a:p>
            <a:pPr algn="ctr"/>
            <a:r>
              <a:rPr lang="en-US" u="sng" dirty="0"/>
              <a:t>Read, write,  and order </a:t>
            </a:r>
            <a:r>
              <a:rPr lang="en-US" u="sng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numbers (1)</a:t>
            </a:r>
            <a:br>
              <a:rPr lang="en-US" u="sng" dirty="0"/>
            </a:br>
            <a:endParaRPr lang="en-GB" u="sng" dirty="0"/>
          </a:p>
        </p:txBody>
      </p:sp>
      <p:sp>
        <p:nvSpPr>
          <p:cNvPr id="3" name="TextBox 2"/>
          <p:cNvSpPr txBox="1"/>
          <p:nvPr/>
        </p:nvSpPr>
        <p:spPr>
          <a:xfrm>
            <a:off x="1571946" y="3996647"/>
            <a:ext cx="953441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2400" dirty="0">
              <a:latin typeface="+mj-lt"/>
              <a:cs typeface="Arial" panose="020B0604020202020204" pitchFamily="34" charset="0"/>
            </a:endParaRPr>
          </a:p>
          <a:p>
            <a:pPr algn="ctr"/>
            <a:endParaRPr lang="en-GB" sz="2400" b="1" u="sng" dirty="0"/>
          </a:p>
        </p:txBody>
      </p:sp>
      <p:sp>
        <p:nvSpPr>
          <p:cNvPr id="6" name="TextBox 5"/>
          <p:cNvSpPr txBox="1"/>
          <p:nvPr/>
        </p:nvSpPr>
        <p:spPr>
          <a:xfrm>
            <a:off x="536191" y="1610155"/>
            <a:ext cx="5527996" cy="49552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altLang="en-US" dirty="0"/>
              <a:t>1</a:t>
            </a:r>
            <a:r>
              <a:rPr lang="en-GB" altLang="en-US" sz="2400" dirty="0"/>
              <a:t>. </a:t>
            </a:r>
            <a:r>
              <a:rPr lang="en-GB" altLang="en-US" dirty="0"/>
              <a:t>Write down these numbers as digits</a:t>
            </a:r>
          </a:p>
          <a:p>
            <a:endParaRPr lang="en-GB" dirty="0"/>
          </a:p>
          <a:p>
            <a:pPr marL="457200" indent="-457200">
              <a:buFont typeface="+mj-lt"/>
              <a:buAutoNum type="alphaLcParenR"/>
            </a:pPr>
            <a:r>
              <a:rPr lang="en-GB" dirty="0"/>
              <a:t>Two million, two hundred and sixty thousand, five hundred and forty-four</a:t>
            </a:r>
          </a:p>
          <a:p>
            <a:pPr marL="457200" indent="-457200">
              <a:buFont typeface="+mj-lt"/>
              <a:buAutoNum type="alphaLcParenR"/>
            </a:pPr>
            <a:endParaRPr lang="en-GB" dirty="0"/>
          </a:p>
          <a:p>
            <a:pPr marL="457200" indent="-457200">
              <a:buFont typeface="+mj-lt"/>
              <a:buAutoNum type="alphaLcParenR"/>
            </a:pPr>
            <a:r>
              <a:rPr lang="en-GB" dirty="0"/>
              <a:t>Two point four billion</a:t>
            </a:r>
          </a:p>
          <a:p>
            <a:pPr marL="457200" indent="-457200">
              <a:buFont typeface="+mj-lt"/>
              <a:buAutoNum type="alphaLcParenR"/>
            </a:pPr>
            <a:endParaRPr lang="en-GB" dirty="0"/>
          </a:p>
          <a:p>
            <a:pPr marL="457200" indent="-457200">
              <a:buFont typeface="+mj-lt"/>
              <a:buAutoNum type="alphaLcParenR"/>
            </a:pPr>
            <a:r>
              <a:rPr lang="en-GB" dirty="0"/>
              <a:t>Three million, one hundred and thirty thousand, four hundred and fifty-five</a:t>
            </a:r>
          </a:p>
          <a:p>
            <a:pPr marL="457200" indent="-457200">
              <a:buFont typeface="+mj-lt"/>
              <a:buAutoNum type="alphaLcParenR"/>
            </a:pPr>
            <a:endParaRPr lang="en-GB" dirty="0"/>
          </a:p>
          <a:p>
            <a:pPr marL="457200" indent="-457200">
              <a:buFont typeface="+mj-lt"/>
              <a:buAutoNum type="alphaLcParenR"/>
            </a:pPr>
            <a:r>
              <a:rPr lang="en-GB" dirty="0"/>
              <a:t>Nine billion, two million, one hundred and ninety nine</a:t>
            </a:r>
          </a:p>
          <a:p>
            <a:pPr marL="457200" indent="-457200">
              <a:buFont typeface="+mj-lt"/>
              <a:buAutoNum type="alphaLcParenR"/>
            </a:pPr>
            <a:endParaRPr lang="en-GB" dirty="0"/>
          </a:p>
          <a:p>
            <a:pPr marL="457200" indent="-457200">
              <a:buFont typeface="+mj-lt"/>
              <a:buAutoNum type="alphaLcParenR"/>
            </a:pPr>
            <a:endParaRPr lang="en-GB" dirty="0"/>
          </a:p>
          <a:p>
            <a:r>
              <a:rPr lang="en-GB" dirty="0"/>
              <a:t>2. Now order these numbers from smallest to biggest</a:t>
            </a:r>
          </a:p>
          <a:p>
            <a:endParaRPr lang="en-GB" sz="2000" dirty="0">
              <a:solidFill>
                <a:srgbClr val="0070C0"/>
              </a:solidFill>
              <a:latin typeface="+mj-lt"/>
            </a:endParaRPr>
          </a:p>
          <a:p>
            <a:endParaRPr lang="en-GB" sz="2000" dirty="0">
              <a:latin typeface="+mj-lt"/>
            </a:endParaRPr>
          </a:p>
        </p:txBody>
      </p:sp>
      <p:sp>
        <p:nvSpPr>
          <p:cNvPr id="7" name="Rounded Rectangle 7">
            <a:extLst>
              <a:ext uri="{FF2B5EF4-FFF2-40B4-BE49-F238E27FC236}">
                <a16:creationId xmlns:a16="http://schemas.microsoft.com/office/drawing/2014/main" id="{8F8A0154-82B0-4DF8-88F2-5DC42C5E170D}"/>
              </a:ext>
            </a:extLst>
          </p:cNvPr>
          <p:cNvSpPr/>
          <p:nvPr/>
        </p:nvSpPr>
        <p:spPr>
          <a:xfrm>
            <a:off x="304800" y="1336280"/>
            <a:ext cx="5579165" cy="5230012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6AD03DA-63A0-40BD-BE1F-9486989863F7}"/>
              </a:ext>
            </a:extLst>
          </p:cNvPr>
          <p:cNvSpPr txBox="1"/>
          <p:nvPr/>
        </p:nvSpPr>
        <p:spPr>
          <a:xfrm>
            <a:off x="6577798" y="1610155"/>
            <a:ext cx="5482271" cy="49552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altLang="en-US" dirty="0"/>
              <a:t>3</a:t>
            </a:r>
            <a:r>
              <a:rPr lang="en-GB" altLang="en-US" sz="2400" dirty="0"/>
              <a:t>. </a:t>
            </a:r>
            <a:r>
              <a:rPr lang="en-GB" altLang="en-US" dirty="0"/>
              <a:t>Write down these numbers as digits</a:t>
            </a:r>
          </a:p>
          <a:p>
            <a:endParaRPr lang="en-GB" dirty="0"/>
          </a:p>
          <a:p>
            <a:pPr marL="457200" indent="-457200">
              <a:buFont typeface="+mj-lt"/>
              <a:buAutoNum type="alphaLcParenR"/>
            </a:pPr>
            <a:r>
              <a:rPr lang="en-GB" dirty="0"/>
              <a:t>Negative two million, two hundred and sixty thousand, five hundred and forty-four</a:t>
            </a:r>
          </a:p>
          <a:p>
            <a:pPr marL="457200" indent="-457200">
              <a:buFont typeface="+mj-lt"/>
              <a:buAutoNum type="alphaLcParenR"/>
            </a:pPr>
            <a:endParaRPr lang="en-GB" dirty="0"/>
          </a:p>
          <a:p>
            <a:pPr marL="457200" indent="-457200">
              <a:buFont typeface="+mj-lt"/>
              <a:buAutoNum type="alphaLcParenR"/>
            </a:pPr>
            <a:r>
              <a:rPr lang="en-GB" dirty="0"/>
              <a:t>Negative two point four billion</a:t>
            </a:r>
          </a:p>
          <a:p>
            <a:pPr marL="457200" indent="-457200">
              <a:buFont typeface="+mj-lt"/>
              <a:buAutoNum type="alphaLcParenR"/>
            </a:pPr>
            <a:endParaRPr lang="en-GB" dirty="0"/>
          </a:p>
          <a:p>
            <a:pPr marL="457200" indent="-457200">
              <a:buFont typeface="+mj-lt"/>
              <a:buAutoNum type="alphaLcParenR"/>
            </a:pPr>
            <a:r>
              <a:rPr lang="en-GB" dirty="0"/>
              <a:t>Negative three million, one hundred and thirty thousand, four hundred and fifty-five</a:t>
            </a:r>
          </a:p>
          <a:p>
            <a:pPr marL="457200" indent="-457200">
              <a:buFont typeface="+mj-lt"/>
              <a:buAutoNum type="alphaLcParenR"/>
            </a:pPr>
            <a:endParaRPr lang="en-GB" dirty="0"/>
          </a:p>
          <a:p>
            <a:pPr marL="457200" indent="-457200">
              <a:buFont typeface="+mj-lt"/>
              <a:buAutoNum type="alphaLcParenR"/>
            </a:pPr>
            <a:r>
              <a:rPr lang="en-GB" dirty="0"/>
              <a:t>Negative nine billion, two million, one hundred </a:t>
            </a:r>
          </a:p>
          <a:p>
            <a:r>
              <a:rPr lang="en-GB" dirty="0"/>
              <a:t>         and ninety nine</a:t>
            </a:r>
          </a:p>
          <a:p>
            <a:pPr marL="457200" indent="-457200">
              <a:buFont typeface="+mj-lt"/>
              <a:buAutoNum type="alphaLcParenR"/>
            </a:pPr>
            <a:endParaRPr lang="en-GB" dirty="0"/>
          </a:p>
          <a:p>
            <a:endParaRPr lang="en-GB" dirty="0"/>
          </a:p>
          <a:p>
            <a:r>
              <a:rPr lang="en-GB" dirty="0"/>
              <a:t>4. Now order these numbers from smallest to biggest</a:t>
            </a:r>
          </a:p>
          <a:p>
            <a:endParaRPr lang="en-GB" sz="2000" dirty="0">
              <a:solidFill>
                <a:srgbClr val="0070C0"/>
              </a:solidFill>
              <a:latin typeface="+mj-lt"/>
            </a:endParaRPr>
          </a:p>
          <a:p>
            <a:endParaRPr lang="en-GB" sz="2000" dirty="0">
              <a:latin typeface="+mj-lt"/>
            </a:endParaRPr>
          </a:p>
        </p:txBody>
      </p:sp>
      <p:sp>
        <p:nvSpPr>
          <p:cNvPr id="11" name="Rounded Rectangle 7">
            <a:extLst>
              <a:ext uri="{FF2B5EF4-FFF2-40B4-BE49-F238E27FC236}">
                <a16:creationId xmlns:a16="http://schemas.microsoft.com/office/drawing/2014/main" id="{F8DE9531-67F1-4FC8-BE5C-D1A6F9E71472}"/>
              </a:ext>
            </a:extLst>
          </p:cNvPr>
          <p:cNvSpPr/>
          <p:nvPr/>
        </p:nvSpPr>
        <p:spPr>
          <a:xfrm>
            <a:off x="6308035" y="1311764"/>
            <a:ext cx="5579165" cy="5230012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86289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4C9B66-7995-4CF3-86B1-E3F28F4262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51382" y="158556"/>
            <a:ext cx="10515600" cy="1325563"/>
          </a:xfrm>
        </p:spPr>
        <p:txBody>
          <a:bodyPr>
            <a:normAutofit/>
          </a:bodyPr>
          <a:lstStyle/>
          <a:p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Your Turn…</a:t>
            </a:r>
            <a:endParaRPr lang="en-GB" u="sng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1C7E7ADA-C760-4A82-B2FE-8010D97A376B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1355033" y="1449850"/>
            <a:ext cx="9710531" cy="52034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en-GB" altLang="en-US" sz="1800" dirty="0"/>
              <a:t>1. Write down these numbers as digits </a:t>
            </a:r>
          </a:p>
          <a:p>
            <a:endParaRPr lang="en-GB" sz="1800" dirty="0"/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LcParenR"/>
              <a:tabLst/>
              <a:defRPr/>
            </a:pPr>
            <a:r>
              <a:rPr lang="en-GB" sz="1800" dirty="0"/>
              <a:t>Four hundred and sixty two million, </a:t>
            </a: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three hundred and sixty thousand, two hundred and four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LcParenR"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LcParenR"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Negative three point four million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LcParenR"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LcParenR"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Negative </a:t>
            </a:r>
            <a:r>
              <a:rPr lang="en-GB" sz="1800" dirty="0">
                <a:solidFill>
                  <a:prstClr val="black"/>
                </a:solidFill>
                <a:latin typeface="Calibri" panose="020F0502020204030204"/>
              </a:rPr>
              <a:t>one billion, two</a:t>
            </a: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million, two hundred and thirty thousand, four hundred and fifty five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LcParenR"/>
              <a:tabLst/>
              <a:defRPr/>
            </a:pPr>
            <a:endParaRPr lang="en-GB" sz="1800" dirty="0">
              <a:solidFill>
                <a:prstClr val="black"/>
              </a:solidFill>
              <a:latin typeface="Calibri" panose="020F0502020204030204"/>
            </a:endParaRP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lphaLcParenR"/>
              <a:defRPr/>
            </a:pPr>
            <a:r>
              <a:rPr lang="en-GB" sz="1800" dirty="0">
                <a:solidFill>
                  <a:prstClr val="black"/>
                </a:solidFill>
              </a:rPr>
              <a:t>Nine billion, two million, one hundred and ninety nine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lphaLcParenR"/>
              <a:defRPr/>
            </a:pPr>
            <a:endParaRPr lang="en-GB" sz="1800" dirty="0">
              <a:solidFill>
                <a:prstClr val="black"/>
              </a:solidFill>
            </a:endParaRP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lphaLcParenR"/>
              <a:defRPr/>
            </a:pPr>
            <a:r>
              <a:rPr lang="en-GB" sz="1800" dirty="0"/>
              <a:t>Nine hundred and ninety nine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lphaLcParenR"/>
              <a:defRPr/>
            </a:pPr>
            <a:endParaRPr lang="en-GB" sz="1800" dirty="0">
              <a:solidFill>
                <a:prstClr val="black"/>
              </a:solidFill>
            </a:endParaRP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lphaLcParenR"/>
              <a:defRPr/>
            </a:pPr>
            <a:r>
              <a:rPr lang="en-GB" sz="1800" dirty="0"/>
              <a:t>Negative three hundred and ninety five million, nine hundred and forty four thousand, and five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LcParenR"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indent="0">
              <a:buNone/>
            </a:pPr>
            <a:r>
              <a:rPr lang="en-GB" sz="1800" dirty="0"/>
              <a:t>2</a:t>
            </a:r>
            <a:r>
              <a:rPr lang="en-GB" sz="1800" dirty="0">
                <a:solidFill>
                  <a:srgbClr val="0070C0"/>
                </a:solidFill>
              </a:rPr>
              <a:t>. </a:t>
            </a:r>
            <a:r>
              <a:rPr lang="en-GB" sz="1800" dirty="0"/>
              <a:t>Now order these numbers from smallest to biggest</a:t>
            </a:r>
          </a:p>
          <a:p>
            <a:endParaRPr lang="en-GB" sz="1800" dirty="0">
              <a:latin typeface="+mj-lt"/>
            </a:endParaRPr>
          </a:p>
          <a:p>
            <a:endParaRPr lang="en-GB" sz="2000" dirty="0">
              <a:latin typeface="+mj-lt"/>
            </a:endParaRPr>
          </a:p>
        </p:txBody>
      </p:sp>
      <p:sp>
        <p:nvSpPr>
          <p:cNvPr id="6" name="Rounded Rectangle 7">
            <a:extLst>
              <a:ext uri="{FF2B5EF4-FFF2-40B4-BE49-F238E27FC236}">
                <a16:creationId xmlns:a16="http://schemas.microsoft.com/office/drawing/2014/main" id="{05B9013F-474E-4732-A489-1B2E64699A16}"/>
              </a:ext>
            </a:extLst>
          </p:cNvPr>
          <p:cNvSpPr/>
          <p:nvPr/>
        </p:nvSpPr>
        <p:spPr>
          <a:xfrm>
            <a:off x="967409" y="1317859"/>
            <a:ext cx="10416208" cy="5381585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57153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65125"/>
            <a:ext cx="12192000" cy="1145176"/>
          </a:xfrm>
        </p:spPr>
        <p:txBody>
          <a:bodyPr>
            <a:noAutofit/>
          </a:bodyPr>
          <a:lstStyle/>
          <a:p>
            <a:pPr algn="ctr"/>
            <a:r>
              <a:rPr lang="en-US" u="sng" dirty="0"/>
              <a:t>Read, write,  and order </a:t>
            </a:r>
            <a:r>
              <a:rPr lang="en-US" u="sng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numbers (2)</a:t>
            </a:r>
            <a:br>
              <a:rPr lang="en-US" u="sng" dirty="0"/>
            </a:br>
            <a:endParaRPr lang="en-GB" u="sng" dirty="0"/>
          </a:p>
        </p:txBody>
      </p:sp>
      <p:sp>
        <p:nvSpPr>
          <p:cNvPr id="3" name="TextBox 2"/>
          <p:cNvSpPr txBox="1"/>
          <p:nvPr/>
        </p:nvSpPr>
        <p:spPr>
          <a:xfrm>
            <a:off x="1452676" y="3780330"/>
            <a:ext cx="953441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2400" dirty="0">
              <a:latin typeface="+mj-lt"/>
              <a:cs typeface="Arial" panose="020B0604020202020204" pitchFamily="34" charset="0"/>
            </a:endParaRPr>
          </a:p>
          <a:p>
            <a:pPr algn="ctr"/>
            <a:endParaRPr lang="en-GB" sz="2400" b="1" u="sng" dirty="0"/>
          </a:p>
        </p:txBody>
      </p:sp>
      <p:sp>
        <p:nvSpPr>
          <p:cNvPr id="6" name="TextBox 5"/>
          <p:cNvSpPr txBox="1"/>
          <p:nvPr/>
        </p:nvSpPr>
        <p:spPr>
          <a:xfrm>
            <a:off x="6310640" y="1650809"/>
            <a:ext cx="5357645" cy="45550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AutoNum type="arabicPeriod"/>
            </a:pPr>
            <a:r>
              <a:rPr lang="en-GB" dirty="0"/>
              <a:t>Write these numbers out in words</a:t>
            </a:r>
          </a:p>
          <a:p>
            <a:pPr marL="457200" indent="-457200">
              <a:buAutoNum type="arabicPeriod"/>
            </a:pPr>
            <a:endParaRPr lang="en-GB" dirty="0"/>
          </a:p>
          <a:p>
            <a:pPr marL="457200" indent="-457200">
              <a:buFont typeface="+mj-lt"/>
              <a:buAutoNum type="alphaLcParenR"/>
            </a:pPr>
            <a:r>
              <a:rPr lang="en-GB" dirty="0"/>
              <a:t>- 230 498 999</a:t>
            </a:r>
          </a:p>
          <a:p>
            <a:pPr marL="457200" indent="-457200">
              <a:buFont typeface="+mj-lt"/>
              <a:buAutoNum type="alphaLcParenR"/>
            </a:pPr>
            <a:endParaRPr lang="en-GB" dirty="0"/>
          </a:p>
          <a:p>
            <a:pPr marL="457200" indent="-457200">
              <a:buFont typeface="+mj-lt"/>
              <a:buAutoNum type="alphaLcParenR"/>
            </a:pPr>
            <a:endParaRPr lang="en-GB" dirty="0"/>
          </a:p>
          <a:p>
            <a:pPr marL="457200" indent="-457200">
              <a:buFont typeface="+mj-lt"/>
              <a:buAutoNum type="alphaLcParenR"/>
            </a:pPr>
            <a:r>
              <a:rPr lang="en-GB" dirty="0"/>
              <a:t>- 21 061 342 012</a:t>
            </a:r>
          </a:p>
          <a:p>
            <a:pPr marL="457200" indent="-457200">
              <a:buFont typeface="+mj-lt"/>
              <a:buAutoNum type="alphaLcParenR"/>
            </a:pPr>
            <a:endParaRPr lang="en-GB" dirty="0"/>
          </a:p>
          <a:p>
            <a:pPr marL="457200" indent="-457200">
              <a:buFont typeface="+mj-lt"/>
              <a:buAutoNum type="alphaLcParenR"/>
            </a:pPr>
            <a:endParaRPr lang="en-GB" dirty="0"/>
          </a:p>
          <a:p>
            <a:pPr marL="457200" indent="-457200">
              <a:buFont typeface="+mj-lt"/>
              <a:buAutoNum type="alphaLcParenR"/>
            </a:pPr>
            <a:r>
              <a:rPr lang="en-GB" dirty="0"/>
              <a:t>- 9 389 208</a:t>
            </a:r>
          </a:p>
          <a:p>
            <a:pPr marL="457200" indent="-457200">
              <a:buFont typeface="+mj-lt"/>
              <a:buAutoNum type="alphaLcParenR"/>
            </a:pPr>
            <a:endParaRPr lang="en-GB" dirty="0"/>
          </a:p>
          <a:p>
            <a:pPr marL="457200" indent="-457200">
              <a:buFont typeface="+mj-lt"/>
              <a:buAutoNum type="alphaLcParenR"/>
            </a:pPr>
            <a:endParaRPr lang="en-GB" dirty="0"/>
          </a:p>
          <a:p>
            <a:pPr marL="457200" indent="-457200">
              <a:buFont typeface="+mj-lt"/>
              <a:buAutoNum type="alphaLcParenR"/>
            </a:pPr>
            <a:r>
              <a:rPr lang="en-GB" dirty="0"/>
              <a:t>-4 050 000 000 </a:t>
            </a:r>
          </a:p>
          <a:p>
            <a:pPr marL="457200" indent="-457200">
              <a:buFont typeface="+mj-lt"/>
              <a:buAutoNum type="alphaLcParenR"/>
            </a:pPr>
            <a:endParaRPr lang="en-GB" dirty="0"/>
          </a:p>
          <a:p>
            <a:endParaRPr lang="en-GB" dirty="0"/>
          </a:p>
          <a:p>
            <a:r>
              <a:rPr lang="en-GB" dirty="0"/>
              <a:t>2. Now order these numbers from biggest to smallest</a:t>
            </a:r>
            <a:endParaRPr lang="en-GB" dirty="0">
              <a:latin typeface="+mj-lt"/>
            </a:endParaRPr>
          </a:p>
          <a:p>
            <a:endParaRPr lang="en-GB" sz="2000" dirty="0">
              <a:latin typeface="+mj-lt"/>
            </a:endParaRPr>
          </a:p>
        </p:txBody>
      </p:sp>
      <p:sp>
        <p:nvSpPr>
          <p:cNvPr id="9" name="Rounded Rectangle 7">
            <a:extLst>
              <a:ext uri="{FF2B5EF4-FFF2-40B4-BE49-F238E27FC236}">
                <a16:creationId xmlns:a16="http://schemas.microsoft.com/office/drawing/2014/main" id="{B76B75F0-6F90-4562-AD4C-1A3E9E2511D9}"/>
              </a:ext>
            </a:extLst>
          </p:cNvPr>
          <p:cNvSpPr/>
          <p:nvPr/>
        </p:nvSpPr>
        <p:spPr>
          <a:xfrm flipH="1">
            <a:off x="619084" y="1363837"/>
            <a:ext cx="5357645" cy="5129038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9D48B9E-687E-4292-89BF-2BCA00E6571F}"/>
              </a:ext>
            </a:extLst>
          </p:cNvPr>
          <p:cNvSpPr txBox="1"/>
          <p:nvPr/>
        </p:nvSpPr>
        <p:spPr>
          <a:xfrm>
            <a:off x="771485" y="1664710"/>
            <a:ext cx="5357645" cy="45550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AutoNum type="arabicPeriod"/>
            </a:pPr>
            <a:r>
              <a:rPr lang="en-GB" dirty="0"/>
              <a:t>Write these numbers out in words</a:t>
            </a:r>
          </a:p>
          <a:p>
            <a:pPr marL="457200" indent="-457200">
              <a:buAutoNum type="arabicPeriod"/>
            </a:pPr>
            <a:endParaRPr lang="en-GB" dirty="0"/>
          </a:p>
          <a:p>
            <a:pPr marL="457200" indent="-457200">
              <a:buFont typeface="+mj-lt"/>
              <a:buAutoNum type="alphaLcParenR"/>
            </a:pPr>
            <a:r>
              <a:rPr lang="en-GB" dirty="0"/>
              <a:t>21 061 342 012</a:t>
            </a:r>
          </a:p>
          <a:p>
            <a:pPr marL="457200" indent="-457200">
              <a:buFont typeface="+mj-lt"/>
              <a:buAutoNum type="alphaLcParenR"/>
            </a:pPr>
            <a:endParaRPr lang="en-GB" dirty="0"/>
          </a:p>
          <a:p>
            <a:pPr marL="457200" indent="-457200">
              <a:buFont typeface="+mj-lt"/>
              <a:buAutoNum type="alphaLcParenR"/>
            </a:pPr>
            <a:endParaRPr lang="en-GB" dirty="0"/>
          </a:p>
          <a:p>
            <a:pPr marL="457200" indent="-457200">
              <a:buFont typeface="+mj-lt"/>
              <a:buAutoNum type="alphaLcParenR"/>
            </a:pPr>
            <a:r>
              <a:rPr lang="en-GB" dirty="0"/>
              <a:t>230 498 999</a:t>
            </a:r>
          </a:p>
          <a:p>
            <a:pPr marL="457200" indent="-457200">
              <a:buFont typeface="+mj-lt"/>
              <a:buAutoNum type="alphaLcParenR"/>
            </a:pPr>
            <a:endParaRPr lang="en-GB" dirty="0"/>
          </a:p>
          <a:p>
            <a:pPr marL="457200" indent="-457200">
              <a:buFont typeface="+mj-lt"/>
              <a:buAutoNum type="alphaLcParenR"/>
            </a:pPr>
            <a:endParaRPr lang="en-GB" dirty="0"/>
          </a:p>
          <a:p>
            <a:pPr marL="457200" indent="-457200">
              <a:buFont typeface="+mj-lt"/>
              <a:buAutoNum type="alphaLcParenR"/>
            </a:pPr>
            <a:r>
              <a:rPr lang="en-GB" dirty="0"/>
              <a:t>9 389 208</a:t>
            </a:r>
          </a:p>
          <a:p>
            <a:pPr marL="457200" indent="-457200">
              <a:buFont typeface="+mj-lt"/>
              <a:buAutoNum type="alphaLcParenR"/>
            </a:pPr>
            <a:endParaRPr lang="en-GB" dirty="0"/>
          </a:p>
          <a:p>
            <a:pPr marL="457200" indent="-457200">
              <a:buFont typeface="+mj-lt"/>
              <a:buAutoNum type="alphaLcParenR"/>
            </a:pPr>
            <a:endParaRPr lang="en-GB" dirty="0"/>
          </a:p>
          <a:p>
            <a:pPr marL="457200" indent="-457200">
              <a:buFont typeface="+mj-lt"/>
              <a:buAutoNum type="alphaLcParenR"/>
            </a:pPr>
            <a:r>
              <a:rPr lang="en-GB" dirty="0"/>
              <a:t>4 050 000 000</a:t>
            </a:r>
          </a:p>
          <a:p>
            <a:pPr marL="457200" indent="-457200">
              <a:buFont typeface="+mj-lt"/>
              <a:buAutoNum type="alphaLcParenR"/>
            </a:pPr>
            <a:endParaRPr lang="en-GB" dirty="0"/>
          </a:p>
          <a:p>
            <a:endParaRPr lang="en-GB" dirty="0"/>
          </a:p>
          <a:p>
            <a:r>
              <a:rPr lang="en-GB" dirty="0"/>
              <a:t>2. Now order these numbers from biggest to smallest</a:t>
            </a:r>
            <a:endParaRPr lang="en-GB" dirty="0">
              <a:latin typeface="+mj-lt"/>
            </a:endParaRPr>
          </a:p>
          <a:p>
            <a:endParaRPr lang="en-GB" sz="2000" dirty="0">
              <a:latin typeface="+mj-lt"/>
            </a:endParaRPr>
          </a:p>
        </p:txBody>
      </p:sp>
      <p:sp>
        <p:nvSpPr>
          <p:cNvPr id="11" name="Rounded Rectangle 7">
            <a:extLst>
              <a:ext uri="{FF2B5EF4-FFF2-40B4-BE49-F238E27FC236}">
                <a16:creationId xmlns:a16="http://schemas.microsoft.com/office/drawing/2014/main" id="{C1A3C589-0344-4910-9F77-FCFE7166160F}"/>
              </a:ext>
            </a:extLst>
          </p:cNvPr>
          <p:cNvSpPr/>
          <p:nvPr/>
        </p:nvSpPr>
        <p:spPr>
          <a:xfrm flipH="1">
            <a:off x="6198805" y="1377737"/>
            <a:ext cx="5357645" cy="5129038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84337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145176"/>
          </a:xfrm>
        </p:spPr>
        <p:txBody>
          <a:bodyPr>
            <a:normAutofit fontScale="90000"/>
          </a:bodyPr>
          <a:lstStyle/>
          <a:p>
            <a:pPr algn="ctr"/>
            <a:br>
              <a:rPr lang="en-US" u="sng" dirty="0"/>
            </a:br>
            <a:endParaRPr lang="en-GB" u="sng" dirty="0"/>
          </a:p>
        </p:txBody>
      </p:sp>
      <p:sp>
        <p:nvSpPr>
          <p:cNvPr id="3" name="TextBox 2"/>
          <p:cNvSpPr txBox="1"/>
          <p:nvPr/>
        </p:nvSpPr>
        <p:spPr>
          <a:xfrm>
            <a:off x="1571946" y="3996647"/>
            <a:ext cx="953441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2400" dirty="0">
              <a:latin typeface="+mj-lt"/>
              <a:cs typeface="Arial" panose="020B0604020202020204" pitchFamily="34" charset="0"/>
            </a:endParaRPr>
          </a:p>
          <a:p>
            <a:pPr algn="ctr"/>
            <a:endParaRPr lang="en-GB" sz="2400" b="1" u="sng" dirty="0"/>
          </a:p>
        </p:txBody>
      </p:sp>
      <p:sp>
        <p:nvSpPr>
          <p:cNvPr id="6" name="TextBox 5"/>
          <p:cNvSpPr txBox="1"/>
          <p:nvPr/>
        </p:nvSpPr>
        <p:spPr>
          <a:xfrm>
            <a:off x="838200" y="1711825"/>
            <a:ext cx="10076461" cy="45550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AutoNum type="arabicPeriod"/>
            </a:pPr>
            <a:r>
              <a:rPr lang="en-GB" dirty="0"/>
              <a:t>Write these numbers out in words</a:t>
            </a:r>
          </a:p>
          <a:p>
            <a:pPr marL="457200" indent="-457200">
              <a:buAutoNum type="arabicPeriod"/>
            </a:pPr>
            <a:endParaRPr lang="en-GB" dirty="0"/>
          </a:p>
          <a:p>
            <a:pPr marL="457200" indent="-457200">
              <a:buFont typeface="+mj-lt"/>
              <a:buAutoNum type="alphaLcParenR"/>
            </a:pPr>
            <a:r>
              <a:rPr lang="en-GB" dirty="0"/>
              <a:t>874</a:t>
            </a:r>
          </a:p>
          <a:p>
            <a:pPr marL="457200" indent="-457200">
              <a:buFont typeface="+mj-lt"/>
              <a:buAutoNum type="alphaLcParenR"/>
            </a:pPr>
            <a:endParaRPr lang="en-GB" dirty="0"/>
          </a:p>
          <a:p>
            <a:pPr marL="457200" indent="-457200">
              <a:buFont typeface="+mj-lt"/>
              <a:buAutoNum type="alphaLcParenR"/>
            </a:pPr>
            <a:r>
              <a:rPr lang="en-GB" dirty="0"/>
              <a:t>-2 007 345</a:t>
            </a:r>
          </a:p>
          <a:p>
            <a:pPr marL="457200" indent="-457200">
              <a:buFont typeface="+mj-lt"/>
              <a:buAutoNum type="alphaLcParenR"/>
            </a:pPr>
            <a:endParaRPr lang="en-GB" dirty="0"/>
          </a:p>
          <a:p>
            <a:pPr marL="457200" indent="-457200">
              <a:buFont typeface="+mj-lt"/>
              <a:buAutoNum type="alphaLcParenR"/>
            </a:pPr>
            <a:r>
              <a:rPr lang="en-GB" dirty="0"/>
              <a:t>-1 008 034 865</a:t>
            </a:r>
          </a:p>
          <a:p>
            <a:pPr marL="457200" indent="-457200">
              <a:buFont typeface="+mj-lt"/>
              <a:buAutoNum type="alphaLcParenR"/>
            </a:pPr>
            <a:endParaRPr lang="en-GB" dirty="0"/>
          </a:p>
          <a:p>
            <a:pPr marL="457200" indent="-457200">
              <a:buFont typeface="+mj-lt"/>
              <a:buAutoNum type="alphaLcParenR"/>
            </a:pPr>
            <a:r>
              <a:rPr lang="en-GB" dirty="0"/>
              <a:t>470 023 987</a:t>
            </a:r>
          </a:p>
          <a:p>
            <a:pPr marL="457200" indent="-457200">
              <a:buFont typeface="+mj-lt"/>
              <a:buAutoNum type="alphaLcParenR"/>
            </a:pPr>
            <a:endParaRPr lang="en-GB" dirty="0"/>
          </a:p>
          <a:p>
            <a:pPr marL="457200" indent="-457200">
              <a:buFont typeface="+mj-lt"/>
              <a:buAutoNum type="alphaLcParenR"/>
            </a:pPr>
            <a:r>
              <a:rPr lang="en-GB" dirty="0"/>
              <a:t>2 000 000 012</a:t>
            </a:r>
          </a:p>
          <a:p>
            <a:pPr marL="457200" indent="-457200">
              <a:buFont typeface="+mj-lt"/>
              <a:buAutoNum type="alphaLcParenR"/>
            </a:pPr>
            <a:endParaRPr lang="en-GB" dirty="0"/>
          </a:p>
          <a:p>
            <a:endParaRPr lang="en-GB" dirty="0"/>
          </a:p>
          <a:p>
            <a:r>
              <a:rPr lang="en-GB" dirty="0"/>
              <a:t>2.    Now put the above these numbers in descending order:</a:t>
            </a:r>
          </a:p>
          <a:p>
            <a:endParaRPr lang="en-GB" dirty="0">
              <a:latin typeface="+mj-lt"/>
            </a:endParaRPr>
          </a:p>
          <a:p>
            <a:endParaRPr lang="en-GB" sz="2000" dirty="0">
              <a:latin typeface="+mj-lt"/>
            </a:endParaRPr>
          </a:p>
        </p:txBody>
      </p:sp>
      <p:sp>
        <p:nvSpPr>
          <p:cNvPr id="7" name="Rounded Rectangle 7">
            <a:extLst>
              <a:ext uri="{FF2B5EF4-FFF2-40B4-BE49-F238E27FC236}">
                <a16:creationId xmlns:a16="http://schemas.microsoft.com/office/drawing/2014/main" id="{8EEFCB87-372B-4653-A2A3-2C5F48FA8C4F}"/>
              </a:ext>
            </a:extLst>
          </p:cNvPr>
          <p:cNvSpPr/>
          <p:nvPr/>
        </p:nvSpPr>
        <p:spPr>
          <a:xfrm>
            <a:off x="247003" y="1555967"/>
            <a:ext cx="11697993" cy="4881359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CBAF2DD-2E97-41BD-8A8A-2A26A98C03A7}"/>
              </a:ext>
            </a:extLst>
          </p:cNvPr>
          <p:cNvSpPr txBox="1"/>
          <p:nvPr/>
        </p:nvSpPr>
        <p:spPr>
          <a:xfrm>
            <a:off x="1029903" y="420674"/>
            <a:ext cx="6096000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44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Your Turn…</a:t>
            </a:r>
            <a:endParaRPr lang="en-GB" sz="4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0786796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BA5901-A03A-44C5-86EC-CF9713C36A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4817"/>
            <a:ext cx="10515600" cy="1325563"/>
          </a:xfrm>
        </p:spPr>
        <p:txBody>
          <a:bodyPr/>
          <a:lstStyle/>
          <a:p>
            <a:r>
              <a:rPr lang="en-GB" u="sng" dirty="0"/>
              <a:t>Counting and compare numbers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E2FEEF-9A88-4481-9B75-971C9BFC27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7517" y="1812964"/>
            <a:ext cx="8828314" cy="5220881"/>
          </a:xfrm>
        </p:spPr>
        <p:txBody>
          <a:bodyPr/>
          <a:lstStyle/>
          <a:p>
            <a:pPr marL="0" indent="0">
              <a:buNone/>
            </a:pPr>
            <a:r>
              <a:rPr lang="en-GB" sz="1800" dirty="0"/>
              <a:t>1</a:t>
            </a:r>
            <a:r>
              <a:rPr lang="en-GB" dirty="0"/>
              <a:t>. </a:t>
            </a:r>
            <a:r>
              <a:rPr lang="en-GB" sz="1800" dirty="0"/>
              <a:t>Ann is counting to one million. She missed some numbers. Add the missing numbers in    </a:t>
            </a:r>
          </a:p>
          <a:p>
            <a:pPr marL="0" indent="0">
              <a:buNone/>
            </a:pPr>
            <a:r>
              <a:rPr lang="en-GB" sz="1800" dirty="0"/>
              <a:t>     the sequence. </a:t>
            </a:r>
          </a:p>
          <a:p>
            <a:pPr marL="0" indent="0">
              <a:buNone/>
            </a:pPr>
            <a:endParaRPr lang="en-GB" sz="1800" dirty="0"/>
          </a:p>
          <a:p>
            <a:pPr marL="0" indent="0">
              <a:buNone/>
            </a:pPr>
            <a:r>
              <a:rPr lang="en-GB" sz="1800" dirty="0"/>
              <a:t>___________, 3 582 245, ___________, 3 582 247, 3 582 248, ___________, ___________, </a:t>
            </a:r>
          </a:p>
          <a:p>
            <a:pPr marL="0" indent="0">
              <a:buNone/>
            </a:pPr>
            <a:endParaRPr lang="en-GB" sz="1800" dirty="0"/>
          </a:p>
          <a:p>
            <a:pPr marL="0" indent="0">
              <a:buNone/>
            </a:pPr>
            <a:r>
              <a:rPr lang="en-GB" sz="1800" dirty="0"/>
              <a:t>2. Fill the gaps below using the ‘ &lt; ‘ and ‘ &gt; ’ symbol inside the boxes. </a:t>
            </a:r>
          </a:p>
          <a:p>
            <a:pPr marL="0" indent="0">
              <a:buNone/>
            </a:pPr>
            <a:endParaRPr lang="en-GB" sz="1800" dirty="0"/>
          </a:p>
          <a:p>
            <a:pPr marL="0" indent="0" algn="ctr">
              <a:buNone/>
            </a:pPr>
            <a:r>
              <a:rPr lang="en-GB" sz="1800" dirty="0"/>
              <a:t>34 834 389 		34 734 399</a:t>
            </a:r>
          </a:p>
          <a:p>
            <a:pPr marL="0" indent="0" algn="ctr">
              <a:buNone/>
            </a:pPr>
            <a:endParaRPr lang="en-GB" sz="1800" dirty="0"/>
          </a:p>
          <a:p>
            <a:pPr marL="0" indent="0" algn="ctr">
              <a:buNone/>
            </a:pPr>
            <a:r>
              <a:rPr lang="en-GB" sz="1800" dirty="0"/>
              <a:t>9 999 999 999  		     9 000 000 000</a:t>
            </a:r>
          </a:p>
          <a:p>
            <a:pPr marL="0" indent="0" algn="ctr">
              <a:buNone/>
            </a:pPr>
            <a:endParaRPr lang="en-GB" sz="1800" dirty="0"/>
          </a:p>
          <a:p>
            <a:pPr marL="0" indent="0" algn="ctr">
              <a:buNone/>
            </a:pPr>
            <a:r>
              <a:rPr lang="en-GB" sz="1800" dirty="0"/>
              <a:t>- 789 345 		- 780 321 </a:t>
            </a:r>
          </a:p>
        </p:txBody>
      </p:sp>
      <p:sp>
        <p:nvSpPr>
          <p:cNvPr id="4" name="Rounded Rectangle 7">
            <a:extLst>
              <a:ext uri="{FF2B5EF4-FFF2-40B4-BE49-F238E27FC236}">
                <a16:creationId xmlns:a16="http://schemas.microsoft.com/office/drawing/2014/main" id="{704CCF92-272F-416D-AD81-ADF286ACE6EC}"/>
              </a:ext>
            </a:extLst>
          </p:cNvPr>
          <p:cNvSpPr/>
          <p:nvPr/>
        </p:nvSpPr>
        <p:spPr>
          <a:xfrm>
            <a:off x="1183324" y="1437720"/>
            <a:ext cx="9551141" cy="5117825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FF67ECD-C45E-4F80-8F88-C0F804277B9F}"/>
              </a:ext>
            </a:extLst>
          </p:cNvPr>
          <p:cNvSpPr/>
          <p:nvPr/>
        </p:nvSpPr>
        <p:spPr>
          <a:xfrm>
            <a:off x="5234813" y="4532836"/>
            <a:ext cx="1232452" cy="43732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23A5424-544E-4B63-A20F-D6B2A56BB950}"/>
              </a:ext>
            </a:extLst>
          </p:cNvPr>
          <p:cNvSpPr/>
          <p:nvPr/>
        </p:nvSpPr>
        <p:spPr>
          <a:xfrm>
            <a:off x="5234813" y="5271656"/>
            <a:ext cx="1232452" cy="43732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E1C93B4-0627-41FB-8436-8F487DC72BB1}"/>
              </a:ext>
            </a:extLst>
          </p:cNvPr>
          <p:cNvSpPr/>
          <p:nvPr/>
        </p:nvSpPr>
        <p:spPr>
          <a:xfrm>
            <a:off x="5234813" y="5968148"/>
            <a:ext cx="1232452" cy="43732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47503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533400" y="170986"/>
            <a:ext cx="6172200" cy="1143000"/>
          </a:xfrm>
        </p:spPr>
        <p:txBody>
          <a:bodyPr/>
          <a:lstStyle/>
          <a:p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Your turn…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A749F82-5273-45BF-AEC9-66789104C130}"/>
              </a:ext>
            </a:extLst>
          </p:cNvPr>
          <p:cNvSpPr txBox="1"/>
          <p:nvPr/>
        </p:nvSpPr>
        <p:spPr>
          <a:xfrm>
            <a:off x="561873" y="1661793"/>
            <a:ext cx="506023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/>
              <a:t>1. Sidra had £359 in her bank account on Saturday.</a:t>
            </a:r>
          </a:p>
          <a:p>
            <a:endParaRPr lang="en-GB" sz="2000" dirty="0"/>
          </a:p>
          <a:p>
            <a:r>
              <a:rPr lang="en-GB" sz="2000" dirty="0"/>
              <a:t>On Sunday, Monday and Tuesday, she deposits £ 1 000 each day. </a:t>
            </a:r>
          </a:p>
          <a:p>
            <a:endParaRPr lang="en-GB" sz="2000" dirty="0"/>
          </a:p>
          <a:p>
            <a:r>
              <a:rPr lang="en-GB" sz="2000" dirty="0"/>
              <a:t>How does she have after the last deposit, made on Tuesday?</a:t>
            </a:r>
          </a:p>
          <a:p>
            <a:endParaRPr lang="en-GB" sz="2000" dirty="0"/>
          </a:p>
        </p:txBody>
      </p:sp>
      <p:sp>
        <p:nvSpPr>
          <p:cNvPr id="13" name="Rounded Rectangle 7">
            <a:extLst>
              <a:ext uri="{FF2B5EF4-FFF2-40B4-BE49-F238E27FC236}">
                <a16:creationId xmlns:a16="http://schemas.microsoft.com/office/drawing/2014/main" id="{F66DE2B0-0F1E-4AB7-8223-5CFF81B97639}"/>
              </a:ext>
            </a:extLst>
          </p:cNvPr>
          <p:cNvSpPr/>
          <p:nvPr/>
        </p:nvSpPr>
        <p:spPr>
          <a:xfrm>
            <a:off x="247003" y="1331111"/>
            <a:ext cx="5689971" cy="4239696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Rounded Rectangle 7">
            <a:extLst>
              <a:ext uri="{FF2B5EF4-FFF2-40B4-BE49-F238E27FC236}">
                <a16:creationId xmlns:a16="http://schemas.microsoft.com/office/drawing/2014/main" id="{02E1DC1D-0D5F-4982-8BDE-49D7EC3E07A1}"/>
              </a:ext>
            </a:extLst>
          </p:cNvPr>
          <p:cNvSpPr/>
          <p:nvPr/>
        </p:nvSpPr>
        <p:spPr>
          <a:xfrm>
            <a:off x="6132777" y="1331109"/>
            <a:ext cx="5689971" cy="4239697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8050846-2FEA-4149-BD67-CACB53A697DB}"/>
              </a:ext>
            </a:extLst>
          </p:cNvPr>
          <p:cNvSpPr txBox="1"/>
          <p:nvPr/>
        </p:nvSpPr>
        <p:spPr>
          <a:xfrm>
            <a:off x="6447647" y="1661793"/>
            <a:ext cx="506023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/>
              <a:t>2. Fill the gaps below using the ‘ &lt; ‘ and ‘ &gt; ’ symbol inside the boxes.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0AA5CCA-B6A2-45DA-ACED-386FF28D0A88}"/>
              </a:ext>
            </a:extLst>
          </p:cNvPr>
          <p:cNvSpPr txBox="1"/>
          <p:nvPr/>
        </p:nvSpPr>
        <p:spPr>
          <a:xfrm>
            <a:off x="5951327" y="2967335"/>
            <a:ext cx="6098344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ctr">
              <a:buNone/>
            </a:pPr>
            <a:r>
              <a:rPr lang="en-GB" sz="1800" dirty="0"/>
              <a:t>476 835 689              		476 835 399</a:t>
            </a:r>
          </a:p>
          <a:p>
            <a:pPr marL="0" indent="0" algn="ctr">
              <a:buNone/>
            </a:pPr>
            <a:endParaRPr lang="en-GB" sz="1800" dirty="0"/>
          </a:p>
          <a:p>
            <a:pPr marL="0" indent="0" algn="ctr">
              <a:buNone/>
            </a:pPr>
            <a:endParaRPr lang="en-GB" sz="1800" dirty="0"/>
          </a:p>
          <a:p>
            <a:pPr marL="0" indent="0" algn="ctr">
              <a:buNone/>
            </a:pPr>
            <a:r>
              <a:rPr lang="en-GB" sz="1800" dirty="0"/>
              <a:t>-78 934                      		     - 87 943</a:t>
            </a:r>
          </a:p>
          <a:p>
            <a:pPr marL="0" indent="0" algn="ctr">
              <a:buNone/>
            </a:pPr>
            <a:endParaRPr lang="en-GB" dirty="0"/>
          </a:p>
          <a:p>
            <a:pPr marL="0" indent="0" algn="ctr">
              <a:buNone/>
            </a:pPr>
            <a:endParaRPr lang="en-GB" sz="1800" dirty="0"/>
          </a:p>
          <a:p>
            <a:pPr marL="0" indent="0" algn="ctr">
              <a:buNone/>
            </a:pPr>
            <a:r>
              <a:rPr lang="en-GB" dirty="0"/>
              <a:t>9 456 234. 56                		9 456 234. 9</a:t>
            </a:r>
            <a:endParaRPr lang="en-GB" sz="1800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AF1B302-2B0A-4658-BDA8-1F62680B0AB3}"/>
              </a:ext>
            </a:extLst>
          </p:cNvPr>
          <p:cNvSpPr/>
          <p:nvPr/>
        </p:nvSpPr>
        <p:spPr>
          <a:xfrm>
            <a:off x="8361536" y="2874599"/>
            <a:ext cx="1232452" cy="43732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42A8E9A-E0BB-4328-806D-9F29D52DF92F}"/>
              </a:ext>
            </a:extLst>
          </p:cNvPr>
          <p:cNvSpPr/>
          <p:nvPr/>
        </p:nvSpPr>
        <p:spPr>
          <a:xfrm>
            <a:off x="8361536" y="3717968"/>
            <a:ext cx="1232452" cy="43732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6C8FAD6-29A8-4FD1-8FDC-AF93C0738434}"/>
              </a:ext>
            </a:extLst>
          </p:cNvPr>
          <p:cNvSpPr/>
          <p:nvPr/>
        </p:nvSpPr>
        <p:spPr>
          <a:xfrm>
            <a:off x="8361536" y="4654075"/>
            <a:ext cx="1232452" cy="43732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97839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64" y="1167459"/>
            <a:ext cx="10515600" cy="672903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900" u="sng" dirty="0"/>
              <a:t>Carry out calculations with numbers and check the calculations using rounding (1) </a:t>
            </a:r>
            <a:br>
              <a:rPr lang="en-GB" dirty="0"/>
            </a:br>
            <a:br>
              <a:rPr lang="en-US" u="sng" dirty="0"/>
            </a:br>
            <a:endParaRPr lang="en-GB" u="sng" dirty="0"/>
          </a:p>
        </p:txBody>
      </p:sp>
      <p:sp>
        <p:nvSpPr>
          <p:cNvPr id="3" name="TextBox 2"/>
          <p:cNvSpPr txBox="1"/>
          <p:nvPr/>
        </p:nvSpPr>
        <p:spPr>
          <a:xfrm>
            <a:off x="1571946" y="3996647"/>
            <a:ext cx="953441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2400" dirty="0">
              <a:latin typeface="+mj-lt"/>
              <a:cs typeface="Arial" panose="020B0604020202020204" pitchFamily="34" charset="0"/>
            </a:endParaRPr>
          </a:p>
          <a:p>
            <a:pPr algn="ctr"/>
            <a:endParaRPr lang="en-GB" sz="2400" b="1" u="sng" dirty="0"/>
          </a:p>
        </p:txBody>
      </p:sp>
      <p:sp>
        <p:nvSpPr>
          <p:cNvPr id="12" name="Rounded Rectangle 7">
            <a:extLst>
              <a:ext uri="{FF2B5EF4-FFF2-40B4-BE49-F238E27FC236}">
                <a16:creationId xmlns:a16="http://schemas.microsoft.com/office/drawing/2014/main" id="{229EA97C-B147-4756-83C7-8F19AE9689A1}"/>
              </a:ext>
            </a:extLst>
          </p:cNvPr>
          <p:cNvSpPr/>
          <p:nvPr/>
        </p:nvSpPr>
        <p:spPr>
          <a:xfrm>
            <a:off x="337546" y="2040092"/>
            <a:ext cx="5098774" cy="42083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1C0F4A2-8BBD-43D5-9F8D-88B0D787698F}"/>
              </a:ext>
            </a:extLst>
          </p:cNvPr>
          <p:cNvSpPr txBox="1"/>
          <p:nvPr/>
        </p:nvSpPr>
        <p:spPr>
          <a:xfrm>
            <a:off x="376090" y="2383051"/>
            <a:ext cx="506023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Work out : </a:t>
            </a:r>
          </a:p>
          <a:p>
            <a:pPr marL="457200" indent="-457200">
              <a:buAutoNum type="arabicPeriod"/>
            </a:pPr>
            <a:r>
              <a:rPr lang="en-GB" dirty="0"/>
              <a:t>352 837 + 28 639 =</a:t>
            </a:r>
          </a:p>
          <a:p>
            <a:pPr marL="457200" indent="-457200">
              <a:buAutoNum type="arabicPeriod"/>
            </a:pPr>
            <a:endParaRPr lang="en-GB" dirty="0"/>
          </a:p>
          <a:p>
            <a:pPr marL="457200" indent="-457200">
              <a:buAutoNum type="arabicPeriod"/>
            </a:pPr>
            <a:endParaRPr lang="en-GB" dirty="0"/>
          </a:p>
          <a:p>
            <a:pPr marL="457200" indent="-457200">
              <a:buAutoNum type="arabicPeriod"/>
            </a:pPr>
            <a:endParaRPr lang="en-GB" dirty="0"/>
          </a:p>
          <a:p>
            <a:pPr marL="457200" indent="-457200">
              <a:buAutoNum type="arabicPeriod"/>
            </a:pPr>
            <a:endParaRPr lang="en-GB" dirty="0"/>
          </a:p>
          <a:p>
            <a:pPr marL="457200" indent="-457200">
              <a:buAutoNum type="arabicPeriod"/>
            </a:pPr>
            <a:endParaRPr lang="en-GB" dirty="0"/>
          </a:p>
          <a:p>
            <a:pPr marL="457200" indent="-457200">
              <a:buAutoNum type="arabicPeriod"/>
            </a:pPr>
            <a:r>
              <a:rPr lang="en-GB" dirty="0"/>
              <a:t>49 582 – 3 469 = </a:t>
            </a:r>
          </a:p>
        </p:txBody>
      </p:sp>
      <p:sp>
        <p:nvSpPr>
          <p:cNvPr id="11" name="Rounded Rectangle 7">
            <a:extLst>
              <a:ext uri="{FF2B5EF4-FFF2-40B4-BE49-F238E27FC236}">
                <a16:creationId xmlns:a16="http://schemas.microsoft.com/office/drawing/2014/main" id="{7F43963A-C611-4C90-8F5E-47DA72BB7BF6}"/>
              </a:ext>
            </a:extLst>
          </p:cNvPr>
          <p:cNvSpPr/>
          <p:nvPr/>
        </p:nvSpPr>
        <p:spPr>
          <a:xfrm>
            <a:off x="6299903" y="2040092"/>
            <a:ext cx="5098774" cy="42083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C224847-AB1F-490F-96A0-6C44B1181213}"/>
              </a:ext>
            </a:extLst>
          </p:cNvPr>
          <p:cNvSpPr txBox="1"/>
          <p:nvPr/>
        </p:nvSpPr>
        <p:spPr>
          <a:xfrm>
            <a:off x="6338447" y="2383051"/>
            <a:ext cx="50602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Check your calculation on the left side </a:t>
            </a:r>
          </a:p>
        </p:txBody>
      </p:sp>
    </p:spTree>
    <p:extLst>
      <p:ext uri="{BB962C8B-B14F-4D97-AF65-F5344CB8AC3E}">
        <p14:creationId xmlns:p14="http://schemas.microsoft.com/office/powerpoint/2010/main" val="38913314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resentationanddiscussion xmlns="a675e989-819c-4ef8-a9e7-308823201b25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0EDFF64637C074B9468D8400699BC31" ma:contentTypeVersion="14" ma:contentTypeDescription="Create a new document." ma:contentTypeScope="" ma:versionID="999ee6dba2c83fd35070fcf36004950c">
  <xsd:schema xmlns:xsd="http://www.w3.org/2001/XMLSchema" xmlns:xs="http://www.w3.org/2001/XMLSchema" xmlns:p="http://schemas.microsoft.com/office/2006/metadata/properties" xmlns:ns2="a675e989-819c-4ef8-a9e7-308823201b25" xmlns:ns3="84be7d0a-34a6-4ef2-a332-62c3b98ca601" targetNamespace="http://schemas.microsoft.com/office/2006/metadata/properties" ma:root="true" ma:fieldsID="3fe37b08140f3367720c3b68730b0f79" ns2:_="" ns3:_="">
    <xsd:import namespace="a675e989-819c-4ef8-a9e7-308823201b25"/>
    <xsd:import namespace="84be7d0a-34a6-4ef2-a332-62c3b98ca60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EventHashCode" minOccurs="0"/>
                <xsd:element ref="ns2:MediaServiceGenerationTime" minOccurs="0"/>
                <xsd:element ref="ns2:Presentationanddiscussion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675e989-819c-4ef8-a9e7-308823201b2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MediaServiceAutoTags" ma:internalName="MediaServiceAutoTags" ma:readOnly="true">
      <xsd:simpleType>
        <xsd:restriction base="dms:Text"/>
      </xsd:simpleType>
    </xsd:element>
    <xsd:element name="MediaServiceOCR" ma:index="14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Presentationanddiscussion" ma:index="17" nillable="true" ma:displayName="Presentation and discussion" ma:description="Prince Gyamfi Presentation&#10;Ahmad, Eyob, Kirthikan discussion" ma:format="Dropdown" ma:internalName="Presentationanddiscussion">
      <xsd:simpleType>
        <xsd:restriction base="dms:Note">
          <xsd:maxLength value="255"/>
        </xsd:restriction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4be7d0a-34a6-4ef2-a332-62c3b98ca601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30832EA-5FD5-402E-93B2-9C89C008551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DCF44E9-3204-4EF9-AA2B-5AE50A8A107A}">
  <ds:schemaRefs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schemas.microsoft.com/office/2006/documentManagement/types"/>
    <ds:schemaRef ds:uri="e580a216-88d0-453b-946c-6faddb45788b"/>
    <ds:schemaRef ds:uri="http://purl.org/dc/elements/1.1/"/>
    <ds:schemaRef ds:uri="http://schemas.microsoft.com/office/2006/metadata/properties"/>
    <ds:schemaRef ds:uri="cc5a4335-4904-48fb-a026-7b0b82363d38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5C1C1383-DFC3-464E-A27B-1D39D9FDB100}"/>
</file>

<file path=docProps/app.xml><?xml version="1.0" encoding="utf-8"?>
<Properties xmlns="http://schemas.openxmlformats.org/officeDocument/2006/extended-properties" xmlns:vt="http://schemas.openxmlformats.org/officeDocument/2006/docPropsVTypes">
  <TotalTime>2219</TotalTime>
  <Words>1232</Words>
  <Application>Microsoft Office PowerPoint</Application>
  <PresentationFormat>Widescreen</PresentationFormat>
  <Paragraphs>269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Arial</vt:lpstr>
      <vt:lpstr>Arial Black</vt:lpstr>
      <vt:lpstr>Calibri</vt:lpstr>
      <vt:lpstr>Calibri Light</vt:lpstr>
      <vt:lpstr>Cambria Math</vt:lpstr>
      <vt:lpstr>Office Theme</vt:lpstr>
      <vt:lpstr>NUMBER</vt:lpstr>
      <vt:lpstr>PowerPoint Presentation</vt:lpstr>
      <vt:lpstr>Read, write,  and order numbers (1) </vt:lpstr>
      <vt:lpstr>Your Turn…</vt:lpstr>
      <vt:lpstr>Read, write,  and order numbers (2) </vt:lpstr>
      <vt:lpstr> </vt:lpstr>
      <vt:lpstr>Counting and compare numbers </vt:lpstr>
      <vt:lpstr>Your turn…</vt:lpstr>
      <vt:lpstr>Carry out calculations with numbers and check the calculations using rounding (1)   </vt:lpstr>
      <vt:lpstr>Your turn…</vt:lpstr>
      <vt:lpstr>Carry out calculations with numbers and check the calculations using rounding (2)   </vt:lpstr>
      <vt:lpstr>Your turn…</vt:lpstr>
      <vt:lpstr>Rounding in Large Number word problems</vt:lpstr>
      <vt:lpstr>Your turn …</vt:lpstr>
      <vt:lpstr>PowerPoint Presentation</vt:lpstr>
      <vt:lpstr>PowerPoint Presentation</vt:lpstr>
      <vt:lpstr>PowerPoint Presentation</vt:lpstr>
    </vt:vector>
  </TitlesOfParts>
  <Company>Milton Keynes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PERCENTAGE</dc:title>
  <dc:creator>Jenisha Ananthan</dc:creator>
  <cp:lastModifiedBy>Joyce Wang</cp:lastModifiedBy>
  <cp:revision>49</cp:revision>
  <dcterms:created xsi:type="dcterms:W3CDTF">2021-04-21T08:57:39Z</dcterms:created>
  <dcterms:modified xsi:type="dcterms:W3CDTF">2021-09-02T11:01:38Z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0x01010020EDFF64637C074B9468D8400699BC31</vt:lpwstr>
  </property>
</Properties>
</file>