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322" r:id="rId2"/>
    <p:sldId id="324" r:id="rId3"/>
    <p:sldId id="256" r:id="rId4"/>
    <p:sldId id="257" r:id="rId5"/>
    <p:sldId id="258" r:id="rId6"/>
    <p:sldId id="297" r:id="rId7"/>
    <p:sldId id="298" r:id="rId8"/>
    <p:sldId id="337" r:id="rId9"/>
    <p:sldId id="300" r:id="rId10"/>
    <p:sldId id="302" r:id="rId11"/>
    <p:sldId id="301" r:id="rId12"/>
    <p:sldId id="303" r:id="rId13"/>
    <p:sldId id="333" r:id="rId14"/>
    <p:sldId id="340" r:id="rId15"/>
    <p:sldId id="334" r:id="rId16"/>
    <p:sldId id="341" r:id="rId17"/>
    <p:sldId id="339" r:id="rId18"/>
    <p:sldId id="342" r:id="rId19"/>
    <p:sldId id="343" r:id="rId20"/>
    <p:sldId id="344" r:id="rId21"/>
    <p:sldId id="345" r:id="rId22"/>
    <p:sldId id="304" r:id="rId23"/>
    <p:sldId id="305" r:id="rId24"/>
    <p:sldId id="306" r:id="rId25"/>
    <p:sldId id="307" r:id="rId26"/>
    <p:sldId id="311" r:id="rId27"/>
    <p:sldId id="325" r:id="rId28"/>
    <p:sldId id="330" r:id="rId29"/>
    <p:sldId id="313" r:id="rId30"/>
    <p:sldId id="314" r:id="rId31"/>
    <p:sldId id="335" r:id="rId32"/>
    <p:sldId id="336" r:id="rId33"/>
    <p:sldId id="319" r:id="rId34"/>
    <p:sldId id="320" r:id="rId35"/>
    <p:sldId id="326" r:id="rId36"/>
    <p:sldId id="321" r:id="rId37"/>
    <p:sldId id="346" r:id="rId38"/>
    <p:sldId id="338" r:id="rId39"/>
    <p:sldId id="318" r:id="rId40"/>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CC"/>
    <a:srgbClr val="F5862B"/>
    <a:srgbClr val="CC0066"/>
    <a:srgbClr val="F68E38"/>
    <a:srgbClr val="00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3060" autoAdjust="0"/>
  </p:normalViewPr>
  <p:slideViewPr>
    <p:cSldViewPr>
      <p:cViewPr>
        <p:scale>
          <a:sx n="120" d="100"/>
          <a:sy n="120" d="100"/>
        </p:scale>
        <p:origin x="-768"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8971" y="0"/>
            <a:ext cx="2921582" cy="493633"/>
          </a:xfrm>
          <a:prstGeom prst="rect">
            <a:avLst/>
          </a:prstGeom>
        </p:spPr>
        <p:txBody>
          <a:bodyPr vert="horz" lIns="91440" tIns="45720" rIns="91440" bIns="45720" rtlCol="0"/>
          <a:lstStyle>
            <a:lvl1pPr algn="r">
              <a:defRPr sz="1200"/>
            </a:lvl1pPr>
          </a:lstStyle>
          <a:p>
            <a:fld id="{CDF5428D-2F09-4533-BD73-DE07F2F86977}" type="datetimeFigureOut">
              <a:rPr lang="en-GB" smtClean="0"/>
              <a:t>23/01/2015</a:t>
            </a:fld>
            <a:endParaRPr lang="en-GB"/>
          </a:p>
        </p:txBody>
      </p:sp>
      <p:sp>
        <p:nvSpPr>
          <p:cNvPr id="4" name="Footer Placeholder 3"/>
          <p:cNvSpPr>
            <a:spLocks noGrp="1"/>
          </p:cNvSpPr>
          <p:nvPr>
            <p:ph type="ftr" sz="quarter" idx="2"/>
          </p:nvPr>
        </p:nvSpPr>
        <p:spPr>
          <a:xfrm>
            <a:off x="0" y="9377316"/>
            <a:ext cx="2921582" cy="49363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8971" y="9377316"/>
            <a:ext cx="2921582" cy="493633"/>
          </a:xfrm>
          <a:prstGeom prst="rect">
            <a:avLst/>
          </a:prstGeom>
        </p:spPr>
        <p:txBody>
          <a:bodyPr vert="horz" lIns="91440" tIns="45720" rIns="91440" bIns="45720" rtlCol="0" anchor="b"/>
          <a:lstStyle>
            <a:lvl1pPr algn="r">
              <a:defRPr sz="1200"/>
            </a:lvl1pPr>
          </a:lstStyle>
          <a:p>
            <a:fld id="{8FC0D562-BCB6-438A-AB5B-E007083F3E6A}" type="slidenum">
              <a:rPr lang="en-GB" smtClean="0"/>
              <a:t>‹#›</a:t>
            </a:fld>
            <a:endParaRPr lang="en-GB"/>
          </a:p>
        </p:txBody>
      </p:sp>
    </p:spTree>
    <p:extLst>
      <p:ext uri="{BB962C8B-B14F-4D97-AF65-F5344CB8AC3E}">
        <p14:creationId xmlns:p14="http://schemas.microsoft.com/office/powerpoint/2010/main" val="1234519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64F38E40-AD46-491D-B192-BC6BB3E43111}" type="datetimeFigureOut">
              <a:rPr lang="en-GB" smtClean="0"/>
              <a:t>23/01/2015</a:t>
            </a:fld>
            <a:endParaRPr lang="en-GB"/>
          </a:p>
        </p:txBody>
      </p:sp>
      <p:sp>
        <p:nvSpPr>
          <p:cNvPr id="4" name="Slide Image Placeholder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B7172584-BB1C-4C8D-9AF9-D31218D2BD9D}" type="slidenum">
              <a:rPr lang="en-GB" smtClean="0"/>
              <a:t>‹#›</a:t>
            </a:fld>
            <a:endParaRPr lang="en-GB"/>
          </a:p>
        </p:txBody>
      </p:sp>
    </p:spTree>
    <p:extLst>
      <p:ext uri="{BB962C8B-B14F-4D97-AF65-F5344CB8AC3E}">
        <p14:creationId xmlns:p14="http://schemas.microsoft.com/office/powerpoint/2010/main" val="55118388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72584-BB1C-4C8D-9AF9-D31218D2BD9D}" type="slidenum">
              <a:rPr lang="en-GB" smtClean="0"/>
              <a:t>8</a:t>
            </a:fld>
            <a:endParaRPr lang="en-GB"/>
          </a:p>
        </p:txBody>
      </p:sp>
    </p:spTree>
    <p:extLst>
      <p:ext uri="{BB962C8B-B14F-4D97-AF65-F5344CB8AC3E}">
        <p14:creationId xmlns:p14="http://schemas.microsoft.com/office/powerpoint/2010/main" val="4165064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28</a:t>
            </a:fld>
            <a:endParaRPr lang="en-GB"/>
          </a:p>
        </p:txBody>
      </p:sp>
    </p:spTree>
    <p:extLst>
      <p:ext uri="{BB962C8B-B14F-4D97-AF65-F5344CB8AC3E}">
        <p14:creationId xmlns:p14="http://schemas.microsoft.com/office/powerpoint/2010/main" val="255354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72584-BB1C-4C8D-9AF9-D31218D2BD9D}" type="slidenum">
              <a:rPr lang="en-GB" smtClean="0"/>
              <a:t>38</a:t>
            </a:fld>
            <a:endParaRPr lang="en-GB"/>
          </a:p>
        </p:txBody>
      </p:sp>
    </p:spTree>
    <p:extLst>
      <p:ext uri="{BB962C8B-B14F-4D97-AF65-F5344CB8AC3E}">
        <p14:creationId xmlns:p14="http://schemas.microsoft.com/office/powerpoint/2010/main" val="4165064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1A3FFA6-CF87-474B-BD79-CB7961746CA1}" type="datetime1">
              <a:rPr lang="en-GB" smtClean="0"/>
              <a:t>23/01/2015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120483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110085-1368-45B7-B4AA-7FAEEB24641C}" type="datetime1">
              <a:rPr lang="en-GB" smtClean="0"/>
              <a:t>23/01/2015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41376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A9F7F1E-002A-458D-A961-847D4B11F123}" type="datetime1">
              <a:rPr lang="en-GB" smtClean="0"/>
              <a:t>23/01/2015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5838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12099E-699F-493D-BFF3-0237ED4C5C7C}" type="datetime1">
              <a:rPr lang="en-GB" smtClean="0"/>
              <a:t>23/01/2015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4759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9BF200-19B6-4A1C-BB95-31DA05881547}" type="datetime1">
              <a:rPr lang="en-GB" smtClean="0"/>
              <a:t>23/01/2015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01769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0FB4DC6-763B-4447-93B5-4BE851F3DC63}" type="datetime1">
              <a:rPr lang="en-GB" smtClean="0"/>
              <a:t>23/01/2015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8975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4110D76-141D-4420-9B3F-662ADCED946B}" type="datetime1">
              <a:rPr lang="en-GB" smtClean="0"/>
              <a:t>23/01/2015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8295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41FC42A-FFE2-4932-A656-BA5D4056107F}" type="datetime1">
              <a:rPr lang="en-GB" smtClean="0"/>
              <a:t>23/01/2015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44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B8C75-4D4A-4E07-B166-AB4B5CCE620F}" type="datetime1">
              <a:rPr lang="en-GB" smtClean="0"/>
              <a:t>23/01/2015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19803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49D2D4-7DC2-44AF-B784-4A13127F1250}" type="datetime1">
              <a:rPr lang="en-GB" smtClean="0"/>
              <a:t>23/01/2015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35454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2289CC-AAB6-48E6-8DB6-22D8189482C6}" type="datetime1">
              <a:rPr lang="en-GB" smtClean="0"/>
              <a:t>23/01/2015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78276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457F9-0D5D-41BB-888D-AD02823330F3}" type="datetime1">
              <a:rPr lang="en-GB" smtClean="0"/>
              <a:t>23/01/2015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55F11-0F6B-4871-AF95-E9FBACA37828}" type="slidenum">
              <a:rPr lang="en-GB" smtClean="0"/>
              <a:t>‹#›</a:t>
            </a:fld>
            <a:endParaRPr lang="en-GB"/>
          </a:p>
        </p:txBody>
      </p:sp>
    </p:spTree>
    <p:extLst>
      <p:ext uri="{BB962C8B-B14F-4D97-AF65-F5344CB8AC3E}">
        <p14:creationId xmlns:p14="http://schemas.microsoft.com/office/powerpoint/2010/main" val="2630853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68.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64.png"/><Relationship Id="rId17" Type="http://schemas.openxmlformats.org/officeDocument/2006/relationships/image" Target="../media/image67.jpeg"/><Relationship Id="rId2" Type="http://schemas.openxmlformats.org/officeDocument/2006/relationships/image" Target="../media/image43.png"/><Relationship Id="rId16"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63.jpeg"/><Relationship Id="rId5" Type="http://schemas.openxmlformats.org/officeDocument/2006/relationships/image" Target="../media/image6.png"/><Relationship Id="rId1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0.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69.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3.wdp"/><Relationship Id="rId7" Type="http://schemas.openxmlformats.org/officeDocument/2006/relationships/image" Target="../media/image29.png"/><Relationship Id="rId12" Type="http://schemas.openxmlformats.org/officeDocument/2006/relationships/image" Target="../media/image72.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4.png"/><Relationship Id="rId3" Type="http://schemas.microsoft.com/office/2007/relationships/hdphoto" Target="../media/hdphoto3.wdp"/><Relationship Id="rId7" Type="http://schemas.openxmlformats.org/officeDocument/2006/relationships/image" Target="../media/image29.png"/><Relationship Id="rId12" Type="http://schemas.openxmlformats.org/officeDocument/2006/relationships/image" Target="../media/image73.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5.png"/><Relationship Id="rId5" Type="http://schemas.openxmlformats.org/officeDocument/2006/relationships/image" Target="../media/image11.png"/><Relationship Id="rId15" Type="http://schemas.microsoft.com/office/2007/relationships/hdphoto" Target="../media/hdphoto8.wdp"/><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 Id="rId14"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9.wdp"/><Relationship Id="rId3" Type="http://schemas.microsoft.com/office/2007/relationships/hdphoto" Target="../media/hdphoto3.wdp"/><Relationship Id="rId7" Type="http://schemas.openxmlformats.org/officeDocument/2006/relationships/image" Target="../media/image29.png"/><Relationship Id="rId12" Type="http://schemas.openxmlformats.org/officeDocument/2006/relationships/image" Target="../media/image76.png"/><Relationship Id="rId2" Type="http://schemas.openxmlformats.org/officeDocument/2006/relationships/image" Target="../media/image43.png"/><Relationship Id="rId16"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5.png"/><Relationship Id="rId5" Type="http://schemas.openxmlformats.org/officeDocument/2006/relationships/image" Target="../media/image11.png"/><Relationship Id="rId15" Type="http://schemas.openxmlformats.org/officeDocument/2006/relationships/image" Target="../media/image78.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 Id="rId14"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80.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2.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81.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5" Type="http://schemas.openxmlformats.org/officeDocument/2006/relationships/image" Target="../media/image84.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0.wdp"/><Relationship Id="rId3" Type="http://schemas.microsoft.com/office/2007/relationships/hdphoto" Target="../media/hdphoto3.wdp"/><Relationship Id="rId7" Type="http://schemas.openxmlformats.org/officeDocument/2006/relationships/image" Target="../media/image29.png"/><Relationship Id="rId12" Type="http://schemas.openxmlformats.org/officeDocument/2006/relationships/image" Target="../media/image8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5.png"/><Relationship Id="rId5" Type="http://schemas.openxmlformats.org/officeDocument/2006/relationships/image" Target="../media/image11.png"/><Relationship Id="rId15" Type="http://schemas.openxmlformats.org/officeDocument/2006/relationships/image" Target="../media/image87.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 Id="rId14"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9.png"/><Relationship Id="rId3" Type="http://schemas.microsoft.com/office/2007/relationships/hdphoto" Target="../media/hdphoto3.wdp"/><Relationship Id="rId7" Type="http://schemas.openxmlformats.org/officeDocument/2006/relationships/image" Target="../media/image29.png"/><Relationship Id="rId12" Type="http://schemas.openxmlformats.org/officeDocument/2006/relationships/image" Target="../media/image8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5.png"/><Relationship Id="rId5" Type="http://schemas.openxmlformats.org/officeDocument/2006/relationships/image" Target="../media/image11.png"/><Relationship Id="rId15" Type="http://schemas.openxmlformats.org/officeDocument/2006/relationships/image" Target="../media/image9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 Id="rId14"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92.png"/><Relationship Id="rId3" Type="http://schemas.microsoft.com/office/2007/relationships/hdphoto" Target="../media/hdphoto3.wdp"/><Relationship Id="rId7" Type="http://schemas.openxmlformats.org/officeDocument/2006/relationships/image" Target="../media/image29.png"/><Relationship Id="rId12" Type="http://schemas.openxmlformats.org/officeDocument/2006/relationships/image" Target="../media/image8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5.png"/><Relationship Id="rId5" Type="http://schemas.openxmlformats.org/officeDocument/2006/relationships/image" Target="../media/image11.png"/><Relationship Id="rId15" Type="http://schemas.microsoft.com/office/2007/relationships/hdphoto" Target="../media/hdphoto11.wdp"/><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94.png"/><Relationship Id="rId3" Type="http://schemas.microsoft.com/office/2007/relationships/hdphoto" Target="../media/hdphoto3.wdp"/><Relationship Id="rId7" Type="http://schemas.openxmlformats.org/officeDocument/2006/relationships/image" Target="../media/image29.png"/><Relationship Id="rId12" Type="http://schemas.openxmlformats.org/officeDocument/2006/relationships/image" Target="../media/image8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 Id="rId14"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97.png"/><Relationship Id="rId3" Type="http://schemas.microsoft.com/office/2007/relationships/hdphoto" Target="../media/hdphoto3.wdp"/><Relationship Id="rId7" Type="http://schemas.openxmlformats.org/officeDocument/2006/relationships/image" Target="../media/image29.png"/><Relationship Id="rId12" Type="http://schemas.openxmlformats.org/officeDocument/2006/relationships/image" Target="../media/image9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 Id="rId14" Type="http://schemas.openxmlformats.org/officeDocument/2006/relationships/image" Target="../media/image98.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00.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5.png"/><Relationship Id="rId5" Type="http://schemas.openxmlformats.org/officeDocument/2006/relationships/image" Target="../media/image6.png"/><Relationship Id="rId10" Type="http://schemas.openxmlformats.org/officeDocument/2006/relationships/image" Target="../media/image99.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101.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www.shodor.org/interactivate/activities/ShapeExplorer/" TargetMode="External"/><Relationship Id="rId18" Type="http://schemas.openxmlformats.org/officeDocument/2006/relationships/hyperlink" Target="http://www.mathgoodies.com/lessons/vol1/area_rectangle.html" TargetMode="External"/><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hyperlink" Target="http://www.echalk.co.uk/maths/dfes_numeracy/Assets/area_flash.swf" TargetMode="External"/><Relationship Id="rId17" Type="http://schemas.openxmlformats.org/officeDocument/2006/relationships/hyperlink" Target="http://www.mathsisfun.com/area.html" TargetMode="External"/><Relationship Id="rId2" Type="http://schemas.openxmlformats.org/officeDocument/2006/relationships/image" Target="../media/image43.png"/><Relationship Id="rId16" Type="http://schemas.openxmlformats.org/officeDocument/2006/relationships/hyperlink" Target="http://www.mymaths.co.uk/samples/sampleLessonAreaRectangle.swf" TargetMode="Externa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5" Type="http://schemas.openxmlformats.org/officeDocument/2006/relationships/hyperlink" Target="http://www.geogebratube.org/student/m279" TargetMode="External"/><Relationship Id="rId10" Type="http://schemas.openxmlformats.org/officeDocument/2006/relationships/image" Target="../media/image35.png"/><Relationship Id="rId19" Type="http://schemas.openxmlformats.org/officeDocument/2006/relationships/hyperlink" Target="http://illuminations.nctm.org/Activity.aspx?id=3547" TargetMode="External"/><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hyperlink" Target="http://www.greatmathsteachingideas.com/wp-content/uploads/2012/02/44255740-Area-and-Perimeter-Follow-Me-Card-Sort-Rectangle-Square-Triangle.pdf"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3.wdp"/><Relationship Id="rId7" Type="http://schemas.openxmlformats.org/officeDocument/2006/relationships/slide" Target="slide4.xml"/><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03.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102.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2.wdp"/><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10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04.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3.wdp"/><Relationship Id="rId7" Type="http://schemas.openxmlformats.org/officeDocument/2006/relationships/slide" Target="slide22.xml"/><Relationship Id="rId12" Type="http://schemas.openxmlformats.org/officeDocument/2006/relationships/image" Target="../media/image10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108.jpeg"/><Relationship Id="rId3" Type="http://schemas.openxmlformats.org/officeDocument/2006/relationships/image" Target="../media/image43.png"/><Relationship Id="rId7" Type="http://schemas.openxmlformats.org/officeDocument/2006/relationships/image" Target="../media/image11.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7.jpeg"/><Relationship Id="rId5" Type="http://schemas.openxmlformats.org/officeDocument/2006/relationships/image" Target="../media/image5.png"/><Relationship Id="rId10" Type="http://schemas.openxmlformats.org/officeDocument/2006/relationships/image" Target="../media/image32.png"/><Relationship Id="rId4" Type="http://schemas.microsoft.com/office/2007/relationships/hdphoto" Target="../media/hdphoto3.wdp"/><Relationship Id="rId9" Type="http://schemas.openxmlformats.org/officeDocument/2006/relationships/image" Target="../media/image29.png"/><Relationship Id="rId1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3.wdp"/><Relationship Id="rId7"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4.png"/><Relationship Id="rId26" Type="http://schemas.openxmlformats.org/officeDocument/2006/relationships/image" Target="../media/image30.png"/><Relationship Id="rId3" Type="http://schemas.openxmlformats.org/officeDocument/2006/relationships/image" Target="../media/image6.png"/><Relationship Id="rId21" Type="http://schemas.openxmlformats.org/officeDocument/2006/relationships/image" Target="../media/image27.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10.png"/><Relationship Id="rId25"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image" Target="../media/image23.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audio" Target="../media/audio1.wav"/><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slide" Target="slide4.xml"/><Relationship Id="rId28" Type="http://schemas.openxmlformats.org/officeDocument/2006/relationships/image" Target="../media/image7.png"/><Relationship Id="rId10" Type="http://schemas.openxmlformats.org/officeDocument/2006/relationships/image" Target="../media/image17.png"/><Relationship Id="rId19"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8.png"/><Relationship Id="rId27"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png"/><Relationship Id="rId3" Type="http://schemas.microsoft.com/office/2007/relationships/hdphoto" Target="../media/hdphoto3.wdp"/><Relationship Id="rId7" Type="http://schemas.openxmlformats.org/officeDocument/2006/relationships/image" Target="../media/image29.png"/><Relationship Id="rId12"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37.png"/><Relationship Id="rId5" Type="http://schemas.openxmlformats.org/officeDocument/2006/relationships/image" Target="../media/image11.png"/><Relationship Id="rId10" Type="http://schemas.microsoft.com/office/2007/relationships/hdphoto" Target="../media/hdphoto13.wdp"/><Relationship Id="rId4" Type="http://schemas.openxmlformats.org/officeDocument/2006/relationships/image" Target="../media/image6.png"/><Relationship Id="rId9" Type="http://schemas.openxmlformats.org/officeDocument/2006/relationships/image" Target="../media/image109.png"/></Relationships>
</file>

<file path=ppt/slides/_rels/slide31.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11.png"/><Relationship Id="rId3" Type="http://schemas.microsoft.com/office/2007/relationships/hdphoto" Target="../media/hdphoto3.wdp"/><Relationship Id="rId7" Type="http://schemas.openxmlformats.org/officeDocument/2006/relationships/image" Target="../media/image11.png"/><Relationship Id="rId12" Type="http://schemas.openxmlformats.org/officeDocument/2006/relationships/image" Target="../media/image110.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29.png"/><Relationship Id="rId14" Type="http://schemas.openxmlformats.org/officeDocument/2006/relationships/image" Target="../media/image112.pn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14.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113.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5" Type="http://schemas.openxmlformats.org/officeDocument/2006/relationships/image" Target="../media/image116.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115.png"/></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18.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11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32.png"/><Relationship Id="rId14" Type="http://schemas.microsoft.com/office/2007/relationships/hdphoto" Target="../media/hdphoto14.wdp"/></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119.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image" Target="../media/image120.png"/><Relationship Id="rId3" Type="http://schemas.microsoft.com/office/2007/relationships/hdphoto" Target="../media/hdphoto3.wdp"/><Relationship Id="rId7"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32.png"/><Relationship Id="rId9" Type="http://schemas.microsoft.com/office/2007/relationships/hdphoto" Target="../media/hdphoto15.wdp"/></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2.png"/><Relationship Id="rId18" Type="http://schemas.microsoft.com/office/2007/relationships/hdphoto" Target="../media/hdphoto18.wdp"/><Relationship Id="rId3" Type="http://schemas.microsoft.com/office/2007/relationships/hdphoto" Target="../media/hdphoto3.wdp"/><Relationship Id="rId7" Type="http://schemas.openxmlformats.org/officeDocument/2006/relationships/image" Target="../media/image5.png"/><Relationship Id="rId12" Type="http://schemas.openxmlformats.org/officeDocument/2006/relationships/image" Target="../media/image45.png"/><Relationship Id="rId17" Type="http://schemas.openxmlformats.org/officeDocument/2006/relationships/image" Target="../media/image125.png"/><Relationship Id="rId2" Type="http://schemas.openxmlformats.org/officeDocument/2006/relationships/image" Target="../media/image43.png"/><Relationship Id="rId16" Type="http://schemas.microsoft.com/office/2007/relationships/hdphoto" Target="../media/hdphoto17.wdp"/><Relationship Id="rId1" Type="http://schemas.openxmlformats.org/officeDocument/2006/relationships/slideLayout" Target="../slideLayouts/slideLayout1.xml"/><Relationship Id="rId6" Type="http://schemas.microsoft.com/office/2007/relationships/hdphoto" Target="../media/hdphoto16.wdp"/><Relationship Id="rId11" Type="http://schemas.openxmlformats.org/officeDocument/2006/relationships/image" Target="../media/image41.png"/><Relationship Id="rId5" Type="http://schemas.openxmlformats.org/officeDocument/2006/relationships/image" Target="../media/image121.jpeg"/><Relationship Id="rId15" Type="http://schemas.openxmlformats.org/officeDocument/2006/relationships/image" Target="../media/image124.png"/><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slide" Target="slide4.xml"/><Relationship Id="rId14" Type="http://schemas.openxmlformats.org/officeDocument/2006/relationships/image" Target="../media/image123.png"/></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3.wdp"/><Relationship Id="rId7" Type="http://schemas.openxmlformats.org/officeDocument/2006/relationships/slide" Target="slide4.xml"/><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26.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32.png"/><Relationship Id="rId9" Type="http://schemas.openxmlformats.org/officeDocument/2006/relationships/image" Target="../media/image41.png"/></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4.png"/><Relationship Id="rId3" Type="http://schemas.openxmlformats.org/officeDocument/2006/relationships/image" Target="../media/image43.png"/><Relationship Id="rId7" Type="http://schemas.openxmlformats.org/officeDocument/2006/relationships/image" Target="../media/image11.png"/><Relationship Id="rId12" Type="http://schemas.openxmlformats.org/officeDocument/2006/relationships/image" Target="../media/image18.png"/><Relationship Id="rId17" Type="http://schemas.openxmlformats.org/officeDocument/2006/relationships/image" Target="../media/image45.png"/><Relationship Id="rId2" Type="http://schemas.openxmlformats.org/officeDocument/2006/relationships/notesSlide" Target="../notesSlides/notesSlide3.xml"/><Relationship Id="rId16"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8.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53.png"/><Relationship Id="rId4" Type="http://schemas.microsoft.com/office/2007/relationships/hdphoto" Target="../media/hdphoto3.wdp"/><Relationship Id="rId9" Type="http://schemas.openxmlformats.org/officeDocument/2006/relationships/image" Target="../media/image44.png"/><Relationship Id="rId14"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20.wdp"/><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128.png"/><Relationship Id="rId2" Type="http://schemas.openxmlformats.org/officeDocument/2006/relationships/image" Target="../media/image43.png"/><Relationship Id="rId16"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19.wdp"/><Relationship Id="rId5" Type="http://schemas.openxmlformats.org/officeDocument/2006/relationships/image" Target="../media/image6.png"/><Relationship Id="rId15" Type="http://schemas.openxmlformats.org/officeDocument/2006/relationships/image" Target="../media/image40.png"/><Relationship Id="rId10" Type="http://schemas.openxmlformats.org/officeDocument/2006/relationships/image" Target="../media/image127.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129.png"/></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36.png"/><Relationship Id="rId18" Type="http://schemas.openxmlformats.org/officeDocument/2006/relationships/slide" Target="slide33.xml"/><Relationship Id="rId26" Type="http://schemas.openxmlformats.org/officeDocument/2006/relationships/image" Target="../media/image42.png"/><Relationship Id="rId3" Type="http://schemas.openxmlformats.org/officeDocument/2006/relationships/image" Target="../media/image6.png"/><Relationship Id="rId21" Type="http://schemas.openxmlformats.org/officeDocument/2006/relationships/image" Target="../media/image40.png"/><Relationship Id="rId7" Type="http://schemas.openxmlformats.org/officeDocument/2006/relationships/image" Target="../media/image33.png"/><Relationship Id="rId12" Type="http://schemas.openxmlformats.org/officeDocument/2006/relationships/slide" Target="slide5.xml"/><Relationship Id="rId17" Type="http://schemas.openxmlformats.org/officeDocument/2006/relationships/image" Target="../media/image38.png"/><Relationship Id="rId25" Type="http://schemas.openxmlformats.org/officeDocument/2006/relationships/slide" Target="slide3.xml"/><Relationship Id="rId2" Type="http://schemas.openxmlformats.org/officeDocument/2006/relationships/image" Target="../media/image5.png"/><Relationship Id="rId16" Type="http://schemas.openxmlformats.org/officeDocument/2006/relationships/slide" Target="slide8.xml"/><Relationship Id="rId20" Type="http://schemas.openxmlformats.org/officeDocument/2006/relationships/slide" Target="slide39.xml"/><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image" Target="../media/image35.png"/><Relationship Id="rId24" Type="http://schemas.openxmlformats.org/officeDocument/2006/relationships/slide" Target="slide38.xml"/><Relationship Id="rId5" Type="http://schemas.openxmlformats.org/officeDocument/2006/relationships/image" Target="../media/image32.png"/><Relationship Id="rId15" Type="http://schemas.openxmlformats.org/officeDocument/2006/relationships/image" Target="../media/image37.png"/><Relationship Id="rId23" Type="http://schemas.openxmlformats.org/officeDocument/2006/relationships/image" Target="../media/image41.png"/><Relationship Id="rId10" Type="http://schemas.openxmlformats.org/officeDocument/2006/relationships/slide" Target="slide11.xml"/><Relationship Id="rId19"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34.png"/><Relationship Id="rId14" Type="http://schemas.openxmlformats.org/officeDocument/2006/relationships/slide" Target="slide24.xml"/><Relationship Id="rId22" Type="http://schemas.openxmlformats.org/officeDocument/2006/relationships/slide" Target="slide35.xml"/><Relationship Id="rId27"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5.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3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4.png"/><Relationship Id="rId5" Type="http://schemas.openxmlformats.org/officeDocument/2006/relationships/image" Target="../media/image6.png"/><Relationship Id="rId15" Type="http://schemas.openxmlformats.org/officeDocument/2006/relationships/image" Target="../media/image47.emf"/><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29.png"/><Relationship Id="rId14" Type="http://schemas.openxmlformats.org/officeDocument/2006/relationships/image" Target="../media/image46.emf"/></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3.wdp"/><Relationship Id="rId7" Type="http://schemas.openxmlformats.org/officeDocument/2006/relationships/image" Target="../media/image48.png"/><Relationship Id="rId12"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45.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5.wdp"/><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5" Type="http://schemas.openxmlformats.org/officeDocument/2006/relationships/image" Target="../media/image52.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4.png"/><Relationship Id="rId3" Type="http://schemas.openxmlformats.org/officeDocument/2006/relationships/image" Target="../media/image43.png"/><Relationship Id="rId7" Type="http://schemas.openxmlformats.org/officeDocument/2006/relationships/image" Target="../media/image11.png"/><Relationship Id="rId12" Type="http://schemas.openxmlformats.org/officeDocument/2006/relationships/image" Target="../media/image18.png"/><Relationship Id="rId17" Type="http://schemas.openxmlformats.org/officeDocument/2006/relationships/image" Target="../media/image45.png"/><Relationship Id="rId2" Type="http://schemas.openxmlformats.org/officeDocument/2006/relationships/notesSlide" Target="../notesSlides/notesSlide1.xml"/><Relationship Id="rId16"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8.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53.png"/><Relationship Id="rId4" Type="http://schemas.microsoft.com/office/2007/relationships/hdphoto" Target="../media/hdphoto3.wdp"/><Relationship Id="rId9" Type="http://schemas.openxmlformats.org/officeDocument/2006/relationships/image" Target="../media/image44.png"/><Relationship Id="rId1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www.youtube.com/watch?v=0-wLoko5zNw" TargetMode="External"/><Relationship Id="rId18" Type="http://schemas.openxmlformats.org/officeDocument/2006/relationships/image" Target="../media/image45.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59.png"/><Relationship Id="rId17" Type="http://schemas.openxmlformats.org/officeDocument/2006/relationships/image" Target="../media/image33.png"/><Relationship Id="rId2" Type="http://schemas.openxmlformats.org/officeDocument/2006/relationships/image" Target="../media/image43.png"/><Relationship Id="rId16" Type="http://schemas.microsoft.com/office/2007/relationships/hdphoto" Target="../media/hdphoto7.wdp"/><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6.wdp"/><Relationship Id="rId5" Type="http://schemas.openxmlformats.org/officeDocument/2006/relationships/image" Target="../media/image6.png"/><Relationship Id="rId15" Type="http://schemas.openxmlformats.org/officeDocument/2006/relationships/image" Target="../media/image61.jpeg"/><Relationship Id="rId10" Type="http://schemas.openxmlformats.org/officeDocument/2006/relationships/image" Target="../media/image58.jpe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6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95000"/>
                    </a14:imgEffect>
                  </a14:imgLayer>
                </a14:imgProps>
              </a:ext>
              <a:ext uri="{28A0092B-C50C-407E-A947-70E740481C1C}">
                <a14:useLocalDpi xmlns:a14="http://schemas.microsoft.com/office/drawing/2010/main" val="0"/>
              </a:ext>
            </a:extLst>
          </a:blip>
          <a:srcRect/>
          <a:stretch>
            <a:fillRect/>
          </a:stretch>
        </p:blipFill>
        <p:spPr bwMode="auto">
          <a:xfrm>
            <a:off x="-117783" y="620688"/>
            <a:ext cx="9265029" cy="4584757"/>
          </a:xfrm>
          <a:prstGeom prst="rect">
            <a:avLst/>
          </a:prstGeom>
          <a:noFill/>
          <a:ln>
            <a:noFill/>
          </a:ln>
          <a:effectLst>
            <a:glow rad="228600">
              <a:schemeClr val="bg1">
                <a:lumMod val="85000"/>
                <a:alpha val="40000"/>
              </a:schemeClr>
            </a:glow>
            <a:outerShdw dist="35921" dir="2700000" algn="ctr" rotWithShape="0">
              <a:schemeClr val="bg2"/>
            </a:outerShdw>
            <a:reflection stA="20000" endPos="88000" dir="5400000" sy="-100000" algn="bl" rotWithShape="0"/>
            <a:softEdge rad="317500"/>
          </a:effectLst>
          <a:scene3d>
            <a:camera prst="orthographicFront"/>
            <a:lightRig rig="threePt" dir="t"/>
          </a:scene3d>
          <a:sp3d prstMaterial="softEdg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603" y="4581128"/>
            <a:ext cx="6876256" cy="161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7A55F11-0F6B-4871-AF95-E9FBACA37828}" type="slidenum">
              <a:rPr lang="en-GB" smtClean="0"/>
              <a:t>1</a:t>
            </a:fld>
            <a:endParaRPr lang="en-GB"/>
          </a:p>
        </p:txBody>
      </p:sp>
    </p:spTree>
    <p:extLst>
      <p:ext uri="{BB962C8B-B14F-4D97-AF65-F5344CB8AC3E}">
        <p14:creationId xmlns:p14="http://schemas.microsoft.com/office/powerpoint/2010/main" val="3443791987"/>
      </p:ext>
    </p:extLst>
  </p:cSld>
  <p:clrMapOvr>
    <a:masterClrMapping/>
  </p:clrMapOvr>
  <mc:AlternateContent xmlns:mc="http://schemas.openxmlformats.org/markup-compatibility/2006" xmlns:p14="http://schemas.microsoft.com/office/powerpoint/2010/main">
    <mc:Choice Requires="p14">
      <p:transition spd="slow" p14:dur="30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Vocabulary and Jobs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080018"/>
            <a:ext cx="8836907" cy="5229301"/>
            <a:chOff x="3275856" y="1196666"/>
            <a:chExt cx="5495639" cy="4896719"/>
          </a:xfrm>
        </p:grpSpPr>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196666"/>
              <a:ext cx="5144934" cy="4896719"/>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959137" y="1460147"/>
            <a:ext cx="7573304" cy="4339650"/>
          </a:xfrm>
          <a:prstGeom prst="rect">
            <a:avLst/>
          </a:prstGeom>
        </p:spPr>
        <p:txBody>
          <a:bodyPr wrap="square">
            <a:spAutoFit/>
          </a:bodyPr>
          <a:lstStyle/>
          <a:p>
            <a:r>
              <a:rPr lang="en-GB" dirty="0" smtClean="0">
                <a:latin typeface="Impact" pitchFamily="34" charset="0"/>
              </a:rPr>
              <a:t>Area</a:t>
            </a:r>
          </a:p>
          <a:p>
            <a:r>
              <a:rPr lang="en-GB" dirty="0" smtClean="0">
                <a:latin typeface="Impact" pitchFamily="34" charset="0"/>
              </a:rPr>
              <a:t>Squared</a:t>
            </a:r>
          </a:p>
          <a:p>
            <a:r>
              <a:rPr lang="en-GB" dirty="0" smtClean="0">
                <a:latin typeface="Impact" pitchFamily="34" charset="0"/>
              </a:rPr>
              <a:t>Formula</a:t>
            </a:r>
          </a:p>
          <a:p>
            <a:r>
              <a:rPr lang="en-GB" dirty="0" smtClean="0">
                <a:latin typeface="Impact" pitchFamily="34" charset="0"/>
              </a:rPr>
              <a:t>Surface</a:t>
            </a:r>
          </a:p>
          <a:p>
            <a:r>
              <a:rPr lang="en-GB" dirty="0" smtClean="0">
                <a:latin typeface="Impact" pitchFamily="34" charset="0"/>
              </a:rPr>
              <a:t>2 Dimension (2D)</a:t>
            </a:r>
          </a:p>
          <a:p>
            <a:r>
              <a:rPr lang="en-GB" dirty="0" smtClean="0">
                <a:latin typeface="Impact" pitchFamily="34" charset="0"/>
              </a:rPr>
              <a:t>Plane</a:t>
            </a:r>
          </a:p>
          <a:p>
            <a:r>
              <a:rPr lang="en-GB" dirty="0" smtClean="0">
                <a:latin typeface="Impact" pitchFamily="34" charset="0"/>
              </a:rPr>
              <a:t>Length</a:t>
            </a:r>
          </a:p>
          <a:p>
            <a:r>
              <a:rPr lang="en-GB" dirty="0" smtClean="0">
                <a:latin typeface="Impact" pitchFamily="34" charset="0"/>
              </a:rPr>
              <a:t>Width</a:t>
            </a:r>
          </a:p>
          <a:p>
            <a:r>
              <a:rPr lang="en-GB" dirty="0" smtClean="0">
                <a:latin typeface="Impact" pitchFamily="34" charset="0"/>
              </a:rPr>
              <a:t>mm</a:t>
            </a:r>
            <a:r>
              <a:rPr lang="en-GB" baseline="30000" dirty="0" smtClean="0">
                <a:latin typeface="Impact" pitchFamily="34" charset="0"/>
              </a:rPr>
              <a:t>2</a:t>
            </a:r>
            <a:r>
              <a:rPr lang="en-GB" dirty="0" smtClean="0">
                <a:latin typeface="Impact" pitchFamily="34" charset="0"/>
              </a:rPr>
              <a:t>  cm</a:t>
            </a:r>
            <a:r>
              <a:rPr lang="en-GB" baseline="30000" dirty="0">
                <a:latin typeface="Impact" pitchFamily="34" charset="0"/>
              </a:rPr>
              <a:t>2</a:t>
            </a:r>
            <a:r>
              <a:rPr lang="en-GB" dirty="0" smtClean="0">
                <a:latin typeface="Impact" pitchFamily="34" charset="0"/>
              </a:rPr>
              <a:t>  m</a:t>
            </a:r>
            <a:r>
              <a:rPr lang="en-GB" baseline="30000" dirty="0">
                <a:latin typeface="Impact" pitchFamily="34" charset="0"/>
              </a:rPr>
              <a:t>2</a:t>
            </a:r>
            <a:r>
              <a:rPr lang="en-GB" dirty="0" smtClean="0">
                <a:latin typeface="Impact" pitchFamily="34" charset="0"/>
              </a:rPr>
              <a:t> km</a:t>
            </a:r>
            <a:r>
              <a:rPr lang="en-GB" baseline="30000" dirty="0">
                <a:latin typeface="Impact" pitchFamily="34" charset="0"/>
              </a:rPr>
              <a:t>2</a:t>
            </a:r>
          </a:p>
          <a:p>
            <a:r>
              <a:rPr lang="en-GB" dirty="0" smtClean="0">
                <a:latin typeface="Impact" pitchFamily="34" charset="0"/>
              </a:rPr>
              <a:t>in</a:t>
            </a:r>
            <a:r>
              <a:rPr lang="en-GB" baseline="30000" dirty="0">
                <a:latin typeface="Impact" pitchFamily="34" charset="0"/>
              </a:rPr>
              <a:t>2</a:t>
            </a:r>
            <a:r>
              <a:rPr lang="en-GB" dirty="0" smtClean="0">
                <a:latin typeface="Impact" pitchFamily="34" charset="0"/>
              </a:rPr>
              <a:t>  ft</a:t>
            </a:r>
            <a:r>
              <a:rPr lang="en-GB" baseline="30000" dirty="0">
                <a:latin typeface="Impact" pitchFamily="34" charset="0"/>
              </a:rPr>
              <a:t>2</a:t>
            </a:r>
            <a:r>
              <a:rPr lang="en-GB" dirty="0" smtClean="0">
                <a:latin typeface="Impact" pitchFamily="34" charset="0"/>
              </a:rPr>
              <a:t>  yd</a:t>
            </a:r>
            <a:r>
              <a:rPr lang="en-GB" baseline="30000" dirty="0">
                <a:latin typeface="Impact" pitchFamily="34" charset="0"/>
              </a:rPr>
              <a:t>2</a:t>
            </a:r>
            <a:r>
              <a:rPr lang="en-GB" dirty="0" smtClean="0">
                <a:latin typeface="Impact" pitchFamily="34" charset="0"/>
              </a:rPr>
              <a:t>  mile</a:t>
            </a:r>
            <a:r>
              <a:rPr lang="en-GB" baseline="30000" dirty="0">
                <a:latin typeface="Impact" pitchFamily="34" charset="0"/>
              </a:rPr>
              <a:t>2</a:t>
            </a:r>
          </a:p>
          <a:p>
            <a:r>
              <a:rPr lang="en-GB" dirty="0" smtClean="0">
                <a:latin typeface="Impact" pitchFamily="34" charset="0"/>
              </a:rPr>
              <a:t>Hectare</a:t>
            </a:r>
            <a:endParaRPr lang="en-GB" dirty="0">
              <a:latin typeface="Impact" pitchFamily="34" charset="0"/>
            </a:endParaRPr>
          </a:p>
          <a:p>
            <a:r>
              <a:rPr lang="en-GB" dirty="0" smtClean="0">
                <a:latin typeface="Impact" pitchFamily="34" charset="0"/>
              </a:rPr>
              <a:t>Acre</a:t>
            </a:r>
          </a:p>
          <a:p>
            <a:r>
              <a:rPr lang="en-GB" dirty="0" smtClean="0">
                <a:latin typeface="Impact" pitchFamily="34" charset="0"/>
              </a:rPr>
              <a:t>Compound</a:t>
            </a:r>
          </a:p>
          <a:p>
            <a:endParaRPr lang="en-GB" sz="1200" dirty="0">
              <a:latin typeface="Impact" pitchFamily="34" charset="0"/>
            </a:endParaRPr>
          </a:p>
          <a:p>
            <a:r>
              <a:rPr lang="en-GB" sz="1200" dirty="0" smtClean="0">
                <a:latin typeface="Impact" pitchFamily="34" charset="0"/>
              </a:rPr>
              <a:t>These are the words you will be using in this topic</a:t>
            </a:r>
          </a:p>
          <a:p>
            <a:endParaRPr lang="en-GB" dirty="0">
              <a:latin typeface="Impact" pitchFamily="34" charset="0"/>
            </a:endParaRPr>
          </a:p>
        </p:txBody>
      </p:sp>
      <p:pic>
        <p:nvPicPr>
          <p:cNvPr id="24" name="Picture 23"/>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29006" y="1033462"/>
            <a:ext cx="578663" cy="5402058"/>
          </a:xfrm>
          <a:prstGeom prst="rect">
            <a:avLst/>
          </a:prstGeom>
          <a:noFill/>
          <a:ln>
            <a:noFill/>
          </a:ln>
        </p:spPr>
      </p:pic>
      <p:cxnSp>
        <p:nvCxnSpPr>
          <p:cNvPr id="7" name="Straight Connector 6"/>
          <p:cNvCxnSpPr/>
          <p:nvPr/>
        </p:nvCxnSpPr>
        <p:spPr>
          <a:xfrm>
            <a:off x="959137" y="1139517"/>
            <a:ext cx="0" cy="446883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724419" y="1412776"/>
            <a:ext cx="5040560" cy="0"/>
          </a:xfrm>
          <a:prstGeom prst="line">
            <a:avLst/>
          </a:prstGeom>
        </p:spPr>
        <p:style>
          <a:lnRef idx="3">
            <a:schemeClr val="dk1"/>
          </a:lnRef>
          <a:fillRef idx="0">
            <a:schemeClr val="dk1"/>
          </a:fillRef>
          <a:effectRef idx="2">
            <a:schemeClr val="dk1"/>
          </a:effectRef>
          <a:fontRef idx="minor">
            <a:schemeClr val="tx1"/>
          </a:fontRef>
        </p:style>
      </p:cxnSp>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352667" y="867454"/>
            <a:ext cx="219966" cy="1552707"/>
          </a:xfrm>
          <a:prstGeom prst="rect">
            <a:avLst/>
          </a:prstGeom>
          <a:noFill/>
          <a:ln>
            <a:noFill/>
          </a:ln>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61792" y="1135664"/>
            <a:ext cx="219966" cy="1552707"/>
          </a:xfrm>
          <a:prstGeom prst="rect">
            <a:avLst/>
          </a:prstGeom>
          <a:noFill/>
          <a:ln>
            <a:noFill/>
          </a:ln>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28945" y="1405071"/>
            <a:ext cx="219966" cy="1552707"/>
          </a:xfrm>
          <a:prstGeom prst="rect">
            <a:avLst/>
          </a:prstGeom>
          <a:noFill/>
          <a:ln>
            <a:noFill/>
          </a:ln>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19819" y="1705180"/>
            <a:ext cx="219966" cy="1552707"/>
          </a:xfrm>
          <a:prstGeom prst="rect">
            <a:avLst/>
          </a:prstGeom>
          <a:noFill/>
          <a:ln>
            <a:noFill/>
          </a:ln>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20280" y="1961066"/>
            <a:ext cx="219966" cy="1552707"/>
          </a:xfrm>
          <a:prstGeom prst="rect">
            <a:avLst/>
          </a:prstGeom>
          <a:noFill/>
          <a:ln>
            <a:noFill/>
          </a:ln>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496995" y="2205007"/>
            <a:ext cx="219966" cy="1552707"/>
          </a:xfrm>
          <a:prstGeom prst="rect">
            <a:avLst/>
          </a:prstGeom>
          <a:noFill/>
          <a:ln>
            <a:noFill/>
          </a:ln>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464094" y="2522932"/>
            <a:ext cx="219966" cy="1552707"/>
          </a:xfrm>
          <a:prstGeom prst="rect">
            <a:avLst/>
          </a:prstGeom>
          <a:noFill/>
          <a:ln>
            <a:noFill/>
          </a:ln>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352666" y="2801275"/>
            <a:ext cx="219966" cy="1552707"/>
          </a:xfrm>
          <a:prstGeom prst="rect">
            <a:avLst/>
          </a:prstGeom>
          <a:noFill/>
          <a:ln>
            <a:noFill/>
          </a:ln>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438170" y="3055748"/>
            <a:ext cx="219966" cy="1552707"/>
          </a:xfrm>
          <a:prstGeom prst="rect">
            <a:avLst/>
          </a:prstGeom>
          <a:noFill/>
          <a:ln>
            <a:noFill/>
          </a:ln>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829224" y="4145789"/>
            <a:ext cx="219966" cy="1552707"/>
          </a:xfrm>
          <a:prstGeom prst="rect">
            <a:avLst/>
          </a:prstGeom>
          <a:noFill/>
          <a:ln>
            <a:noFill/>
          </a:ln>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20281" y="3353699"/>
            <a:ext cx="219966" cy="1552707"/>
          </a:xfrm>
          <a:prstGeom prst="rect">
            <a:avLst/>
          </a:prstGeom>
          <a:noFill/>
          <a:ln>
            <a:noFill/>
          </a:ln>
        </p:spPr>
      </p:pic>
      <p:pic>
        <p:nvPicPr>
          <p:cNvPr id="47" name="Picture 4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74435" y="3641731"/>
            <a:ext cx="219966" cy="1552707"/>
          </a:xfrm>
          <a:prstGeom prst="rect">
            <a:avLst/>
          </a:prstGeom>
          <a:noFill/>
          <a:ln>
            <a:noFill/>
          </a:ln>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99672" y="3897339"/>
            <a:ext cx="219966" cy="1552707"/>
          </a:xfrm>
          <a:prstGeom prst="rect">
            <a:avLst/>
          </a:prstGeom>
          <a:noFill/>
          <a:ln>
            <a:noFill/>
          </a:ln>
        </p:spPr>
      </p:pic>
      <p:pic>
        <p:nvPicPr>
          <p:cNvPr id="49" name="Picture 48" descr="http://t0.gstatic.com/images?q=tbn:ANd9GcSV_QSd104kzYgOGG_GTGRlMdWISs8qccdrkRmnfR0rUmN1KdhQqA"/>
          <p:cNvPicPr/>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911299" y="5655482"/>
            <a:ext cx="7853591" cy="439155"/>
          </a:xfrm>
          <a:prstGeom prst="rect">
            <a:avLst/>
          </a:prstGeom>
          <a:noFill/>
          <a:ln>
            <a:noFill/>
          </a:ln>
          <a:effectLst>
            <a:glow rad="228600">
              <a:schemeClr val="accent1">
                <a:alpha val="40000"/>
              </a:schemeClr>
            </a:glow>
          </a:effectLst>
        </p:spPr>
      </p:pic>
      <p:sp>
        <p:nvSpPr>
          <p:cNvPr id="50" name="Snip Diagonal Corner Rectangle 49"/>
          <p:cNvSpPr/>
          <p:nvPr/>
        </p:nvSpPr>
        <p:spPr>
          <a:xfrm>
            <a:off x="4578527" y="1533824"/>
            <a:ext cx="4313953" cy="3911400"/>
          </a:xfrm>
          <a:prstGeom prst="snip2DiagRect">
            <a:avLst>
              <a:gd name="adj1" fmla="val 13169"/>
              <a:gd name="adj2" fmla="val 1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139" y="1161398"/>
            <a:ext cx="4451120" cy="19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201116" y="3404817"/>
            <a:ext cx="4045445" cy="17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5049683" y="1692522"/>
            <a:ext cx="3842797" cy="4524315"/>
          </a:xfrm>
          <a:prstGeom prst="rect">
            <a:avLst/>
          </a:prstGeom>
        </p:spPr>
        <p:txBody>
          <a:bodyPr wrap="square">
            <a:spAutoFit/>
          </a:bodyPr>
          <a:lstStyle/>
          <a:p>
            <a:r>
              <a:rPr lang="en-GB" dirty="0" smtClean="0">
                <a:latin typeface="Arial Unicode MS" pitchFamily="34" charset="-128"/>
                <a:ea typeface="Arial Unicode MS" pitchFamily="34" charset="-128"/>
                <a:cs typeface="Arial Unicode MS" pitchFamily="34" charset="-128"/>
              </a:rPr>
              <a:t>Carpet Fitter</a:t>
            </a:r>
          </a:p>
          <a:p>
            <a:r>
              <a:rPr lang="en-GB" dirty="0" smtClean="0">
                <a:latin typeface="Arial Unicode MS" pitchFamily="34" charset="-128"/>
                <a:ea typeface="Arial Unicode MS" pitchFamily="34" charset="-128"/>
                <a:cs typeface="Arial Unicode MS" pitchFamily="34" charset="-128"/>
              </a:rPr>
              <a:t>Tiler</a:t>
            </a:r>
          </a:p>
          <a:p>
            <a:r>
              <a:rPr lang="en-GB" dirty="0" smtClean="0">
                <a:latin typeface="Arial Unicode MS" pitchFamily="34" charset="-128"/>
                <a:ea typeface="Arial Unicode MS" pitchFamily="34" charset="-128"/>
                <a:cs typeface="Arial Unicode MS" pitchFamily="34" charset="-128"/>
              </a:rPr>
              <a:t>Roofer/Slater</a:t>
            </a:r>
          </a:p>
          <a:p>
            <a:r>
              <a:rPr lang="en-GB" dirty="0" smtClean="0">
                <a:latin typeface="Arial Unicode MS" pitchFamily="34" charset="-128"/>
                <a:ea typeface="Arial Unicode MS" pitchFamily="34" charset="-128"/>
                <a:cs typeface="Arial Unicode MS" pitchFamily="34" charset="-128"/>
              </a:rPr>
              <a:t>Road worker</a:t>
            </a:r>
          </a:p>
          <a:p>
            <a:r>
              <a:rPr lang="en-GB" dirty="0" smtClean="0">
                <a:latin typeface="Arial Unicode MS" pitchFamily="34" charset="-128"/>
                <a:ea typeface="Arial Unicode MS" pitchFamily="34" charset="-128"/>
                <a:cs typeface="Arial Unicode MS" pitchFamily="34" charset="-128"/>
              </a:rPr>
              <a:t>Cloth/Fabric worker</a:t>
            </a:r>
          </a:p>
          <a:p>
            <a:r>
              <a:rPr lang="en-GB" dirty="0" smtClean="0">
                <a:latin typeface="Arial Unicode MS" pitchFamily="34" charset="-128"/>
                <a:ea typeface="Arial Unicode MS" pitchFamily="34" charset="-128"/>
                <a:cs typeface="Arial Unicode MS" pitchFamily="34" charset="-128"/>
              </a:rPr>
              <a:t>Sheet Metal worker</a:t>
            </a:r>
          </a:p>
          <a:p>
            <a:r>
              <a:rPr lang="en-GB" dirty="0" smtClean="0">
                <a:latin typeface="Arial Unicode MS" pitchFamily="34" charset="-128"/>
                <a:ea typeface="Arial Unicode MS" pitchFamily="34" charset="-128"/>
                <a:cs typeface="Arial Unicode MS" pitchFamily="34" charset="-128"/>
              </a:rPr>
              <a:t>Seating planner</a:t>
            </a:r>
          </a:p>
          <a:p>
            <a:r>
              <a:rPr lang="en-GB" dirty="0" smtClean="0">
                <a:latin typeface="Arial Unicode MS" pitchFamily="34" charset="-128"/>
                <a:ea typeface="Arial Unicode MS" pitchFamily="34" charset="-128"/>
                <a:cs typeface="Arial Unicode MS" pitchFamily="34" charset="-128"/>
              </a:rPr>
              <a:t>Farming</a:t>
            </a:r>
          </a:p>
          <a:p>
            <a:r>
              <a:rPr lang="en-GB" dirty="0" smtClean="0">
                <a:latin typeface="Arial Unicode MS" pitchFamily="34" charset="-128"/>
                <a:ea typeface="Arial Unicode MS" pitchFamily="34" charset="-128"/>
                <a:cs typeface="Arial Unicode MS" pitchFamily="34" charset="-128"/>
              </a:rPr>
              <a:t>Housing planner</a:t>
            </a:r>
          </a:p>
          <a:p>
            <a:r>
              <a:rPr lang="en-GB" dirty="0" smtClean="0">
                <a:latin typeface="Arial Unicode MS" pitchFamily="34" charset="-128"/>
                <a:ea typeface="Arial Unicode MS" pitchFamily="34" charset="-128"/>
                <a:cs typeface="Arial Unicode MS" pitchFamily="34" charset="-128"/>
              </a:rPr>
              <a:t>…. Can you think of more?</a:t>
            </a:r>
          </a:p>
          <a:p>
            <a:r>
              <a:rPr lang="en-GB" dirty="0" smtClean="0">
                <a:latin typeface="Arial Unicode MS" pitchFamily="34" charset="-128"/>
                <a:ea typeface="Arial Unicode MS" pitchFamily="34" charset="-128"/>
                <a:cs typeface="Arial Unicode MS" pitchFamily="34" charset="-128"/>
              </a:rPr>
              <a:t>…………………………………</a:t>
            </a:r>
          </a:p>
          <a:p>
            <a:r>
              <a:rPr lang="en-GB" dirty="0" smtClean="0">
                <a:latin typeface="Arial Unicode MS" pitchFamily="34" charset="-128"/>
                <a:ea typeface="Arial Unicode MS" pitchFamily="34" charset="-128"/>
                <a:cs typeface="Arial Unicode MS" pitchFamily="34" charset="-128"/>
              </a:rPr>
              <a:t>…………………………………</a:t>
            </a:r>
          </a:p>
          <a:p>
            <a:endParaRPr lang="en-GB" dirty="0" smtClean="0">
              <a:latin typeface="Arial Unicode MS" pitchFamily="34" charset="-128"/>
              <a:ea typeface="Arial Unicode MS" pitchFamily="34" charset="-128"/>
              <a:cs typeface="Arial Unicode MS" pitchFamily="34" charset="-128"/>
            </a:endParaRPr>
          </a:p>
          <a:p>
            <a:endParaRPr lang="en-GB" dirty="0" smtClean="0">
              <a:latin typeface="Impact" pitchFamily="34" charset="0"/>
            </a:endParaRPr>
          </a:p>
          <a:p>
            <a:endParaRPr lang="en-GB" dirty="0" smtClean="0">
              <a:latin typeface="Impact" pitchFamily="34" charset="0"/>
            </a:endParaRPr>
          </a:p>
          <a:p>
            <a:endParaRPr lang="en-GB" dirty="0">
              <a:latin typeface="Impact" pitchFamily="34" charset="0"/>
            </a:endParaRPr>
          </a:p>
        </p:txBody>
      </p:sp>
      <p:pic>
        <p:nvPicPr>
          <p:cNvPr id="53"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29803" y="511550"/>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6371" y="5445223"/>
            <a:ext cx="1481216" cy="101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74077" y="5453821"/>
            <a:ext cx="1478646" cy="1059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06617" y="5044708"/>
            <a:ext cx="1949559" cy="1468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34124" y="5044708"/>
            <a:ext cx="2070457" cy="1421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6" name="Group 55"/>
          <p:cNvGrpSpPr/>
          <p:nvPr/>
        </p:nvGrpSpPr>
        <p:grpSpPr>
          <a:xfrm rot="9588804">
            <a:off x="7414158" y="153420"/>
            <a:ext cx="1380068" cy="1397125"/>
            <a:chOff x="6960409" y="4811394"/>
            <a:chExt cx="1821501" cy="1703644"/>
          </a:xfrm>
        </p:grpSpPr>
        <p:sp>
          <p:nvSpPr>
            <p:cNvPr id="57" name="Rectangle 56"/>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58" name="Rectangle 57"/>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59" name="Rectangle 58"/>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37068557"/>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68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Concept Activity</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0901" y="2492896"/>
            <a:ext cx="6157814" cy="4005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806" y="1470225"/>
            <a:ext cx="4100154" cy="260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37828" y="2032738"/>
            <a:ext cx="58102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99165" y="3692118"/>
            <a:ext cx="58102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27784" y="3692118"/>
            <a:ext cx="58102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287" y="3914780"/>
            <a:ext cx="58102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9876" y="4111375"/>
            <a:ext cx="58102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32240" y="5445224"/>
            <a:ext cx="58102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7864" y="3996299"/>
            <a:ext cx="58102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48178" y="4361718"/>
            <a:ext cx="58102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47315" y="5149949"/>
            <a:ext cx="58102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2847473">
            <a:off x="3775267" y="3642849"/>
            <a:ext cx="2294969" cy="84582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29" name="Rectangle 28"/>
          <p:cNvSpPr/>
          <p:nvPr/>
        </p:nvSpPr>
        <p:spPr>
          <a:xfrm>
            <a:off x="4632240" y="1470225"/>
            <a:ext cx="3842797" cy="1569660"/>
          </a:xfrm>
          <a:prstGeom prst="rect">
            <a:avLst/>
          </a:prstGeom>
        </p:spPr>
        <p:txBody>
          <a:bodyPr wrap="square">
            <a:spAutoFit/>
          </a:bodyPr>
          <a:lstStyle/>
          <a:p>
            <a:r>
              <a:rPr lang="en-GB" sz="3200" dirty="0" smtClean="0">
                <a:latin typeface="Impact" panose="020B0806030902050204" pitchFamily="34" charset="0"/>
                <a:ea typeface="Arial Unicode MS" pitchFamily="34" charset="-128"/>
                <a:cs typeface="Arial Unicode MS" pitchFamily="34" charset="-128"/>
              </a:rPr>
              <a:t>Fit the squares into the bottom of the boxes</a:t>
            </a:r>
            <a:endParaRPr lang="en-GB" sz="3200" dirty="0">
              <a:latin typeface="Impact" pitchFamily="34" charset="0"/>
            </a:endParaRPr>
          </a:p>
        </p:txBody>
      </p:sp>
      <p:sp>
        <p:nvSpPr>
          <p:cNvPr id="31" name="Rectangle 30"/>
          <p:cNvSpPr/>
          <p:nvPr/>
        </p:nvSpPr>
        <p:spPr>
          <a:xfrm>
            <a:off x="240485" y="4928430"/>
            <a:ext cx="3397892" cy="1569660"/>
          </a:xfrm>
          <a:prstGeom prst="rect">
            <a:avLst/>
          </a:prstGeom>
        </p:spPr>
        <p:txBody>
          <a:bodyPr wrap="square">
            <a:spAutoFit/>
          </a:bodyPr>
          <a:lstStyle/>
          <a:p>
            <a:r>
              <a:rPr lang="en-GB" sz="3200" dirty="0" smtClean="0">
                <a:latin typeface="Impact" panose="020B0806030902050204" pitchFamily="34" charset="0"/>
                <a:ea typeface="Arial Unicode MS" pitchFamily="34" charset="-128"/>
                <a:cs typeface="Arial Unicode MS" pitchFamily="34" charset="-128"/>
              </a:rPr>
              <a:t>How many will fit?</a:t>
            </a:r>
          </a:p>
          <a:p>
            <a:r>
              <a:rPr lang="en-GB" sz="3200" dirty="0" smtClean="0">
                <a:latin typeface="Impact" panose="020B0806030902050204" pitchFamily="34" charset="0"/>
                <a:ea typeface="Arial Unicode MS" pitchFamily="34" charset="-128"/>
                <a:cs typeface="Arial Unicode MS" pitchFamily="34" charset="-128"/>
              </a:rPr>
              <a:t>What about the gaps?</a:t>
            </a:r>
            <a:endParaRPr lang="en-GB" sz="3200" dirty="0">
              <a:latin typeface="Impact" pitchFamily="34" charset="0"/>
            </a:endParaRPr>
          </a:p>
        </p:txBody>
      </p:sp>
      <p:grpSp>
        <p:nvGrpSpPr>
          <p:cNvPr id="32" name="Group 31"/>
          <p:cNvGrpSpPr/>
          <p:nvPr/>
        </p:nvGrpSpPr>
        <p:grpSpPr>
          <a:xfrm rot="9588804">
            <a:off x="7414158" y="153420"/>
            <a:ext cx="1380068" cy="1397125"/>
            <a:chOff x="6960409" y="4811394"/>
            <a:chExt cx="1821501" cy="1703644"/>
          </a:xfrm>
        </p:grpSpPr>
        <p:sp>
          <p:nvSpPr>
            <p:cNvPr id="33" name="Rectangle 32"/>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4" name="Rectangle 33"/>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5" name="Rectangle 34"/>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6782198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625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44597" y="1149623"/>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rot="16200000">
            <a:off x="5755861" y="1856112"/>
            <a:ext cx="1181595"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smtClean="0">
                <a:solidFill>
                  <a:srgbClr val="00B0F0"/>
                </a:solidFill>
                <a:latin typeface="Gill Sans Ultra Bold" pitchFamily="34" charset="0"/>
              </a:rPr>
              <a:t>tenth</a:t>
            </a:r>
          </a:p>
        </p:txBody>
      </p:sp>
      <p:pic>
        <p:nvPicPr>
          <p:cNvPr id="9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010" y="1469667"/>
            <a:ext cx="8710470" cy="4993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rot="9588804">
            <a:off x="7414158" y="153420"/>
            <a:ext cx="1380068" cy="1397125"/>
            <a:chOff x="6960409" y="4811394"/>
            <a:chExt cx="1821501" cy="1703644"/>
          </a:xfrm>
        </p:grpSpPr>
        <p:sp>
          <p:nvSpPr>
            <p:cNvPr id="20" name="Rectangle 19"/>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1" name="Rectangle 20"/>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2" name="Rectangle 21"/>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10309406"/>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2" y="1191551"/>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046" y="1461566"/>
            <a:ext cx="2949383" cy="29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80966" y="2727467"/>
            <a:ext cx="39624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3851921" y="1556792"/>
            <a:ext cx="4824536" cy="1384995"/>
          </a:xfrm>
          <a:prstGeom prst="rect">
            <a:avLst/>
          </a:prstGeom>
        </p:spPr>
        <p:txBody>
          <a:bodyPr wrap="square">
            <a:spAutoFit/>
          </a:bodyPr>
          <a:lstStyle/>
          <a:p>
            <a:r>
              <a:rPr lang="en-GB" sz="2800" dirty="0" smtClean="0">
                <a:latin typeface="Impact" pitchFamily="34" charset="0"/>
              </a:rPr>
              <a:t>The square metre is one metre in two directions and is the size of a household rug</a:t>
            </a:r>
            <a:endParaRPr lang="en-GB" sz="2800" dirty="0">
              <a:latin typeface="Impact" pitchFamily="34" charset="0"/>
            </a:endParaRPr>
          </a:p>
        </p:txBody>
      </p:sp>
      <p:sp>
        <p:nvSpPr>
          <p:cNvPr id="20" name="Rectangle 19"/>
          <p:cNvSpPr/>
          <p:nvPr/>
        </p:nvSpPr>
        <p:spPr>
          <a:xfrm>
            <a:off x="163365" y="5229200"/>
            <a:ext cx="4984699" cy="1384995"/>
          </a:xfrm>
          <a:prstGeom prst="rect">
            <a:avLst/>
          </a:prstGeom>
        </p:spPr>
        <p:txBody>
          <a:bodyPr wrap="square">
            <a:spAutoFit/>
          </a:bodyPr>
          <a:lstStyle/>
          <a:p>
            <a:r>
              <a:rPr lang="en-GB" sz="2800" dirty="0" smtClean="0">
                <a:latin typeface="Impact" pitchFamily="34" charset="0"/>
              </a:rPr>
              <a:t>A square centimetre is one centimetre in two directions and would fit on your fingertip</a:t>
            </a:r>
            <a:endParaRPr lang="en-GB" sz="2800" dirty="0">
              <a:latin typeface="Impact" pitchFamily="34" charset="0"/>
            </a:endParaRPr>
          </a:p>
        </p:txBody>
      </p:sp>
      <p:pic>
        <p:nvPicPr>
          <p:cNvPr id="4" name="Picture 2"/>
          <p:cNvPicPr>
            <a:picLocks noChangeAspect="1" noChangeArrowheads="1"/>
          </p:cNvPicPr>
          <p:nvPr/>
        </p:nvPicPr>
        <p:blipFill>
          <a:blip r:embed="rId14">
            <a:extLst>
              <a:ext uri="{BEBA8EAE-BF5A-486C-A8C5-ECC9F3942E4B}">
                <a14:imgProps xmlns:a14="http://schemas.microsoft.com/office/drawing/2010/main">
                  <a14:imgLayer r:embed="rId15">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flipV="1">
            <a:off x="109682" y="3999514"/>
            <a:ext cx="2977747" cy="112067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rot="1035814">
            <a:off x="3176795" y="3394088"/>
            <a:ext cx="2060635" cy="954107"/>
          </a:xfrm>
          <a:prstGeom prst="rect">
            <a:avLst/>
          </a:prstGeom>
        </p:spPr>
        <p:txBody>
          <a:bodyPr wrap="square">
            <a:spAutoFit/>
          </a:bodyPr>
          <a:lstStyle/>
          <a:p>
            <a:r>
              <a:rPr lang="en-GB" sz="2800" dirty="0" smtClean="0">
                <a:latin typeface="Impact" pitchFamily="34" charset="0"/>
              </a:rPr>
              <a:t>10,000 sqcm</a:t>
            </a:r>
          </a:p>
          <a:p>
            <a:r>
              <a:rPr lang="en-GB" sz="2800" dirty="0">
                <a:latin typeface="Impact" pitchFamily="34" charset="0"/>
              </a:rPr>
              <a:t> </a:t>
            </a:r>
            <a:r>
              <a:rPr lang="en-GB" sz="2800" dirty="0" smtClean="0">
                <a:latin typeface="Impact" pitchFamily="34" charset="0"/>
              </a:rPr>
              <a:t> =  1 sqm</a:t>
            </a:r>
            <a:endParaRPr lang="en-GB" sz="2800" dirty="0">
              <a:latin typeface="Impact" pitchFamily="34" charset="0"/>
            </a:endParaRPr>
          </a:p>
        </p:txBody>
      </p:sp>
      <p:grpSp>
        <p:nvGrpSpPr>
          <p:cNvPr id="22" name="Group 21"/>
          <p:cNvGrpSpPr/>
          <p:nvPr/>
        </p:nvGrpSpPr>
        <p:grpSpPr>
          <a:xfrm rot="9588804">
            <a:off x="7414158" y="153420"/>
            <a:ext cx="1380068" cy="1397125"/>
            <a:chOff x="6960409" y="4811394"/>
            <a:chExt cx="1821501" cy="1703644"/>
          </a:xfrm>
        </p:grpSpPr>
        <p:sp>
          <p:nvSpPr>
            <p:cNvPr id="23" name="Rectangle 22"/>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4" name="Rectangle 23"/>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5" name="Rectangle 24"/>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45283436"/>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2" y="1191551"/>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63365" y="1476637"/>
            <a:ext cx="2896467" cy="3046988"/>
          </a:xfrm>
          <a:prstGeom prst="rect">
            <a:avLst/>
          </a:prstGeom>
        </p:spPr>
        <p:txBody>
          <a:bodyPr wrap="square">
            <a:spAutoFit/>
          </a:bodyPr>
          <a:lstStyle/>
          <a:p>
            <a:r>
              <a:rPr lang="en-GB" sz="2400" dirty="0" smtClean="0">
                <a:latin typeface="Impact" pitchFamily="34" charset="0"/>
              </a:rPr>
              <a:t>Squared area occupies 2 directions at once, x and y</a:t>
            </a:r>
          </a:p>
          <a:p>
            <a:endParaRPr lang="en-GB" sz="2400" dirty="0">
              <a:latin typeface="Impact" pitchFamily="34" charset="0"/>
            </a:endParaRPr>
          </a:p>
          <a:p>
            <a:r>
              <a:rPr lang="en-GB" sz="2400" dirty="0" smtClean="0">
                <a:latin typeface="Impact" pitchFamily="34" charset="0"/>
              </a:rPr>
              <a:t>Like spreading paint along a wall and up or down at the same time!</a:t>
            </a:r>
            <a:endParaRPr lang="en-GB" sz="2400" dirty="0">
              <a:latin typeface="Impact" pitchFamily="34" charset="0"/>
            </a:endParaRPr>
          </a:p>
        </p:txBody>
      </p:sp>
      <p:pic>
        <p:nvPicPr>
          <p:cNvPr id="2051"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1077839" y="4179177"/>
            <a:ext cx="3509194" cy="231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3275856" y="4179177"/>
            <a:ext cx="1152128" cy="1859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a:off x="4580384" y="4331577"/>
            <a:ext cx="0" cy="183203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052"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20272" y="1476637"/>
            <a:ext cx="1552575"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48064" y="4003434"/>
            <a:ext cx="30956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14080" y="1520261"/>
            <a:ext cx="2514104" cy="2583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rot="9588804">
            <a:off x="7414158" y="153420"/>
            <a:ext cx="1380068" cy="1397125"/>
            <a:chOff x="6960409" y="4811394"/>
            <a:chExt cx="1821501" cy="1703644"/>
          </a:xfrm>
        </p:grpSpPr>
        <p:sp>
          <p:nvSpPr>
            <p:cNvPr id="25" name="Rectangle 24"/>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6" name="Rectangle 25"/>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7" name="Rectangle 26"/>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7324137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4</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86403" y="1139517"/>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0614" y="1449443"/>
            <a:ext cx="4752975"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226781" y="1540472"/>
            <a:ext cx="3913172" cy="5016758"/>
          </a:xfrm>
          <a:prstGeom prst="rect">
            <a:avLst/>
          </a:prstGeom>
        </p:spPr>
        <p:txBody>
          <a:bodyPr wrap="square">
            <a:spAutoFit/>
          </a:bodyPr>
          <a:lstStyle/>
          <a:p>
            <a:r>
              <a:rPr lang="en-GB" sz="3200" dirty="0" smtClean="0">
                <a:latin typeface="Impact" pitchFamily="34" charset="0"/>
              </a:rPr>
              <a:t>The AREA of a square….</a:t>
            </a:r>
          </a:p>
          <a:p>
            <a:endParaRPr lang="en-GB" sz="3200" dirty="0">
              <a:latin typeface="Impact" pitchFamily="34" charset="0"/>
            </a:endParaRPr>
          </a:p>
          <a:p>
            <a:pPr marL="514350" indent="-514350">
              <a:buAutoNum type="arabicParenR"/>
            </a:pPr>
            <a:r>
              <a:rPr lang="en-GB" sz="3200" dirty="0" smtClean="0">
                <a:latin typeface="Impact" pitchFamily="34" charset="0"/>
              </a:rPr>
              <a:t>Measure a side length</a:t>
            </a:r>
          </a:p>
          <a:p>
            <a:pPr marL="514350" indent="-514350">
              <a:buAutoNum type="arabicParenR"/>
            </a:pPr>
            <a:r>
              <a:rPr lang="en-GB" sz="3200" dirty="0" smtClean="0">
                <a:latin typeface="Impact" pitchFamily="34" charset="0"/>
              </a:rPr>
              <a:t>Multiply this number by itself</a:t>
            </a:r>
          </a:p>
          <a:p>
            <a:pPr marL="514350" indent="-514350">
              <a:buAutoNum type="arabicParenR"/>
            </a:pPr>
            <a:r>
              <a:rPr lang="en-GB" sz="3200" dirty="0" smtClean="0">
                <a:latin typeface="Impact" pitchFamily="34" charset="0"/>
              </a:rPr>
              <a:t>Add the correct squared unit</a:t>
            </a:r>
          </a:p>
          <a:p>
            <a:r>
              <a:rPr lang="en-GB" sz="3200" dirty="0" smtClean="0">
                <a:latin typeface="Impact" pitchFamily="34" charset="0"/>
              </a:rPr>
              <a:t>        </a:t>
            </a:r>
            <a:r>
              <a:rPr lang="en-GB" sz="2400" i="1" dirty="0" err="1" smtClean="0">
                <a:latin typeface="Impact" pitchFamily="34" charset="0"/>
              </a:rPr>
              <a:t>eg</a:t>
            </a:r>
            <a:r>
              <a:rPr lang="en-GB" sz="2400" i="1" dirty="0" smtClean="0">
                <a:latin typeface="Impact" pitchFamily="34" charset="0"/>
              </a:rPr>
              <a:t>  cm</a:t>
            </a:r>
            <a:r>
              <a:rPr lang="en-GB" sz="2400" i="1" baseline="30000" dirty="0" smtClean="0">
                <a:latin typeface="Impact" pitchFamily="34" charset="0"/>
              </a:rPr>
              <a:t>2</a:t>
            </a:r>
            <a:r>
              <a:rPr lang="en-GB" sz="2400" i="1" dirty="0" smtClean="0">
                <a:latin typeface="Impact" pitchFamily="34" charset="0"/>
              </a:rPr>
              <a:t> or maybe m</a:t>
            </a:r>
            <a:r>
              <a:rPr lang="en-GB" sz="2400" i="1" baseline="30000" dirty="0" smtClean="0">
                <a:latin typeface="Impact" pitchFamily="34" charset="0"/>
              </a:rPr>
              <a:t>2</a:t>
            </a:r>
            <a:endParaRPr lang="en-GB" sz="2400" i="1" baseline="30000" dirty="0">
              <a:latin typeface="Impact" pitchFamily="34" charset="0"/>
            </a:endParaRPr>
          </a:p>
          <a:p>
            <a:r>
              <a:rPr lang="en-GB" sz="3200" dirty="0" smtClean="0">
                <a:latin typeface="Impact" pitchFamily="34" charset="0"/>
              </a:rPr>
              <a:t>That’s </a:t>
            </a:r>
            <a:r>
              <a:rPr lang="en-GB" sz="3200" dirty="0" err="1" smtClean="0">
                <a:latin typeface="Impact" pitchFamily="34" charset="0"/>
              </a:rPr>
              <a:t>it..done</a:t>
            </a:r>
            <a:r>
              <a:rPr lang="en-GB" sz="3200" dirty="0" smtClean="0">
                <a:latin typeface="Impact" pitchFamily="34" charset="0"/>
              </a:rPr>
              <a:t> !</a:t>
            </a:r>
          </a:p>
        </p:txBody>
      </p:sp>
      <p:grpSp>
        <p:nvGrpSpPr>
          <p:cNvPr id="20" name="Group 19"/>
          <p:cNvGrpSpPr/>
          <p:nvPr/>
        </p:nvGrpSpPr>
        <p:grpSpPr>
          <a:xfrm rot="9588804">
            <a:off x="7414158" y="153420"/>
            <a:ext cx="1380068" cy="1397125"/>
            <a:chOff x="6960409" y="4811394"/>
            <a:chExt cx="1821501" cy="1703644"/>
          </a:xfrm>
        </p:grpSpPr>
        <p:sp>
          <p:nvSpPr>
            <p:cNvPr id="21" name="Rectangle 20"/>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2" name="Rectangle 21"/>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3" name="Rectangle 22"/>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524706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585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a:t>
            </a:r>
            <a:r>
              <a:rPr lang="en-GB" sz="2000" b="1" dirty="0">
                <a:solidFill>
                  <a:srgbClr val="FFFFFF"/>
                </a:solidFill>
                <a:latin typeface="Line Printer (PC)"/>
                <a:ea typeface="Calibri"/>
                <a:cs typeface="Times New Roman"/>
              </a:rPr>
              <a:t>5</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86403" y="1156782"/>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226781" y="1540472"/>
            <a:ext cx="3913172" cy="5016758"/>
          </a:xfrm>
          <a:prstGeom prst="rect">
            <a:avLst/>
          </a:prstGeom>
        </p:spPr>
        <p:txBody>
          <a:bodyPr wrap="square">
            <a:spAutoFit/>
          </a:bodyPr>
          <a:lstStyle/>
          <a:p>
            <a:r>
              <a:rPr lang="en-GB" sz="2000" dirty="0" smtClean="0">
                <a:latin typeface="Impact" pitchFamily="34" charset="0"/>
              </a:rPr>
              <a:t>Finding Square shaped Areas..</a:t>
            </a:r>
          </a:p>
          <a:p>
            <a:endParaRPr lang="en-GB" sz="2000" dirty="0">
              <a:latin typeface="Impact" pitchFamily="34" charset="0"/>
            </a:endParaRPr>
          </a:p>
          <a:p>
            <a:r>
              <a:rPr lang="en-GB" sz="2000" dirty="0" smtClean="0">
                <a:latin typeface="Impact" pitchFamily="34" charset="0"/>
              </a:rPr>
              <a:t>You will need to learn the answers to some basic questions such as the ‘Squared Numbers’</a:t>
            </a:r>
          </a:p>
          <a:p>
            <a:endParaRPr lang="en-GB" sz="2000" dirty="0">
              <a:latin typeface="Impact" pitchFamily="34" charset="0"/>
            </a:endParaRPr>
          </a:p>
          <a:p>
            <a:r>
              <a:rPr lang="en-GB" sz="2000" dirty="0" smtClean="0">
                <a:latin typeface="Impact" pitchFamily="34" charset="0"/>
              </a:rPr>
              <a:t>These are just numbers multiplied by themselves.</a:t>
            </a:r>
          </a:p>
          <a:p>
            <a:endParaRPr lang="en-GB" sz="2000" dirty="0">
              <a:latin typeface="Impact" pitchFamily="34" charset="0"/>
            </a:endParaRPr>
          </a:p>
          <a:p>
            <a:r>
              <a:rPr lang="en-GB" sz="2000" dirty="0" smtClean="0">
                <a:latin typeface="Impact" pitchFamily="34" charset="0"/>
              </a:rPr>
              <a:t>If you already have the answer ..</a:t>
            </a:r>
            <a:r>
              <a:rPr lang="en-GB" sz="2000" dirty="0" err="1" smtClean="0">
                <a:latin typeface="Impact" pitchFamily="34" charset="0"/>
              </a:rPr>
              <a:t>ie</a:t>
            </a:r>
            <a:r>
              <a:rPr lang="en-GB" sz="2000" dirty="0" smtClean="0">
                <a:latin typeface="Impact" pitchFamily="34" charset="0"/>
              </a:rPr>
              <a:t>.. the size of the Area … then you may have to work backwards.</a:t>
            </a:r>
          </a:p>
          <a:p>
            <a:endParaRPr lang="en-GB" sz="2000" dirty="0">
              <a:latin typeface="Impact" pitchFamily="34" charset="0"/>
            </a:endParaRPr>
          </a:p>
          <a:p>
            <a:r>
              <a:rPr lang="en-GB" sz="2000" dirty="0" smtClean="0">
                <a:latin typeface="Impact" pitchFamily="34" charset="0"/>
              </a:rPr>
              <a:t>The square root of a number tells you what number multiplied by itself will give you the Area</a:t>
            </a:r>
          </a:p>
        </p:txBody>
      </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0112" y="1452339"/>
            <a:ext cx="3331064" cy="3007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95936" y="1452339"/>
            <a:ext cx="1719440" cy="3397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1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004813" y="4816270"/>
            <a:ext cx="1552575"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84168" y="4653136"/>
            <a:ext cx="164782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6151996" y="4581128"/>
            <a:ext cx="151216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a:off x="6012160" y="4733528"/>
            <a:ext cx="0" cy="159600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Rectangle 9"/>
          <p:cNvSpPr/>
          <p:nvPr/>
        </p:nvSpPr>
        <p:spPr>
          <a:xfrm>
            <a:off x="6476179" y="5358302"/>
            <a:ext cx="2375970" cy="1077218"/>
          </a:xfrm>
          <a:prstGeom prst="rect">
            <a:avLst/>
          </a:prstGeom>
          <a:noFill/>
        </p:spPr>
        <p:txBody>
          <a:bodyPr wrap="none" lIns="91440" tIns="45720" rIns="91440" bIns="45720">
            <a:spAutoFit/>
          </a:bodyPr>
          <a:lstStyle/>
          <a:p>
            <a:pPr algn="ctr"/>
            <a:r>
              <a:rPr lang="en-US" sz="32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anose="020B0806030902050204" pitchFamily="34" charset="0"/>
              </a:rPr>
              <a:t>5x5=25</a:t>
            </a:r>
          </a:p>
          <a:p>
            <a:pPr algn="ctr"/>
            <a:r>
              <a:rPr lang="en-US" sz="32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anose="020B0806030902050204" pitchFamily="34" charset="0"/>
              </a:rPr>
              <a:t>But  √25=5</a:t>
            </a:r>
            <a:endParaRPr lang="en-US" sz="32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anose="020B0806030902050204" pitchFamily="34" charset="0"/>
            </a:endParaRPr>
          </a:p>
        </p:txBody>
      </p:sp>
      <p:sp>
        <p:nvSpPr>
          <p:cNvPr id="28" name="Rectangle 27"/>
          <p:cNvSpPr/>
          <p:nvPr/>
        </p:nvSpPr>
        <p:spPr>
          <a:xfrm>
            <a:off x="6788082" y="4243808"/>
            <a:ext cx="444352" cy="584775"/>
          </a:xfrm>
          <a:prstGeom prst="rect">
            <a:avLst/>
          </a:prstGeom>
          <a:noFill/>
        </p:spPr>
        <p:txBody>
          <a:bodyPr wrap="none" lIns="91440" tIns="45720" rIns="91440" bIns="45720">
            <a:spAutoFit/>
          </a:bodyPr>
          <a:lstStyle/>
          <a:p>
            <a:pPr algn="ctr"/>
            <a:r>
              <a:rPr lang="en-US" sz="32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anose="020B0806030902050204" pitchFamily="34" charset="0"/>
              </a:rPr>
              <a:t>5</a:t>
            </a:r>
            <a:endParaRPr lang="en-US" sz="32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anose="020B0806030902050204" pitchFamily="34" charset="0"/>
            </a:endParaRPr>
          </a:p>
        </p:txBody>
      </p:sp>
      <p:sp>
        <p:nvSpPr>
          <p:cNvPr id="29" name="Rectangle 28"/>
          <p:cNvSpPr/>
          <p:nvPr/>
        </p:nvSpPr>
        <p:spPr>
          <a:xfrm>
            <a:off x="5789984" y="5198948"/>
            <a:ext cx="444352" cy="584775"/>
          </a:xfrm>
          <a:prstGeom prst="rect">
            <a:avLst/>
          </a:prstGeom>
          <a:noFill/>
        </p:spPr>
        <p:txBody>
          <a:bodyPr wrap="none" lIns="91440" tIns="45720" rIns="91440" bIns="45720">
            <a:spAutoFit/>
          </a:bodyPr>
          <a:lstStyle/>
          <a:p>
            <a:pPr algn="ctr"/>
            <a:r>
              <a:rPr lang="en-US" sz="32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anose="020B0806030902050204" pitchFamily="34" charset="0"/>
              </a:rPr>
              <a:t>5</a:t>
            </a:r>
            <a:endParaRPr lang="en-US" sz="32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anose="020B0806030902050204" pitchFamily="34" charset="0"/>
            </a:endParaRPr>
          </a:p>
        </p:txBody>
      </p:sp>
      <p:grpSp>
        <p:nvGrpSpPr>
          <p:cNvPr id="26" name="Group 25"/>
          <p:cNvGrpSpPr/>
          <p:nvPr/>
        </p:nvGrpSpPr>
        <p:grpSpPr>
          <a:xfrm rot="9588804">
            <a:off x="7414158" y="153420"/>
            <a:ext cx="1380068" cy="1397125"/>
            <a:chOff x="6960409" y="4811394"/>
            <a:chExt cx="1821501" cy="1703644"/>
          </a:xfrm>
        </p:grpSpPr>
        <p:sp>
          <p:nvSpPr>
            <p:cNvPr id="27" name="Rectangle 26"/>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0" name="Rectangle 29"/>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1" name="Rectangle 30"/>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2210362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68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a:t>
            </a:r>
            <a:r>
              <a:rPr lang="en-GB" sz="2000" b="1" dirty="0">
                <a:solidFill>
                  <a:srgbClr val="FFFFFF"/>
                </a:solidFill>
                <a:latin typeface="Line Printer (PC)"/>
                <a:ea typeface="Calibri"/>
                <a:cs typeface="Times New Roman"/>
              </a:rPr>
              <a:t>6</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2" y="1191551"/>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63365" y="1550598"/>
            <a:ext cx="5272731" cy="4893647"/>
          </a:xfrm>
          <a:prstGeom prst="rect">
            <a:avLst/>
          </a:prstGeom>
        </p:spPr>
        <p:txBody>
          <a:bodyPr wrap="square">
            <a:spAutoFit/>
          </a:bodyPr>
          <a:lstStyle/>
          <a:p>
            <a:r>
              <a:rPr lang="en-GB" sz="2400" dirty="0" smtClean="0">
                <a:latin typeface="Impact" pitchFamily="34" charset="0"/>
              </a:rPr>
              <a:t>Square Area examples:..</a:t>
            </a:r>
          </a:p>
          <a:p>
            <a:endParaRPr lang="en-GB" sz="3200" dirty="0">
              <a:latin typeface="Impact" pitchFamily="34" charset="0"/>
            </a:endParaRPr>
          </a:p>
          <a:p>
            <a:pPr marL="342900" indent="-342900">
              <a:buAutoNum type="arabicParenR"/>
            </a:pPr>
            <a:r>
              <a:rPr lang="en-GB" sz="1600" dirty="0" smtClean="0">
                <a:latin typeface="Impact" pitchFamily="34" charset="0"/>
              </a:rPr>
              <a:t>The length of a square  rug is 2.5 metres long.</a:t>
            </a:r>
          </a:p>
          <a:p>
            <a:r>
              <a:rPr lang="en-GB" sz="1600" dirty="0" smtClean="0">
                <a:latin typeface="Impact" pitchFamily="34" charset="0"/>
              </a:rPr>
              <a:t>Find how many square metres of floor space the rug covers.</a:t>
            </a:r>
          </a:p>
          <a:p>
            <a:endParaRPr lang="en-GB" sz="1600" dirty="0">
              <a:latin typeface="Impact" pitchFamily="34" charset="0"/>
            </a:endParaRPr>
          </a:p>
          <a:p>
            <a:r>
              <a:rPr lang="en-GB" sz="1600" dirty="0" smtClean="0">
                <a:latin typeface="Impact" pitchFamily="34" charset="0"/>
              </a:rPr>
              <a:t>Answer…..   </a:t>
            </a:r>
            <a:r>
              <a:rPr lang="en-GB" sz="1600" dirty="0" smtClean="0">
                <a:solidFill>
                  <a:srgbClr val="00B050"/>
                </a:solidFill>
                <a:latin typeface="Impact" pitchFamily="34" charset="0"/>
              </a:rPr>
              <a:t>Measure the rug</a:t>
            </a:r>
            <a:r>
              <a:rPr lang="en-GB" sz="1600" dirty="0" smtClean="0">
                <a:latin typeface="Impact" pitchFamily="34" charset="0"/>
              </a:rPr>
              <a:t>…. This is already given as 2.5 m</a:t>
            </a:r>
          </a:p>
          <a:p>
            <a:r>
              <a:rPr lang="en-GB" sz="1600" dirty="0">
                <a:latin typeface="Impact" pitchFamily="34" charset="0"/>
              </a:rPr>
              <a:t>	</a:t>
            </a:r>
            <a:r>
              <a:rPr lang="en-GB" sz="1600" dirty="0" smtClean="0">
                <a:solidFill>
                  <a:srgbClr val="0070C0"/>
                </a:solidFill>
                <a:latin typeface="Impact" pitchFamily="34" charset="0"/>
              </a:rPr>
              <a:t>Multiply the length by itself</a:t>
            </a:r>
            <a:r>
              <a:rPr lang="en-GB" sz="1600" dirty="0" smtClean="0">
                <a:latin typeface="Impact" pitchFamily="34" charset="0"/>
              </a:rPr>
              <a:t>….  So .. 2.5 x 2.5 = 6.25</a:t>
            </a:r>
          </a:p>
          <a:p>
            <a:r>
              <a:rPr lang="en-GB" sz="1600" dirty="0">
                <a:latin typeface="Impact" pitchFamily="34" charset="0"/>
              </a:rPr>
              <a:t>	</a:t>
            </a:r>
            <a:r>
              <a:rPr lang="en-GB" sz="1600" dirty="0" smtClean="0">
                <a:solidFill>
                  <a:schemeClr val="accent6">
                    <a:lumMod val="75000"/>
                  </a:schemeClr>
                </a:solidFill>
                <a:latin typeface="Impact" pitchFamily="34" charset="0"/>
              </a:rPr>
              <a:t>Add the unit</a:t>
            </a:r>
            <a:r>
              <a:rPr lang="en-GB" sz="1600" dirty="0" smtClean="0">
                <a:latin typeface="Impact" pitchFamily="34" charset="0"/>
              </a:rPr>
              <a:t>….  Here it is metres x metres ..so  m</a:t>
            </a:r>
            <a:r>
              <a:rPr lang="en-GB" sz="1600" baseline="30000" dirty="0" smtClean="0">
                <a:latin typeface="Impact" pitchFamily="34" charset="0"/>
              </a:rPr>
              <a:t>2</a:t>
            </a:r>
          </a:p>
          <a:p>
            <a:endParaRPr lang="en-GB" sz="1600" dirty="0">
              <a:latin typeface="Impact" pitchFamily="34" charset="0"/>
            </a:endParaRPr>
          </a:p>
          <a:p>
            <a:r>
              <a:rPr lang="en-GB" sz="1600" dirty="0">
                <a:latin typeface="Impact" pitchFamily="34" charset="0"/>
              </a:rPr>
              <a:t>	</a:t>
            </a:r>
            <a:r>
              <a:rPr lang="en-GB" sz="1600" dirty="0" smtClean="0">
                <a:latin typeface="Impact" pitchFamily="34" charset="0"/>
              </a:rPr>
              <a:t>answer is   6.25 m</a:t>
            </a:r>
            <a:r>
              <a:rPr lang="en-GB" sz="1600" baseline="30000" dirty="0" smtClean="0">
                <a:latin typeface="Impact" pitchFamily="34" charset="0"/>
              </a:rPr>
              <a:t>2</a:t>
            </a:r>
          </a:p>
          <a:p>
            <a:endParaRPr lang="en-GB" sz="1600" dirty="0" smtClean="0">
              <a:latin typeface="Impact" pitchFamily="34" charset="0"/>
            </a:endParaRPr>
          </a:p>
          <a:p>
            <a:endParaRPr lang="en-GB" sz="1600" dirty="0">
              <a:latin typeface="Impact" pitchFamily="34" charset="0"/>
            </a:endParaRPr>
          </a:p>
          <a:p>
            <a:pPr marL="342900" indent="-342900">
              <a:buAutoNum type="arabicParenR" startAt="2"/>
            </a:pPr>
            <a:r>
              <a:rPr lang="en-GB" sz="1600" dirty="0" smtClean="0">
                <a:latin typeface="Impact" pitchFamily="34" charset="0"/>
              </a:rPr>
              <a:t>A broken square window is replaced.  5000 sqcm is used.  What is the size of the window (length?).</a:t>
            </a:r>
          </a:p>
          <a:p>
            <a:pPr marL="342900" indent="-342900">
              <a:buAutoNum type="arabicParenR" startAt="2"/>
            </a:pPr>
            <a:endParaRPr lang="en-GB" sz="1600" dirty="0">
              <a:latin typeface="Impact" pitchFamily="34" charset="0"/>
            </a:endParaRPr>
          </a:p>
          <a:p>
            <a:r>
              <a:rPr lang="en-GB" sz="1600" dirty="0" smtClean="0">
                <a:latin typeface="Impact" pitchFamily="34" charset="0"/>
              </a:rPr>
              <a:t>Answer….  Here we have the area already and need to work backwards.</a:t>
            </a:r>
          </a:p>
          <a:p>
            <a:r>
              <a:rPr lang="en-GB" sz="1600" dirty="0">
                <a:latin typeface="Impact" pitchFamily="34" charset="0"/>
              </a:rPr>
              <a:t>	</a:t>
            </a:r>
            <a:r>
              <a:rPr lang="en-GB" sz="1600" dirty="0" smtClean="0">
                <a:solidFill>
                  <a:srgbClr val="0070C0"/>
                </a:solidFill>
                <a:latin typeface="Impact" pitchFamily="34" charset="0"/>
              </a:rPr>
              <a:t>Take the square root of the area…   </a:t>
            </a:r>
            <a:r>
              <a:rPr lang="en-GB" sz="1600" dirty="0" smtClean="0">
                <a:latin typeface="Algerian"/>
              </a:rPr>
              <a:t>√</a:t>
            </a:r>
            <a:r>
              <a:rPr lang="en-GB" sz="1600" dirty="0" smtClean="0">
                <a:latin typeface="Impact" panose="020B0806030902050204" pitchFamily="34" charset="0"/>
              </a:rPr>
              <a:t>5000 =70.7cm</a:t>
            </a:r>
            <a:endParaRPr lang="en-GB" sz="1600" dirty="0">
              <a:latin typeface="Impact" pitchFamily="34" charset="0"/>
            </a:endParaRPr>
          </a:p>
        </p:txBody>
      </p:sp>
      <p:pic>
        <p:nvPicPr>
          <p:cNvPr id="3074" name="Picture 2"/>
          <p:cNvPicPr>
            <a:picLocks noChangeAspect="1" noChangeArrowheads="1"/>
          </p:cNvPicPr>
          <p:nvPr/>
        </p:nvPicPr>
        <p:blipFill>
          <a:blip r:embed="rId12">
            <a:extLst>
              <a:ext uri="{BEBA8EAE-BF5A-486C-A8C5-ECC9F3942E4B}">
                <a14:imgProps xmlns:a14="http://schemas.microsoft.com/office/drawing/2010/main">
                  <a14:imgLayer r:embed="rId13">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5403898" y="1491395"/>
            <a:ext cx="3467863" cy="265768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35155" y="4149081"/>
            <a:ext cx="3361431" cy="2388386"/>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200000">
            <a:off x="2003903" y="97171"/>
            <a:ext cx="360042"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200000">
            <a:off x="3295316" y="2545446"/>
            <a:ext cx="360042"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Group 20"/>
          <p:cNvGrpSpPr/>
          <p:nvPr/>
        </p:nvGrpSpPr>
        <p:grpSpPr>
          <a:xfrm rot="9588804">
            <a:off x="7414158" y="153420"/>
            <a:ext cx="1380068" cy="1397125"/>
            <a:chOff x="6960409" y="4811394"/>
            <a:chExt cx="1821501" cy="1703644"/>
          </a:xfrm>
        </p:grpSpPr>
        <p:sp>
          <p:nvSpPr>
            <p:cNvPr id="22" name="Rectangle 21"/>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4" name="Rectangle 23"/>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5" name="Rectangle 24"/>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1885630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1060260"/>
            <a:ext cx="9144000" cy="568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a:t>
            </a:r>
            <a:r>
              <a:rPr lang="en-GB" sz="2000" b="1" dirty="0">
                <a:solidFill>
                  <a:srgbClr val="FFFFFF"/>
                </a:solidFill>
                <a:latin typeface="Line Printer (PC)"/>
                <a:ea typeface="Calibri"/>
                <a:cs typeface="Times New Roman"/>
              </a:rPr>
              <a:t>7</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2" y="1191551"/>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95735" y="1517831"/>
            <a:ext cx="4232249" cy="4401205"/>
          </a:xfrm>
          <a:prstGeom prst="rect">
            <a:avLst/>
          </a:prstGeom>
        </p:spPr>
        <p:txBody>
          <a:bodyPr wrap="square">
            <a:spAutoFit/>
          </a:bodyPr>
          <a:lstStyle/>
          <a:p>
            <a:r>
              <a:rPr lang="en-GB" sz="2000" dirty="0" smtClean="0">
                <a:latin typeface="Impact" pitchFamily="34" charset="0"/>
              </a:rPr>
              <a:t>Rectangular Areas…</a:t>
            </a:r>
          </a:p>
          <a:p>
            <a:endParaRPr lang="en-GB" sz="2000" dirty="0">
              <a:latin typeface="Impact" pitchFamily="34" charset="0"/>
            </a:endParaRPr>
          </a:p>
          <a:p>
            <a:r>
              <a:rPr lang="en-GB" sz="2000" dirty="0" smtClean="0">
                <a:latin typeface="Impact" pitchFamily="34" charset="0"/>
              </a:rPr>
              <a:t>A rectangle is just a longer square!</a:t>
            </a:r>
          </a:p>
          <a:p>
            <a:endParaRPr lang="en-GB" sz="2000" dirty="0">
              <a:latin typeface="Impact" pitchFamily="34" charset="0"/>
            </a:endParaRPr>
          </a:p>
          <a:p>
            <a:r>
              <a:rPr lang="en-GB" sz="2000" dirty="0" smtClean="0">
                <a:latin typeface="Impact" pitchFamily="34" charset="0"/>
              </a:rPr>
              <a:t>It has squares inside it in rows and columns</a:t>
            </a:r>
          </a:p>
          <a:p>
            <a:endParaRPr lang="en-GB" sz="2000" dirty="0">
              <a:latin typeface="Impact" pitchFamily="34" charset="0"/>
            </a:endParaRPr>
          </a:p>
          <a:p>
            <a:r>
              <a:rPr lang="en-GB" sz="2000" dirty="0" smtClean="0">
                <a:latin typeface="Impact" pitchFamily="34" charset="0"/>
              </a:rPr>
              <a:t>You ‘could’ count all the squares inside…or you could multiply the number of rows of squares by the number of columns of squares</a:t>
            </a:r>
          </a:p>
          <a:p>
            <a:endParaRPr lang="en-GB" sz="2000" dirty="0">
              <a:latin typeface="Impact" pitchFamily="34" charset="0"/>
            </a:endParaRPr>
          </a:p>
          <a:p>
            <a:r>
              <a:rPr lang="en-GB" sz="2000" dirty="0" smtClean="0">
                <a:latin typeface="Impact" pitchFamily="34" charset="0"/>
              </a:rPr>
              <a:t>Therefore the Area of a rectangle is its Length x Width</a:t>
            </a:r>
          </a:p>
        </p:txBody>
      </p:sp>
      <p:pic>
        <p:nvPicPr>
          <p:cNvPr id="717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7984" y="1517831"/>
            <a:ext cx="4387577" cy="3065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1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2123728" y="5559774"/>
            <a:ext cx="1130061" cy="913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55976" y="4807307"/>
            <a:ext cx="2592288" cy="1537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08304" y="4807307"/>
            <a:ext cx="139065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20943825">
            <a:off x="7001640" y="4574561"/>
            <a:ext cx="1516762" cy="707886"/>
          </a:xfrm>
          <a:prstGeom prst="rect">
            <a:avLst/>
          </a:prstGeom>
          <a:noFill/>
        </p:spPr>
        <p:txBody>
          <a:bodyPr wrap="none" lIns="91440" tIns="45720" rIns="91440" bIns="45720">
            <a:spAutoFit/>
          </a:bodyPr>
          <a:lstStyle/>
          <a:p>
            <a:pPr algn="ctr"/>
            <a:r>
              <a:rPr lang="en-US" sz="2000" b="1" dirty="0" smtClean="0">
                <a:ln w="10541" cmpd="sng">
                  <a:solidFill>
                    <a:srgbClr val="7D7D7D">
                      <a:tint val="100000"/>
                      <a:shade val="100000"/>
                      <a:satMod val="110000"/>
                    </a:srgbClr>
                  </a:solidFill>
                  <a:prstDash val="solid"/>
                </a:ln>
              </a:rPr>
              <a:t>A  =  68x49</a:t>
            </a:r>
          </a:p>
          <a:p>
            <a:pPr algn="ctr"/>
            <a:r>
              <a:rPr lang="en-US" sz="2000" b="1" cap="none" spc="0" dirty="0" smtClean="0">
                <a:ln w="10541" cmpd="sng">
                  <a:solidFill>
                    <a:srgbClr val="7D7D7D">
                      <a:tint val="100000"/>
                      <a:shade val="100000"/>
                      <a:satMod val="110000"/>
                    </a:srgbClr>
                  </a:solidFill>
                  <a:prstDash val="solid"/>
                </a:ln>
                <a:effectLst/>
              </a:rPr>
              <a:t>= 3,332 mm</a:t>
            </a:r>
            <a:r>
              <a:rPr lang="en-US" sz="2000" b="1" cap="none" spc="0" baseline="30000" dirty="0" smtClean="0">
                <a:ln w="10541" cmpd="sng">
                  <a:solidFill>
                    <a:srgbClr val="7D7D7D">
                      <a:tint val="100000"/>
                      <a:shade val="100000"/>
                      <a:satMod val="110000"/>
                    </a:srgbClr>
                  </a:solidFill>
                  <a:prstDash val="solid"/>
                </a:ln>
                <a:effectLst/>
              </a:rPr>
              <a:t>2</a:t>
            </a:r>
            <a:endParaRPr lang="en-US" sz="2000" b="1" cap="none" spc="0" baseline="30000" dirty="0">
              <a:ln w="10541" cmpd="sng">
                <a:solidFill>
                  <a:srgbClr val="7D7D7D">
                    <a:tint val="100000"/>
                    <a:shade val="100000"/>
                    <a:satMod val="110000"/>
                  </a:srgbClr>
                </a:solidFill>
                <a:prstDash val="solid"/>
              </a:ln>
              <a:effectLst/>
            </a:endParaRPr>
          </a:p>
        </p:txBody>
      </p:sp>
      <p:grpSp>
        <p:nvGrpSpPr>
          <p:cNvPr id="22" name="Group 21"/>
          <p:cNvGrpSpPr/>
          <p:nvPr/>
        </p:nvGrpSpPr>
        <p:grpSpPr>
          <a:xfrm rot="9588804">
            <a:off x="7414158" y="153420"/>
            <a:ext cx="1380068" cy="1397125"/>
            <a:chOff x="6960409" y="4811394"/>
            <a:chExt cx="1821501" cy="1703644"/>
          </a:xfrm>
        </p:grpSpPr>
        <p:sp>
          <p:nvSpPr>
            <p:cNvPr id="23" name="Rectangle 22"/>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4" name="Rectangle 23"/>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5" name="Rectangle 24"/>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8271047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78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8</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2" y="1191551"/>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63365" y="1456496"/>
            <a:ext cx="5272731" cy="5139869"/>
          </a:xfrm>
          <a:prstGeom prst="rect">
            <a:avLst/>
          </a:prstGeom>
        </p:spPr>
        <p:txBody>
          <a:bodyPr wrap="square">
            <a:spAutoFit/>
          </a:bodyPr>
          <a:lstStyle/>
          <a:p>
            <a:r>
              <a:rPr lang="en-GB" sz="2400" dirty="0" smtClean="0">
                <a:latin typeface="Impact" pitchFamily="34" charset="0"/>
              </a:rPr>
              <a:t>Rectangle Area examples:..</a:t>
            </a:r>
          </a:p>
          <a:p>
            <a:endParaRPr lang="en-GB" sz="3200" dirty="0">
              <a:latin typeface="Impact" pitchFamily="34" charset="0"/>
            </a:endParaRPr>
          </a:p>
          <a:p>
            <a:pPr marL="342900" indent="-342900">
              <a:buAutoNum type="arabicParenR"/>
            </a:pPr>
            <a:r>
              <a:rPr lang="en-GB" sz="1600" dirty="0" smtClean="0">
                <a:latin typeface="Impact" pitchFamily="34" charset="0"/>
              </a:rPr>
              <a:t>The plans for a rectangular sports stadium lay out a 400m by 200m size area of land.  Find the number of sqm of land.</a:t>
            </a:r>
          </a:p>
          <a:p>
            <a:pPr marL="342900" indent="-342900">
              <a:buAutoNum type="arabicParenR"/>
            </a:pPr>
            <a:endParaRPr lang="en-GB" sz="1600" dirty="0">
              <a:latin typeface="Impact" pitchFamily="34" charset="0"/>
            </a:endParaRPr>
          </a:p>
          <a:p>
            <a:r>
              <a:rPr lang="en-GB" sz="1600" dirty="0" smtClean="0">
                <a:latin typeface="Impact" pitchFamily="34" charset="0"/>
              </a:rPr>
              <a:t>Answer…   Area of a rectangle is L X W … so  400m x 200m</a:t>
            </a:r>
          </a:p>
          <a:p>
            <a:r>
              <a:rPr lang="en-GB" sz="1600" dirty="0">
                <a:latin typeface="Impact" pitchFamily="34" charset="0"/>
              </a:rPr>
              <a:t>	</a:t>
            </a:r>
            <a:r>
              <a:rPr lang="en-GB" sz="1600" dirty="0" smtClean="0">
                <a:latin typeface="Impact" pitchFamily="34" charset="0"/>
              </a:rPr>
              <a:t>this equals   80,000 m</a:t>
            </a:r>
            <a:r>
              <a:rPr lang="en-GB" sz="1600" baseline="30000" dirty="0" smtClean="0">
                <a:latin typeface="Impact" pitchFamily="34" charset="0"/>
              </a:rPr>
              <a:t>2</a:t>
            </a:r>
          </a:p>
          <a:p>
            <a:pPr marL="342900" indent="-342900">
              <a:buAutoNum type="arabicParenR"/>
            </a:pPr>
            <a:endParaRPr lang="en-GB" sz="1600" dirty="0">
              <a:latin typeface="Impact" pitchFamily="34" charset="0"/>
            </a:endParaRPr>
          </a:p>
          <a:p>
            <a:endParaRPr lang="en-GB" sz="1600" dirty="0">
              <a:latin typeface="Impact" pitchFamily="34" charset="0"/>
            </a:endParaRPr>
          </a:p>
          <a:p>
            <a:endParaRPr lang="en-GB" sz="1600" dirty="0" smtClean="0">
              <a:latin typeface="Impact" pitchFamily="34" charset="0"/>
            </a:endParaRPr>
          </a:p>
          <a:p>
            <a:endParaRPr lang="en-GB" sz="1600" dirty="0">
              <a:latin typeface="Impact" pitchFamily="34" charset="0"/>
            </a:endParaRPr>
          </a:p>
          <a:p>
            <a:pPr marL="342900" indent="-342900">
              <a:buAutoNum type="arabicParenR" startAt="2"/>
            </a:pPr>
            <a:r>
              <a:rPr lang="en-GB" sz="1600" dirty="0" smtClean="0">
                <a:latin typeface="Impact" pitchFamily="34" charset="0"/>
              </a:rPr>
              <a:t>The area of glass for a new mobile phone screen is 50sqcm.  If the width of the screen is 5cm, how long is the screen?</a:t>
            </a:r>
          </a:p>
          <a:p>
            <a:pPr marL="342900" indent="-342900">
              <a:buAutoNum type="arabicParenR" startAt="2"/>
            </a:pPr>
            <a:endParaRPr lang="en-GB" sz="1600" dirty="0">
              <a:latin typeface="Impact" pitchFamily="34" charset="0"/>
            </a:endParaRPr>
          </a:p>
          <a:p>
            <a:r>
              <a:rPr lang="en-GB" sz="1600" dirty="0" smtClean="0">
                <a:latin typeface="Impact" pitchFamily="34" charset="0"/>
              </a:rPr>
              <a:t>Answer…	Now we know the Area is 50 and that A=</a:t>
            </a:r>
            <a:r>
              <a:rPr lang="en-GB" sz="1600" dirty="0" err="1" smtClean="0">
                <a:latin typeface="Impact" pitchFamily="34" charset="0"/>
              </a:rPr>
              <a:t>LxW</a:t>
            </a:r>
            <a:endParaRPr lang="en-GB" sz="1600" dirty="0" smtClean="0">
              <a:latin typeface="Impact" pitchFamily="34" charset="0"/>
            </a:endParaRPr>
          </a:p>
          <a:p>
            <a:r>
              <a:rPr lang="en-GB" sz="1600" dirty="0">
                <a:latin typeface="Impact" pitchFamily="34" charset="0"/>
              </a:rPr>
              <a:t>	</a:t>
            </a:r>
            <a:r>
              <a:rPr lang="en-GB" sz="1600" dirty="0" smtClean="0">
                <a:latin typeface="Impact" pitchFamily="34" charset="0"/>
              </a:rPr>
              <a:t>So…   50 = ?? x 5,	well only 10 x 5 can make 50</a:t>
            </a:r>
          </a:p>
          <a:p>
            <a:r>
              <a:rPr lang="en-GB" sz="1600" dirty="0">
                <a:latin typeface="Impact" pitchFamily="34" charset="0"/>
              </a:rPr>
              <a:t>	</a:t>
            </a:r>
            <a:r>
              <a:rPr lang="en-GB" sz="1600" dirty="0" smtClean="0">
                <a:latin typeface="Impact" pitchFamily="34" charset="0"/>
              </a:rPr>
              <a:t>so the answer is ….the length is 10cm</a:t>
            </a:r>
            <a:endParaRPr lang="en-GB" sz="1600" dirty="0">
              <a:latin typeface="Impact" pitchFamily="34" charset="0"/>
            </a:endParaRPr>
          </a:p>
        </p:txBody>
      </p:sp>
      <p:pic>
        <p:nvPicPr>
          <p:cNvPr id="3076"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983281" y="-2719"/>
            <a:ext cx="360042"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3186656" y="2185403"/>
            <a:ext cx="360042"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36096" y="1559130"/>
            <a:ext cx="3273921" cy="2633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14">
            <a:duotone>
              <a:prstClr val="black"/>
              <a:schemeClr val="accent5">
                <a:tint val="45000"/>
                <a:satMod val="400000"/>
              </a:schemeClr>
            </a:duotone>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17696396">
            <a:off x="6349485" y="3917491"/>
            <a:ext cx="1447141" cy="2845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Group 20"/>
          <p:cNvGrpSpPr/>
          <p:nvPr/>
        </p:nvGrpSpPr>
        <p:grpSpPr>
          <a:xfrm rot="9588804">
            <a:off x="7414158" y="153420"/>
            <a:ext cx="1380068" cy="1397125"/>
            <a:chOff x="6960409" y="4811394"/>
            <a:chExt cx="1821501" cy="1703644"/>
          </a:xfrm>
        </p:grpSpPr>
        <p:sp>
          <p:nvSpPr>
            <p:cNvPr id="22" name="Rectangle 21"/>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4" name="Rectangle 23"/>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5" name="Rectangle 24"/>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54015543"/>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lasticWrap/>
                    </a14:imgEffect>
                    <a14:imgEffect>
                      <a14:saturation sat="220000"/>
                    </a14:imgEffect>
                    <a14:imgEffect>
                      <a14:brightnessContrast bright="30000" contrast="33000"/>
                    </a14:imgEffect>
                  </a14:imgLayer>
                </a14:imgProps>
              </a:ext>
              <a:ext uri="{28A0092B-C50C-407E-A947-70E740481C1C}">
                <a14:useLocalDpi xmlns:a14="http://schemas.microsoft.com/office/drawing/2010/main" val="0"/>
              </a:ext>
            </a:extLst>
          </a:blip>
          <a:srcRect/>
          <a:stretch>
            <a:fillRect/>
          </a:stretch>
        </p:blipFill>
        <p:spPr bwMode="auto">
          <a:xfrm>
            <a:off x="94064" y="692696"/>
            <a:ext cx="8913007" cy="5570629"/>
          </a:xfrm>
          <a:prstGeom prst="rect">
            <a:avLst/>
          </a:prstGeom>
          <a:noFill/>
          <a:ln>
            <a:noFill/>
          </a:ln>
          <a:effectLst>
            <a:glow rad="9398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299" y="701097"/>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1739517"/>
            <a:ext cx="2921266" cy="499443"/>
          </a:xfrm>
          <a:prstGeom prst="rect">
            <a:avLst/>
          </a:prstGeom>
          <a:noFill/>
          <a:ln>
            <a:noFill/>
          </a:ln>
          <a:effectLst/>
          <a:scene3d>
            <a:camera prst="isometricLeftDown"/>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5130">
            <a:off x="5981496" y="1804287"/>
            <a:ext cx="3488325" cy="549385"/>
          </a:xfrm>
          <a:prstGeom prst="rect">
            <a:avLst/>
          </a:prstGeom>
          <a:noFill/>
          <a:ln>
            <a:noFill/>
          </a:ln>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84801" y="2238960"/>
            <a:ext cx="1531532" cy="1531536"/>
          </a:xfrm>
          <a:prstGeom prst="rect">
            <a:avLst/>
          </a:prstGeom>
          <a:noFill/>
          <a:ln>
            <a:noFill/>
          </a:ln>
        </p:spPr>
      </p:pic>
      <p:sp>
        <p:nvSpPr>
          <p:cNvPr id="2" name="Rectangle 1"/>
          <p:cNvSpPr/>
          <p:nvPr/>
        </p:nvSpPr>
        <p:spPr>
          <a:xfrm>
            <a:off x="2208099" y="4138190"/>
            <a:ext cx="4520789" cy="1862048"/>
          </a:xfrm>
          <a:prstGeom prst="rect">
            <a:avLst/>
          </a:prstGeom>
          <a:noFill/>
        </p:spPr>
        <p:txBody>
          <a:bodyPr wrap="none" lIns="91440" tIns="45720" rIns="91440" bIns="45720">
            <a:spAutoFit/>
          </a:bodyPr>
          <a:lstStyle/>
          <a:p>
            <a:pPr algn="ctr"/>
            <a:r>
              <a:rPr lang="en-US" sz="115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 R E A</a:t>
            </a:r>
            <a:endParaRPr lang="en-US" sz="115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1295321056"/>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78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9</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2" y="1191551"/>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111805" y="5517232"/>
            <a:ext cx="4984699" cy="936104"/>
          </a:xfrm>
          <a:prstGeom prst="snip2DiagRect">
            <a:avLst>
              <a:gd name="adj1" fmla="val 0"/>
              <a:gd name="adj2" fmla="val 3049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glow rad="127000">
              <a:schemeClr val="accent1">
                <a:alpha val="3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63365" y="1456496"/>
            <a:ext cx="4984699" cy="5570756"/>
          </a:xfrm>
          <a:prstGeom prst="rect">
            <a:avLst/>
          </a:prstGeom>
        </p:spPr>
        <p:txBody>
          <a:bodyPr wrap="square">
            <a:spAutoFit/>
          </a:bodyPr>
          <a:lstStyle/>
          <a:p>
            <a:r>
              <a:rPr lang="en-GB" sz="2400" dirty="0" smtClean="0">
                <a:latin typeface="Impact" pitchFamily="34" charset="0"/>
              </a:rPr>
              <a:t>Areas of circles..</a:t>
            </a:r>
          </a:p>
          <a:p>
            <a:endParaRPr lang="en-GB" dirty="0">
              <a:latin typeface="Impact" pitchFamily="34" charset="0"/>
            </a:endParaRPr>
          </a:p>
          <a:p>
            <a:r>
              <a:rPr lang="en-GB" sz="1600" dirty="0" smtClean="0">
                <a:latin typeface="Impact" pitchFamily="34" charset="0"/>
              </a:rPr>
              <a:t>The area of a circle can be found by cutting the circle up into pieces and turning it into a rectangle shape.</a:t>
            </a:r>
          </a:p>
          <a:p>
            <a:endParaRPr lang="en-GB" sz="1600" dirty="0">
              <a:latin typeface="Impact" pitchFamily="34" charset="0"/>
            </a:endParaRPr>
          </a:p>
          <a:p>
            <a:r>
              <a:rPr lang="en-GB" sz="1600" dirty="0" smtClean="0">
                <a:latin typeface="Impact" pitchFamily="34" charset="0"/>
              </a:rPr>
              <a:t>The area of the rectangle formed is just   </a:t>
            </a:r>
            <a:r>
              <a:rPr lang="en-GB" sz="1600" dirty="0" smtClean="0">
                <a:solidFill>
                  <a:srgbClr val="0070C0"/>
                </a:solidFill>
                <a:latin typeface="Impact" pitchFamily="34" charset="0"/>
              </a:rPr>
              <a:t>L </a:t>
            </a:r>
            <a:r>
              <a:rPr lang="en-GB" sz="1600" dirty="0" smtClean="0">
                <a:latin typeface="Impact" pitchFamily="34" charset="0"/>
              </a:rPr>
              <a:t>x</a:t>
            </a:r>
            <a:r>
              <a:rPr lang="en-GB" sz="1600" dirty="0" smtClean="0">
                <a:solidFill>
                  <a:srgbClr val="0070C0"/>
                </a:solidFill>
                <a:latin typeface="Impact" pitchFamily="34" charset="0"/>
              </a:rPr>
              <a:t> </a:t>
            </a:r>
            <a:r>
              <a:rPr lang="en-GB" sz="1600" dirty="0" smtClean="0">
                <a:solidFill>
                  <a:srgbClr val="7030A0"/>
                </a:solidFill>
                <a:latin typeface="Impact" pitchFamily="34" charset="0"/>
              </a:rPr>
              <a:t>W</a:t>
            </a:r>
          </a:p>
          <a:p>
            <a:endParaRPr lang="en-GB" sz="1600" dirty="0">
              <a:latin typeface="Impact" pitchFamily="34" charset="0"/>
            </a:endParaRPr>
          </a:p>
          <a:p>
            <a:r>
              <a:rPr lang="en-GB" sz="1600" dirty="0" smtClean="0">
                <a:latin typeface="Impact" pitchFamily="34" charset="0"/>
              </a:rPr>
              <a:t>However the </a:t>
            </a:r>
            <a:r>
              <a:rPr lang="en-GB" sz="1600" dirty="0" smtClean="0">
                <a:solidFill>
                  <a:srgbClr val="7030A0"/>
                </a:solidFill>
                <a:latin typeface="Impact" pitchFamily="34" charset="0"/>
              </a:rPr>
              <a:t>width</a:t>
            </a:r>
            <a:r>
              <a:rPr lang="en-GB" sz="1600" dirty="0" smtClean="0">
                <a:latin typeface="Impact" pitchFamily="34" charset="0"/>
              </a:rPr>
              <a:t> of the rectangle is the same as the radius of the circle.</a:t>
            </a:r>
          </a:p>
          <a:p>
            <a:endParaRPr lang="en-GB" sz="1600" dirty="0">
              <a:latin typeface="Impact" pitchFamily="34" charset="0"/>
            </a:endParaRPr>
          </a:p>
          <a:p>
            <a:r>
              <a:rPr lang="en-GB" sz="1600" dirty="0" smtClean="0">
                <a:latin typeface="Impact" pitchFamily="34" charset="0"/>
              </a:rPr>
              <a:t>Also the </a:t>
            </a:r>
            <a:r>
              <a:rPr lang="en-GB" sz="1600" dirty="0" smtClean="0">
                <a:solidFill>
                  <a:srgbClr val="0070C0"/>
                </a:solidFill>
                <a:latin typeface="Impact" pitchFamily="34" charset="0"/>
              </a:rPr>
              <a:t>length</a:t>
            </a:r>
            <a:r>
              <a:rPr lang="en-GB" sz="1600" dirty="0" smtClean="0">
                <a:latin typeface="Impact" pitchFamily="34" charset="0"/>
              </a:rPr>
              <a:t> of the rectangle is half of the circumference length (</a:t>
            </a:r>
            <a:r>
              <a:rPr lang="en-GB" sz="1600" dirty="0" err="1" smtClean="0">
                <a:latin typeface="Impact" pitchFamily="34" charset="0"/>
              </a:rPr>
              <a:t>ie</a:t>
            </a:r>
            <a:r>
              <a:rPr lang="en-GB" sz="1600" dirty="0" smtClean="0">
                <a:latin typeface="Impact" pitchFamily="34" charset="0"/>
              </a:rPr>
              <a:t> half of 2 </a:t>
            </a:r>
            <a:r>
              <a:rPr lang="el-GR" sz="1600" dirty="0" smtClean="0">
                <a:latin typeface="GungsuhChe" pitchFamily="49" charset="-127"/>
                <a:ea typeface="GungsuhChe" pitchFamily="49" charset="-127"/>
              </a:rPr>
              <a:t>π</a:t>
            </a:r>
            <a:r>
              <a:rPr lang="en-GB" sz="1600" dirty="0" smtClean="0">
                <a:latin typeface="Impact" pitchFamily="34" charset="0"/>
              </a:rPr>
              <a:t> r , which is </a:t>
            </a:r>
            <a:r>
              <a:rPr lang="el-GR" sz="1600" dirty="0">
                <a:latin typeface="GungsuhChe" pitchFamily="49" charset="-127"/>
                <a:ea typeface="GungsuhChe" pitchFamily="49" charset="-127"/>
              </a:rPr>
              <a:t>π</a:t>
            </a:r>
            <a:r>
              <a:rPr lang="en-GB" sz="1600" dirty="0">
                <a:latin typeface="Impact" pitchFamily="34" charset="0"/>
              </a:rPr>
              <a:t> r </a:t>
            </a:r>
            <a:r>
              <a:rPr lang="en-GB" sz="1600" dirty="0" smtClean="0">
                <a:latin typeface="Impact" pitchFamily="34" charset="0"/>
              </a:rPr>
              <a:t>)</a:t>
            </a:r>
          </a:p>
          <a:p>
            <a:endParaRPr lang="en-GB" sz="1600" dirty="0">
              <a:latin typeface="Impact" pitchFamily="34" charset="0"/>
            </a:endParaRPr>
          </a:p>
          <a:p>
            <a:r>
              <a:rPr lang="en-GB" sz="1600" dirty="0" smtClean="0">
                <a:latin typeface="Impact" pitchFamily="34" charset="0"/>
              </a:rPr>
              <a:t>Therefore the area of the rectangle (and also the circle) is r x </a:t>
            </a:r>
            <a:r>
              <a:rPr lang="el-GR" sz="1600" dirty="0">
                <a:latin typeface="Gungsuh" pitchFamily="18" charset="-127"/>
                <a:ea typeface="Gungsuh" pitchFamily="18" charset="-127"/>
              </a:rPr>
              <a:t>π</a:t>
            </a:r>
            <a:r>
              <a:rPr lang="en-GB" sz="1600" dirty="0">
                <a:latin typeface="Impact" pitchFamily="34" charset="0"/>
              </a:rPr>
              <a:t> </a:t>
            </a:r>
            <a:r>
              <a:rPr lang="en-GB" sz="1600" dirty="0" smtClean="0">
                <a:latin typeface="Impact" pitchFamily="34" charset="0"/>
              </a:rPr>
              <a:t>r    which can be written </a:t>
            </a:r>
            <a:r>
              <a:rPr lang="el-GR" sz="1600" dirty="0" smtClean="0">
                <a:latin typeface="Gungsuh" pitchFamily="18" charset="-127"/>
                <a:ea typeface="Gungsuh" pitchFamily="18" charset="-127"/>
              </a:rPr>
              <a:t>π</a:t>
            </a:r>
            <a:r>
              <a:rPr lang="en-GB" sz="1600" dirty="0" smtClean="0">
                <a:latin typeface="Impact" pitchFamily="34" charset="0"/>
              </a:rPr>
              <a:t> r</a:t>
            </a:r>
            <a:r>
              <a:rPr lang="en-GB" sz="1600" baseline="30000" dirty="0" smtClean="0">
                <a:latin typeface="Impact" pitchFamily="34" charset="0"/>
              </a:rPr>
              <a:t>2</a:t>
            </a:r>
          </a:p>
          <a:p>
            <a:endParaRPr lang="en-GB" dirty="0" smtClean="0">
              <a:latin typeface="Impact" pitchFamily="34" charset="0"/>
            </a:endParaRPr>
          </a:p>
          <a:p>
            <a:r>
              <a:rPr lang="en-GB" dirty="0" smtClean="0">
                <a:latin typeface="Impact" pitchFamily="34" charset="0"/>
              </a:rPr>
              <a:t>Don’t forget that just like a rectangle area, you are counting squares. Therefore your answer must be in squared units such as cm</a:t>
            </a:r>
            <a:r>
              <a:rPr lang="en-GB" baseline="30000" dirty="0" smtClean="0">
                <a:latin typeface="Impact" pitchFamily="34" charset="0"/>
              </a:rPr>
              <a:t>2</a:t>
            </a:r>
            <a:r>
              <a:rPr lang="en-GB" dirty="0" smtClean="0">
                <a:latin typeface="Impact" pitchFamily="34" charset="0"/>
              </a:rPr>
              <a:t> or m</a:t>
            </a:r>
            <a:r>
              <a:rPr lang="en-GB" baseline="30000" dirty="0">
                <a:latin typeface="Impact" pitchFamily="34" charset="0"/>
              </a:rPr>
              <a:t>2</a:t>
            </a:r>
          </a:p>
          <a:p>
            <a:endParaRPr lang="en-GB" dirty="0">
              <a:latin typeface="Impact" pitchFamily="34" charset="0"/>
            </a:endParaRPr>
          </a:p>
          <a:p>
            <a:endParaRPr lang="en-GB" sz="1600" dirty="0">
              <a:latin typeface="Impact" pitchFamily="34" charset="0"/>
            </a:endParaRPr>
          </a:p>
        </p:txBody>
      </p:sp>
      <p:sp>
        <p:nvSpPr>
          <p:cNvPr id="6" name="Rectangle 5"/>
          <p:cNvSpPr/>
          <p:nvPr/>
        </p:nvSpPr>
        <p:spPr>
          <a:xfrm>
            <a:off x="5710018" y="5671122"/>
            <a:ext cx="3230628"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Area = </a:t>
            </a:r>
            <a:r>
              <a:rPr lang="el-G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π</a:t>
            </a:r>
            <a:r>
              <a:rPr lang="en-GB"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r</a:t>
            </a:r>
            <a:r>
              <a:rPr lang="en-GB" sz="5400" b="1" cap="none" spc="0" baseline="30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2</a:t>
            </a:r>
            <a:endParaRPr lang="en-US" sz="5400" b="1" cap="none" spc="0" baseline="30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5"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336942" y="805581"/>
            <a:ext cx="180022" cy="240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flipH="1">
            <a:off x="3236099" y="2403302"/>
            <a:ext cx="203534" cy="2716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76401" y="1567492"/>
            <a:ext cx="3452900" cy="3664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72200" y="5175278"/>
            <a:ext cx="674667" cy="364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rved Left Arrow 8"/>
          <p:cNvSpPr/>
          <p:nvPr/>
        </p:nvSpPr>
        <p:spPr>
          <a:xfrm>
            <a:off x="7871160" y="2204864"/>
            <a:ext cx="517264" cy="16621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Freeform 9"/>
          <p:cNvSpPr/>
          <p:nvPr/>
        </p:nvSpPr>
        <p:spPr>
          <a:xfrm>
            <a:off x="4002657" y="2886517"/>
            <a:ext cx="1138686" cy="1523093"/>
          </a:xfrm>
          <a:custGeom>
            <a:avLst/>
            <a:gdLst>
              <a:gd name="connsiteX0" fmla="*/ 0 w 1138686"/>
              <a:gd name="connsiteY0" fmla="*/ 11958 h 1523093"/>
              <a:gd name="connsiteX1" fmla="*/ 207034 w 1138686"/>
              <a:gd name="connsiteY1" fmla="*/ 11958 h 1523093"/>
              <a:gd name="connsiteX2" fmla="*/ 241539 w 1138686"/>
              <a:gd name="connsiteY2" fmla="*/ 29211 h 1523093"/>
              <a:gd name="connsiteX3" fmla="*/ 276045 w 1138686"/>
              <a:gd name="connsiteY3" fmla="*/ 37838 h 1523093"/>
              <a:gd name="connsiteX4" fmla="*/ 327803 w 1138686"/>
              <a:gd name="connsiteY4" fmla="*/ 55091 h 1523093"/>
              <a:gd name="connsiteX5" fmla="*/ 396815 w 1138686"/>
              <a:gd name="connsiteY5" fmla="*/ 72343 h 1523093"/>
              <a:gd name="connsiteX6" fmla="*/ 422694 w 1138686"/>
              <a:gd name="connsiteY6" fmla="*/ 80970 h 1523093"/>
              <a:gd name="connsiteX7" fmla="*/ 483079 w 1138686"/>
              <a:gd name="connsiteY7" fmla="*/ 98223 h 1523093"/>
              <a:gd name="connsiteX8" fmla="*/ 560717 w 1138686"/>
              <a:gd name="connsiteY8" fmla="*/ 132728 h 1523093"/>
              <a:gd name="connsiteX9" fmla="*/ 612475 w 1138686"/>
              <a:gd name="connsiteY9" fmla="*/ 141355 h 1523093"/>
              <a:gd name="connsiteX10" fmla="*/ 646981 w 1138686"/>
              <a:gd name="connsiteY10" fmla="*/ 149981 h 1523093"/>
              <a:gd name="connsiteX11" fmla="*/ 690113 w 1138686"/>
              <a:gd name="connsiteY11" fmla="*/ 193113 h 1523093"/>
              <a:gd name="connsiteX12" fmla="*/ 715992 w 1138686"/>
              <a:gd name="connsiteY12" fmla="*/ 210366 h 1523093"/>
              <a:gd name="connsiteX13" fmla="*/ 767751 w 1138686"/>
              <a:gd name="connsiteY13" fmla="*/ 262125 h 1523093"/>
              <a:gd name="connsiteX14" fmla="*/ 793630 w 1138686"/>
              <a:gd name="connsiteY14" fmla="*/ 322509 h 1523093"/>
              <a:gd name="connsiteX15" fmla="*/ 802256 w 1138686"/>
              <a:gd name="connsiteY15" fmla="*/ 348389 h 1523093"/>
              <a:gd name="connsiteX16" fmla="*/ 828135 w 1138686"/>
              <a:gd name="connsiteY16" fmla="*/ 374268 h 1523093"/>
              <a:gd name="connsiteX17" fmla="*/ 845388 w 1138686"/>
              <a:gd name="connsiteY17" fmla="*/ 400147 h 1523093"/>
              <a:gd name="connsiteX18" fmla="*/ 862641 w 1138686"/>
              <a:gd name="connsiteY18" fmla="*/ 460532 h 1523093"/>
              <a:gd name="connsiteX19" fmla="*/ 871268 w 1138686"/>
              <a:gd name="connsiteY19" fmla="*/ 495038 h 1523093"/>
              <a:gd name="connsiteX20" fmla="*/ 879894 w 1138686"/>
              <a:gd name="connsiteY20" fmla="*/ 520917 h 1523093"/>
              <a:gd name="connsiteX21" fmla="*/ 888520 w 1138686"/>
              <a:gd name="connsiteY21" fmla="*/ 555423 h 1523093"/>
              <a:gd name="connsiteX22" fmla="*/ 905773 w 1138686"/>
              <a:gd name="connsiteY22" fmla="*/ 589928 h 1523093"/>
              <a:gd name="connsiteX23" fmla="*/ 914400 w 1138686"/>
              <a:gd name="connsiteY23" fmla="*/ 650313 h 1523093"/>
              <a:gd name="connsiteX24" fmla="*/ 923026 w 1138686"/>
              <a:gd name="connsiteY24" fmla="*/ 676192 h 1523093"/>
              <a:gd name="connsiteX25" fmla="*/ 931652 w 1138686"/>
              <a:gd name="connsiteY25" fmla="*/ 710698 h 1523093"/>
              <a:gd name="connsiteX26" fmla="*/ 948905 w 1138686"/>
              <a:gd name="connsiteY26" fmla="*/ 796962 h 1523093"/>
              <a:gd name="connsiteX27" fmla="*/ 966158 w 1138686"/>
              <a:gd name="connsiteY27" fmla="*/ 848721 h 1523093"/>
              <a:gd name="connsiteX28" fmla="*/ 974785 w 1138686"/>
              <a:gd name="connsiteY28" fmla="*/ 969491 h 1523093"/>
              <a:gd name="connsiteX29" fmla="*/ 992037 w 1138686"/>
              <a:gd name="connsiteY29" fmla="*/ 1003996 h 1523093"/>
              <a:gd name="connsiteX30" fmla="*/ 1009290 w 1138686"/>
              <a:gd name="connsiteY30" fmla="*/ 1098887 h 1523093"/>
              <a:gd name="connsiteX31" fmla="*/ 1009290 w 1138686"/>
              <a:gd name="connsiteY31" fmla="*/ 1305921 h 1523093"/>
              <a:gd name="connsiteX32" fmla="*/ 1035169 w 1138686"/>
              <a:gd name="connsiteY32" fmla="*/ 1487075 h 1523093"/>
              <a:gd name="connsiteX33" fmla="*/ 1138686 w 1138686"/>
              <a:gd name="connsiteY33" fmla="*/ 1512955 h 1523093"/>
              <a:gd name="connsiteX34" fmla="*/ 1104181 w 1138686"/>
              <a:gd name="connsiteY34" fmla="*/ 1504328 h 1523093"/>
              <a:gd name="connsiteX35" fmla="*/ 1078301 w 1138686"/>
              <a:gd name="connsiteY35" fmla="*/ 1487075 h 1523093"/>
              <a:gd name="connsiteX36" fmla="*/ 1130060 w 1138686"/>
              <a:gd name="connsiteY36" fmla="*/ 1495702 h 1523093"/>
              <a:gd name="connsiteX37" fmla="*/ 1086928 w 1138686"/>
              <a:gd name="connsiteY37" fmla="*/ 1521581 h 15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8686" h="1523093">
                <a:moveTo>
                  <a:pt x="0" y="11958"/>
                </a:moveTo>
                <a:cubicBezTo>
                  <a:pt x="87348" y="-2599"/>
                  <a:pt x="80360" y="-5316"/>
                  <a:pt x="207034" y="11958"/>
                </a:cubicBezTo>
                <a:cubicBezTo>
                  <a:pt x="219775" y="13695"/>
                  <a:pt x="229498" y="24696"/>
                  <a:pt x="241539" y="29211"/>
                </a:cubicBezTo>
                <a:cubicBezTo>
                  <a:pt x="252640" y="33374"/>
                  <a:pt x="264689" y="34431"/>
                  <a:pt x="276045" y="37838"/>
                </a:cubicBezTo>
                <a:cubicBezTo>
                  <a:pt x="293464" y="43064"/>
                  <a:pt x="310160" y="50681"/>
                  <a:pt x="327803" y="55091"/>
                </a:cubicBezTo>
                <a:cubicBezTo>
                  <a:pt x="350807" y="60842"/>
                  <a:pt x="373939" y="66104"/>
                  <a:pt x="396815" y="72343"/>
                </a:cubicBezTo>
                <a:cubicBezTo>
                  <a:pt x="405588" y="74736"/>
                  <a:pt x="413951" y="78472"/>
                  <a:pt x="422694" y="80970"/>
                </a:cubicBezTo>
                <a:cubicBezTo>
                  <a:pt x="444596" y="87228"/>
                  <a:pt x="462385" y="89354"/>
                  <a:pt x="483079" y="98223"/>
                </a:cubicBezTo>
                <a:cubicBezTo>
                  <a:pt x="516241" y="112435"/>
                  <a:pt x="523941" y="122698"/>
                  <a:pt x="560717" y="132728"/>
                </a:cubicBezTo>
                <a:cubicBezTo>
                  <a:pt x="577591" y="137330"/>
                  <a:pt x="595324" y="137925"/>
                  <a:pt x="612475" y="141355"/>
                </a:cubicBezTo>
                <a:cubicBezTo>
                  <a:pt x="624101" y="143680"/>
                  <a:pt x="635479" y="147106"/>
                  <a:pt x="646981" y="149981"/>
                </a:cubicBezTo>
                <a:cubicBezTo>
                  <a:pt x="731502" y="192243"/>
                  <a:pt x="647803" y="140226"/>
                  <a:pt x="690113" y="193113"/>
                </a:cubicBezTo>
                <a:cubicBezTo>
                  <a:pt x="696590" y="201209"/>
                  <a:pt x="708243" y="203478"/>
                  <a:pt x="715992" y="210366"/>
                </a:cubicBezTo>
                <a:cubicBezTo>
                  <a:pt x="734228" y="226576"/>
                  <a:pt x="767751" y="262125"/>
                  <a:pt x="767751" y="262125"/>
                </a:cubicBezTo>
                <a:cubicBezTo>
                  <a:pt x="787982" y="322820"/>
                  <a:pt x="761649" y="247887"/>
                  <a:pt x="793630" y="322509"/>
                </a:cubicBezTo>
                <a:cubicBezTo>
                  <a:pt x="797212" y="330867"/>
                  <a:pt x="797212" y="340823"/>
                  <a:pt x="802256" y="348389"/>
                </a:cubicBezTo>
                <a:cubicBezTo>
                  <a:pt x="809023" y="358540"/>
                  <a:pt x="820325" y="364896"/>
                  <a:pt x="828135" y="374268"/>
                </a:cubicBezTo>
                <a:cubicBezTo>
                  <a:pt x="834772" y="382233"/>
                  <a:pt x="839637" y="391521"/>
                  <a:pt x="845388" y="400147"/>
                </a:cubicBezTo>
                <a:cubicBezTo>
                  <a:pt x="872358" y="508020"/>
                  <a:pt x="837889" y="373902"/>
                  <a:pt x="862641" y="460532"/>
                </a:cubicBezTo>
                <a:cubicBezTo>
                  <a:pt x="865898" y="471932"/>
                  <a:pt x="868011" y="483638"/>
                  <a:pt x="871268" y="495038"/>
                </a:cubicBezTo>
                <a:cubicBezTo>
                  <a:pt x="873766" y="503781"/>
                  <a:pt x="877396" y="512174"/>
                  <a:pt x="879894" y="520917"/>
                </a:cubicBezTo>
                <a:cubicBezTo>
                  <a:pt x="883151" y="532317"/>
                  <a:pt x="884357" y="544322"/>
                  <a:pt x="888520" y="555423"/>
                </a:cubicBezTo>
                <a:cubicBezTo>
                  <a:pt x="893035" y="567464"/>
                  <a:pt x="900022" y="578426"/>
                  <a:pt x="905773" y="589928"/>
                </a:cubicBezTo>
                <a:cubicBezTo>
                  <a:pt x="908649" y="610056"/>
                  <a:pt x="910412" y="630375"/>
                  <a:pt x="914400" y="650313"/>
                </a:cubicBezTo>
                <a:cubicBezTo>
                  <a:pt x="916183" y="659229"/>
                  <a:pt x="920528" y="667449"/>
                  <a:pt x="923026" y="676192"/>
                </a:cubicBezTo>
                <a:cubicBezTo>
                  <a:pt x="926283" y="687592"/>
                  <a:pt x="929168" y="699105"/>
                  <a:pt x="931652" y="710698"/>
                </a:cubicBezTo>
                <a:cubicBezTo>
                  <a:pt x="937796" y="739371"/>
                  <a:pt x="939632" y="769143"/>
                  <a:pt x="948905" y="796962"/>
                </a:cubicBezTo>
                <a:lnTo>
                  <a:pt x="966158" y="848721"/>
                </a:lnTo>
                <a:cubicBezTo>
                  <a:pt x="969034" y="888978"/>
                  <a:pt x="968150" y="929681"/>
                  <a:pt x="974785" y="969491"/>
                </a:cubicBezTo>
                <a:cubicBezTo>
                  <a:pt x="976899" y="982175"/>
                  <a:pt x="988918" y="991521"/>
                  <a:pt x="992037" y="1003996"/>
                </a:cubicBezTo>
                <a:cubicBezTo>
                  <a:pt x="1040810" y="1199088"/>
                  <a:pt x="978029" y="1005102"/>
                  <a:pt x="1009290" y="1098887"/>
                </a:cubicBezTo>
                <a:cubicBezTo>
                  <a:pt x="1029585" y="1301819"/>
                  <a:pt x="1009290" y="1049473"/>
                  <a:pt x="1009290" y="1305921"/>
                </a:cubicBezTo>
                <a:cubicBezTo>
                  <a:pt x="1009290" y="1347315"/>
                  <a:pt x="991004" y="1442910"/>
                  <a:pt x="1035169" y="1487075"/>
                </a:cubicBezTo>
                <a:cubicBezTo>
                  <a:pt x="1064884" y="1516790"/>
                  <a:pt x="1095524" y="1508159"/>
                  <a:pt x="1138686" y="1512955"/>
                </a:cubicBezTo>
                <a:cubicBezTo>
                  <a:pt x="1127184" y="1510079"/>
                  <a:pt x="1115078" y="1508998"/>
                  <a:pt x="1104181" y="1504328"/>
                </a:cubicBezTo>
                <a:cubicBezTo>
                  <a:pt x="1094651" y="1500244"/>
                  <a:pt x="1068465" y="1490354"/>
                  <a:pt x="1078301" y="1487075"/>
                </a:cubicBezTo>
                <a:cubicBezTo>
                  <a:pt x="1094894" y="1481544"/>
                  <a:pt x="1112807" y="1492826"/>
                  <a:pt x="1130060" y="1495702"/>
                </a:cubicBezTo>
                <a:cubicBezTo>
                  <a:pt x="1117797" y="1532493"/>
                  <a:pt x="1130527" y="1521581"/>
                  <a:pt x="1086928" y="152158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Freeform 11"/>
          <p:cNvSpPr/>
          <p:nvPr/>
        </p:nvSpPr>
        <p:spPr>
          <a:xfrm>
            <a:off x="3700732" y="2789038"/>
            <a:ext cx="2874716" cy="1163360"/>
          </a:xfrm>
          <a:custGeom>
            <a:avLst/>
            <a:gdLst>
              <a:gd name="connsiteX0" fmla="*/ 0 w 2874716"/>
              <a:gd name="connsiteY0" fmla="*/ 100811 h 1163360"/>
              <a:gd name="connsiteX1" fmla="*/ 51759 w 2874716"/>
              <a:gd name="connsiteY1" fmla="*/ 83558 h 1163360"/>
              <a:gd name="connsiteX2" fmla="*/ 103517 w 2874716"/>
              <a:gd name="connsiteY2" fmla="*/ 57679 h 1163360"/>
              <a:gd name="connsiteX3" fmla="*/ 646981 w 2874716"/>
              <a:gd name="connsiteY3" fmla="*/ 49053 h 1163360"/>
              <a:gd name="connsiteX4" fmla="*/ 750498 w 2874716"/>
              <a:gd name="connsiteY4" fmla="*/ 66305 h 1163360"/>
              <a:gd name="connsiteX5" fmla="*/ 810883 w 2874716"/>
              <a:gd name="connsiteY5" fmla="*/ 74932 h 1163360"/>
              <a:gd name="connsiteX6" fmla="*/ 931653 w 2874716"/>
              <a:gd name="connsiteY6" fmla="*/ 92185 h 1163360"/>
              <a:gd name="connsiteX7" fmla="*/ 957532 w 2874716"/>
              <a:gd name="connsiteY7" fmla="*/ 100811 h 1163360"/>
              <a:gd name="connsiteX8" fmla="*/ 1000664 w 2874716"/>
              <a:gd name="connsiteY8" fmla="*/ 109437 h 1163360"/>
              <a:gd name="connsiteX9" fmla="*/ 1078302 w 2874716"/>
              <a:gd name="connsiteY9" fmla="*/ 135317 h 1163360"/>
              <a:gd name="connsiteX10" fmla="*/ 1130060 w 2874716"/>
              <a:gd name="connsiteY10" fmla="*/ 152570 h 1163360"/>
              <a:gd name="connsiteX11" fmla="*/ 1155940 w 2874716"/>
              <a:gd name="connsiteY11" fmla="*/ 161196 h 1163360"/>
              <a:gd name="connsiteX12" fmla="*/ 1190445 w 2874716"/>
              <a:gd name="connsiteY12" fmla="*/ 169822 h 1163360"/>
              <a:gd name="connsiteX13" fmla="*/ 1250830 w 2874716"/>
              <a:gd name="connsiteY13" fmla="*/ 195702 h 1163360"/>
              <a:gd name="connsiteX14" fmla="*/ 1276710 w 2874716"/>
              <a:gd name="connsiteY14" fmla="*/ 212954 h 1163360"/>
              <a:gd name="connsiteX15" fmla="*/ 1337094 w 2874716"/>
              <a:gd name="connsiteY15" fmla="*/ 230207 h 1163360"/>
              <a:gd name="connsiteX16" fmla="*/ 1362974 w 2874716"/>
              <a:gd name="connsiteY16" fmla="*/ 247460 h 1163360"/>
              <a:gd name="connsiteX17" fmla="*/ 1388853 w 2874716"/>
              <a:gd name="connsiteY17" fmla="*/ 256087 h 1163360"/>
              <a:gd name="connsiteX18" fmla="*/ 1449238 w 2874716"/>
              <a:gd name="connsiteY18" fmla="*/ 273339 h 1163360"/>
              <a:gd name="connsiteX19" fmla="*/ 1518249 w 2874716"/>
              <a:gd name="connsiteY19" fmla="*/ 307845 h 1163360"/>
              <a:gd name="connsiteX20" fmla="*/ 1552755 w 2874716"/>
              <a:gd name="connsiteY20" fmla="*/ 325098 h 1163360"/>
              <a:gd name="connsiteX21" fmla="*/ 1613140 w 2874716"/>
              <a:gd name="connsiteY21" fmla="*/ 350977 h 1163360"/>
              <a:gd name="connsiteX22" fmla="*/ 1664898 w 2874716"/>
              <a:gd name="connsiteY22" fmla="*/ 368230 h 1163360"/>
              <a:gd name="connsiteX23" fmla="*/ 1699404 w 2874716"/>
              <a:gd name="connsiteY23" fmla="*/ 394109 h 1163360"/>
              <a:gd name="connsiteX24" fmla="*/ 1725283 w 2874716"/>
              <a:gd name="connsiteY24" fmla="*/ 402736 h 1163360"/>
              <a:gd name="connsiteX25" fmla="*/ 1751162 w 2874716"/>
              <a:gd name="connsiteY25" fmla="*/ 419988 h 1163360"/>
              <a:gd name="connsiteX26" fmla="*/ 1777042 w 2874716"/>
              <a:gd name="connsiteY26" fmla="*/ 428615 h 1163360"/>
              <a:gd name="connsiteX27" fmla="*/ 1846053 w 2874716"/>
              <a:gd name="connsiteY27" fmla="*/ 463120 h 1163360"/>
              <a:gd name="connsiteX28" fmla="*/ 1871932 w 2874716"/>
              <a:gd name="connsiteY28" fmla="*/ 489000 h 1163360"/>
              <a:gd name="connsiteX29" fmla="*/ 1897811 w 2874716"/>
              <a:gd name="connsiteY29" fmla="*/ 497626 h 1163360"/>
              <a:gd name="connsiteX30" fmla="*/ 1923691 w 2874716"/>
              <a:gd name="connsiteY30" fmla="*/ 514879 h 1163360"/>
              <a:gd name="connsiteX31" fmla="*/ 1949570 w 2874716"/>
              <a:gd name="connsiteY31" fmla="*/ 523505 h 1163360"/>
              <a:gd name="connsiteX32" fmla="*/ 2009955 w 2874716"/>
              <a:gd name="connsiteY32" fmla="*/ 558011 h 1163360"/>
              <a:gd name="connsiteX33" fmla="*/ 2044460 w 2874716"/>
              <a:gd name="connsiteY33" fmla="*/ 575264 h 1163360"/>
              <a:gd name="connsiteX34" fmla="*/ 2087593 w 2874716"/>
              <a:gd name="connsiteY34" fmla="*/ 609770 h 1163360"/>
              <a:gd name="connsiteX35" fmla="*/ 2139351 w 2874716"/>
              <a:gd name="connsiteY35" fmla="*/ 627022 h 1163360"/>
              <a:gd name="connsiteX36" fmla="*/ 2199736 w 2874716"/>
              <a:gd name="connsiteY36" fmla="*/ 652902 h 1163360"/>
              <a:gd name="connsiteX37" fmla="*/ 2225615 w 2874716"/>
              <a:gd name="connsiteY37" fmla="*/ 670154 h 1163360"/>
              <a:gd name="connsiteX38" fmla="*/ 2251494 w 2874716"/>
              <a:gd name="connsiteY38" fmla="*/ 678781 h 1163360"/>
              <a:gd name="connsiteX39" fmla="*/ 2277374 w 2874716"/>
              <a:gd name="connsiteY39" fmla="*/ 696034 h 1163360"/>
              <a:gd name="connsiteX40" fmla="*/ 2346385 w 2874716"/>
              <a:gd name="connsiteY40" fmla="*/ 730539 h 1163360"/>
              <a:gd name="connsiteX41" fmla="*/ 2398143 w 2874716"/>
              <a:gd name="connsiteY41" fmla="*/ 773671 h 1163360"/>
              <a:gd name="connsiteX42" fmla="*/ 2424023 w 2874716"/>
              <a:gd name="connsiteY42" fmla="*/ 799551 h 1163360"/>
              <a:gd name="connsiteX43" fmla="*/ 2475781 w 2874716"/>
              <a:gd name="connsiteY43" fmla="*/ 834056 h 1163360"/>
              <a:gd name="connsiteX44" fmla="*/ 2501660 w 2874716"/>
              <a:gd name="connsiteY44" fmla="*/ 851309 h 1163360"/>
              <a:gd name="connsiteX45" fmla="*/ 2527540 w 2874716"/>
              <a:gd name="connsiteY45" fmla="*/ 877188 h 1163360"/>
              <a:gd name="connsiteX46" fmla="*/ 2562045 w 2874716"/>
              <a:gd name="connsiteY46" fmla="*/ 903068 h 1163360"/>
              <a:gd name="connsiteX47" fmla="*/ 2605177 w 2874716"/>
              <a:gd name="connsiteY47" fmla="*/ 937573 h 1163360"/>
              <a:gd name="connsiteX48" fmla="*/ 2656936 w 2874716"/>
              <a:gd name="connsiteY48" fmla="*/ 963453 h 1163360"/>
              <a:gd name="connsiteX49" fmla="*/ 2682815 w 2874716"/>
              <a:gd name="connsiteY49" fmla="*/ 980705 h 1163360"/>
              <a:gd name="connsiteX50" fmla="*/ 2734574 w 2874716"/>
              <a:gd name="connsiteY50" fmla="*/ 997958 h 1163360"/>
              <a:gd name="connsiteX51" fmla="*/ 2760453 w 2874716"/>
              <a:gd name="connsiteY51" fmla="*/ 1023837 h 1163360"/>
              <a:gd name="connsiteX52" fmla="*/ 2794959 w 2874716"/>
              <a:gd name="connsiteY52" fmla="*/ 1075596 h 1163360"/>
              <a:gd name="connsiteX53" fmla="*/ 2846717 w 2874716"/>
              <a:gd name="connsiteY53" fmla="*/ 1110102 h 1163360"/>
              <a:gd name="connsiteX54" fmla="*/ 2872596 w 2874716"/>
              <a:gd name="connsiteY54" fmla="*/ 1127354 h 1163360"/>
              <a:gd name="connsiteX55" fmla="*/ 2846717 w 2874716"/>
              <a:gd name="connsiteY55" fmla="*/ 1118728 h 1163360"/>
              <a:gd name="connsiteX56" fmla="*/ 2829464 w 2874716"/>
              <a:gd name="connsiteY56" fmla="*/ 1092849 h 1163360"/>
              <a:gd name="connsiteX57" fmla="*/ 2803585 w 2874716"/>
              <a:gd name="connsiteY57" fmla="*/ 1066970 h 1163360"/>
              <a:gd name="connsiteX58" fmla="*/ 2812211 w 2874716"/>
              <a:gd name="connsiteY58" fmla="*/ 1041090 h 1163360"/>
              <a:gd name="connsiteX59" fmla="*/ 2863970 w 2874716"/>
              <a:gd name="connsiteY59" fmla="*/ 1084222 h 1163360"/>
              <a:gd name="connsiteX60" fmla="*/ 2872596 w 2874716"/>
              <a:gd name="connsiteY60" fmla="*/ 1110102 h 1163360"/>
              <a:gd name="connsiteX61" fmla="*/ 2863970 w 2874716"/>
              <a:gd name="connsiteY61" fmla="*/ 1161860 h 1163360"/>
              <a:gd name="connsiteX62" fmla="*/ 2786332 w 2874716"/>
              <a:gd name="connsiteY62" fmla="*/ 1144607 h 1163360"/>
              <a:gd name="connsiteX63" fmla="*/ 2812211 w 2874716"/>
              <a:gd name="connsiteY63" fmla="*/ 1127354 h 116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74716" h="1163360">
                <a:moveTo>
                  <a:pt x="0" y="100811"/>
                </a:moveTo>
                <a:cubicBezTo>
                  <a:pt x="17253" y="95060"/>
                  <a:pt x="35140" y="90944"/>
                  <a:pt x="51759" y="83558"/>
                </a:cubicBezTo>
                <a:cubicBezTo>
                  <a:pt x="152087" y="38968"/>
                  <a:pt x="9143" y="89136"/>
                  <a:pt x="103517" y="57679"/>
                </a:cubicBezTo>
                <a:cubicBezTo>
                  <a:pt x="271848" y="-54544"/>
                  <a:pt x="137662" y="27832"/>
                  <a:pt x="646981" y="49053"/>
                </a:cubicBezTo>
                <a:cubicBezTo>
                  <a:pt x="681932" y="50509"/>
                  <a:pt x="715868" y="61358"/>
                  <a:pt x="750498" y="66305"/>
                </a:cubicBezTo>
                <a:lnTo>
                  <a:pt x="810883" y="74932"/>
                </a:lnTo>
                <a:cubicBezTo>
                  <a:pt x="843544" y="79287"/>
                  <a:pt x="897547" y="84606"/>
                  <a:pt x="931653" y="92185"/>
                </a:cubicBezTo>
                <a:cubicBezTo>
                  <a:pt x="940529" y="94158"/>
                  <a:pt x="948711" y="98606"/>
                  <a:pt x="957532" y="100811"/>
                </a:cubicBezTo>
                <a:cubicBezTo>
                  <a:pt x="971756" y="104367"/>
                  <a:pt x="986287" y="106562"/>
                  <a:pt x="1000664" y="109437"/>
                </a:cubicBezTo>
                <a:cubicBezTo>
                  <a:pt x="1048444" y="141291"/>
                  <a:pt x="1003920" y="116721"/>
                  <a:pt x="1078302" y="135317"/>
                </a:cubicBezTo>
                <a:cubicBezTo>
                  <a:pt x="1095945" y="139728"/>
                  <a:pt x="1112807" y="146819"/>
                  <a:pt x="1130060" y="152570"/>
                </a:cubicBezTo>
                <a:cubicBezTo>
                  <a:pt x="1138687" y="155446"/>
                  <a:pt x="1147118" y="158991"/>
                  <a:pt x="1155940" y="161196"/>
                </a:cubicBezTo>
                <a:lnTo>
                  <a:pt x="1190445" y="169822"/>
                </a:lnTo>
                <a:cubicBezTo>
                  <a:pt x="1255414" y="213134"/>
                  <a:pt x="1172848" y="162282"/>
                  <a:pt x="1250830" y="195702"/>
                </a:cubicBezTo>
                <a:cubicBezTo>
                  <a:pt x="1260359" y="199786"/>
                  <a:pt x="1267437" y="208317"/>
                  <a:pt x="1276710" y="212954"/>
                </a:cubicBezTo>
                <a:cubicBezTo>
                  <a:pt x="1289090" y="219144"/>
                  <a:pt x="1326031" y="227441"/>
                  <a:pt x="1337094" y="230207"/>
                </a:cubicBezTo>
                <a:cubicBezTo>
                  <a:pt x="1345721" y="235958"/>
                  <a:pt x="1353701" y="242823"/>
                  <a:pt x="1362974" y="247460"/>
                </a:cubicBezTo>
                <a:cubicBezTo>
                  <a:pt x="1371107" y="251527"/>
                  <a:pt x="1380110" y="253589"/>
                  <a:pt x="1388853" y="256087"/>
                </a:cubicBezTo>
                <a:cubicBezTo>
                  <a:pt x="1406591" y="261155"/>
                  <a:pt x="1431737" y="265384"/>
                  <a:pt x="1449238" y="273339"/>
                </a:cubicBezTo>
                <a:cubicBezTo>
                  <a:pt x="1472652" y="283982"/>
                  <a:pt x="1495245" y="296343"/>
                  <a:pt x="1518249" y="307845"/>
                </a:cubicBezTo>
                <a:cubicBezTo>
                  <a:pt x="1529751" y="313596"/>
                  <a:pt x="1540555" y="321032"/>
                  <a:pt x="1552755" y="325098"/>
                </a:cubicBezTo>
                <a:cubicBezTo>
                  <a:pt x="1636044" y="352860"/>
                  <a:pt x="1506562" y="308345"/>
                  <a:pt x="1613140" y="350977"/>
                </a:cubicBezTo>
                <a:cubicBezTo>
                  <a:pt x="1630025" y="357731"/>
                  <a:pt x="1664898" y="368230"/>
                  <a:pt x="1664898" y="368230"/>
                </a:cubicBezTo>
                <a:cubicBezTo>
                  <a:pt x="1676400" y="376856"/>
                  <a:pt x="1686921" y="386976"/>
                  <a:pt x="1699404" y="394109"/>
                </a:cubicBezTo>
                <a:cubicBezTo>
                  <a:pt x="1707299" y="398620"/>
                  <a:pt x="1717150" y="398669"/>
                  <a:pt x="1725283" y="402736"/>
                </a:cubicBezTo>
                <a:cubicBezTo>
                  <a:pt x="1734556" y="407372"/>
                  <a:pt x="1741889" y="415352"/>
                  <a:pt x="1751162" y="419988"/>
                </a:cubicBezTo>
                <a:cubicBezTo>
                  <a:pt x="1759295" y="424055"/>
                  <a:pt x="1768764" y="424852"/>
                  <a:pt x="1777042" y="428615"/>
                </a:cubicBezTo>
                <a:cubicBezTo>
                  <a:pt x="1800456" y="439257"/>
                  <a:pt x="1846053" y="463120"/>
                  <a:pt x="1846053" y="463120"/>
                </a:cubicBezTo>
                <a:cubicBezTo>
                  <a:pt x="1854679" y="471747"/>
                  <a:pt x="1861781" y="482233"/>
                  <a:pt x="1871932" y="489000"/>
                </a:cubicBezTo>
                <a:cubicBezTo>
                  <a:pt x="1879498" y="494044"/>
                  <a:pt x="1889678" y="493560"/>
                  <a:pt x="1897811" y="497626"/>
                </a:cubicBezTo>
                <a:cubicBezTo>
                  <a:pt x="1907084" y="502263"/>
                  <a:pt x="1914418" y="510242"/>
                  <a:pt x="1923691" y="514879"/>
                </a:cubicBezTo>
                <a:cubicBezTo>
                  <a:pt x="1931824" y="518945"/>
                  <a:pt x="1941212" y="519923"/>
                  <a:pt x="1949570" y="523505"/>
                </a:cubicBezTo>
                <a:cubicBezTo>
                  <a:pt x="2001704" y="545848"/>
                  <a:pt x="1966640" y="533259"/>
                  <a:pt x="2009955" y="558011"/>
                </a:cubicBezTo>
                <a:cubicBezTo>
                  <a:pt x="2021120" y="564391"/>
                  <a:pt x="2033760" y="568131"/>
                  <a:pt x="2044460" y="575264"/>
                </a:cubicBezTo>
                <a:cubicBezTo>
                  <a:pt x="2059780" y="585477"/>
                  <a:pt x="2071429" y="600953"/>
                  <a:pt x="2087593" y="609770"/>
                </a:cubicBezTo>
                <a:cubicBezTo>
                  <a:pt x="2103558" y="618478"/>
                  <a:pt x="2139351" y="627022"/>
                  <a:pt x="2139351" y="627022"/>
                </a:cubicBezTo>
                <a:cubicBezTo>
                  <a:pt x="2204317" y="670333"/>
                  <a:pt x="2121755" y="619482"/>
                  <a:pt x="2199736" y="652902"/>
                </a:cubicBezTo>
                <a:cubicBezTo>
                  <a:pt x="2209265" y="656986"/>
                  <a:pt x="2216342" y="665518"/>
                  <a:pt x="2225615" y="670154"/>
                </a:cubicBezTo>
                <a:cubicBezTo>
                  <a:pt x="2233748" y="674221"/>
                  <a:pt x="2243361" y="674714"/>
                  <a:pt x="2251494" y="678781"/>
                </a:cubicBezTo>
                <a:cubicBezTo>
                  <a:pt x="2260767" y="683418"/>
                  <a:pt x="2268272" y="691069"/>
                  <a:pt x="2277374" y="696034"/>
                </a:cubicBezTo>
                <a:cubicBezTo>
                  <a:pt x="2299952" y="708349"/>
                  <a:pt x="2346385" y="730539"/>
                  <a:pt x="2346385" y="730539"/>
                </a:cubicBezTo>
                <a:cubicBezTo>
                  <a:pt x="2421984" y="806141"/>
                  <a:pt x="2326090" y="713628"/>
                  <a:pt x="2398143" y="773671"/>
                </a:cubicBezTo>
                <a:cubicBezTo>
                  <a:pt x="2407515" y="781481"/>
                  <a:pt x="2414393" y="792061"/>
                  <a:pt x="2424023" y="799551"/>
                </a:cubicBezTo>
                <a:cubicBezTo>
                  <a:pt x="2440390" y="812281"/>
                  <a:pt x="2458528" y="822554"/>
                  <a:pt x="2475781" y="834056"/>
                </a:cubicBezTo>
                <a:cubicBezTo>
                  <a:pt x="2484407" y="839807"/>
                  <a:pt x="2494329" y="843978"/>
                  <a:pt x="2501660" y="851309"/>
                </a:cubicBezTo>
                <a:cubicBezTo>
                  <a:pt x="2510287" y="859935"/>
                  <a:pt x="2518277" y="869248"/>
                  <a:pt x="2527540" y="877188"/>
                </a:cubicBezTo>
                <a:cubicBezTo>
                  <a:pt x="2538456" y="886545"/>
                  <a:pt x="2551879" y="892902"/>
                  <a:pt x="2562045" y="903068"/>
                </a:cubicBezTo>
                <a:cubicBezTo>
                  <a:pt x="2601062" y="942086"/>
                  <a:pt x="2554798" y="920781"/>
                  <a:pt x="2605177" y="937573"/>
                </a:cubicBezTo>
                <a:cubicBezTo>
                  <a:pt x="2679342" y="987015"/>
                  <a:pt x="2585509" y="927740"/>
                  <a:pt x="2656936" y="963453"/>
                </a:cubicBezTo>
                <a:cubicBezTo>
                  <a:pt x="2666209" y="968089"/>
                  <a:pt x="2673341" y="976494"/>
                  <a:pt x="2682815" y="980705"/>
                </a:cubicBezTo>
                <a:cubicBezTo>
                  <a:pt x="2699434" y="988091"/>
                  <a:pt x="2734574" y="997958"/>
                  <a:pt x="2734574" y="997958"/>
                </a:cubicBezTo>
                <a:cubicBezTo>
                  <a:pt x="2743200" y="1006584"/>
                  <a:pt x="2752963" y="1014207"/>
                  <a:pt x="2760453" y="1023837"/>
                </a:cubicBezTo>
                <a:cubicBezTo>
                  <a:pt x="2773183" y="1040205"/>
                  <a:pt x="2777706" y="1064094"/>
                  <a:pt x="2794959" y="1075596"/>
                </a:cubicBezTo>
                <a:lnTo>
                  <a:pt x="2846717" y="1110102"/>
                </a:lnTo>
                <a:cubicBezTo>
                  <a:pt x="2855343" y="1115853"/>
                  <a:pt x="2882431" y="1130632"/>
                  <a:pt x="2872596" y="1127354"/>
                </a:cubicBezTo>
                <a:lnTo>
                  <a:pt x="2846717" y="1118728"/>
                </a:lnTo>
                <a:cubicBezTo>
                  <a:pt x="2840966" y="1110102"/>
                  <a:pt x="2836101" y="1100814"/>
                  <a:pt x="2829464" y="1092849"/>
                </a:cubicBezTo>
                <a:cubicBezTo>
                  <a:pt x="2821654" y="1083477"/>
                  <a:pt x="2807443" y="1078543"/>
                  <a:pt x="2803585" y="1066970"/>
                </a:cubicBezTo>
                <a:lnTo>
                  <a:pt x="2812211" y="1041090"/>
                </a:lnTo>
                <a:cubicBezTo>
                  <a:pt x="2831307" y="1053820"/>
                  <a:pt x="2850686" y="1064296"/>
                  <a:pt x="2863970" y="1084222"/>
                </a:cubicBezTo>
                <a:cubicBezTo>
                  <a:pt x="2869014" y="1091788"/>
                  <a:pt x="2869721" y="1101475"/>
                  <a:pt x="2872596" y="1110102"/>
                </a:cubicBezTo>
                <a:cubicBezTo>
                  <a:pt x="2869721" y="1127355"/>
                  <a:pt x="2878203" y="1151694"/>
                  <a:pt x="2863970" y="1161860"/>
                </a:cubicBezTo>
                <a:cubicBezTo>
                  <a:pt x="2854307" y="1168762"/>
                  <a:pt x="2802257" y="1149916"/>
                  <a:pt x="2786332" y="1144607"/>
                </a:cubicBezTo>
                <a:cubicBezTo>
                  <a:pt x="2796992" y="1112629"/>
                  <a:pt x="2786826" y="1114661"/>
                  <a:pt x="2812211" y="112735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7" name="Group 26"/>
          <p:cNvGrpSpPr/>
          <p:nvPr/>
        </p:nvGrpSpPr>
        <p:grpSpPr>
          <a:xfrm rot="9588804">
            <a:off x="7414158" y="153420"/>
            <a:ext cx="1380068" cy="1397125"/>
            <a:chOff x="6960409" y="4811394"/>
            <a:chExt cx="1821501" cy="1703644"/>
          </a:xfrm>
        </p:grpSpPr>
        <p:sp>
          <p:nvSpPr>
            <p:cNvPr id="28" name="Rectangle 27"/>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9" name="Rectangle 28"/>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0" name="Rectangle 29"/>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33157063"/>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78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10</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2" y="1191551"/>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63365" y="1456496"/>
            <a:ext cx="2324047" cy="461665"/>
          </a:xfrm>
          <a:prstGeom prst="rect">
            <a:avLst/>
          </a:prstGeom>
        </p:spPr>
        <p:txBody>
          <a:bodyPr wrap="square">
            <a:spAutoFit/>
          </a:bodyPr>
          <a:lstStyle/>
          <a:p>
            <a:r>
              <a:rPr lang="en-GB" sz="2400" dirty="0" smtClean="0">
                <a:latin typeface="Impact" pitchFamily="34" charset="0"/>
              </a:rPr>
              <a:t>Areas of circles..</a:t>
            </a:r>
          </a:p>
        </p:txBody>
      </p:sp>
      <p:sp>
        <p:nvSpPr>
          <p:cNvPr id="10" name="Snip and Round Single Corner Rectangle 9"/>
          <p:cNvSpPr/>
          <p:nvPr/>
        </p:nvSpPr>
        <p:spPr>
          <a:xfrm rot="10800000">
            <a:off x="3419872" y="1461566"/>
            <a:ext cx="5400600" cy="1463378"/>
          </a:xfrm>
          <a:prstGeom prst="snip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205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82259" y="1658340"/>
            <a:ext cx="2210529" cy="9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2375" y="2533714"/>
            <a:ext cx="3871466" cy="3871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1285893" y="1885708"/>
            <a:ext cx="2324047" cy="461665"/>
          </a:xfrm>
          <a:prstGeom prst="rect">
            <a:avLst/>
          </a:prstGeom>
        </p:spPr>
        <p:txBody>
          <a:bodyPr wrap="square">
            <a:spAutoFit/>
          </a:bodyPr>
          <a:lstStyle/>
          <a:p>
            <a:r>
              <a:rPr lang="en-GB" sz="2400" dirty="0" smtClean="0">
                <a:latin typeface="Impact" pitchFamily="34" charset="0"/>
              </a:rPr>
              <a:t>Let’s try some…..</a:t>
            </a:r>
          </a:p>
        </p:txBody>
      </p:sp>
      <p:sp>
        <p:nvSpPr>
          <p:cNvPr id="23" name="Rectangle 22"/>
          <p:cNvSpPr/>
          <p:nvPr/>
        </p:nvSpPr>
        <p:spPr>
          <a:xfrm>
            <a:off x="4509224" y="3356992"/>
            <a:ext cx="4392488" cy="369332"/>
          </a:xfrm>
          <a:prstGeom prst="rect">
            <a:avLst/>
          </a:prstGeom>
        </p:spPr>
        <p:txBody>
          <a:bodyPr wrap="square">
            <a:spAutoFit/>
          </a:bodyPr>
          <a:lstStyle/>
          <a:p>
            <a:r>
              <a:rPr lang="en-GB" dirty="0" smtClean="0">
                <a:latin typeface="Impact" pitchFamily="34" charset="0"/>
              </a:rPr>
              <a:t>Radius is 4 cm .. So…  3.14 x 4 x 4 = 50.24 cm</a:t>
            </a:r>
            <a:r>
              <a:rPr lang="en-GB" baseline="30000" dirty="0" smtClean="0">
                <a:latin typeface="Impact" pitchFamily="34" charset="0"/>
              </a:rPr>
              <a:t>2</a:t>
            </a:r>
          </a:p>
        </p:txBody>
      </p:sp>
      <p:sp>
        <p:nvSpPr>
          <p:cNvPr id="24" name="Rectangle 23"/>
          <p:cNvSpPr/>
          <p:nvPr/>
        </p:nvSpPr>
        <p:spPr>
          <a:xfrm>
            <a:off x="4529198" y="3853603"/>
            <a:ext cx="4392488" cy="369332"/>
          </a:xfrm>
          <a:prstGeom prst="rect">
            <a:avLst/>
          </a:prstGeom>
        </p:spPr>
        <p:txBody>
          <a:bodyPr wrap="square">
            <a:spAutoFit/>
          </a:bodyPr>
          <a:lstStyle/>
          <a:p>
            <a:r>
              <a:rPr lang="en-GB" dirty="0" smtClean="0">
                <a:latin typeface="Impact" pitchFamily="34" charset="0"/>
              </a:rPr>
              <a:t>Radius is 10 m .. So…  3.14 x 10 x 10 = 314 m</a:t>
            </a:r>
            <a:r>
              <a:rPr lang="en-GB" baseline="30000" dirty="0" smtClean="0">
                <a:latin typeface="Impact" pitchFamily="34" charset="0"/>
              </a:rPr>
              <a:t>2</a:t>
            </a:r>
            <a:endParaRPr lang="en-GB" baseline="30000" dirty="0">
              <a:latin typeface="Impact" pitchFamily="34" charset="0"/>
            </a:endParaRPr>
          </a:p>
        </p:txBody>
      </p:sp>
      <p:sp>
        <p:nvSpPr>
          <p:cNvPr id="7" name="Left Arrow 6"/>
          <p:cNvSpPr/>
          <p:nvPr/>
        </p:nvSpPr>
        <p:spPr>
          <a:xfrm>
            <a:off x="4153841" y="3429000"/>
            <a:ext cx="375357"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Left Arrow 26"/>
          <p:cNvSpPr/>
          <p:nvPr/>
        </p:nvSpPr>
        <p:spPr>
          <a:xfrm>
            <a:off x="4194252" y="3952769"/>
            <a:ext cx="375357"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Left Arrow 27"/>
          <p:cNvSpPr/>
          <p:nvPr/>
        </p:nvSpPr>
        <p:spPr>
          <a:xfrm>
            <a:off x="4197295" y="4456812"/>
            <a:ext cx="375357"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Left Arrow 43"/>
          <p:cNvSpPr/>
          <p:nvPr/>
        </p:nvSpPr>
        <p:spPr>
          <a:xfrm>
            <a:off x="4179966" y="4921455"/>
            <a:ext cx="375357"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Left Arrow 44"/>
          <p:cNvSpPr/>
          <p:nvPr/>
        </p:nvSpPr>
        <p:spPr>
          <a:xfrm>
            <a:off x="4220377" y="5445224"/>
            <a:ext cx="375357"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Left Arrow 45"/>
          <p:cNvSpPr/>
          <p:nvPr/>
        </p:nvSpPr>
        <p:spPr>
          <a:xfrm>
            <a:off x="4223420" y="5949267"/>
            <a:ext cx="375357"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4548151" y="4380158"/>
            <a:ext cx="4392488" cy="369332"/>
          </a:xfrm>
          <a:prstGeom prst="rect">
            <a:avLst/>
          </a:prstGeom>
        </p:spPr>
        <p:txBody>
          <a:bodyPr wrap="square">
            <a:spAutoFit/>
          </a:bodyPr>
          <a:lstStyle/>
          <a:p>
            <a:r>
              <a:rPr lang="en-GB" dirty="0" smtClean="0">
                <a:latin typeface="Impact" pitchFamily="34" charset="0"/>
              </a:rPr>
              <a:t>Radius is 50 </a:t>
            </a:r>
            <a:r>
              <a:rPr lang="en-GB" dirty="0" err="1" smtClean="0">
                <a:latin typeface="Impact" pitchFamily="34" charset="0"/>
              </a:rPr>
              <a:t>ft</a:t>
            </a:r>
            <a:r>
              <a:rPr lang="en-GB" dirty="0" smtClean="0">
                <a:latin typeface="Impact" pitchFamily="34" charset="0"/>
              </a:rPr>
              <a:t> .. So…  3.14 x 50 x 50 = 7850 ft</a:t>
            </a:r>
            <a:r>
              <a:rPr lang="en-GB" baseline="30000" dirty="0" smtClean="0">
                <a:latin typeface="Impact" pitchFamily="34" charset="0"/>
              </a:rPr>
              <a:t>2</a:t>
            </a:r>
            <a:endParaRPr lang="en-GB" baseline="30000" dirty="0">
              <a:latin typeface="Impact" pitchFamily="34" charset="0"/>
            </a:endParaRPr>
          </a:p>
        </p:txBody>
      </p:sp>
      <p:pic>
        <p:nvPicPr>
          <p:cNvPr id="2053" name="Picture 5"/>
          <p:cNvPicPr>
            <a:picLocks noChangeAspect="1" noChangeArrowheads="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7904" y="1618276"/>
            <a:ext cx="2518395" cy="105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a:off x="4569609" y="4844801"/>
            <a:ext cx="4392488" cy="369332"/>
          </a:xfrm>
          <a:prstGeom prst="rect">
            <a:avLst/>
          </a:prstGeom>
        </p:spPr>
        <p:txBody>
          <a:bodyPr wrap="square">
            <a:spAutoFit/>
          </a:bodyPr>
          <a:lstStyle/>
          <a:p>
            <a:r>
              <a:rPr lang="en-GB" dirty="0" smtClean="0">
                <a:latin typeface="Impact" pitchFamily="34" charset="0"/>
              </a:rPr>
              <a:t>Area is 60 km</a:t>
            </a:r>
            <a:r>
              <a:rPr lang="en-GB" baseline="30000" dirty="0" smtClean="0">
                <a:latin typeface="Impact" pitchFamily="34" charset="0"/>
              </a:rPr>
              <a:t>2 </a:t>
            </a:r>
            <a:r>
              <a:rPr lang="en-GB" dirty="0" smtClean="0">
                <a:latin typeface="Impact" pitchFamily="34" charset="0"/>
              </a:rPr>
              <a:t>..so.. √(60 / 3.14) = 4.37 km </a:t>
            </a:r>
            <a:endParaRPr lang="en-GB" dirty="0">
              <a:latin typeface="Impact" pitchFamily="34" charset="0"/>
            </a:endParaRPr>
          </a:p>
        </p:txBody>
      </p:sp>
      <p:sp>
        <p:nvSpPr>
          <p:cNvPr id="49" name="Rectangle 48"/>
          <p:cNvSpPr/>
          <p:nvPr/>
        </p:nvSpPr>
        <p:spPr>
          <a:xfrm>
            <a:off x="4598777" y="5292819"/>
            <a:ext cx="4392488" cy="369332"/>
          </a:xfrm>
          <a:prstGeom prst="rect">
            <a:avLst/>
          </a:prstGeom>
        </p:spPr>
        <p:txBody>
          <a:bodyPr wrap="square">
            <a:spAutoFit/>
          </a:bodyPr>
          <a:lstStyle/>
          <a:p>
            <a:r>
              <a:rPr lang="en-GB" dirty="0" smtClean="0">
                <a:latin typeface="Impact" pitchFamily="34" charset="0"/>
              </a:rPr>
              <a:t>Area is 12 m</a:t>
            </a:r>
            <a:r>
              <a:rPr lang="en-GB" baseline="30000" dirty="0" smtClean="0">
                <a:latin typeface="Impact" pitchFamily="34" charset="0"/>
              </a:rPr>
              <a:t>2 </a:t>
            </a:r>
            <a:r>
              <a:rPr lang="en-GB" dirty="0" smtClean="0">
                <a:latin typeface="Impact" pitchFamily="34" charset="0"/>
              </a:rPr>
              <a:t>..so.. √(12 / 3.14) = 1.95 m </a:t>
            </a:r>
            <a:endParaRPr lang="en-GB" dirty="0">
              <a:latin typeface="Impact" pitchFamily="34" charset="0"/>
            </a:endParaRPr>
          </a:p>
        </p:txBody>
      </p:sp>
      <p:sp>
        <p:nvSpPr>
          <p:cNvPr id="50" name="Rectangle 49"/>
          <p:cNvSpPr/>
          <p:nvPr/>
        </p:nvSpPr>
        <p:spPr>
          <a:xfrm>
            <a:off x="4585014" y="5872613"/>
            <a:ext cx="4392488" cy="369332"/>
          </a:xfrm>
          <a:prstGeom prst="rect">
            <a:avLst/>
          </a:prstGeom>
        </p:spPr>
        <p:txBody>
          <a:bodyPr wrap="square">
            <a:spAutoFit/>
          </a:bodyPr>
          <a:lstStyle/>
          <a:p>
            <a:r>
              <a:rPr lang="en-GB" dirty="0" smtClean="0">
                <a:latin typeface="Impact" pitchFamily="34" charset="0"/>
              </a:rPr>
              <a:t>Area is 0.5ft</a:t>
            </a:r>
            <a:r>
              <a:rPr lang="en-GB" baseline="30000" dirty="0" smtClean="0">
                <a:latin typeface="Impact" pitchFamily="34" charset="0"/>
              </a:rPr>
              <a:t>2 </a:t>
            </a:r>
            <a:r>
              <a:rPr lang="en-GB" dirty="0" smtClean="0">
                <a:latin typeface="Impact" pitchFamily="34" charset="0"/>
              </a:rPr>
              <a:t>..so.. √(0.5 / 3.14) = 0.4 </a:t>
            </a:r>
            <a:r>
              <a:rPr lang="en-GB" dirty="0" err="1" smtClean="0">
                <a:latin typeface="Impact" pitchFamily="34" charset="0"/>
              </a:rPr>
              <a:t>ft</a:t>
            </a:r>
            <a:r>
              <a:rPr lang="en-GB" dirty="0" smtClean="0">
                <a:latin typeface="Impact" pitchFamily="34" charset="0"/>
              </a:rPr>
              <a:t> </a:t>
            </a:r>
            <a:endParaRPr lang="en-GB" dirty="0">
              <a:latin typeface="Impact" pitchFamily="34" charset="0"/>
            </a:endParaRPr>
          </a:p>
        </p:txBody>
      </p:sp>
      <p:cxnSp>
        <p:nvCxnSpPr>
          <p:cNvPr id="9" name="Straight Connector 8"/>
          <p:cNvCxnSpPr/>
          <p:nvPr/>
        </p:nvCxnSpPr>
        <p:spPr>
          <a:xfrm>
            <a:off x="282375" y="4844801"/>
            <a:ext cx="8538097" cy="0"/>
          </a:xfrm>
          <a:prstGeom prst="line">
            <a:avLst/>
          </a:prstGeom>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626535" y="6270704"/>
            <a:ext cx="7512700" cy="307777"/>
          </a:xfrm>
          <a:prstGeom prst="rect">
            <a:avLst/>
          </a:prstGeom>
        </p:spPr>
        <p:txBody>
          <a:bodyPr wrap="square">
            <a:spAutoFit/>
          </a:bodyPr>
          <a:lstStyle/>
          <a:p>
            <a:r>
              <a:rPr lang="en-GB" sz="1400" dirty="0" smtClean="0">
                <a:solidFill>
                  <a:schemeClr val="accent5">
                    <a:lumMod val="75000"/>
                  </a:schemeClr>
                </a:solidFill>
                <a:latin typeface="Gill Sans MT" pitchFamily="34" charset="0"/>
              </a:rPr>
              <a:t>Don’t forget that square roots are what you need to reverse the squaring process !</a:t>
            </a:r>
          </a:p>
        </p:txBody>
      </p:sp>
      <p:grpSp>
        <p:nvGrpSpPr>
          <p:cNvPr id="37" name="Group 36"/>
          <p:cNvGrpSpPr/>
          <p:nvPr/>
        </p:nvGrpSpPr>
        <p:grpSpPr>
          <a:xfrm rot="9588804">
            <a:off x="7414158" y="153420"/>
            <a:ext cx="1380068" cy="1397125"/>
            <a:chOff x="6960409" y="4811394"/>
            <a:chExt cx="1821501" cy="1703644"/>
          </a:xfrm>
        </p:grpSpPr>
        <p:sp>
          <p:nvSpPr>
            <p:cNvPr id="38" name="Rectangle 37"/>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9" name="Rectangle 38"/>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40" name="Rectangle 39"/>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1272856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68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Try out</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2"/>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24128" y="5893872"/>
            <a:ext cx="1746620" cy="54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323528" y="1591979"/>
            <a:ext cx="8640961" cy="6771084"/>
          </a:xfrm>
          <a:prstGeom prst="rect">
            <a:avLst/>
          </a:prstGeom>
        </p:spPr>
        <p:txBody>
          <a:bodyPr wrap="square">
            <a:spAutoFit/>
          </a:bodyPr>
          <a:lstStyle/>
          <a:p>
            <a:r>
              <a:rPr lang="en-GB" sz="1400" dirty="0" smtClean="0">
                <a:latin typeface="Impact" pitchFamily="34" charset="0"/>
              </a:rPr>
              <a:t>Block 1  :   Watch tutor led demo (in class or on video)	( sqm = square metres,   sqcm = square centimetres )</a:t>
            </a:r>
          </a:p>
          <a:p>
            <a:endParaRPr lang="en-GB" sz="1400" dirty="0">
              <a:latin typeface="Impact" pitchFamily="34" charset="0"/>
            </a:endParaRPr>
          </a:p>
          <a:p>
            <a:r>
              <a:rPr lang="en-GB" sz="1400" dirty="0" smtClean="0">
                <a:latin typeface="Impact" pitchFamily="34" charset="0"/>
              </a:rPr>
              <a:t>Try these, 	1)  Find the area of a square with side length 5m		2)   A = 20cm x 20cm</a:t>
            </a:r>
          </a:p>
          <a:p>
            <a:endParaRPr lang="en-GB" sz="1400" dirty="0" smtClean="0">
              <a:latin typeface="Impact" pitchFamily="34" charset="0"/>
            </a:endParaRPr>
          </a:p>
          <a:p>
            <a:r>
              <a:rPr lang="en-GB" sz="1400" dirty="0" smtClean="0">
                <a:latin typeface="Impact" pitchFamily="34" charset="0"/>
              </a:rPr>
              <a:t>	3)  Rectangle 4m by 9m = Area ?	4)  Area is 30 sqm,   length is 5m, width = ?</a:t>
            </a:r>
            <a:endParaRPr lang="en-GB" sz="1400" dirty="0">
              <a:latin typeface="Impact" pitchFamily="34" charset="0"/>
            </a:endParaRPr>
          </a:p>
          <a:p>
            <a:endParaRPr lang="en-GB" sz="1400" dirty="0" smtClean="0">
              <a:latin typeface="Impact" pitchFamily="34" charset="0"/>
            </a:endParaRPr>
          </a:p>
          <a:p>
            <a:r>
              <a:rPr lang="en-GB" sz="1400" dirty="0" smtClean="0">
                <a:latin typeface="Impact" pitchFamily="34" charset="0"/>
              </a:rPr>
              <a:t>Block 2 </a:t>
            </a:r>
            <a:r>
              <a:rPr lang="en-GB" sz="1400" dirty="0">
                <a:latin typeface="Impact" pitchFamily="34" charset="0"/>
              </a:rPr>
              <a:t>:  Watch tutor led demo (in class or on video)</a:t>
            </a:r>
          </a:p>
          <a:p>
            <a:endParaRPr lang="en-GB" sz="1400" dirty="0" smtClean="0">
              <a:latin typeface="Impact" pitchFamily="34" charset="0"/>
            </a:endParaRPr>
          </a:p>
          <a:p>
            <a:r>
              <a:rPr lang="en-GB" sz="1400" dirty="0" smtClean="0">
                <a:latin typeface="Impact" pitchFamily="34" charset="0"/>
              </a:rPr>
              <a:t>Try these, 	5)  19.6cm  x  8cm = …………..		6)  Area = 80 sqm ,  length = 35m,  width = ?</a:t>
            </a:r>
            <a:endParaRPr lang="en-GB" sz="1400" dirty="0">
              <a:latin typeface="Impact" pitchFamily="34" charset="0"/>
            </a:endParaRPr>
          </a:p>
          <a:p>
            <a:endParaRPr lang="en-GB" sz="1400" dirty="0" smtClean="0">
              <a:latin typeface="Impact" pitchFamily="34" charset="0"/>
            </a:endParaRPr>
          </a:p>
          <a:p>
            <a:r>
              <a:rPr lang="en-GB" sz="1400" dirty="0" smtClean="0">
                <a:latin typeface="Impact" pitchFamily="34" charset="0"/>
              </a:rPr>
              <a:t>	7)  Area = ?				8)  Area = 17 sqcm</a:t>
            </a:r>
            <a:endParaRPr lang="en-GB" sz="1400" dirty="0">
              <a:latin typeface="Impact" pitchFamily="34" charset="0"/>
            </a:endParaRPr>
          </a:p>
          <a:p>
            <a:endParaRPr lang="en-GB" sz="1400" dirty="0" smtClean="0">
              <a:latin typeface="Impact" pitchFamily="34" charset="0"/>
            </a:endParaRPr>
          </a:p>
          <a:p>
            <a:endParaRPr lang="en-GB" sz="1400" dirty="0" smtClean="0">
              <a:latin typeface="Impact" pitchFamily="34" charset="0"/>
            </a:endParaRPr>
          </a:p>
          <a:p>
            <a:endParaRPr lang="en-GB" sz="1400" dirty="0" smtClean="0">
              <a:latin typeface="Impact" pitchFamily="34" charset="0"/>
            </a:endParaRPr>
          </a:p>
          <a:p>
            <a:r>
              <a:rPr lang="en-GB" sz="1400" dirty="0" smtClean="0">
                <a:latin typeface="Impact" pitchFamily="34" charset="0"/>
              </a:rPr>
              <a:t>Block 3 : Watch tutor led demo (in class or on video)</a:t>
            </a:r>
          </a:p>
          <a:p>
            <a:endParaRPr lang="en-GB" sz="1400" dirty="0">
              <a:latin typeface="Impact" pitchFamily="34" charset="0"/>
            </a:endParaRPr>
          </a:p>
          <a:p>
            <a:endParaRPr lang="en-GB" sz="1400" dirty="0" smtClean="0">
              <a:latin typeface="Impact" pitchFamily="34" charset="0"/>
            </a:endParaRPr>
          </a:p>
          <a:p>
            <a:r>
              <a:rPr lang="en-GB" sz="1400" dirty="0" smtClean="0">
                <a:latin typeface="Impact" pitchFamily="34" charset="0"/>
              </a:rPr>
              <a:t>Try these, 	9)  Circle Area is 40sqm, what is the Radius?	10)  Circumference = 15cm,  Area = ??</a:t>
            </a:r>
          </a:p>
          <a:p>
            <a:r>
              <a:rPr lang="en-GB" sz="1200" dirty="0" smtClean="0">
                <a:latin typeface="Impact" pitchFamily="34" charset="0"/>
              </a:rPr>
              <a:t>	11)   </a:t>
            </a:r>
            <a:r>
              <a:rPr lang="el-GR" sz="2400" dirty="0" smtClean="0">
                <a:latin typeface="+mj-lt"/>
                <a:cs typeface="Arabic Typesetting" panose="03020402040406030203" pitchFamily="66" charset="-78"/>
              </a:rPr>
              <a:t>π</a:t>
            </a:r>
            <a:r>
              <a:rPr lang="en-GB" sz="1600" dirty="0" smtClean="0">
                <a:latin typeface="Impact" pitchFamily="34" charset="0"/>
              </a:rPr>
              <a:t> r </a:t>
            </a:r>
            <a:r>
              <a:rPr lang="en-GB" sz="2000" baseline="30000" dirty="0" smtClean="0">
                <a:latin typeface="Impact" pitchFamily="34" charset="0"/>
              </a:rPr>
              <a:t>2</a:t>
            </a:r>
            <a:r>
              <a:rPr lang="en-GB" sz="1600" dirty="0" smtClean="0">
                <a:latin typeface="Impact" pitchFamily="34" charset="0"/>
              </a:rPr>
              <a:t> = 50 miles,   r = ??		</a:t>
            </a:r>
            <a:r>
              <a:rPr lang="en-GB" sz="1400" dirty="0" smtClean="0">
                <a:latin typeface="Impact" pitchFamily="34" charset="0"/>
              </a:rPr>
              <a:t>12)  What is the total area of the shape?</a:t>
            </a:r>
            <a:endParaRPr lang="en-GB" sz="1100" dirty="0" smtClean="0">
              <a:latin typeface="Impact" pitchFamily="34" charset="0"/>
            </a:endParaRPr>
          </a:p>
          <a:p>
            <a:endParaRPr lang="en-GB" sz="1200" dirty="0">
              <a:latin typeface="Impact" pitchFamily="34" charset="0"/>
            </a:endParaRPr>
          </a:p>
          <a:p>
            <a:r>
              <a:rPr lang="en-GB" sz="1200" dirty="0" smtClean="0">
                <a:latin typeface="Impact" pitchFamily="34" charset="0"/>
              </a:rPr>
              <a:t>						r=25m</a:t>
            </a:r>
          </a:p>
          <a:p>
            <a:r>
              <a:rPr lang="en-GB" sz="1200" dirty="0" smtClean="0">
                <a:latin typeface="Impact" pitchFamily="34" charset="0"/>
              </a:rPr>
              <a:t>						                  L=30m</a:t>
            </a:r>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p:txBody>
      </p:sp>
      <p:pic>
        <p:nvPicPr>
          <p:cNvPr id="1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4864" y="552033"/>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nip Diagonal Corner Rectangle 15"/>
          <p:cNvSpPr/>
          <p:nvPr/>
        </p:nvSpPr>
        <p:spPr>
          <a:xfrm>
            <a:off x="251520" y="1515074"/>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Snip Diagonal Corner Rectangle 19"/>
          <p:cNvSpPr/>
          <p:nvPr/>
        </p:nvSpPr>
        <p:spPr>
          <a:xfrm>
            <a:off x="274035" y="2780928"/>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nip Diagonal Corner Rectangle 20"/>
          <p:cNvSpPr/>
          <p:nvPr/>
        </p:nvSpPr>
        <p:spPr>
          <a:xfrm>
            <a:off x="274035" y="4484254"/>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95736" y="3537452"/>
            <a:ext cx="2012101" cy="91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739096">
            <a:off x="6363011" y="3826854"/>
            <a:ext cx="1074043" cy="642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20807811">
            <a:off x="5899378" y="4146309"/>
            <a:ext cx="591829" cy="369332"/>
          </a:xfrm>
          <a:prstGeom prst="rect">
            <a:avLst/>
          </a:prstGeom>
          <a:noFill/>
        </p:spPr>
        <p:txBody>
          <a:bodyPr wrap="none" lIns="91440" tIns="45720" rIns="91440" bIns="45720">
            <a:spAutoFit/>
          </a:bodyPr>
          <a:lstStyle/>
          <a:p>
            <a:pPr algn="ctr"/>
            <a:r>
              <a:rPr lang="en-US"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Impact" panose="020B0806030902050204" pitchFamily="34" charset="0"/>
              </a:rPr>
              <a:t>2cm</a:t>
            </a:r>
            <a:endParaRPr lang="en-US"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Impact" panose="020B0806030902050204" pitchFamily="34" charset="0"/>
            </a:endParaRPr>
          </a:p>
        </p:txBody>
      </p:sp>
      <p:sp>
        <p:nvSpPr>
          <p:cNvPr id="24" name="Rectangle 23"/>
          <p:cNvSpPr/>
          <p:nvPr/>
        </p:nvSpPr>
        <p:spPr>
          <a:xfrm rot="20807811">
            <a:off x="6512310" y="3599427"/>
            <a:ext cx="518091" cy="369332"/>
          </a:xfrm>
          <a:prstGeom prst="rect">
            <a:avLst/>
          </a:prstGeom>
          <a:noFill/>
        </p:spPr>
        <p:txBody>
          <a:bodyPr wrap="none" lIns="91440" tIns="45720" rIns="91440" bIns="45720">
            <a:spAutoFit/>
          </a:bodyPr>
          <a:lstStyle/>
          <a:p>
            <a:pPr algn="ctr"/>
            <a:r>
              <a:rPr lang="en-US"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Impact" panose="020B0806030902050204" pitchFamily="34" charset="0"/>
              </a:rPr>
              <a:t>L=?</a:t>
            </a:r>
            <a:endParaRPr lang="en-US"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Impact" panose="020B0806030902050204" pitchFamily="34" charset="0"/>
            </a:endParaRPr>
          </a:p>
        </p:txBody>
      </p:sp>
      <p:pic>
        <p:nvPicPr>
          <p:cNvPr id="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201114" y="5869193"/>
            <a:ext cx="4658918" cy="61201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p:cNvGrpSpPr/>
          <p:nvPr/>
        </p:nvGrpSpPr>
        <p:grpSpPr>
          <a:xfrm rot="9588804">
            <a:off x="7414158" y="153420"/>
            <a:ext cx="1380068" cy="1397125"/>
            <a:chOff x="6960409" y="4811394"/>
            <a:chExt cx="1821501" cy="1703644"/>
          </a:xfrm>
        </p:grpSpPr>
        <p:sp>
          <p:nvSpPr>
            <p:cNvPr id="28" name="Rectangle 27"/>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9" name="Rectangle 28"/>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0" name="Rectangle 29"/>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Websites and links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gradFill>
              <a:gsLst>
                <a:gs pos="0">
                  <a:srgbClr val="FFFFFF">
                    <a:alpha val="78000"/>
                  </a:srgbClr>
                </a:gs>
                <a:gs pos="18000">
                  <a:srgbClr val="E6E6E6"/>
                </a:gs>
                <a:gs pos="30000">
                  <a:schemeClr val="bg1">
                    <a:lumMod val="95000"/>
                    <a:alpha val="73000"/>
                  </a:schemeClr>
                </a:gs>
                <a:gs pos="55000">
                  <a:schemeClr val="bg1">
                    <a:lumMod val="95000"/>
                    <a:alpha val="80000"/>
                  </a:schemeClr>
                </a:gs>
                <a:gs pos="77000">
                  <a:schemeClr val="bg1">
                    <a:lumMod val="95000"/>
                    <a:alpha val="76000"/>
                  </a:schemeClr>
                </a:gs>
                <a:gs pos="100000">
                  <a:srgbClr val="E6E6E6">
                    <a:alpha val="79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0436" y="541275"/>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57517" y="1599214"/>
            <a:ext cx="2560316" cy="307777"/>
          </a:xfrm>
          <a:prstGeom prst="rect">
            <a:avLst/>
          </a:prstGeom>
        </p:spPr>
        <p:txBody>
          <a:bodyPr wrap="none">
            <a:spAutoFit/>
          </a:bodyPr>
          <a:lstStyle/>
          <a:p>
            <a:pPr fontAlgn="b"/>
            <a:r>
              <a:rPr lang="en-GB" sz="1400" dirty="0" smtClean="0">
                <a:latin typeface="Impact" panose="020B0806030902050204" pitchFamily="34" charset="0"/>
              </a:rPr>
              <a:t>An Area and Perimeter </a:t>
            </a:r>
            <a:r>
              <a:rPr lang="en-GB" sz="1400" dirty="0" err="1" smtClean="0">
                <a:latin typeface="Impact" panose="020B0806030902050204" pitchFamily="34" charset="0"/>
              </a:rPr>
              <a:t>Geoboard</a:t>
            </a:r>
            <a:endParaRPr lang="en-GB" sz="1400" dirty="0">
              <a:solidFill>
                <a:srgbClr val="000000"/>
              </a:solidFill>
              <a:latin typeface="Impact" panose="020B0806030902050204" pitchFamily="34" charset="0"/>
            </a:endParaRPr>
          </a:p>
        </p:txBody>
      </p:sp>
      <p:pic>
        <p:nvPicPr>
          <p:cNvPr id="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flipV="1">
            <a:off x="-2141051" y="3912559"/>
            <a:ext cx="4907100" cy="14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95936" y="1533844"/>
            <a:ext cx="4788024" cy="646331"/>
          </a:xfrm>
          <a:prstGeom prst="rect">
            <a:avLst/>
          </a:prstGeom>
        </p:spPr>
        <p:txBody>
          <a:bodyPr wrap="square">
            <a:spAutoFit/>
          </a:bodyPr>
          <a:lstStyle/>
          <a:p>
            <a:r>
              <a:rPr lang="en-GB" dirty="0">
                <a:hlinkClick r:id="rId12"/>
              </a:rPr>
              <a:t>http://www.echalk.co.uk/maths/dfes_numeracy/Assets/area_flash.swf</a:t>
            </a:r>
            <a:endParaRPr lang="en-GB" dirty="0"/>
          </a:p>
        </p:txBody>
      </p:sp>
      <p:sp>
        <p:nvSpPr>
          <p:cNvPr id="6" name="Rectangle 5"/>
          <p:cNvSpPr/>
          <p:nvPr/>
        </p:nvSpPr>
        <p:spPr>
          <a:xfrm>
            <a:off x="3995936" y="2157350"/>
            <a:ext cx="4788024" cy="646331"/>
          </a:xfrm>
          <a:prstGeom prst="rect">
            <a:avLst/>
          </a:prstGeom>
        </p:spPr>
        <p:txBody>
          <a:bodyPr wrap="square">
            <a:spAutoFit/>
          </a:bodyPr>
          <a:lstStyle/>
          <a:p>
            <a:r>
              <a:rPr lang="en-GB" dirty="0">
                <a:hlinkClick r:id="rId13"/>
              </a:rPr>
              <a:t>http://www.shodor.org/interactivate/activities/ShapeExplorer/</a:t>
            </a:r>
            <a:endParaRPr lang="en-GB" dirty="0"/>
          </a:p>
        </p:txBody>
      </p:sp>
      <p:sp>
        <p:nvSpPr>
          <p:cNvPr id="20" name="Rectangle 19"/>
          <p:cNvSpPr/>
          <p:nvPr/>
        </p:nvSpPr>
        <p:spPr>
          <a:xfrm>
            <a:off x="496832" y="2151776"/>
            <a:ext cx="2295821" cy="307777"/>
          </a:xfrm>
          <a:prstGeom prst="rect">
            <a:avLst/>
          </a:prstGeom>
        </p:spPr>
        <p:txBody>
          <a:bodyPr wrap="none">
            <a:spAutoFit/>
          </a:bodyPr>
          <a:lstStyle/>
          <a:p>
            <a:pPr fontAlgn="b"/>
            <a:r>
              <a:rPr lang="en-GB" sz="1400" dirty="0" smtClean="0">
                <a:latin typeface="Impact" panose="020B0806030902050204" pitchFamily="34" charset="0"/>
              </a:rPr>
              <a:t>Compare Area and Perimeter</a:t>
            </a:r>
            <a:endParaRPr lang="en-GB" sz="1400" dirty="0">
              <a:solidFill>
                <a:srgbClr val="000000"/>
              </a:solidFill>
              <a:latin typeface="Impact" panose="020B0806030902050204" pitchFamily="34" charset="0"/>
            </a:endParaRPr>
          </a:p>
        </p:txBody>
      </p:sp>
      <p:sp>
        <p:nvSpPr>
          <p:cNvPr id="8" name="Rectangle 7"/>
          <p:cNvSpPr/>
          <p:nvPr/>
        </p:nvSpPr>
        <p:spPr>
          <a:xfrm>
            <a:off x="4025364" y="2708920"/>
            <a:ext cx="4392488" cy="1077218"/>
          </a:xfrm>
          <a:prstGeom prst="rect">
            <a:avLst/>
          </a:prstGeom>
        </p:spPr>
        <p:txBody>
          <a:bodyPr wrap="square">
            <a:spAutoFit/>
          </a:bodyPr>
          <a:lstStyle/>
          <a:p>
            <a:r>
              <a:rPr lang="en-GB" sz="1600" dirty="0">
                <a:hlinkClick r:id="rId14"/>
              </a:rPr>
              <a:t>http://www.greatmathsteachingideas.com/wp-content/uploads/2012/02/44255740-Area-and-Perimeter-Follow-Me-Card-Sort-Rectangle-Square-Triangle.pdf</a:t>
            </a:r>
            <a:endParaRPr lang="en-GB" sz="1600" dirty="0"/>
          </a:p>
        </p:txBody>
      </p:sp>
      <p:sp>
        <p:nvSpPr>
          <p:cNvPr id="22" name="Rectangle 21"/>
          <p:cNvSpPr/>
          <p:nvPr/>
        </p:nvSpPr>
        <p:spPr>
          <a:xfrm>
            <a:off x="496833" y="2836188"/>
            <a:ext cx="3127779" cy="523220"/>
          </a:xfrm>
          <a:prstGeom prst="rect">
            <a:avLst/>
          </a:prstGeom>
        </p:spPr>
        <p:txBody>
          <a:bodyPr wrap="none">
            <a:spAutoFit/>
          </a:bodyPr>
          <a:lstStyle/>
          <a:p>
            <a:pPr fontAlgn="b"/>
            <a:r>
              <a:rPr lang="en-GB" sz="1400" dirty="0" smtClean="0">
                <a:latin typeface="Impact" panose="020B0806030902050204" pitchFamily="34" charset="0"/>
              </a:rPr>
              <a:t>Set of Area and Perimeter Card to match </a:t>
            </a:r>
          </a:p>
          <a:p>
            <a:pPr fontAlgn="b"/>
            <a:r>
              <a:rPr lang="en-GB" sz="1400" dirty="0" smtClean="0">
                <a:solidFill>
                  <a:srgbClr val="000000"/>
                </a:solidFill>
                <a:latin typeface="Impact" panose="020B0806030902050204" pitchFamily="34" charset="0"/>
              </a:rPr>
              <a:t>like dominoes</a:t>
            </a:r>
            <a:endParaRPr lang="en-GB" sz="1400" dirty="0">
              <a:solidFill>
                <a:srgbClr val="000000"/>
              </a:solidFill>
              <a:latin typeface="Impact" panose="020B0806030902050204" pitchFamily="34" charset="0"/>
            </a:endParaRPr>
          </a:p>
        </p:txBody>
      </p:sp>
      <p:sp>
        <p:nvSpPr>
          <p:cNvPr id="9" name="Rectangle 8"/>
          <p:cNvSpPr/>
          <p:nvPr/>
        </p:nvSpPr>
        <p:spPr>
          <a:xfrm>
            <a:off x="4023262" y="3862069"/>
            <a:ext cx="4541500" cy="369332"/>
          </a:xfrm>
          <a:prstGeom prst="rect">
            <a:avLst/>
          </a:prstGeom>
        </p:spPr>
        <p:txBody>
          <a:bodyPr wrap="none">
            <a:spAutoFit/>
          </a:bodyPr>
          <a:lstStyle/>
          <a:p>
            <a:r>
              <a:rPr lang="en-GB" dirty="0">
                <a:hlinkClick r:id="rId15"/>
              </a:rPr>
              <a:t>http://</a:t>
            </a:r>
            <a:r>
              <a:rPr lang="en-GB" dirty="0" smtClean="0">
                <a:hlinkClick r:id="rId15"/>
              </a:rPr>
              <a:t>www.geogebratube.org/student/m279</a:t>
            </a:r>
            <a:r>
              <a:rPr lang="en-GB" dirty="0" smtClean="0"/>
              <a:t>`</a:t>
            </a:r>
            <a:endParaRPr lang="en-GB" dirty="0"/>
          </a:p>
        </p:txBody>
      </p:sp>
      <p:sp>
        <p:nvSpPr>
          <p:cNvPr id="24" name="Rectangle 23"/>
          <p:cNvSpPr/>
          <p:nvPr/>
        </p:nvSpPr>
        <p:spPr>
          <a:xfrm>
            <a:off x="524083" y="3833506"/>
            <a:ext cx="3073277" cy="523220"/>
          </a:xfrm>
          <a:prstGeom prst="rect">
            <a:avLst/>
          </a:prstGeom>
        </p:spPr>
        <p:txBody>
          <a:bodyPr wrap="none">
            <a:spAutoFit/>
          </a:bodyPr>
          <a:lstStyle/>
          <a:p>
            <a:pPr fontAlgn="b"/>
            <a:r>
              <a:rPr lang="en-GB" sz="1400" dirty="0" smtClean="0">
                <a:latin typeface="Impact" panose="020B0806030902050204" pitchFamily="34" charset="0"/>
              </a:rPr>
              <a:t>Excellent visual circle applet to explore</a:t>
            </a:r>
          </a:p>
          <a:p>
            <a:pPr fontAlgn="b"/>
            <a:r>
              <a:rPr lang="en-GB" sz="1400" dirty="0" smtClean="0">
                <a:solidFill>
                  <a:srgbClr val="000000"/>
                </a:solidFill>
                <a:latin typeface="Impact" panose="020B0806030902050204" pitchFamily="34" charset="0"/>
              </a:rPr>
              <a:t>Area of circle from its circumference</a:t>
            </a:r>
            <a:endParaRPr lang="en-GB" sz="1400" dirty="0">
              <a:solidFill>
                <a:srgbClr val="000000"/>
              </a:solidFill>
              <a:latin typeface="Impact" panose="020B0806030902050204" pitchFamily="34" charset="0"/>
            </a:endParaRPr>
          </a:p>
        </p:txBody>
      </p:sp>
      <p:sp>
        <p:nvSpPr>
          <p:cNvPr id="10" name="Rectangle 9"/>
          <p:cNvSpPr/>
          <p:nvPr/>
        </p:nvSpPr>
        <p:spPr>
          <a:xfrm>
            <a:off x="4042784" y="4372114"/>
            <a:ext cx="4572000" cy="646331"/>
          </a:xfrm>
          <a:prstGeom prst="rect">
            <a:avLst/>
          </a:prstGeom>
        </p:spPr>
        <p:txBody>
          <a:bodyPr>
            <a:spAutoFit/>
          </a:bodyPr>
          <a:lstStyle/>
          <a:p>
            <a:r>
              <a:rPr lang="en-GB" dirty="0">
                <a:hlinkClick r:id="rId16"/>
              </a:rPr>
              <a:t>http://www.mymaths.co.uk/samples/sampleLessonAreaRectangle.swf</a:t>
            </a:r>
            <a:endParaRPr lang="en-GB" dirty="0"/>
          </a:p>
        </p:txBody>
      </p:sp>
      <p:sp>
        <p:nvSpPr>
          <p:cNvPr id="26" name="Rectangle 25"/>
          <p:cNvSpPr/>
          <p:nvPr/>
        </p:nvSpPr>
        <p:spPr>
          <a:xfrm>
            <a:off x="551335" y="4433669"/>
            <a:ext cx="3074881" cy="523220"/>
          </a:xfrm>
          <a:prstGeom prst="rect">
            <a:avLst/>
          </a:prstGeom>
        </p:spPr>
        <p:txBody>
          <a:bodyPr wrap="none">
            <a:spAutoFit/>
          </a:bodyPr>
          <a:lstStyle/>
          <a:p>
            <a:pPr fontAlgn="b"/>
            <a:r>
              <a:rPr lang="en-GB" sz="1400" dirty="0" smtClean="0">
                <a:latin typeface="Impact" panose="020B0806030902050204" pitchFamily="34" charset="0"/>
              </a:rPr>
              <a:t>Explore simple squares, rectangles and</a:t>
            </a:r>
          </a:p>
          <a:p>
            <a:pPr fontAlgn="b"/>
            <a:r>
              <a:rPr lang="en-GB" sz="1400" dirty="0" smtClean="0">
                <a:solidFill>
                  <a:srgbClr val="000000"/>
                </a:solidFill>
                <a:latin typeface="Impact" panose="020B0806030902050204" pitchFamily="34" charset="0"/>
              </a:rPr>
              <a:t>Triangle Areas, visuals and examples</a:t>
            </a:r>
            <a:endParaRPr lang="en-GB" sz="1400" dirty="0">
              <a:solidFill>
                <a:srgbClr val="000000"/>
              </a:solidFill>
              <a:latin typeface="Impact" panose="020B0806030902050204" pitchFamily="34" charset="0"/>
            </a:endParaRPr>
          </a:p>
        </p:txBody>
      </p:sp>
      <p:sp>
        <p:nvSpPr>
          <p:cNvPr id="12" name="Rectangle 11"/>
          <p:cNvSpPr/>
          <p:nvPr/>
        </p:nvSpPr>
        <p:spPr>
          <a:xfrm>
            <a:off x="4025364" y="5012428"/>
            <a:ext cx="3845796" cy="369332"/>
          </a:xfrm>
          <a:prstGeom prst="rect">
            <a:avLst/>
          </a:prstGeom>
        </p:spPr>
        <p:txBody>
          <a:bodyPr wrap="none">
            <a:spAutoFit/>
          </a:bodyPr>
          <a:lstStyle/>
          <a:p>
            <a:r>
              <a:rPr lang="en-GB" dirty="0">
                <a:hlinkClick r:id="rId17"/>
              </a:rPr>
              <a:t>http://www.mathsisfun.com/area.html</a:t>
            </a:r>
            <a:endParaRPr lang="en-GB" dirty="0"/>
          </a:p>
        </p:txBody>
      </p:sp>
      <p:sp>
        <p:nvSpPr>
          <p:cNvPr id="28" name="Rectangle 27"/>
          <p:cNvSpPr/>
          <p:nvPr/>
        </p:nvSpPr>
        <p:spPr>
          <a:xfrm>
            <a:off x="542198" y="5012428"/>
            <a:ext cx="3179075" cy="523220"/>
          </a:xfrm>
          <a:prstGeom prst="rect">
            <a:avLst/>
          </a:prstGeom>
        </p:spPr>
        <p:txBody>
          <a:bodyPr wrap="none">
            <a:spAutoFit/>
          </a:bodyPr>
          <a:lstStyle/>
          <a:p>
            <a:pPr fontAlgn="b"/>
            <a:r>
              <a:rPr lang="en-GB" sz="1400" dirty="0" smtClean="0">
                <a:latin typeface="Impact" panose="020B0806030902050204" pitchFamily="34" charset="0"/>
              </a:rPr>
              <a:t>Website page with area shapes and their</a:t>
            </a:r>
          </a:p>
          <a:p>
            <a:pPr fontAlgn="b"/>
            <a:r>
              <a:rPr lang="en-GB" sz="1400" dirty="0" smtClean="0">
                <a:latin typeface="Impact" panose="020B0806030902050204" pitchFamily="34" charset="0"/>
              </a:rPr>
              <a:t>Formulae with examples</a:t>
            </a:r>
          </a:p>
        </p:txBody>
      </p:sp>
      <p:sp>
        <p:nvSpPr>
          <p:cNvPr id="14" name="Rectangle 13"/>
          <p:cNvSpPr/>
          <p:nvPr/>
        </p:nvSpPr>
        <p:spPr>
          <a:xfrm>
            <a:off x="4042784" y="5452900"/>
            <a:ext cx="4572000" cy="646331"/>
          </a:xfrm>
          <a:prstGeom prst="rect">
            <a:avLst/>
          </a:prstGeom>
        </p:spPr>
        <p:txBody>
          <a:bodyPr>
            <a:spAutoFit/>
          </a:bodyPr>
          <a:lstStyle/>
          <a:p>
            <a:r>
              <a:rPr lang="en-GB" dirty="0">
                <a:hlinkClick r:id="rId18"/>
              </a:rPr>
              <a:t>http://www.mathgoodies.com/lessons/vol1/area_rectangle.html</a:t>
            </a:r>
            <a:endParaRPr lang="en-GB" dirty="0"/>
          </a:p>
        </p:txBody>
      </p:sp>
      <p:sp>
        <p:nvSpPr>
          <p:cNvPr id="32" name="Rectangle 31"/>
          <p:cNvSpPr/>
          <p:nvPr/>
        </p:nvSpPr>
        <p:spPr>
          <a:xfrm>
            <a:off x="540142" y="5461345"/>
            <a:ext cx="3252814" cy="523220"/>
          </a:xfrm>
          <a:prstGeom prst="rect">
            <a:avLst/>
          </a:prstGeom>
        </p:spPr>
        <p:txBody>
          <a:bodyPr wrap="none">
            <a:spAutoFit/>
          </a:bodyPr>
          <a:lstStyle/>
          <a:p>
            <a:pPr fontAlgn="b"/>
            <a:r>
              <a:rPr lang="en-GB" sz="1400" dirty="0" smtClean="0">
                <a:latin typeface="Impact" panose="020B0806030902050204" pitchFamily="34" charset="0"/>
              </a:rPr>
              <a:t>Examples of finding areas of basic shapes</a:t>
            </a:r>
          </a:p>
          <a:p>
            <a:pPr fontAlgn="b"/>
            <a:r>
              <a:rPr lang="en-GB" sz="1400" dirty="0" smtClean="0">
                <a:latin typeface="Impact" panose="020B0806030902050204" pitchFamily="34" charset="0"/>
              </a:rPr>
              <a:t>with questions to try</a:t>
            </a:r>
          </a:p>
        </p:txBody>
      </p:sp>
      <p:sp>
        <p:nvSpPr>
          <p:cNvPr id="15" name="Rectangle 14"/>
          <p:cNvSpPr/>
          <p:nvPr/>
        </p:nvSpPr>
        <p:spPr>
          <a:xfrm>
            <a:off x="4241186" y="6072179"/>
            <a:ext cx="4572000" cy="338554"/>
          </a:xfrm>
          <a:prstGeom prst="rect">
            <a:avLst/>
          </a:prstGeom>
        </p:spPr>
        <p:txBody>
          <a:bodyPr>
            <a:spAutoFit/>
          </a:bodyPr>
          <a:lstStyle/>
          <a:p>
            <a:r>
              <a:rPr lang="en-GB" sz="1600" dirty="0">
                <a:hlinkClick r:id="rId19"/>
              </a:rPr>
              <a:t>http://illuminations.nctm.org/Activity.aspx?id=3547</a:t>
            </a:r>
            <a:endParaRPr lang="en-GB" sz="1600" dirty="0"/>
          </a:p>
        </p:txBody>
      </p:sp>
      <p:sp>
        <p:nvSpPr>
          <p:cNvPr id="33" name="Rectangle 32"/>
          <p:cNvSpPr/>
          <p:nvPr/>
        </p:nvSpPr>
        <p:spPr>
          <a:xfrm>
            <a:off x="496833" y="5979846"/>
            <a:ext cx="3760966" cy="523220"/>
          </a:xfrm>
          <a:prstGeom prst="rect">
            <a:avLst/>
          </a:prstGeom>
        </p:spPr>
        <p:txBody>
          <a:bodyPr wrap="none">
            <a:spAutoFit/>
          </a:bodyPr>
          <a:lstStyle/>
          <a:p>
            <a:pPr fontAlgn="b"/>
            <a:r>
              <a:rPr lang="en-GB" sz="1400" dirty="0" smtClean="0">
                <a:latin typeface="Impact" panose="020B0806030902050204" pitchFamily="34" charset="0"/>
              </a:rPr>
              <a:t>Get visual with circles and see how diameters</a:t>
            </a:r>
          </a:p>
          <a:p>
            <a:pPr fontAlgn="b"/>
            <a:r>
              <a:rPr lang="en-GB" sz="1400" dirty="0" smtClean="0">
                <a:latin typeface="Impact" panose="020B0806030902050204" pitchFamily="34" charset="0"/>
              </a:rPr>
              <a:t>circumferences, radius and areas are connected</a:t>
            </a:r>
          </a:p>
        </p:txBody>
      </p:sp>
      <p:grpSp>
        <p:nvGrpSpPr>
          <p:cNvPr id="34" name="Group 33"/>
          <p:cNvGrpSpPr/>
          <p:nvPr/>
        </p:nvGrpSpPr>
        <p:grpSpPr>
          <a:xfrm rot="9588804">
            <a:off x="7414158" y="153420"/>
            <a:ext cx="1380068" cy="1397125"/>
            <a:chOff x="6960409" y="4811394"/>
            <a:chExt cx="1821501" cy="1703644"/>
          </a:xfrm>
        </p:grpSpPr>
        <p:sp>
          <p:nvSpPr>
            <p:cNvPr id="35" name="Rectangle 34"/>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6" name="Rectangle 35"/>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7" name="Rectangle 36"/>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A</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11807" y="1585227"/>
            <a:ext cx="2515978" cy="4524315"/>
          </a:xfrm>
          <a:prstGeom prst="rect">
            <a:avLst/>
          </a:prstGeom>
        </p:spPr>
        <p:txBody>
          <a:bodyPr wrap="square">
            <a:spAutoFit/>
          </a:bodyPr>
          <a:lstStyle/>
          <a:p>
            <a:r>
              <a:rPr lang="en-GB" sz="2400" dirty="0" smtClean="0">
                <a:solidFill>
                  <a:srgbClr val="0070C0"/>
                </a:solidFill>
                <a:latin typeface="Impact" panose="020B0806030902050204" pitchFamily="34" charset="0"/>
              </a:rPr>
              <a:t>Area Link !!</a:t>
            </a:r>
          </a:p>
          <a:p>
            <a:endParaRPr lang="en-GB" sz="2400" dirty="0">
              <a:solidFill>
                <a:srgbClr val="0070C0"/>
              </a:solidFill>
              <a:latin typeface="Impact" panose="020B0806030902050204" pitchFamily="34" charset="0"/>
            </a:endParaRPr>
          </a:p>
          <a:p>
            <a:r>
              <a:rPr lang="en-GB" sz="2400" dirty="0" smtClean="0">
                <a:solidFill>
                  <a:srgbClr val="0070C0"/>
                </a:solidFill>
                <a:latin typeface="Impact" panose="020B0806030902050204" pitchFamily="34" charset="0"/>
              </a:rPr>
              <a:t>Like a set of dominoes,  find the answers to the Area problems </a:t>
            </a:r>
          </a:p>
          <a:p>
            <a:endParaRPr lang="en-GB" sz="2400" dirty="0">
              <a:solidFill>
                <a:srgbClr val="0070C0"/>
              </a:solidFill>
              <a:latin typeface="Impact" panose="020B0806030902050204" pitchFamily="34" charset="0"/>
            </a:endParaRPr>
          </a:p>
          <a:p>
            <a:r>
              <a:rPr lang="en-GB" sz="2400" dirty="0" smtClean="0">
                <a:solidFill>
                  <a:srgbClr val="0070C0"/>
                </a:solidFill>
                <a:latin typeface="Impact" panose="020B0806030902050204" pitchFamily="34" charset="0"/>
              </a:rPr>
              <a:t>The answers will be on other cards !</a:t>
            </a:r>
          </a:p>
          <a:p>
            <a:endParaRPr lang="en-GB" sz="2400" dirty="0">
              <a:solidFill>
                <a:srgbClr val="0070C0"/>
              </a:solidFill>
              <a:latin typeface="Impact" panose="020B0806030902050204" pitchFamily="34" charset="0"/>
            </a:endParaRPr>
          </a:p>
          <a:p>
            <a:r>
              <a:rPr lang="en-GB" sz="2400" dirty="0" smtClean="0">
                <a:solidFill>
                  <a:srgbClr val="0070C0"/>
                </a:solidFill>
                <a:latin typeface="Impact" panose="020B0806030902050204" pitchFamily="34" charset="0"/>
              </a:rPr>
              <a:t>Link them up to create a rectangle</a:t>
            </a:r>
          </a:p>
        </p:txBody>
      </p:sp>
      <p:sp>
        <p:nvSpPr>
          <p:cNvPr id="17" name="Round Single Corner Rectangle 16"/>
          <p:cNvSpPr/>
          <p:nvPr/>
        </p:nvSpPr>
        <p:spPr>
          <a:xfrm rot="21165658">
            <a:off x="4982565" y="1793533"/>
            <a:ext cx="3898796" cy="1566041"/>
          </a:xfrm>
          <a:prstGeom prst="round1Rect">
            <a:avLst/>
          </a:prstGeom>
          <a:solidFill>
            <a:srgbClr val="FFFF00"/>
          </a:solidFill>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rot="21165658">
            <a:off x="2710439" y="2971715"/>
            <a:ext cx="6261081" cy="2850853"/>
          </a:xfrm>
          <a:prstGeom prst="round1Rect">
            <a:avLst/>
          </a:prstGeom>
          <a:solidFill>
            <a:srgbClr val="FFFF00"/>
          </a:solidFill>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rot="21130753">
            <a:off x="2270503" y="3760131"/>
            <a:ext cx="3139001" cy="1446550"/>
          </a:xfrm>
          <a:prstGeom prst="rect">
            <a:avLst/>
          </a:prstGeom>
          <a:noFill/>
        </p:spPr>
        <p:txBody>
          <a:bodyPr wrap="none" lIns="91440" tIns="45720" rIns="91440" bIns="45720">
            <a:spAutoFit/>
          </a:bodyPr>
          <a:lstStyle/>
          <a:p>
            <a:pPr algn="ctr"/>
            <a:r>
              <a:rPr lang="en-US" sz="8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20m</a:t>
            </a:r>
            <a:r>
              <a:rPr lang="en-US" sz="8800" b="1" cap="none" spc="0" baseline="300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endParaRPr lang="en-US" sz="8800" b="1" cap="none" spc="0" baseline="3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cxnSp>
        <p:nvCxnSpPr>
          <p:cNvPr id="22" name="Straight Connector 21"/>
          <p:cNvCxnSpPr/>
          <p:nvPr/>
        </p:nvCxnSpPr>
        <p:spPr>
          <a:xfrm>
            <a:off x="5940152" y="2924944"/>
            <a:ext cx="432048" cy="2736304"/>
          </a:xfrm>
          <a:prstGeom prst="line">
            <a:avLst/>
          </a:prstGeom>
        </p:spPr>
        <p:style>
          <a:lnRef idx="3">
            <a:schemeClr val="dk1"/>
          </a:lnRef>
          <a:fillRef idx="0">
            <a:schemeClr val="dk1"/>
          </a:fillRef>
          <a:effectRef idx="2">
            <a:schemeClr val="dk1"/>
          </a:effectRef>
          <a:fontRef idx="minor">
            <a:schemeClr val="tx1"/>
          </a:fontRef>
        </p:style>
      </p:cxnSp>
      <p:sp>
        <p:nvSpPr>
          <p:cNvPr id="23" name="Rectangle 22"/>
          <p:cNvSpPr/>
          <p:nvPr/>
        </p:nvSpPr>
        <p:spPr>
          <a:xfrm rot="21130753">
            <a:off x="6136057" y="2887942"/>
            <a:ext cx="1292341" cy="769441"/>
          </a:xfrm>
          <a:prstGeom prst="rect">
            <a:avLst/>
          </a:prstGeom>
          <a:noFill/>
        </p:spPr>
        <p:txBody>
          <a:bodyPr wrap="non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 cm</a:t>
            </a:r>
            <a:endPar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 name="Rectangle 23"/>
          <p:cNvSpPr/>
          <p:nvPr/>
        </p:nvSpPr>
        <p:spPr>
          <a:xfrm rot="4816642">
            <a:off x="7529303" y="3694695"/>
            <a:ext cx="1292341" cy="769441"/>
          </a:xfrm>
          <a:prstGeom prst="rect">
            <a:avLst/>
          </a:prstGeom>
          <a:noFill/>
        </p:spPr>
        <p:txBody>
          <a:bodyPr wrap="non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 cm</a:t>
            </a:r>
            <a:endPar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rot="21088844">
            <a:off x="6559879" y="3733989"/>
            <a:ext cx="1159597" cy="12409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Rectangle 7"/>
          <p:cNvSpPr/>
          <p:nvPr/>
        </p:nvSpPr>
        <p:spPr>
          <a:xfrm rot="21206653">
            <a:off x="2880138" y="2322481"/>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7" name="Rectangle 26"/>
          <p:cNvSpPr/>
          <p:nvPr/>
        </p:nvSpPr>
        <p:spPr>
          <a:xfrm rot="21206653">
            <a:off x="3731336" y="2217638"/>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8" name="Rectangle 27"/>
          <p:cNvSpPr/>
          <p:nvPr/>
        </p:nvSpPr>
        <p:spPr>
          <a:xfrm rot="21206653">
            <a:off x="2773931" y="1485593"/>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nvGrpSpPr>
          <p:cNvPr id="9" name="Group 8"/>
          <p:cNvGrpSpPr/>
          <p:nvPr/>
        </p:nvGrpSpPr>
        <p:grpSpPr>
          <a:xfrm rot="16200000">
            <a:off x="7080749" y="4992100"/>
            <a:ext cx="1821501" cy="1703644"/>
            <a:chOff x="6960409" y="4811394"/>
            <a:chExt cx="1821501" cy="1703644"/>
          </a:xfrm>
        </p:grpSpPr>
        <p:sp>
          <p:nvSpPr>
            <p:cNvPr id="34" name="Rectangle 33"/>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5" name="Rectangle 34"/>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6" name="Rectangle 35"/>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grpSp>
        <p:nvGrpSpPr>
          <p:cNvPr id="38" name="Group 37"/>
          <p:cNvGrpSpPr/>
          <p:nvPr/>
        </p:nvGrpSpPr>
        <p:grpSpPr>
          <a:xfrm rot="9588804">
            <a:off x="7414158" y="153420"/>
            <a:ext cx="1380068" cy="1397125"/>
            <a:chOff x="6960409" y="4811394"/>
            <a:chExt cx="1821501" cy="1703644"/>
          </a:xfrm>
        </p:grpSpPr>
        <p:sp>
          <p:nvSpPr>
            <p:cNvPr id="39" name="Rectangle 38"/>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40" name="Rectangle 39"/>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41" name="Rectangle 40"/>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B</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268760"/>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300460" y="1719337"/>
            <a:ext cx="1584176" cy="3416320"/>
          </a:xfrm>
          <a:prstGeom prst="rect">
            <a:avLst/>
          </a:prstGeom>
        </p:spPr>
        <p:txBody>
          <a:bodyPr wrap="square">
            <a:spAutoFit/>
          </a:bodyPr>
          <a:lstStyle/>
          <a:p>
            <a:r>
              <a:rPr lang="en-GB" sz="2400" dirty="0" smtClean="0">
                <a:latin typeface="Impact" pitchFamily="34" charset="0"/>
              </a:rPr>
              <a:t>Use the materials provided to make the shapes and designs as per the cards</a:t>
            </a:r>
          </a:p>
        </p:txBody>
      </p:sp>
      <p:pic>
        <p:nvPicPr>
          <p:cNvPr id="2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694433">
            <a:off x="1631926" y="1129811"/>
            <a:ext cx="6624737" cy="3787828"/>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564055">
            <a:off x="2345766" y="4028869"/>
            <a:ext cx="5953125" cy="3371850"/>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3" name="Group 32"/>
          <p:cNvGrpSpPr/>
          <p:nvPr/>
        </p:nvGrpSpPr>
        <p:grpSpPr>
          <a:xfrm rot="9588804">
            <a:off x="7414158" y="153420"/>
            <a:ext cx="1380068" cy="1397125"/>
            <a:chOff x="6960409" y="4811394"/>
            <a:chExt cx="1821501" cy="1703644"/>
          </a:xfrm>
        </p:grpSpPr>
        <p:sp>
          <p:nvSpPr>
            <p:cNvPr id="34" name="Rectangle 33"/>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5" name="Rectangle 34"/>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6" name="Rectangle 35"/>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158926" y="11244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C</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3848" y="3518988"/>
            <a:ext cx="5638403" cy="293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260484" y="1628800"/>
            <a:ext cx="4743564" cy="4524315"/>
          </a:xfrm>
          <a:prstGeom prst="rect">
            <a:avLst/>
          </a:prstGeom>
        </p:spPr>
        <p:txBody>
          <a:bodyPr wrap="square">
            <a:spAutoFit/>
          </a:bodyPr>
          <a:lstStyle/>
          <a:p>
            <a:r>
              <a:rPr lang="en-GB" dirty="0" smtClean="0">
                <a:latin typeface="Impact" pitchFamily="34" charset="0"/>
              </a:rPr>
              <a:t>Computer based activity -  </a:t>
            </a:r>
            <a:endParaRPr lang="en-GB" dirty="0">
              <a:latin typeface="Impact" pitchFamily="34" charset="0"/>
            </a:endParaRPr>
          </a:p>
          <a:p>
            <a:endParaRPr lang="en-GB" i="1" dirty="0" smtClean="0">
              <a:latin typeface="Impact" pitchFamily="34" charset="0"/>
            </a:endParaRPr>
          </a:p>
          <a:p>
            <a:r>
              <a:rPr lang="en-GB" dirty="0" smtClean="0">
                <a:latin typeface="Impact" pitchFamily="34" charset="0"/>
              </a:rPr>
              <a:t>Design your own wallpaper pattern using a tessellating shape (shapes that do not have gaps when fitted together)</a:t>
            </a:r>
          </a:p>
          <a:p>
            <a:endParaRPr lang="en-GB" dirty="0">
              <a:latin typeface="Impact" pitchFamily="34" charset="0"/>
            </a:endParaRPr>
          </a:p>
          <a:p>
            <a:r>
              <a:rPr lang="en-GB" dirty="0" smtClean="0">
                <a:latin typeface="Impact" pitchFamily="34" charset="0"/>
              </a:rPr>
              <a:t>Can you figure out how many shapes can fit onto a single 1m2 area of material ?</a:t>
            </a:r>
          </a:p>
          <a:p>
            <a:endParaRPr lang="en-GB" dirty="0">
              <a:latin typeface="Impact" pitchFamily="34" charset="0"/>
            </a:endParaRPr>
          </a:p>
          <a:p>
            <a:r>
              <a:rPr lang="en-GB" dirty="0" smtClean="0">
                <a:latin typeface="Impact" pitchFamily="34" charset="0"/>
              </a:rPr>
              <a:t>L2 extension:</a:t>
            </a:r>
          </a:p>
          <a:p>
            <a:endParaRPr lang="en-GB" dirty="0">
              <a:latin typeface="Impact" pitchFamily="34" charset="0"/>
            </a:endParaRPr>
          </a:p>
          <a:p>
            <a:r>
              <a:rPr lang="en-GB" dirty="0" smtClean="0">
                <a:latin typeface="Impact" pitchFamily="34" charset="0"/>
              </a:rPr>
              <a:t>Can you create a pattern of circles that minimises wastage  on a single 1m2 area of material ?  Can you figure out how much is used and how much is wasted in the gaps between the circles?</a:t>
            </a:r>
          </a:p>
        </p:txBody>
      </p:sp>
      <p:pic>
        <p:nvPicPr>
          <p:cNvPr id="4" name="Picture 2"/>
          <p:cNvPicPr>
            <a:picLocks noChangeAspect="1" noChangeArrowheads="1"/>
          </p:cNvPicPr>
          <p:nvPr/>
        </p:nvPicPr>
        <p:blipFill>
          <a:blip r:embed="rId12">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524511" y="1595034"/>
            <a:ext cx="2999432" cy="216024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rot="9588804">
            <a:off x="7414158" y="153420"/>
            <a:ext cx="1380068" cy="1397125"/>
            <a:chOff x="6960409" y="4811394"/>
            <a:chExt cx="1821501" cy="1703644"/>
          </a:xfrm>
        </p:grpSpPr>
        <p:sp>
          <p:nvSpPr>
            <p:cNvPr id="24" name="Rectangle 23"/>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5" name="Rectangle 24"/>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6" name="Rectangle 25"/>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94213819"/>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D</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effectLst>
              <a:glow rad="127000">
                <a:schemeClr val="accent1"/>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98168" y="1490621"/>
            <a:ext cx="6619156" cy="49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227167" y="2180292"/>
            <a:ext cx="1937684" cy="3046988"/>
          </a:xfrm>
          <a:prstGeom prst="rect">
            <a:avLst/>
          </a:prstGeom>
        </p:spPr>
        <p:txBody>
          <a:bodyPr wrap="square">
            <a:spAutoFit/>
          </a:bodyPr>
          <a:lstStyle/>
          <a:p>
            <a:r>
              <a:rPr lang="en-GB" sz="3200" dirty="0" smtClean="0">
                <a:latin typeface="Impact" pitchFamily="34" charset="0"/>
              </a:rPr>
              <a:t>Complete the functional skills questions at L1 or L2</a:t>
            </a:r>
          </a:p>
        </p:txBody>
      </p:sp>
      <p:grpSp>
        <p:nvGrpSpPr>
          <p:cNvPr id="19" name="Group 18"/>
          <p:cNvGrpSpPr/>
          <p:nvPr/>
        </p:nvGrpSpPr>
        <p:grpSpPr>
          <a:xfrm rot="9588804">
            <a:off x="7414158" y="153420"/>
            <a:ext cx="1380068" cy="1397125"/>
            <a:chOff x="6960409" y="4811394"/>
            <a:chExt cx="1821501" cy="1703644"/>
          </a:xfrm>
        </p:grpSpPr>
        <p:sp>
          <p:nvSpPr>
            <p:cNvPr id="21" name="Rectangle 20"/>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4" name="Rectangle 23"/>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5" name="Rectangle 24"/>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95641022"/>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11"/>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47118" y="1549557"/>
            <a:ext cx="3532793" cy="369332"/>
          </a:xfrm>
          <a:prstGeom prst="rect">
            <a:avLst/>
          </a:prstGeom>
          <a:noFill/>
        </p:spPr>
        <p:txBody>
          <a:bodyPr wrap="square" rtlCol="0">
            <a:spAutoFit/>
          </a:bodyPr>
          <a:lstStyle/>
          <a:p>
            <a:r>
              <a:rPr lang="en-GB" dirty="0" smtClean="0">
                <a:latin typeface="Impact" pitchFamily="34" charset="0"/>
              </a:rPr>
              <a:t>Try a variety of written practice</a:t>
            </a:r>
            <a:endParaRPr lang="en-GB" dirty="0">
              <a:latin typeface="Impact" pitchFamily="34" charset="0"/>
            </a:endParaRPr>
          </a:p>
        </p:txBody>
      </p:sp>
      <p:pic>
        <p:nvPicPr>
          <p:cNvPr id="4" name="Picture 2" descr="http://www.appcolt.com/imgbest/1/1/three_worksheets0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91880" y="2347916"/>
            <a:ext cx="5381428" cy="327895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6504" y="2564904"/>
            <a:ext cx="3532793" cy="3108543"/>
          </a:xfrm>
          <a:prstGeom prst="rect">
            <a:avLst/>
          </a:prstGeom>
          <a:noFill/>
        </p:spPr>
        <p:txBody>
          <a:bodyPr wrap="square" rtlCol="0">
            <a:spAutoFit/>
          </a:bodyPr>
          <a:lstStyle/>
          <a:p>
            <a:r>
              <a:rPr lang="en-GB" sz="2800" dirty="0" smtClean="0">
                <a:latin typeface="Impact" pitchFamily="34" charset="0"/>
              </a:rPr>
              <a:t>Worksheets</a:t>
            </a:r>
          </a:p>
          <a:p>
            <a:endParaRPr lang="en-GB" sz="2800" dirty="0" smtClean="0">
              <a:latin typeface="Impact" pitchFamily="34" charset="0"/>
            </a:endParaRPr>
          </a:p>
          <a:p>
            <a:r>
              <a:rPr lang="en-GB" sz="2800" dirty="0" smtClean="0">
                <a:latin typeface="Impact" pitchFamily="34" charset="0"/>
              </a:rPr>
              <a:t>Workbooks</a:t>
            </a:r>
          </a:p>
          <a:p>
            <a:endParaRPr lang="en-GB" sz="2800" dirty="0" smtClean="0">
              <a:latin typeface="Impact" pitchFamily="34" charset="0"/>
            </a:endParaRPr>
          </a:p>
          <a:p>
            <a:r>
              <a:rPr lang="en-GB" sz="2800" dirty="0" smtClean="0">
                <a:latin typeface="Impact" pitchFamily="34" charset="0"/>
              </a:rPr>
              <a:t>Practice Exam Papers</a:t>
            </a:r>
          </a:p>
          <a:p>
            <a:endParaRPr lang="en-GB" sz="2800" dirty="0" smtClean="0">
              <a:latin typeface="Impact" pitchFamily="34" charset="0"/>
            </a:endParaRPr>
          </a:p>
          <a:p>
            <a:r>
              <a:rPr lang="en-GB" sz="2800" dirty="0" smtClean="0">
                <a:latin typeface="Impact" pitchFamily="34" charset="0"/>
              </a:rPr>
              <a:t>Maths Problems</a:t>
            </a:r>
            <a:endParaRPr lang="en-GB" sz="2800" dirty="0">
              <a:latin typeface="Impact" pitchFamily="34" charset="0"/>
            </a:endParaRPr>
          </a:p>
        </p:txBody>
      </p:sp>
      <p:pic>
        <p:nvPicPr>
          <p:cNvPr id="1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275313" y="5626869"/>
            <a:ext cx="8473151" cy="882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rot="9588804">
            <a:off x="7414158" y="153420"/>
            <a:ext cx="1380068" cy="1397125"/>
            <a:chOff x="6960409" y="4811394"/>
            <a:chExt cx="1821501" cy="1703644"/>
          </a:xfrm>
        </p:grpSpPr>
        <p:sp>
          <p:nvSpPr>
            <p:cNvPr id="24" name="Rectangle 23"/>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5" name="Rectangle 24"/>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6" name="Rectangle 25"/>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8950435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68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44597"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just the numbers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4471"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70181" y="1479304"/>
            <a:ext cx="2668579" cy="4708981"/>
          </a:xfrm>
          <a:prstGeom prst="rect">
            <a:avLst/>
          </a:prstGeom>
        </p:spPr>
        <p:txBody>
          <a:bodyPr wrap="square">
            <a:spAutoFit/>
          </a:bodyPr>
          <a:lstStyle/>
          <a:p>
            <a:r>
              <a:rPr lang="en-GB" sz="1400" dirty="0" smtClean="0">
                <a:latin typeface="Impact" pitchFamily="34" charset="0"/>
              </a:rPr>
              <a:t>Find the areas of these rectangular shapes</a:t>
            </a:r>
          </a:p>
          <a:p>
            <a:endParaRPr lang="en-GB" sz="1400" dirty="0">
              <a:latin typeface="Impact" pitchFamily="34" charset="0"/>
            </a:endParaRPr>
          </a:p>
          <a:p>
            <a:pPr marL="457200" indent="-457200">
              <a:buAutoNum type="arabicParenR"/>
            </a:pPr>
            <a:r>
              <a:rPr lang="en-GB" sz="1400" dirty="0" smtClean="0">
                <a:latin typeface="Impact" pitchFamily="34" charset="0"/>
              </a:rPr>
              <a:t>L=2   W=7</a:t>
            </a:r>
          </a:p>
          <a:p>
            <a:pPr marL="457200" indent="-457200">
              <a:buAutoNum type="arabicParenR"/>
            </a:pPr>
            <a:r>
              <a:rPr lang="en-GB" sz="1400" dirty="0" smtClean="0">
                <a:latin typeface="Impact" pitchFamily="34" charset="0"/>
              </a:rPr>
              <a:t>L=5  W = 10</a:t>
            </a:r>
          </a:p>
          <a:p>
            <a:pPr marL="457200" indent="-457200">
              <a:buAutoNum type="arabicParenR"/>
            </a:pPr>
            <a:r>
              <a:rPr lang="en-GB" sz="1400" dirty="0" smtClean="0">
                <a:latin typeface="Impact" pitchFamily="34" charset="0"/>
              </a:rPr>
              <a:t>L=80m   W=40m</a:t>
            </a:r>
          </a:p>
          <a:p>
            <a:pPr marL="457200" indent="-457200">
              <a:buAutoNum type="arabicParenR"/>
            </a:pPr>
            <a:r>
              <a:rPr lang="en-GB" sz="1400" dirty="0" smtClean="0">
                <a:latin typeface="Impact" pitchFamily="34" charset="0"/>
              </a:rPr>
              <a:t>L=15cm  W=16cm</a:t>
            </a:r>
          </a:p>
          <a:p>
            <a:pPr marL="457200" indent="-457200">
              <a:buAutoNum type="arabicParenR"/>
            </a:pPr>
            <a:r>
              <a:rPr lang="en-GB" sz="1400" dirty="0" smtClean="0">
                <a:latin typeface="Impact" pitchFamily="34" charset="0"/>
              </a:rPr>
              <a:t>L=7.2 in   W= 7.2 in</a:t>
            </a:r>
          </a:p>
          <a:p>
            <a:endParaRPr lang="en-GB" sz="1400" dirty="0">
              <a:latin typeface="Impact" pitchFamily="34" charset="0"/>
            </a:endParaRPr>
          </a:p>
          <a:p>
            <a:r>
              <a:rPr lang="en-GB" sz="1400" dirty="0" smtClean="0">
                <a:latin typeface="Impact" pitchFamily="34" charset="0"/>
              </a:rPr>
              <a:t>Find the lengths of the squares given their area</a:t>
            </a:r>
          </a:p>
          <a:p>
            <a:endParaRPr lang="en-GB" sz="1400" dirty="0" smtClean="0">
              <a:latin typeface="Impact" pitchFamily="34" charset="0"/>
            </a:endParaRPr>
          </a:p>
          <a:p>
            <a:pPr marL="342900" indent="-342900">
              <a:buAutoNum type="arabicParenR" startAt="6"/>
            </a:pPr>
            <a:r>
              <a:rPr lang="en-GB" sz="1400" dirty="0" smtClean="0">
                <a:latin typeface="Impact" pitchFamily="34" charset="0"/>
              </a:rPr>
              <a:t>A= 16 cm</a:t>
            </a:r>
            <a:r>
              <a:rPr lang="en-GB" sz="1400" baseline="30000" dirty="0" smtClean="0">
                <a:latin typeface="Impact" pitchFamily="34" charset="0"/>
              </a:rPr>
              <a:t>2</a:t>
            </a:r>
          </a:p>
          <a:p>
            <a:pPr marL="342900" indent="-342900">
              <a:buAutoNum type="arabicParenR" startAt="6"/>
            </a:pPr>
            <a:r>
              <a:rPr lang="en-GB" sz="1400" dirty="0" smtClean="0">
                <a:latin typeface="Impact" pitchFamily="34" charset="0"/>
              </a:rPr>
              <a:t>A= 81 m</a:t>
            </a:r>
            <a:r>
              <a:rPr lang="en-GB" sz="1400" baseline="30000" dirty="0">
                <a:latin typeface="Impact" pitchFamily="34" charset="0"/>
              </a:rPr>
              <a:t>2</a:t>
            </a:r>
          </a:p>
          <a:p>
            <a:pPr marL="342900" indent="-342900">
              <a:buAutoNum type="arabicParenR" startAt="6"/>
            </a:pPr>
            <a:r>
              <a:rPr lang="en-GB" sz="1400" dirty="0" smtClean="0">
                <a:latin typeface="Impact" pitchFamily="34" charset="0"/>
              </a:rPr>
              <a:t>A= 225 km</a:t>
            </a:r>
            <a:r>
              <a:rPr lang="en-GB" sz="1400" baseline="30000" dirty="0">
                <a:latin typeface="Impact" pitchFamily="34" charset="0"/>
              </a:rPr>
              <a:t>2</a:t>
            </a:r>
          </a:p>
          <a:p>
            <a:pPr marL="342900" indent="-342900">
              <a:buAutoNum type="arabicParenR" startAt="6"/>
            </a:pPr>
            <a:r>
              <a:rPr lang="en-GB" sz="1400" dirty="0" smtClean="0">
                <a:latin typeface="Impact" pitchFamily="34" charset="0"/>
              </a:rPr>
              <a:t>A= 4000 ft</a:t>
            </a:r>
            <a:r>
              <a:rPr lang="en-GB" sz="1400" baseline="30000" dirty="0">
                <a:latin typeface="Impact" pitchFamily="34" charset="0"/>
              </a:rPr>
              <a:t>2</a:t>
            </a:r>
          </a:p>
          <a:p>
            <a:pPr marL="342900" indent="-342900">
              <a:buAutoNum type="arabicParenR" startAt="6"/>
            </a:pPr>
            <a:r>
              <a:rPr lang="en-GB" sz="1400" dirty="0" smtClean="0">
                <a:latin typeface="Impact" pitchFamily="34" charset="0"/>
              </a:rPr>
              <a:t>A= 5m</a:t>
            </a:r>
            <a:r>
              <a:rPr lang="en-GB" sz="1400" baseline="30000" dirty="0">
                <a:latin typeface="Impact" pitchFamily="34" charset="0"/>
              </a:rPr>
              <a:t>2</a:t>
            </a:r>
          </a:p>
          <a:p>
            <a:pPr marL="342900" indent="-342900">
              <a:buAutoNum type="arabicParenR" startAt="6"/>
            </a:pPr>
            <a:endParaRPr lang="en-GB" sz="1400" dirty="0" smtClean="0">
              <a:latin typeface="Impact" pitchFamily="34" charset="0"/>
            </a:endParaRPr>
          </a:p>
          <a:p>
            <a:r>
              <a:rPr lang="en-GB" sz="1400" dirty="0" smtClean="0">
                <a:latin typeface="Impact" pitchFamily="34" charset="0"/>
              </a:rPr>
              <a:t>Find the areas of the shapes</a:t>
            </a:r>
          </a:p>
          <a:p>
            <a:endParaRPr lang="en-GB" sz="1400" dirty="0">
              <a:latin typeface="Impact" pitchFamily="34" charset="0"/>
            </a:endParaRPr>
          </a:p>
          <a:p>
            <a:r>
              <a:rPr lang="en-GB" sz="1400" dirty="0" smtClean="0">
                <a:latin typeface="Impact" pitchFamily="34" charset="0"/>
              </a:rPr>
              <a:t>11)  </a:t>
            </a:r>
            <a:endParaRPr lang="en-GB" sz="2000" dirty="0" smtClean="0">
              <a:latin typeface="Impact" pitchFamily="34" charset="0"/>
            </a:endParaRPr>
          </a:p>
        </p:txBody>
      </p:sp>
      <p:sp>
        <p:nvSpPr>
          <p:cNvPr id="2" name="Rectangle 1"/>
          <p:cNvSpPr/>
          <p:nvPr/>
        </p:nvSpPr>
        <p:spPr>
          <a:xfrm>
            <a:off x="899592" y="5877272"/>
            <a:ext cx="962054" cy="432048"/>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4" name="Rectangle 3"/>
          <p:cNvSpPr/>
          <p:nvPr/>
        </p:nvSpPr>
        <p:spPr>
          <a:xfrm>
            <a:off x="1119169" y="5551999"/>
            <a:ext cx="522900" cy="40011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000" b="1" cap="none" spc="0" dirty="0" smtClean="0">
                <a:ln w="50800"/>
                <a:solidFill>
                  <a:schemeClr val="accent1">
                    <a:lumMod val="75000"/>
                  </a:schemeClr>
                </a:solidFill>
                <a:effectLst/>
              </a:rPr>
              <a:t>2m</a:t>
            </a:r>
            <a:endParaRPr lang="en-US" sz="5400" b="1" cap="none" spc="0" dirty="0">
              <a:ln w="50800"/>
              <a:solidFill>
                <a:schemeClr val="accent1">
                  <a:lumMod val="75000"/>
                </a:schemeClr>
              </a:solidFill>
              <a:effectLst/>
            </a:endParaRPr>
          </a:p>
        </p:txBody>
      </p:sp>
      <p:sp>
        <p:nvSpPr>
          <p:cNvPr id="15" name="Rectangle 14"/>
          <p:cNvSpPr/>
          <p:nvPr/>
        </p:nvSpPr>
        <p:spPr>
          <a:xfrm>
            <a:off x="1806610" y="5887298"/>
            <a:ext cx="646331" cy="33855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600" b="1" cap="none" spc="0" dirty="0" smtClean="0">
                <a:ln w="50800"/>
                <a:solidFill>
                  <a:schemeClr val="accent1">
                    <a:lumMod val="75000"/>
                  </a:schemeClr>
                </a:solidFill>
                <a:effectLst/>
              </a:rPr>
              <a:t>30cm</a:t>
            </a:r>
            <a:endParaRPr lang="en-US" sz="5400" b="1" cap="none" spc="0" dirty="0">
              <a:ln w="50800"/>
              <a:solidFill>
                <a:schemeClr val="accent1">
                  <a:lumMod val="75000"/>
                </a:schemeClr>
              </a:solidFill>
              <a:effectLst/>
            </a:endParaRPr>
          </a:p>
        </p:txBody>
      </p:sp>
      <p:sp>
        <p:nvSpPr>
          <p:cNvPr id="19" name="Rectangle 18"/>
          <p:cNvSpPr/>
          <p:nvPr/>
        </p:nvSpPr>
        <p:spPr>
          <a:xfrm>
            <a:off x="2944539" y="1490490"/>
            <a:ext cx="2668579" cy="3754874"/>
          </a:xfrm>
          <a:prstGeom prst="rect">
            <a:avLst/>
          </a:prstGeom>
        </p:spPr>
        <p:txBody>
          <a:bodyPr wrap="square">
            <a:spAutoFit/>
          </a:bodyPr>
          <a:lstStyle/>
          <a:p>
            <a:r>
              <a:rPr lang="en-GB" sz="1400" dirty="0" smtClean="0">
                <a:latin typeface="Impact" pitchFamily="34" charset="0"/>
              </a:rPr>
              <a:t>12)  </a:t>
            </a:r>
          </a:p>
          <a:p>
            <a:endParaRPr lang="en-GB" sz="1400" dirty="0">
              <a:latin typeface="Impact" pitchFamily="34" charset="0"/>
            </a:endParaRPr>
          </a:p>
          <a:p>
            <a:endParaRPr lang="en-GB" sz="1400" dirty="0" smtClean="0">
              <a:latin typeface="Impact" pitchFamily="34" charset="0"/>
            </a:endParaRPr>
          </a:p>
          <a:p>
            <a:endParaRPr lang="en-GB" sz="1400" dirty="0">
              <a:latin typeface="Impact" pitchFamily="34" charset="0"/>
            </a:endParaRPr>
          </a:p>
          <a:p>
            <a:endParaRPr lang="en-GB" sz="1400" dirty="0" smtClean="0">
              <a:latin typeface="Impact" pitchFamily="34" charset="0"/>
            </a:endParaRPr>
          </a:p>
          <a:p>
            <a:r>
              <a:rPr lang="en-GB" sz="1400" dirty="0" smtClean="0">
                <a:latin typeface="Impact" pitchFamily="34" charset="0"/>
              </a:rPr>
              <a:t>13)</a:t>
            </a:r>
          </a:p>
          <a:p>
            <a:endParaRPr lang="en-GB" sz="1400" dirty="0">
              <a:latin typeface="Impact" pitchFamily="34" charset="0"/>
            </a:endParaRPr>
          </a:p>
          <a:p>
            <a:endParaRPr lang="en-GB" sz="1400" dirty="0" smtClean="0">
              <a:latin typeface="Impact" pitchFamily="34" charset="0"/>
            </a:endParaRPr>
          </a:p>
          <a:p>
            <a:endParaRPr lang="en-GB" sz="1400" dirty="0">
              <a:latin typeface="Impact" pitchFamily="34" charset="0"/>
            </a:endParaRPr>
          </a:p>
          <a:p>
            <a:endParaRPr lang="en-GB" sz="1400" dirty="0" smtClean="0">
              <a:latin typeface="Impact" pitchFamily="34" charset="0"/>
            </a:endParaRPr>
          </a:p>
          <a:p>
            <a:r>
              <a:rPr lang="en-GB" sz="1400" dirty="0" smtClean="0">
                <a:latin typeface="Impact" pitchFamily="34" charset="0"/>
              </a:rPr>
              <a:t>14)</a:t>
            </a:r>
          </a:p>
          <a:p>
            <a:endParaRPr lang="en-GB" sz="1400" dirty="0">
              <a:latin typeface="Impact" pitchFamily="34" charset="0"/>
            </a:endParaRPr>
          </a:p>
          <a:p>
            <a:endParaRPr lang="en-GB" sz="1400" dirty="0" smtClean="0">
              <a:latin typeface="Impact" pitchFamily="34" charset="0"/>
            </a:endParaRPr>
          </a:p>
          <a:p>
            <a:endParaRPr lang="en-GB" sz="1400" dirty="0">
              <a:latin typeface="Impact" pitchFamily="34" charset="0"/>
            </a:endParaRPr>
          </a:p>
          <a:p>
            <a:endParaRPr lang="en-GB" sz="1400" dirty="0" smtClean="0">
              <a:latin typeface="Impact" pitchFamily="34" charset="0"/>
            </a:endParaRPr>
          </a:p>
          <a:p>
            <a:endParaRPr lang="en-GB" sz="1400" dirty="0">
              <a:latin typeface="Impact" pitchFamily="34" charset="0"/>
            </a:endParaRPr>
          </a:p>
          <a:p>
            <a:r>
              <a:rPr lang="en-GB" sz="1400" dirty="0" smtClean="0">
                <a:latin typeface="Impact" pitchFamily="34" charset="0"/>
              </a:rPr>
              <a:t>15)</a:t>
            </a:r>
          </a:p>
        </p:txBody>
      </p:sp>
      <p:sp>
        <p:nvSpPr>
          <p:cNvPr id="6" name="Rectangle 5"/>
          <p:cNvSpPr/>
          <p:nvPr/>
        </p:nvSpPr>
        <p:spPr>
          <a:xfrm>
            <a:off x="3419872" y="1700808"/>
            <a:ext cx="1080120" cy="504056"/>
          </a:xfrm>
          <a:prstGeom prst="rect">
            <a:avLst/>
          </a:prstGeom>
          <a:solidFill>
            <a:srgbClr val="66FFC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0" name="Rectangle 19"/>
          <p:cNvSpPr/>
          <p:nvPr/>
        </p:nvSpPr>
        <p:spPr>
          <a:xfrm>
            <a:off x="3807497" y="2662666"/>
            <a:ext cx="540835" cy="504056"/>
          </a:xfrm>
          <a:prstGeom prst="rect">
            <a:avLst/>
          </a:prstGeom>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21" name="Rectangle 20"/>
          <p:cNvSpPr/>
          <p:nvPr/>
        </p:nvSpPr>
        <p:spPr>
          <a:xfrm>
            <a:off x="3807497" y="3007662"/>
            <a:ext cx="1294602" cy="504056"/>
          </a:xfrm>
          <a:prstGeom prst="rect">
            <a:avLst/>
          </a:prstGeom>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23" name="Rectangle 22"/>
          <p:cNvSpPr/>
          <p:nvPr/>
        </p:nvSpPr>
        <p:spPr>
          <a:xfrm>
            <a:off x="3528414" y="1469034"/>
            <a:ext cx="845103" cy="40011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000" b="1" cap="none" spc="0" dirty="0" smtClean="0">
                <a:ln w="50800"/>
                <a:solidFill>
                  <a:schemeClr val="accent1">
                    <a:lumMod val="75000"/>
                  </a:schemeClr>
                </a:solidFill>
                <a:effectLst/>
              </a:rPr>
              <a:t>2.5km</a:t>
            </a:r>
            <a:endParaRPr lang="en-US" sz="5400" b="1" cap="none" spc="0" dirty="0">
              <a:ln w="50800"/>
              <a:solidFill>
                <a:schemeClr val="accent1">
                  <a:lumMod val="75000"/>
                </a:schemeClr>
              </a:solidFill>
              <a:effectLst/>
            </a:endParaRPr>
          </a:p>
        </p:txBody>
      </p:sp>
      <p:sp>
        <p:nvSpPr>
          <p:cNvPr id="24" name="Rectangle 23"/>
          <p:cNvSpPr/>
          <p:nvPr/>
        </p:nvSpPr>
        <p:spPr>
          <a:xfrm>
            <a:off x="4278828" y="1712397"/>
            <a:ext cx="845104" cy="40011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000" b="1" cap="none" spc="0" dirty="0" smtClean="0">
                <a:ln w="50800"/>
                <a:solidFill>
                  <a:schemeClr val="accent1">
                    <a:lumMod val="75000"/>
                  </a:schemeClr>
                </a:solidFill>
                <a:effectLst/>
              </a:rPr>
              <a:t>0.3km</a:t>
            </a:r>
            <a:endParaRPr lang="en-US" sz="5400" b="1" cap="none" spc="0" dirty="0">
              <a:ln w="50800"/>
              <a:solidFill>
                <a:schemeClr val="accent1">
                  <a:lumMod val="75000"/>
                </a:schemeClr>
              </a:solidFill>
              <a:effectLst/>
            </a:endParaRPr>
          </a:p>
        </p:txBody>
      </p:sp>
      <p:sp>
        <p:nvSpPr>
          <p:cNvPr id="25" name="Rectangle 24"/>
          <p:cNvSpPr/>
          <p:nvPr/>
        </p:nvSpPr>
        <p:spPr>
          <a:xfrm>
            <a:off x="3766771" y="2406863"/>
            <a:ext cx="622285" cy="33855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600" b="1" dirty="0" smtClean="0">
                <a:ln w="50800"/>
                <a:solidFill>
                  <a:schemeClr val="accent1">
                    <a:lumMod val="75000"/>
                  </a:schemeClr>
                </a:solidFill>
              </a:rPr>
              <a:t>4m</a:t>
            </a:r>
            <a:r>
              <a:rPr lang="en-US" sz="1600" b="1" cap="none" spc="0" dirty="0" smtClean="0">
                <a:ln w="50800"/>
                <a:solidFill>
                  <a:schemeClr val="accent1">
                    <a:lumMod val="75000"/>
                  </a:schemeClr>
                </a:solidFill>
                <a:effectLst/>
              </a:rPr>
              <a:t>m</a:t>
            </a:r>
            <a:endParaRPr lang="en-US" sz="5400" b="1" cap="none" spc="0" dirty="0">
              <a:ln w="50800"/>
              <a:solidFill>
                <a:schemeClr val="accent1">
                  <a:lumMod val="75000"/>
                </a:schemeClr>
              </a:solidFill>
              <a:effectLst/>
            </a:endParaRPr>
          </a:p>
        </p:txBody>
      </p:sp>
      <p:sp>
        <p:nvSpPr>
          <p:cNvPr id="26" name="Rectangle 25"/>
          <p:cNvSpPr/>
          <p:nvPr/>
        </p:nvSpPr>
        <p:spPr>
          <a:xfrm>
            <a:off x="4356085" y="2745417"/>
            <a:ext cx="622286" cy="33855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600" b="1" dirty="0">
                <a:ln w="50800"/>
                <a:solidFill>
                  <a:schemeClr val="accent1">
                    <a:lumMod val="75000"/>
                  </a:schemeClr>
                </a:solidFill>
              </a:rPr>
              <a:t>9</a:t>
            </a:r>
            <a:r>
              <a:rPr lang="en-US" sz="1600" b="1" dirty="0" smtClean="0">
                <a:ln w="50800"/>
                <a:solidFill>
                  <a:schemeClr val="accent1">
                    <a:lumMod val="75000"/>
                  </a:schemeClr>
                </a:solidFill>
              </a:rPr>
              <a:t>m</a:t>
            </a:r>
            <a:r>
              <a:rPr lang="en-US" sz="1600" b="1" cap="none" spc="0" dirty="0" smtClean="0">
                <a:ln w="50800"/>
                <a:solidFill>
                  <a:schemeClr val="accent1">
                    <a:lumMod val="75000"/>
                  </a:schemeClr>
                </a:solidFill>
                <a:effectLst/>
              </a:rPr>
              <a:t>m</a:t>
            </a:r>
            <a:endParaRPr lang="en-US" sz="5400" b="1" cap="none" spc="0" dirty="0">
              <a:ln w="50800"/>
              <a:solidFill>
                <a:schemeClr val="accent1">
                  <a:lumMod val="75000"/>
                </a:schemeClr>
              </a:solidFill>
              <a:effectLst/>
            </a:endParaRPr>
          </a:p>
        </p:txBody>
      </p:sp>
      <p:sp>
        <p:nvSpPr>
          <p:cNvPr id="27" name="Rectangle 26"/>
          <p:cNvSpPr/>
          <p:nvPr/>
        </p:nvSpPr>
        <p:spPr>
          <a:xfrm>
            <a:off x="5089780" y="3083971"/>
            <a:ext cx="622286" cy="33855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600" b="1" dirty="0" smtClean="0">
                <a:ln w="50800"/>
                <a:solidFill>
                  <a:schemeClr val="accent1">
                    <a:lumMod val="75000"/>
                  </a:schemeClr>
                </a:solidFill>
              </a:rPr>
              <a:t>3m</a:t>
            </a:r>
            <a:r>
              <a:rPr lang="en-US" sz="1600" b="1" cap="none" spc="0" dirty="0" smtClean="0">
                <a:ln w="50800"/>
                <a:solidFill>
                  <a:schemeClr val="accent1">
                    <a:lumMod val="75000"/>
                  </a:schemeClr>
                </a:solidFill>
                <a:effectLst/>
              </a:rPr>
              <a:t>m</a:t>
            </a:r>
            <a:endParaRPr lang="en-US" sz="5400" b="1" cap="none" spc="0" dirty="0">
              <a:ln w="50800"/>
              <a:solidFill>
                <a:schemeClr val="accent1">
                  <a:lumMod val="75000"/>
                </a:schemeClr>
              </a:solidFill>
              <a:effectLst/>
            </a:endParaRPr>
          </a:p>
        </p:txBody>
      </p:sp>
      <p:sp>
        <p:nvSpPr>
          <p:cNvPr id="28" name="Rectangle 27"/>
          <p:cNvSpPr/>
          <p:nvPr/>
        </p:nvSpPr>
        <p:spPr>
          <a:xfrm>
            <a:off x="3202227" y="2922435"/>
            <a:ext cx="622286" cy="33855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600" b="1" dirty="0" smtClean="0">
                <a:ln w="50800"/>
                <a:solidFill>
                  <a:schemeClr val="accent1">
                    <a:lumMod val="75000"/>
                  </a:schemeClr>
                </a:solidFill>
              </a:rPr>
              <a:t>7m</a:t>
            </a:r>
            <a:r>
              <a:rPr lang="en-US" sz="1600" b="1" cap="none" spc="0" dirty="0" smtClean="0">
                <a:ln w="50800"/>
                <a:solidFill>
                  <a:schemeClr val="accent1">
                    <a:lumMod val="75000"/>
                  </a:schemeClr>
                </a:solidFill>
                <a:effectLst/>
              </a:rPr>
              <a:t>m</a:t>
            </a:r>
            <a:endParaRPr lang="en-US" sz="5400" b="1" cap="none" spc="0" dirty="0">
              <a:ln w="50800"/>
              <a:solidFill>
                <a:schemeClr val="accent1">
                  <a:lumMod val="75000"/>
                </a:schemeClr>
              </a:solidFill>
              <a:effectLst/>
            </a:endParaRPr>
          </a:p>
        </p:txBody>
      </p:sp>
      <p:cxnSp>
        <p:nvCxnSpPr>
          <p:cNvPr id="8" name="Straight Arrow Connector 7"/>
          <p:cNvCxnSpPr/>
          <p:nvPr/>
        </p:nvCxnSpPr>
        <p:spPr>
          <a:xfrm flipV="1">
            <a:off x="3707904" y="2662666"/>
            <a:ext cx="0" cy="3449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707904" y="3221491"/>
            <a:ext cx="0" cy="2721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224406" y="3007662"/>
            <a:ext cx="0" cy="245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224406" y="3327990"/>
            <a:ext cx="0" cy="1656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202227" y="4221088"/>
            <a:ext cx="2022179" cy="288032"/>
          </a:xfrm>
          <a:prstGeom prst="rect">
            <a:avLst/>
          </a:prstGeom>
          <a:solidFill>
            <a:schemeClr val="accent5">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6" name="Rectangle 35"/>
          <p:cNvSpPr/>
          <p:nvPr/>
        </p:nvSpPr>
        <p:spPr>
          <a:xfrm>
            <a:off x="3895830" y="3906522"/>
            <a:ext cx="495650" cy="33855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600" b="1" dirty="0" smtClean="0">
                <a:ln w="50800"/>
                <a:solidFill>
                  <a:schemeClr val="accent1">
                    <a:lumMod val="75000"/>
                  </a:schemeClr>
                </a:solidFill>
              </a:rPr>
              <a:t>8 in</a:t>
            </a:r>
            <a:endParaRPr lang="en-US" sz="5400" b="1" cap="none" spc="0" dirty="0">
              <a:ln w="50800"/>
              <a:solidFill>
                <a:schemeClr val="accent1">
                  <a:lumMod val="75000"/>
                </a:schemeClr>
              </a:solidFill>
              <a:effectLst/>
            </a:endParaRPr>
          </a:p>
        </p:txBody>
      </p:sp>
      <p:sp>
        <p:nvSpPr>
          <p:cNvPr id="37" name="Rectangle 36"/>
          <p:cNvSpPr/>
          <p:nvPr/>
        </p:nvSpPr>
        <p:spPr>
          <a:xfrm>
            <a:off x="2611587" y="4195827"/>
            <a:ext cx="654346" cy="33855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600" b="1" dirty="0" smtClean="0">
                <a:ln w="50800"/>
                <a:solidFill>
                  <a:schemeClr val="accent1">
                    <a:lumMod val="75000"/>
                  </a:schemeClr>
                </a:solidFill>
              </a:rPr>
              <a:t>0.4 in</a:t>
            </a:r>
            <a:endParaRPr lang="en-US" sz="5400" b="1" cap="none" spc="0" dirty="0">
              <a:ln w="50800"/>
              <a:solidFill>
                <a:schemeClr val="accent1">
                  <a:lumMod val="75000"/>
                </a:schemeClr>
              </a:solidFill>
              <a:effectLst/>
            </a:endParaRPr>
          </a:p>
        </p:txBody>
      </p:sp>
      <p:sp>
        <p:nvSpPr>
          <p:cNvPr id="38" name="Rectangle 37"/>
          <p:cNvSpPr/>
          <p:nvPr/>
        </p:nvSpPr>
        <p:spPr>
          <a:xfrm>
            <a:off x="3513370" y="5080401"/>
            <a:ext cx="2022179" cy="1343306"/>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39" name="Rectangle 38"/>
          <p:cNvSpPr/>
          <p:nvPr/>
        </p:nvSpPr>
        <p:spPr>
          <a:xfrm>
            <a:off x="3850307" y="4741847"/>
            <a:ext cx="1208985" cy="33855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600" b="1" dirty="0" smtClean="0">
                <a:ln w="50800"/>
                <a:solidFill>
                  <a:schemeClr val="accent1">
                    <a:lumMod val="75000"/>
                  </a:schemeClr>
                </a:solidFill>
              </a:rPr>
              <a:t>15,920miles</a:t>
            </a:r>
            <a:endParaRPr lang="en-US" sz="5400" b="1" cap="none" spc="0" dirty="0">
              <a:ln w="50800"/>
              <a:solidFill>
                <a:schemeClr val="accent1">
                  <a:lumMod val="75000"/>
                </a:schemeClr>
              </a:solidFill>
              <a:effectLst/>
            </a:endParaRPr>
          </a:p>
        </p:txBody>
      </p:sp>
      <p:sp>
        <p:nvSpPr>
          <p:cNvPr id="40" name="Rectangle 39"/>
          <p:cNvSpPr/>
          <p:nvPr/>
        </p:nvSpPr>
        <p:spPr>
          <a:xfrm rot="16200000">
            <a:off x="2822311" y="5582778"/>
            <a:ext cx="1098379" cy="33855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600" b="1" dirty="0" smtClean="0">
                <a:ln w="50800"/>
                <a:solidFill>
                  <a:schemeClr val="accent1">
                    <a:lumMod val="75000"/>
                  </a:schemeClr>
                </a:solidFill>
              </a:rPr>
              <a:t>3000 miles</a:t>
            </a:r>
            <a:endParaRPr lang="en-US" sz="5400" b="1" cap="none" spc="0" dirty="0">
              <a:ln w="50800"/>
              <a:solidFill>
                <a:schemeClr val="accent1">
                  <a:lumMod val="75000"/>
                </a:schemeClr>
              </a:solidFill>
              <a:effectLst/>
            </a:endParaRPr>
          </a:p>
        </p:txBody>
      </p:sp>
      <p:sp>
        <p:nvSpPr>
          <p:cNvPr id="41" name="Rectangle 40"/>
          <p:cNvSpPr/>
          <p:nvPr/>
        </p:nvSpPr>
        <p:spPr>
          <a:xfrm>
            <a:off x="5774292" y="1545088"/>
            <a:ext cx="3046180" cy="4832092"/>
          </a:xfrm>
          <a:prstGeom prst="rect">
            <a:avLst/>
          </a:prstGeom>
        </p:spPr>
        <p:txBody>
          <a:bodyPr wrap="square">
            <a:spAutoFit/>
          </a:bodyPr>
          <a:lstStyle/>
          <a:p>
            <a:r>
              <a:rPr lang="en-GB" sz="1400" dirty="0" smtClean="0">
                <a:latin typeface="Impact" pitchFamily="34" charset="0"/>
              </a:rPr>
              <a:t>Find the areas of the circles given their diameters or radius</a:t>
            </a:r>
          </a:p>
          <a:p>
            <a:endParaRPr lang="en-GB" sz="1400" dirty="0" smtClean="0">
              <a:latin typeface="Impact" pitchFamily="34" charset="0"/>
            </a:endParaRPr>
          </a:p>
          <a:p>
            <a:r>
              <a:rPr lang="en-GB" sz="1400" dirty="0" smtClean="0">
                <a:latin typeface="Impact" pitchFamily="34" charset="0"/>
              </a:rPr>
              <a:t>16)   r = 5cm</a:t>
            </a:r>
          </a:p>
          <a:p>
            <a:pPr marL="342900" indent="-342900">
              <a:buAutoNum type="arabicParenR" startAt="17"/>
            </a:pPr>
            <a:r>
              <a:rPr lang="en-GB" sz="1400" dirty="0" smtClean="0">
                <a:latin typeface="Impact" pitchFamily="34" charset="0"/>
              </a:rPr>
              <a:t>d = 10ft</a:t>
            </a:r>
          </a:p>
          <a:p>
            <a:pPr marL="342900" indent="-342900">
              <a:buAutoNum type="arabicParenR" startAt="17"/>
            </a:pPr>
            <a:r>
              <a:rPr lang="en-GB" sz="1400" dirty="0" smtClean="0">
                <a:latin typeface="Impact" pitchFamily="34" charset="0"/>
              </a:rPr>
              <a:t>r = 0.2mm</a:t>
            </a:r>
          </a:p>
          <a:p>
            <a:pPr marL="342900" indent="-342900">
              <a:buAutoNum type="arabicParenR" startAt="17"/>
            </a:pPr>
            <a:r>
              <a:rPr lang="en-GB" sz="1400" dirty="0" smtClean="0">
                <a:latin typeface="Impact" pitchFamily="34" charset="0"/>
              </a:rPr>
              <a:t>d = 23.7miles</a:t>
            </a:r>
          </a:p>
          <a:p>
            <a:pPr marL="342900" indent="-342900">
              <a:buAutoNum type="arabicParenR" startAt="17"/>
            </a:pPr>
            <a:r>
              <a:rPr lang="en-GB" sz="1400" dirty="0" smtClean="0">
                <a:latin typeface="Impact" pitchFamily="34" charset="0"/>
              </a:rPr>
              <a:t>r = half the area value! (difficult !!)</a:t>
            </a:r>
          </a:p>
          <a:p>
            <a:pPr marL="342900" indent="-342900">
              <a:buAutoNum type="arabicParenR" startAt="17"/>
            </a:pPr>
            <a:endParaRPr lang="en-GB" sz="1400" dirty="0" smtClean="0">
              <a:latin typeface="Impact" pitchFamily="34" charset="0"/>
            </a:endParaRPr>
          </a:p>
          <a:p>
            <a:r>
              <a:rPr lang="en-GB" sz="1400" dirty="0" smtClean="0">
                <a:latin typeface="Impact" pitchFamily="34" charset="0"/>
              </a:rPr>
              <a:t>Find the circle radius given the area</a:t>
            </a:r>
          </a:p>
          <a:p>
            <a:endParaRPr lang="en-GB" sz="1400" dirty="0">
              <a:latin typeface="Impact" pitchFamily="34" charset="0"/>
            </a:endParaRPr>
          </a:p>
          <a:p>
            <a:pPr marL="342900" indent="-342900">
              <a:buAutoNum type="arabicParenR" startAt="21"/>
            </a:pPr>
            <a:r>
              <a:rPr lang="en-GB" sz="1400" dirty="0" smtClean="0">
                <a:latin typeface="Impact" pitchFamily="34" charset="0"/>
              </a:rPr>
              <a:t>A=40 cm2</a:t>
            </a:r>
          </a:p>
          <a:p>
            <a:pPr marL="342900" indent="-342900">
              <a:buAutoNum type="arabicParenR" startAt="21"/>
            </a:pPr>
            <a:r>
              <a:rPr lang="en-GB" sz="1400" dirty="0" smtClean="0">
                <a:latin typeface="Impact" pitchFamily="34" charset="0"/>
              </a:rPr>
              <a:t>A=900 m2</a:t>
            </a:r>
          </a:p>
          <a:p>
            <a:pPr marL="342900" indent="-342900">
              <a:buAutoNum type="arabicParenR" startAt="21"/>
            </a:pPr>
            <a:r>
              <a:rPr lang="en-GB" sz="1400" dirty="0" smtClean="0">
                <a:latin typeface="Impact" pitchFamily="34" charset="0"/>
              </a:rPr>
              <a:t>A=19.7 km2</a:t>
            </a:r>
            <a:endParaRPr lang="en-GB" sz="1400" dirty="0">
              <a:latin typeface="Impact" pitchFamily="34" charset="0"/>
            </a:endParaRPr>
          </a:p>
          <a:p>
            <a:pPr marL="342900" indent="-342900">
              <a:buAutoNum type="arabicParenR" startAt="21"/>
            </a:pPr>
            <a:endParaRPr lang="en-GB" sz="1400" dirty="0" smtClean="0">
              <a:latin typeface="Impact" pitchFamily="34" charset="0"/>
            </a:endParaRPr>
          </a:p>
          <a:p>
            <a:r>
              <a:rPr lang="en-GB" sz="1400" dirty="0" smtClean="0">
                <a:latin typeface="Impact" pitchFamily="34" charset="0"/>
              </a:rPr>
              <a:t>Find the circle areas</a:t>
            </a:r>
          </a:p>
          <a:p>
            <a:endParaRPr lang="en-GB" sz="1400" dirty="0">
              <a:latin typeface="Impact" pitchFamily="34" charset="0"/>
            </a:endParaRPr>
          </a:p>
          <a:p>
            <a:r>
              <a:rPr lang="en-GB" sz="1400" dirty="0" smtClean="0">
                <a:latin typeface="Impact" pitchFamily="34" charset="0"/>
              </a:rPr>
              <a:t>24)</a:t>
            </a:r>
          </a:p>
          <a:p>
            <a:r>
              <a:rPr lang="en-GB" sz="1400" dirty="0" smtClean="0">
                <a:latin typeface="Impact" pitchFamily="34" charset="0"/>
              </a:rPr>
              <a:t>	   r = 2.3 cm</a:t>
            </a:r>
            <a:endParaRPr lang="en-GB" sz="1400" dirty="0">
              <a:latin typeface="Impact" pitchFamily="34" charset="0"/>
            </a:endParaRPr>
          </a:p>
          <a:p>
            <a:endParaRPr lang="en-GB" sz="1400" dirty="0" smtClean="0">
              <a:latin typeface="Impact" pitchFamily="34" charset="0"/>
            </a:endParaRPr>
          </a:p>
          <a:p>
            <a:r>
              <a:rPr lang="en-GB" sz="1400" dirty="0">
                <a:latin typeface="Impact" pitchFamily="34" charset="0"/>
              </a:rPr>
              <a:t>	 </a:t>
            </a:r>
            <a:r>
              <a:rPr lang="en-GB" sz="1400" dirty="0" smtClean="0">
                <a:latin typeface="Impact" pitchFamily="34" charset="0"/>
              </a:rPr>
              <a:t>                25)</a:t>
            </a:r>
          </a:p>
          <a:p>
            <a:r>
              <a:rPr lang="en-GB" sz="1400" dirty="0">
                <a:latin typeface="Impact" pitchFamily="34" charset="0"/>
              </a:rPr>
              <a:t>	 </a:t>
            </a:r>
            <a:r>
              <a:rPr lang="en-GB" sz="1400" dirty="0" smtClean="0">
                <a:latin typeface="Impact" pitchFamily="34" charset="0"/>
              </a:rPr>
              <a:t>                  r = 31 m</a:t>
            </a:r>
          </a:p>
        </p:txBody>
      </p:sp>
      <p:sp>
        <p:nvSpPr>
          <p:cNvPr id="32" name="Oval 31"/>
          <p:cNvSpPr/>
          <p:nvPr/>
        </p:nvSpPr>
        <p:spPr>
          <a:xfrm>
            <a:off x="6228184" y="5282327"/>
            <a:ext cx="576064" cy="53934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43" name="Oval 42"/>
          <p:cNvSpPr/>
          <p:nvPr/>
        </p:nvSpPr>
        <p:spPr>
          <a:xfrm>
            <a:off x="7871160" y="5720220"/>
            <a:ext cx="576064" cy="539343"/>
          </a:xfrm>
          <a:prstGeom prst="ellipse">
            <a:avLst/>
          </a:prstGeom>
          <a:solidFill>
            <a:schemeClr val="accent1">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cxnSp>
        <p:nvCxnSpPr>
          <p:cNvPr id="35" name="Straight Arrow Connector 34"/>
          <p:cNvCxnSpPr>
            <a:endCxn id="32" idx="7"/>
          </p:cNvCxnSpPr>
          <p:nvPr/>
        </p:nvCxnSpPr>
        <p:spPr>
          <a:xfrm flipV="1">
            <a:off x="6516216" y="5361312"/>
            <a:ext cx="203669" cy="19068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a:endCxn id="43" idx="4"/>
          </p:cNvCxnSpPr>
          <p:nvPr/>
        </p:nvCxnSpPr>
        <p:spPr>
          <a:xfrm>
            <a:off x="8152274" y="6001228"/>
            <a:ext cx="6918" cy="25833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48" name="Group 47"/>
          <p:cNvGrpSpPr/>
          <p:nvPr/>
        </p:nvGrpSpPr>
        <p:grpSpPr>
          <a:xfrm rot="9588804">
            <a:off x="7414158" y="153420"/>
            <a:ext cx="1380068" cy="1397125"/>
            <a:chOff x="6960409" y="4811394"/>
            <a:chExt cx="1821501" cy="1703644"/>
          </a:xfrm>
        </p:grpSpPr>
        <p:sp>
          <p:nvSpPr>
            <p:cNvPr id="49" name="Rectangle 48"/>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50" name="Rectangle 49"/>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51" name="Rectangle 50"/>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53620465"/>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507922"/>
            <a:ext cx="9143489" cy="4521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2104390"/>
            <a:ext cx="439933" cy="1552708"/>
          </a:xfrm>
          <a:prstGeom prst="rect">
            <a:avLst/>
          </a:prstGeom>
          <a:noFill/>
          <a:ln>
            <a:no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5189" y="2596081"/>
            <a:ext cx="483064" cy="508944"/>
          </a:xfrm>
          <a:prstGeom prst="rect">
            <a:avLst/>
          </a:prstGeom>
          <a:noFill/>
          <a:ln>
            <a:no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2104390"/>
            <a:ext cx="439933" cy="1552708"/>
          </a:xfrm>
          <a:prstGeom prst="rect">
            <a:avLst/>
          </a:prstGeom>
          <a:noFill/>
          <a:ln>
            <a:no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2104390"/>
            <a:ext cx="439933" cy="1552708"/>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3031" y="2104390"/>
            <a:ext cx="439933" cy="1552708"/>
          </a:xfrm>
          <a:prstGeom prst="rect">
            <a:avLst/>
          </a:prstGeom>
          <a:noFill/>
          <a:ln>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8514" y="2113063"/>
            <a:ext cx="439933" cy="1552708"/>
          </a:xfrm>
          <a:prstGeom prst="rect">
            <a:avLst/>
          </a:prstGeom>
          <a:noFill/>
          <a:ln>
            <a:no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173" y="2104390"/>
            <a:ext cx="439933" cy="1552708"/>
          </a:xfrm>
          <a:prstGeom prst="rect">
            <a:avLst/>
          </a:prstGeom>
          <a:noFill/>
          <a:ln>
            <a:no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7899" y="2104390"/>
            <a:ext cx="439933" cy="1552708"/>
          </a:xfrm>
          <a:prstGeom prst="rect">
            <a:avLst/>
          </a:prstGeom>
          <a:noFill/>
          <a:ln>
            <a:noFill/>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3870" y="2104390"/>
            <a:ext cx="439933" cy="1552708"/>
          </a:xfrm>
          <a:prstGeom prst="rect">
            <a:avLst/>
          </a:prstGeom>
          <a:noFill/>
          <a:ln>
            <a:noFill/>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7091" y="2104390"/>
            <a:ext cx="439933" cy="1552708"/>
          </a:xfrm>
          <a:prstGeom prst="rect">
            <a:avLst/>
          </a:prstGeom>
          <a:noFill/>
          <a:ln>
            <a:noFill/>
          </a:ln>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4217799"/>
            <a:ext cx="439933" cy="1552709"/>
          </a:xfrm>
          <a:prstGeom prst="rect">
            <a:avLst/>
          </a:prstGeom>
          <a:noFill/>
          <a:ln>
            <a:no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4226426"/>
            <a:ext cx="439933" cy="1552709"/>
          </a:xfrm>
          <a:prstGeom prst="rect">
            <a:avLst/>
          </a:prstGeom>
          <a:noFill/>
          <a:ln>
            <a:noFill/>
          </a:ln>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4226426"/>
            <a:ext cx="439933" cy="1552709"/>
          </a:xfrm>
          <a:prstGeom prst="rect">
            <a:avLst/>
          </a:prstGeom>
          <a:noFill/>
          <a:ln>
            <a:noFill/>
          </a:ln>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4226426"/>
            <a:ext cx="439933" cy="1552709"/>
          </a:xfrm>
          <a:prstGeom prst="rect">
            <a:avLst/>
          </a:prstGeom>
          <a:noFill/>
          <a:ln>
            <a:noFill/>
          </a:ln>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1657" y="4226426"/>
            <a:ext cx="439933" cy="1552709"/>
          </a:xfrm>
          <a:prstGeom prst="rect">
            <a:avLst/>
          </a:prstGeom>
          <a:noFill/>
          <a:ln>
            <a:noFill/>
          </a:ln>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757" y="4226426"/>
            <a:ext cx="439933" cy="1552709"/>
          </a:xfrm>
          <a:prstGeom prst="rect">
            <a:avLst/>
          </a:prstGeom>
          <a:noFill/>
          <a:ln>
            <a:noFill/>
          </a:ln>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7516" y="4226426"/>
            <a:ext cx="439933" cy="1552709"/>
          </a:xfrm>
          <a:prstGeom prst="rect">
            <a:avLst/>
          </a:prstGeom>
          <a:noFill/>
          <a:ln>
            <a:noFill/>
          </a:ln>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45243" y="4226426"/>
            <a:ext cx="439933" cy="1552709"/>
          </a:xfrm>
          <a:prstGeom prst="rect">
            <a:avLst/>
          </a:prstGeom>
          <a:noFill/>
          <a:ln>
            <a:noFill/>
          </a:ln>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2586" y="4226426"/>
            <a:ext cx="439933" cy="1552709"/>
          </a:xfrm>
          <a:prstGeom prst="rect">
            <a:avLst/>
          </a:prstGeom>
          <a:noFill/>
          <a:ln>
            <a:noFill/>
          </a:ln>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14289" y="2596081"/>
            <a:ext cx="508942" cy="508944"/>
          </a:xfrm>
          <a:prstGeom prst="rect">
            <a:avLst/>
          </a:prstGeom>
          <a:noFill/>
          <a:ln>
            <a:noFill/>
          </a:ln>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90642" y="2596081"/>
            <a:ext cx="465811" cy="483066"/>
          </a:xfrm>
          <a:prstGeom prst="rect">
            <a:avLst/>
          </a:prstGeom>
          <a:noFill/>
          <a:ln>
            <a:noFill/>
          </a:ln>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32490" y="2621960"/>
            <a:ext cx="457185" cy="45718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65711" y="2596082"/>
            <a:ext cx="500316" cy="483065"/>
          </a:xfrm>
          <a:prstGeom prst="rect">
            <a:avLst/>
          </a:prstGeom>
          <a:noFill/>
          <a:ln>
            <a:noFill/>
          </a:ln>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25128" y="2587455"/>
            <a:ext cx="500316" cy="508943"/>
          </a:xfrm>
          <a:prstGeom prst="rect">
            <a:avLst/>
          </a:prstGeom>
          <a:noFill/>
          <a:ln>
            <a:noFill/>
          </a:ln>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1097" y="2578829"/>
            <a:ext cx="560699" cy="526196"/>
          </a:xfrm>
          <a:prstGeom prst="rect">
            <a:avLst/>
          </a:prstGeom>
          <a:noFill/>
          <a:ln>
            <a:noFill/>
          </a:ln>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69207" y="2587455"/>
            <a:ext cx="491690" cy="526196"/>
          </a:xfrm>
          <a:prstGeom prst="rect">
            <a:avLst/>
          </a:prstGeom>
          <a:noFill/>
          <a:ln>
            <a:noFill/>
          </a:ln>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342045" y="2596081"/>
            <a:ext cx="500316" cy="517570"/>
          </a:xfrm>
          <a:prstGeom prst="rect">
            <a:avLst/>
          </a:prstGeom>
          <a:noFill/>
          <a:ln>
            <a:noFill/>
          </a:ln>
        </p:spPr>
      </p:pic>
      <p:pic>
        <p:nvPicPr>
          <p:cNvPr id="39" name="Picture 3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44332" y="4761248"/>
            <a:ext cx="508943" cy="483065"/>
          </a:xfrm>
          <a:prstGeom prst="rect">
            <a:avLst/>
          </a:prstGeom>
          <a:noFill/>
          <a:ln>
            <a:noFill/>
          </a:ln>
        </p:spPr>
      </p:pic>
      <p:pic>
        <p:nvPicPr>
          <p:cNvPr id="40" name="Picture 3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37936" y="4735369"/>
            <a:ext cx="508943" cy="517570"/>
          </a:xfrm>
          <a:prstGeom prst="rect">
            <a:avLst/>
          </a:prstGeom>
          <a:noFill/>
          <a:ln>
            <a:noFill/>
          </a:ln>
        </p:spPr>
      </p:pic>
      <p:pic>
        <p:nvPicPr>
          <p:cNvPr id="41" name="Picture 4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640168" y="4735369"/>
            <a:ext cx="474438" cy="465813"/>
          </a:xfrm>
          <a:prstGeom prst="rect">
            <a:avLst/>
          </a:prstGeom>
          <a:noFill/>
          <a:ln>
            <a:noFill/>
          </a:ln>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390642" y="4735369"/>
            <a:ext cx="500316" cy="500317"/>
          </a:xfrm>
          <a:prstGeom prst="rect">
            <a:avLst/>
          </a:prstGeom>
          <a:noFill/>
          <a:ln>
            <a:noFill/>
          </a:ln>
        </p:spPr>
      </p:pic>
      <p:pic>
        <p:nvPicPr>
          <p:cNvPr id="43" name="Picture 4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080732" y="4735369"/>
            <a:ext cx="517568" cy="517570"/>
          </a:xfrm>
          <a:prstGeom prst="rect">
            <a:avLst/>
          </a:prstGeom>
          <a:noFill/>
          <a:ln>
            <a:noFill/>
          </a:ln>
        </p:spPr>
      </p:pic>
      <p:pic>
        <p:nvPicPr>
          <p:cNvPr id="44" name="Picture 4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848459" y="4718117"/>
            <a:ext cx="517568" cy="517569"/>
          </a:xfrm>
          <a:prstGeom prst="rect">
            <a:avLst/>
          </a:prstGeom>
          <a:noFill/>
          <a:ln>
            <a:noFill/>
          </a:ln>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832471" y="4718117"/>
            <a:ext cx="534820" cy="517569"/>
          </a:xfrm>
          <a:prstGeom prst="rect">
            <a:avLst/>
          </a:prstGeom>
          <a:noFill/>
          <a:ln>
            <a:noFill/>
          </a:ln>
        </p:spPr>
      </p:pic>
      <p:pic>
        <p:nvPicPr>
          <p:cNvPr id="46" name="Picture 4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617449" y="4735369"/>
            <a:ext cx="500317" cy="500317"/>
          </a:xfrm>
          <a:prstGeom prst="rect">
            <a:avLst/>
          </a:prstGeom>
          <a:noFill/>
          <a:ln>
            <a:noFill/>
          </a:ln>
        </p:spPr>
      </p:pic>
      <p:pic>
        <p:nvPicPr>
          <p:cNvPr id="47" name="Picture 46"/>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333419" y="4709490"/>
            <a:ext cx="534821" cy="526196"/>
          </a:xfrm>
          <a:prstGeom prst="rect">
            <a:avLst/>
          </a:prstGeom>
          <a:noFill/>
          <a:ln>
            <a:noFill/>
          </a:ln>
        </p:spPr>
      </p:pic>
      <p:grpSp>
        <p:nvGrpSpPr>
          <p:cNvPr id="2" name="Group 1"/>
          <p:cNvGrpSpPr/>
          <p:nvPr/>
        </p:nvGrpSpPr>
        <p:grpSpPr>
          <a:xfrm>
            <a:off x="1044332" y="2104390"/>
            <a:ext cx="810857" cy="1552708"/>
            <a:chOff x="1044332" y="2104390"/>
            <a:chExt cx="810857" cy="155270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11" name="Picture 10">
              <a:hlinkClick r:id="rId23" action="ppaction://hlinksldjump">
                <a:snd r:embed="rId24" name="laser.wav"/>
              </a:hlinkClick>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48" name="Text Box 2"/>
            <p:cNvSpPr txBox="1">
              <a:spLocks noChangeArrowheads="1"/>
            </p:cNvSpPr>
            <p:nvPr/>
          </p:nvSpPr>
          <p:spPr bwMode="auto">
            <a:xfrm>
              <a:off x="1044332" y="3113650"/>
              <a:ext cx="690091"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place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value</a:t>
              </a:r>
              <a:endParaRPr lang="en-GB" sz="1100" dirty="0">
                <a:effectLst/>
                <a:latin typeface="Calibri"/>
                <a:ea typeface="Calibri"/>
                <a:cs typeface="Times New Roman"/>
              </a:endParaRPr>
            </a:p>
          </p:txBody>
        </p:sp>
      </p:grpSp>
      <p:sp>
        <p:nvSpPr>
          <p:cNvPr id="49" name="Text Box 2"/>
          <p:cNvSpPr txBox="1">
            <a:spLocks noChangeArrowheads="1"/>
          </p:cNvSpPr>
          <p:nvPr/>
        </p:nvSpPr>
        <p:spPr bwMode="auto">
          <a:xfrm>
            <a:off x="1674039"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negative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0" name="Text Box 2"/>
          <p:cNvSpPr txBox="1">
            <a:spLocks noChangeArrowheads="1"/>
          </p:cNvSpPr>
          <p:nvPr/>
        </p:nvSpPr>
        <p:spPr bwMode="auto">
          <a:xfrm>
            <a:off x="2433140"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add and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subtract</a:t>
            </a:r>
            <a:endParaRPr lang="en-GB" sz="1100" dirty="0">
              <a:effectLst/>
              <a:latin typeface="Calibri"/>
              <a:ea typeface="Calibri"/>
              <a:cs typeface="Times New Roman"/>
            </a:endParaRPr>
          </a:p>
        </p:txBody>
      </p:sp>
      <p:sp>
        <p:nvSpPr>
          <p:cNvPr id="51" name="Text Box 2"/>
          <p:cNvSpPr txBox="1">
            <a:spLocks noChangeArrowheads="1"/>
          </p:cNvSpPr>
          <p:nvPr/>
        </p:nvSpPr>
        <p:spPr bwMode="auto">
          <a:xfrm>
            <a:off x="3252623" y="3139530"/>
            <a:ext cx="87986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multiply</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divide</a:t>
            </a:r>
            <a:endParaRPr lang="en-GB" sz="1100" dirty="0">
              <a:effectLst/>
              <a:latin typeface="Calibri"/>
              <a:ea typeface="Calibri"/>
              <a:cs typeface="Times New Roman"/>
            </a:endParaRPr>
          </a:p>
        </p:txBody>
      </p:sp>
      <p:sp>
        <p:nvSpPr>
          <p:cNvPr id="52" name="Text Box 2"/>
          <p:cNvSpPr txBox="1">
            <a:spLocks noChangeArrowheads="1"/>
          </p:cNvSpPr>
          <p:nvPr/>
        </p:nvSpPr>
        <p:spPr bwMode="auto">
          <a:xfrm>
            <a:off x="4011724" y="3113650"/>
            <a:ext cx="86261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round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3" name="Text Box 2"/>
          <p:cNvSpPr txBox="1">
            <a:spLocks noChangeArrowheads="1"/>
          </p:cNvSpPr>
          <p:nvPr/>
        </p:nvSpPr>
        <p:spPr bwMode="auto">
          <a:xfrm>
            <a:off x="4796228" y="3130903"/>
            <a:ext cx="690091" cy="46581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ratio</a:t>
            </a:r>
            <a:endParaRPr lang="en-GB" sz="1100" dirty="0">
              <a:effectLst/>
              <a:latin typeface="Calibri"/>
              <a:ea typeface="Calibri"/>
              <a:cs typeface="Times New Roman"/>
            </a:endParaRPr>
          </a:p>
          <a:p>
            <a:pPr algn="ctr">
              <a:lnSpc>
                <a:spcPct val="115000"/>
              </a:lnSpc>
              <a:spcAft>
                <a:spcPts val="0"/>
              </a:spcAft>
            </a:pPr>
            <a:r>
              <a:rPr lang="en-GB" sz="1100" dirty="0">
                <a:solidFill>
                  <a:srgbClr val="FFFFFF"/>
                </a:solidFill>
                <a:effectLst/>
                <a:latin typeface="Line Printer (PC)"/>
                <a:ea typeface="Calibri"/>
                <a:cs typeface="Times New Roman"/>
              </a:rPr>
              <a:t>scale</a:t>
            </a:r>
            <a:endParaRPr lang="en-GB" sz="1100" dirty="0">
              <a:effectLst/>
              <a:latin typeface="Calibri"/>
              <a:ea typeface="Calibri"/>
              <a:cs typeface="Times New Roman"/>
            </a:endParaRPr>
          </a:p>
        </p:txBody>
      </p:sp>
      <p:sp>
        <p:nvSpPr>
          <p:cNvPr id="54" name="Text Box 2"/>
          <p:cNvSpPr txBox="1">
            <a:spLocks noChangeArrowheads="1"/>
          </p:cNvSpPr>
          <p:nvPr/>
        </p:nvSpPr>
        <p:spPr bwMode="auto">
          <a:xfrm>
            <a:off x="6737583" y="3130903"/>
            <a:ext cx="793605"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5" name="Text Box 2"/>
          <p:cNvSpPr txBox="1">
            <a:spLocks noChangeArrowheads="1"/>
          </p:cNvSpPr>
          <p:nvPr/>
        </p:nvSpPr>
        <p:spPr bwMode="auto">
          <a:xfrm>
            <a:off x="7505310" y="3139530"/>
            <a:ext cx="802231" cy="2846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p:txBody>
      </p:sp>
      <p:sp>
        <p:nvSpPr>
          <p:cNvPr id="56" name="Text Box 2"/>
          <p:cNvSpPr txBox="1">
            <a:spLocks noChangeArrowheads="1"/>
          </p:cNvSpPr>
          <p:nvPr/>
        </p:nvSpPr>
        <p:spPr bwMode="auto">
          <a:xfrm>
            <a:off x="8169523" y="3130903"/>
            <a:ext cx="879866" cy="64696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fraction</a:t>
            </a:r>
            <a:endParaRPr lang="en-GB" sz="1100" dirty="0">
              <a:effectLst/>
              <a:latin typeface="Calibri"/>
              <a:ea typeface="Calibri"/>
              <a:cs typeface="Times New Roman"/>
            </a:endParaRPr>
          </a:p>
        </p:txBody>
      </p:sp>
      <p:sp>
        <p:nvSpPr>
          <p:cNvPr id="57" name="Text Box 2"/>
          <p:cNvSpPr txBox="1">
            <a:spLocks noChangeArrowheads="1"/>
          </p:cNvSpPr>
          <p:nvPr/>
        </p:nvSpPr>
        <p:spPr bwMode="auto">
          <a:xfrm>
            <a:off x="906314" y="5261565"/>
            <a:ext cx="819483"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metric</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8" name="Text Box 2"/>
          <p:cNvSpPr txBox="1">
            <a:spLocks noChangeArrowheads="1"/>
          </p:cNvSpPr>
          <p:nvPr/>
        </p:nvSpPr>
        <p:spPr bwMode="auto">
          <a:xfrm>
            <a:off x="1674039" y="5252938"/>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imperial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9" name="Text Box 2"/>
          <p:cNvSpPr txBox="1">
            <a:spLocks noChangeArrowheads="1"/>
          </p:cNvSpPr>
          <p:nvPr/>
        </p:nvSpPr>
        <p:spPr bwMode="auto">
          <a:xfrm>
            <a:off x="2433140" y="5261565"/>
            <a:ext cx="966127" cy="28466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dirty="0">
                <a:solidFill>
                  <a:srgbClr val="FFFFFF"/>
                </a:solidFill>
                <a:effectLst/>
                <a:latin typeface="Line Printer (PC)"/>
                <a:ea typeface="Calibri"/>
                <a:cs typeface="Times New Roman"/>
              </a:rPr>
              <a:t>perimeter</a:t>
            </a:r>
            <a:endParaRPr lang="en-GB" sz="1100" dirty="0">
              <a:effectLst/>
              <a:latin typeface="Calibri"/>
              <a:ea typeface="Calibri"/>
              <a:cs typeface="Times New Roman"/>
            </a:endParaRPr>
          </a:p>
        </p:txBody>
      </p:sp>
      <p:sp>
        <p:nvSpPr>
          <p:cNvPr id="60" name="Text Box 2"/>
          <p:cNvSpPr txBox="1">
            <a:spLocks noChangeArrowheads="1"/>
          </p:cNvSpPr>
          <p:nvPr/>
        </p:nvSpPr>
        <p:spPr bwMode="auto">
          <a:xfrm>
            <a:off x="3399267" y="5261565"/>
            <a:ext cx="690092"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area</a:t>
            </a:r>
            <a:endParaRPr lang="en-GB" sz="1100" dirty="0">
              <a:effectLst/>
              <a:latin typeface="Calibri"/>
              <a:ea typeface="Calibri"/>
              <a:cs typeface="Times New Roman"/>
            </a:endParaRPr>
          </a:p>
        </p:txBody>
      </p:sp>
      <p:sp>
        <p:nvSpPr>
          <p:cNvPr id="61" name="Text Box 2"/>
          <p:cNvSpPr txBox="1">
            <a:spLocks noChangeArrowheads="1"/>
          </p:cNvSpPr>
          <p:nvPr/>
        </p:nvSpPr>
        <p:spPr bwMode="auto">
          <a:xfrm>
            <a:off x="4046229" y="5261565"/>
            <a:ext cx="715969"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volume</a:t>
            </a:r>
            <a:endParaRPr lang="en-GB" sz="1100" dirty="0">
              <a:effectLst/>
              <a:latin typeface="Calibri"/>
              <a:ea typeface="Calibri"/>
              <a:cs typeface="Times New Roman"/>
            </a:endParaRPr>
          </a:p>
        </p:txBody>
      </p:sp>
      <p:sp>
        <p:nvSpPr>
          <p:cNvPr id="62" name="Text Box 2"/>
          <p:cNvSpPr txBox="1">
            <a:spLocks noChangeArrowheads="1"/>
          </p:cNvSpPr>
          <p:nvPr/>
        </p:nvSpPr>
        <p:spPr bwMode="auto">
          <a:xfrm>
            <a:off x="4710074" y="5269782"/>
            <a:ext cx="940404" cy="464805"/>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formulae</a:t>
            </a:r>
            <a:endParaRPr lang="en-GB" sz="1100" dirty="0">
              <a:effectLst/>
              <a:latin typeface="Calibri"/>
              <a:ea typeface="Calibri"/>
              <a:cs typeface="Times New Roman"/>
            </a:endParaRPr>
          </a:p>
          <a:p>
            <a:pPr algn="r">
              <a:lnSpc>
                <a:spcPct val="115000"/>
              </a:lnSpc>
              <a:spcAft>
                <a:spcPts val="0"/>
              </a:spcAft>
            </a:pPr>
            <a:r>
              <a:rPr lang="en-GB" sz="1100" dirty="0" err="1">
                <a:solidFill>
                  <a:srgbClr val="FFFFFF"/>
                </a:solidFill>
                <a:effectLst/>
                <a:latin typeface="Line Printer (PC)"/>
                <a:ea typeface="Calibri"/>
                <a:cs typeface="Times New Roman"/>
              </a:rPr>
              <a:t>bodmas</a:t>
            </a:r>
            <a:endParaRPr lang="en-GB" sz="1100">
              <a:effectLst/>
              <a:latin typeface="Calibri"/>
              <a:ea typeface="Calibri"/>
              <a:cs typeface="Times New Roman"/>
            </a:endParaRPr>
          </a:p>
        </p:txBody>
      </p:sp>
      <p:sp>
        <p:nvSpPr>
          <p:cNvPr id="63" name="Text Box 2"/>
          <p:cNvSpPr txBox="1">
            <a:spLocks noChangeArrowheads="1"/>
          </p:cNvSpPr>
          <p:nvPr/>
        </p:nvSpPr>
        <p:spPr bwMode="auto">
          <a:xfrm>
            <a:off x="6694453" y="5278818"/>
            <a:ext cx="81085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charts</a:t>
            </a:r>
            <a:endParaRPr lang="en-GB" sz="1100">
              <a:effectLst/>
              <a:latin typeface="Calibri"/>
              <a:ea typeface="Calibri"/>
              <a:cs typeface="Times New Roman"/>
            </a:endParaRPr>
          </a:p>
          <a:p>
            <a:pPr algn="r">
              <a:lnSpc>
                <a:spcPct val="115000"/>
              </a:lnSpc>
              <a:spcAft>
                <a:spcPts val="0"/>
              </a:spcAft>
            </a:pPr>
            <a:r>
              <a:rPr lang="en-GB" sz="1100">
                <a:solidFill>
                  <a:srgbClr val="FFFFFF"/>
                </a:solidFill>
                <a:effectLst/>
                <a:latin typeface="Line Printer (PC)"/>
                <a:ea typeface="Calibri"/>
                <a:cs typeface="Times New Roman"/>
              </a:rPr>
              <a:t>data</a:t>
            </a:r>
            <a:endParaRPr lang="en-GB" sz="1100">
              <a:effectLst/>
              <a:latin typeface="Calibri"/>
              <a:ea typeface="Calibri"/>
              <a:cs typeface="Times New Roman"/>
            </a:endParaRPr>
          </a:p>
        </p:txBody>
      </p:sp>
      <p:sp>
        <p:nvSpPr>
          <p:cNvPr id="64" name="Text Box 2"/>
          <p:cNvSpPr txBox="1">
            <a:spLocks noChangeArrowheads="1"/>
          </p:cNvSpPr>
          <p:nvPr/>
        </p:nvSpPr>
        <p:spPr bwMode="auto">
          <a:xfrm>
            <a:off x="7444927" y="5252938"/>
            <a:ext cx="940249" cy="284664"/>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averages</a:t>
            </a:r>
            <a:endParaRPr lang="en-GB" sz="1100">
              <a:effectLst/>
              <a:latin typeface="Calibri"/>
              <a:ea typeface="Calibri"/>
              <a:cs typeface="Times New Roman"/>
            </a:endParaRPr>
          </a:p>
        </p:txBody>
      </p:sp>
      <p:sp>
        <p:nvSpPr>
          <p:cNvPr id="65" name="Text Box 2"/>
          <p:cNvSpPr txBox="1">
            <a:spLocks noChangeArrowheads="1"/>
          </p:cNvSpPr>
          <p:nvPr/>
        </p:nvSpPr>
        <p:spPr bwMode="auto">
          <a:xfrm>
            <a:off x="8281662" y="5313322"/>
            <a:ext cx="819484" cy="46581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a:solidFill>
                  <a:srgbClr val="FFFFFF"/>
                </a:solidFill>
                <a:effectLst/>
                <a:latin typeface="Line Printer (PC)"/>
                <a:ea typeface="Calibri"/>
                <a:cs typeface="Times New Roman"/>
              </a:rPr>
              <a:t>prob-</a:t>
            </a:r>
            <a:endParaRPr lang="en-GB" sz="1100">
              <a:effectLst/>
              <a:latin typeface="Calibri"/>
              <a:ea typeface="Calibri"/>
              <a:cs typeface="Times New Roman"/>
            </a:endParaRPr>
          </a:p>
          <a:p>
            <a:pPr>
              <a:lnSpc>
                <a:spcPct val="115000"/>
              </a:lnSpc>
              <a:spcAft>
                <a:spcPts val="0"/>
              </a:spcAft>
            </a:pPr>
            <a:r>
              <a:rPr lang="en-GB" sz="1100">
                <a:solidFill>
                  <a:srgbClr val="FFFFFF"/>
                </a:solidFill>
                <a:effectLst/>
                <a:latin typeface="Line Printer (PC)"/>
                <a:ea typeface="Calibri"/>
                <a:cs typeface="Times New Roman"/>
              </a:rPr>
              <a:t>ability</a:t>
            </a:r>
            <a:endParaRPr lang="en-GB" sz="1100">
              <a:effectLst/>
              <a:latin typeface="Calibri"/>
              <a:ea typeface="Calibri"/>
              <a:cs typeface="Times New Roman"/>
            </a:endParaRPr>
          </a:p>
        </p:txBody>
      </p:sp>
      <p:pic>
        <p:nvPicPr>
          <p:cNvPr id="2063" name="Picture 30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91" y="945923"/>
            <a:ext cx="9161243" cy="5619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67" name="Text Box 2"/>
          <p:cNvSpPr txBox="1">
            <a:spLocks noChangeArrowheads="1"/>
          </p:cNvSpPr>
          <p:nvPr/>
        </p:nvSpPr>
        <p:spPr bwMode="auto">
          <a:xfrm rot="16200000">
            <a:off x="-793896" y="3714497"/>
            <a:ext cx="2752090"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M</a:t>
            </a:r>
            <a:r>
              <a:rPr lang="en-GB" sz="2000" b="1" dirty="0" smtClean="0">
                <a:solidFill>
                  <a:srgbClr val="FFFFFF"/>
                </a:solidFill>
                <a:effectLst/>
                <a:latin typeface="Line Printer (PC)"/>
                <a:ea typeface="Calibri"/>
                <a:cs typeface="Times New Roman"/>
              </a:rPr>
              <a:t>ATHS  L1  to </a:t>
            </a:r>
            <a:r>
              <a:rPr lang="en-GB" sz="2000" b="1" dirty="0">
                <a:solidFill>
                  <a:srgbClr val="FFFFFF"/>
                </a:solidFill>
                <a:effectLst/>
                <a:latin typeface="Line Printer (PC)"/>
                <a:ea typeface="Calibri"/>
                <a:cs typeface="Times New Roman"/>
              </a:rPr>
              <a:t>L2</a:t>
            </a:r>
            <a:endParaRPr lang="en-GB" sz="1100" dirty="0">
              <a:effectLst/>
              <a:latin typeface="Calibri"/>
              <a:ea typeface="Calibri"/>
              <a:cs typeface="Times New Roman"/>
            </a:endParaRPr>
          </a:p>
        </p:txBody>
      </p:sp>
      <p:pic>
        <p:nvPicPr>
          <p:cNvPr id="2061" name="Picture 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2104390"/>
            <a:ext cx="157163"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5195123"/>
            <a:ext cx="157162" cy="5588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 Box 2"/>
          <p:cNvSpPr txBox="1">
            <a:spLocks noChangeArrowheads="1"/>
          </p:cNvSpPr>
          <p:nvPr/>
        </p:nvSpPr>
        <p:spPr bwMode="auto">
          <a:xfrm>
            <a:off x="5989489" y="3157855"/>
            <a:ext cx="885825" cy="2825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a:solidFill>
                  <a:srgbClr val="FFFFFF"/>
                </a:solidFill>
                <a:effectLst/>
                <a:latin typeface="Line Printer (PC)"/>
                <a:ea typeface="Calibri"/>
                <a:cs typeface="Times New Roman"/>
              </a:rPr>
              <a:t>fraction</a:t>
            </a:r>
            <a:endParaRPr lang="en-GB" sz="1100">
              <a:effectLst/>
              <a:latin typeface="Calibri"/>
              <a:ea typeface="Calibri"/>
              <a:cs typeface="Times New Roman"/>
            </a:endParaRPr>
          </a:p>
        </p:txBody>
      </p:sp>
      <p:cxnSp>
        <p:nvCxnSpPr>
          <p:cNvPr id="71" name="Elbow Connector 70"/>
          <p:cNvCxnSpPr/>
          <p:nvPr/>
        </p:nvCxnSpPr>
        <p:spPr>
          <a:xfrm>
            <a:off x="1449874" y="1931670"/>
            <a:ext cx="3984625" cy="120650"/>
          </a:xfrm>
          <a:prstGeom prst="bentConnector3">
            <a:avLst>
              <a:gd name="adj1" fmla="val 40474"/>
            </a:avLst>
          </a:prstGeom>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a:off x="6263174" y="3656965"/>
            <a:ext cx="2767965" cy="128905"/>
          </a:xfrm>
          <a:prstGeom prst="bentConnector3">
            <a:avLst>
              <a:gd name="adj1" fmla="val 69322"/>
            </a:avLst>
          </a:prstGeom>
        </p:spPr>
        <p:style>
          <a:lnRef idx="1">
            <a:schemeClr val="accent1"/>
          </a:lnRef>
          <a:fillRef idx="0">
            <a:schemeClr val="accent1"/>
          </a:fillRef>
          <a:effectRef idx="0">
            <a:schemeClr val="accent1"/>
          </a:effectRef>
          <a:fontRef idx="minor">
            <a:schemeClr val="tx1"/>
          </a:fontRef>
        </p:style>
      </p:cxnSp>
      <p:cxnSp>
        <p:nvCxnSpPr>
          <p:cNvPr id="73" name="Elbow Connector 72"/>
          <p:cNvCxnSpPr/>
          <p:nvPr/>
        </p:nvCxnSpPr>
        <p:spPr>
          <a:xfrm>
            <a:off x="1078399" y="5839460"/>
            <a:ext cx="4459605" cy="120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a:off x="7021999" y="5839460"/>
            <a:ext cx="2000885" cy="7747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76" name="Text Box 2"/>
          <p:cNvSpPr txBox="1">
            <a:spLocks noChangeArrowheads="1"/>
          </p:cNvSpPr>
          <p:nvPr/>
        </p:nvSpPr>
        <p:spPr bwMode="auto">
          <a:xfrm>
            <a:off x="1113324" y="5856605"/>
            <a:ext cx="2035175" cy="31750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en-GB" sz="1100" b="1">
                <a:solidFill>
                  <a:srgbClr val="FFFFFF"/>
                </a:solidFill>
                <a:effectLst/>
                <a:latin typeface="Line Printer (PC)"/>
                <a:ea typeface="Calibri"/>
                <a:cs typeface="Times New Roman"/>
              </a:rPr>
              <a:t>Measure and Shape</a:t>
            </a:r>
            <a:endParaRPr lang="en-GB" sz="1100">
              <a:effectLst/>
              <a:latin typeface="Calibri"/>
              <a:ea typeface="Calibri"/>
              <a:cs typeface="Times New Roman"/>
            </a:endParaRPr>
          </a:p>
        </p:txBody>
      </p:sp>
      <p:sp>
        <p:nvSpPr>
          <p:cNvPr id="77" name="Text Box 2"/>
          <p:cNvSpPr txBox="1">
            <a:spLocks noChangeArrowheads="1"/>
          </p:cNvSpPr>
          <p:nvPr/>
        </p:nvSpPr>
        <p:spPr bwMode="auto">
          <a:xfrm>
            <a:off x="6366679" y="3646170"/>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Parts of a whole</a:t>
            </a:r>
            <a:endParaRPr lang="en-GB" sz="1100">
              <a:effectLst/>
              <a:latin typeface="Calibri"/>
              <a:ea typeface="Calibri"/>
              <a:cs typeface="Times New Roman"/>
            </a:endParaRPr>
          </a:p>
        </p:txBody>
      </p:sp>
      <p:sp>
        <p:nvSpPr>
          <p:cNvPr id="78" name="Text Box 2"/>
          <p:cNvSpPr txBox="1">
            <a:spLocks noChangeArrowheads="1"/>
          </p:cNvSpPr>
          <p:nvPr/>
        </p:nvSpPr>
        <p:spPr bwMode="auto">
          <a:xfrm>
            <a:off x="6802289" y="5842635"/>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Handling Data</a:t>
            </a:r>
            <a:endParaRPr lang="en-GB" sz="1100">
              <a:effectLst/>
              <a:latin typeface="Calibri"/>
              <a:ea typeface="Calibri"/>
              <a:cs typeface="Times New Roman"/>
            </a:endParaRPr>
          </a:p>
        </p:txBody>
      </p:sp>
      <p:sp>
        <p:nvSpPr>
          <p:cNvPr id="79" name="Text Box 2"/>
          <p:cNvSpPr txBox="1">
            <a:spLocks noChangeArrowheads="1"/>
          </p:cNvSpPr>
          <p:nvPr/>
        </p:nvSpPr>
        <p:spPr bwMode="auto">
          <a:xfrm>
            <a:off x="1371108" y="755915"/>
            <a:ext cx="6306723"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effectLst/>
                <a:latin typeface="Line Printer (PC)"/>
                <a:ea typeface="Calibri"/>
                <a:cs typeface="Times New Roman"/>
              </a:rPr>
              <a:t>Course </a:t>
            </a:r>
            <a:r>
              <a:rPr lang="en-GB" sz="2000" b="1" dirty="0" smtClean="0">
                <a:solidFill>
                  <a:srgbClr val="FFFFFF"/>
                </a:solidFill>
                <a:effectLst/>
                <a:latin typeface="Line Printer (PC)"/>
                <a:ea typeface="Calibri"/>
                <a:cs typeface="Times New Roman"/>
              </a:rPr>
              <a:t>Content:  Choose your  topic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8"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613" y="1507923"/>
            <a:ext cx="324111" cy="492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326128" y="50862"/>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5591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word problems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2"/>
          <p:cNvPicPr>
            <a:picLocks noChangeAspect="1" noChangeArrowheads="1"/>
          </p:cNvPicPr>
          <p:nvPr/>
        </p:nvPicPr>
        <p:blipFill>
          <a:blip r:embed="rId9">
            <a:lum bright="70000" contrast="-70000"/>
            <a:extLst>
              <a:ext uri="{BEBA8EAE-BF5A-486C-A8C5-ECC9F3942E4B}">
                <a14:imgProps xmlns:a14="http://schemas.microsoft.com/office/drawing/2010/main">
                  <a14:imgLayer r:embed="rId10">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1602210" y="1484944"/>
            <a:ext cx="5324290" cy="5163697"/>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249957" y="1449443"/>
            <a:ext cx="8558484" cy="5170646"/>
          </a:xfrm>
          <a:prstGeom prst="rect">
            <a:avLst/>
          </a:prstGeom>
        </p:spPr>
        <p:txBody>
          <a:bodyPr wrap="square">
            <a:spAutoFit/>
          </a:bodyPr>
          <a:lstStyle/>
          <a:p>
            <a:pPr marL="342900" indent="-342900">
              <a:buAutoNum type="arabicParenR"/>
            </a:pPr>
            <a:r>
              <a:rPr lang="en-GB" sz="1600" dirty="0" smtClean="0">
                <a:latin typeface="Impact" pitchFamily="34" charset="0"/>
              </a:rPr>
              <a:t>A roof is covered in rectangular tiles 30cm x 15cm in size.  The roof is 5m x 14m on the left side and the same on the right.  How many tiles are needed to cover both sides of the roof?</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A radiation leak forces an evacuation of a 40 mile radius from a town.  What land area is now uninhabitable due to the leak?</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A yacht is fitted with a new white </a:t>
            </a:r>
            <a:r>
              <a:rPr lang="en-GB" sz="1600" smtClean="0">
                <a:latin typeface="Impact" pitchFamily="34" charset="0"/>
              </a:rPr>
              <a:t>triangular sail </a:t>
            </a:r>
            <a:r>
              <a:rPr lang="en-GB" sz="1600" dirty="0" smtClean="0">
                <a:latin typeface="Impact" pitchFamily="34" charset="0"/>
              </a:rPr>
              <a:t>that is 3m long and 6.3m tall. What area of material was used to make the sail?</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A sonar beep spreads out a circular area under the water detecting any movement in a 1 sqkm area on the sea floor.  What is the distance the beep  travels? (clue..the beep is the radius of the circle area)</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A field of crops has a width that is half the length and covers 2 sqkm of land area.  How wide and long is the field?   (clue.. L = 2W,  so…   A = 2W x W)</a:t>
            </a:r>
          </a:p>
          <a:p>
            <a:pPr marL="342900" indent="-342900">
              <a:buAutoNum type="arabicParenR"/>
            </a:pPr>
            <a:endParaRPr lang="en-GB" sz="1400" dirty="0">
              <a:latin typeface="Impact" pitchFamily="34" charset="0"/>
            </a:endParaRPr>
          </a:p>
          <a:p>
            <a:pPr marL="342900" indent="-342900">
              <a:buAutoNum type="arabicParenR"/>
            </a:pPr>
            <a:r>
              <a:rPr lang="en-GB" sz="1400" dirty="0" smtClean="0">
                <a:latin typeface="Impact" pitchFamily="34" charset="0"/>
              </a:rPr>
              <a:t>A large red carpet for a movie premier extends out from the cinema down the road of a town.  The carpet is 4m wide and 1.7 km long.  How many square metres of carpet was used for the red carpet?</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A rectangular piece of icing is used on the top of a circular cake.  The icing is 30cm by 35cm long.  How big can the circular cake be? (only consider the top of the cake, not the sides!) </a:t>
            </a:r>
          </a:p>
        </p:txBody>
      </p:sp>
      <p:pic>
        <p:nvPicPr>
          <p:cNvPr id="16"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9672" y="545701"/>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rot="9588804">
            <a:off x="7414158" y="153420"/>
            <a:ext cx="1380068" cy="1397125"/>
            <a:chOff x="6960409" y="4811394"/>
            <a:chExt cx="1821501" cy="1703644"/>
          </a:xfrm>
        </p:grpSpPr>
        <p:sp>
          <p:nvSpPr>
            <p:cNvPr id="18" name="Rectangle 17"/>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19" name="Rectangle 18"/>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0" name="Rectangle 19"/>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36602600"/>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Making it Functional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61111" y="1133237"/>
            <a:ext cx="8854806" cy="5345916"/>
            <a:chOff x="3274536" y="1289754"/>
            <a:chExt cx="5506770" cy="4803631"/>
          </a:xfrm>
        </p:grpSpPr>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BB</a:t>
              </a:r>
              <a:endParaRPr lang="en-GB" dirty="0"/>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5893" y="552356"/>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rot="9588804">
            <a:off x="7414158" y="153420"/>
            <a:ext cx="1380068" cy="1397125"/>
            <a:chOff x="6960409" y="4811394"/>
            <a:chExt cx="1821501" cy="1703644"/>
          </a:xfrm>
        </p:grpSpPr>
        <p:sp>
          <p:nvSpPr>
            <p:cNvPr id="18" name="Rectangle 17"/>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19" name="Rectangle 18"/>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0" name="Rectangle 19"/>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pic>
        <p:nvPicPr>
          <p:cNvPr id="2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2548" y="1429783"/>
            <a:ext cx="6877326" cy="409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233" y="5497585"/>
            <a:ext cx="8836909" cy="964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69874" y="1371673"/>
            <a:ext cx="1023737" cy="412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163233" y="1363449"/>
            <a:ext cx="1122659" cy="412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760592"/>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Making it Functional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294480"/>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endParaRPr lang="en-GB" dirty="0"/>
            </a:p>
          </p:txBody>
        </p:sp>
      </p:grpSp>
      <p:pic>
        <p:nvPicPr>
          <p:cNvPr id="1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5893" y="552356"/>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251520" y="1628800"/>
            <a:ext cx="8496944" cy="307777"/>
          </a:xfrm>
          <a:prstGeom prst="rect">
            <a:avLst/>
          </a:prstGeom>
        </p:spPr>
        <p:txBody>
          <a:bodyPr wrap="square">
            <a:spAutoFit/>
          </a:bodyPr>
          <a:lstStyle/>
          <a:p>
            <a:r>
              <a:rPr lang="en-GB" sz="1400" dirty="0" err="1" smtClean="0">
                <a:latin typeface="Impact" pitchFamily="34" charset="0"/>
              </a:rPr>
              <a:t>jj</a:t>
            </a:r>
            <a:endParaRPr lang="en-GB" sz="1600" dirty="0">
              <a:latin typeface="Impact" pitchFamily="34" charset="0"/>
            </a:endParaRPr>
          </a:p>
        </p:txBody>
      </p:sp>
      <p:sp>
        <p:nvSpPr>
          <p:cNvPr id="23" name="Text Box 2"/>
          <p:cNvSpPr txBox="1">
            <a:spLocks noChangeArrowheads="1"/>
          </p:cNvSpPr>
          <p:nvPr/>
        </p:nvSpPr>
        <p:spPr bwMode="auto">
          <a:xfrm>
            <a:off x="1269803" y="1212596"/>
            <a:ext cx="6585267" cy="4162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Use the information on the previous page</a:t>
            </a:r>
          </a:p>
        </p:txBody>
      </p:sp>
      <p:pic>
        <p:nvPicPr>
          <p:cNvPr id="2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p:cNvGrpSpPr/>
          <p:nvPr/>
        </p:nvGrpSpPr>
        <p:grpSpPr>
          <a:xfrm rot="9588804">
            <a:off x="7414158" y="153420"/>
            <a:ext cx="1380068" cy="1397125"/>
            <a:chOff x="6960409" y="4811394"/>
            <a:chExt cx="1821501" cy="1703644"/>
          </a:xfrm>
        </p:grpSpPr>
        <p:sp>
          <p:nvSpPr>
            <p:cNvPr id="21" name="Rectangle 20"/>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2" name="Rectangle 21"/>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6" name="Rectangle 25"/>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806" y="1606507"/>
            <a:ext cx="5468306" cy="2823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4537" y="3861048"/>
            <a:ext cx="5159645" cy="27793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00746" y="1564494"/>
            <a:ext cx="3293436" cy="2280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805" y="4429779"/>
            <a:ext cx="3622731" cy="220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9634527"/>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End of Session Quiz to assess LEVEL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7664" y="598472"/>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1928187" y="-366940"/>
            <a:ext cx="5075901" cy="8708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13">
            <a:extLst>
              <a:ext uri="{BEBA8EAE-BF5A-486C-A8C5-ECC9F3942E4B}">
                <a14:imgProps xmlns:a14="http://schemas.microsoft.com/office/drawing/2010/main">
                  <a14:imgLayer r:embed="rId1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631918" y="5949279"/>
            <a:ext cx="6172330" cy="591269"/>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13">
            <a:extLst>
              <a:ext uri="{BEBA8EAE-BF5A-486C-A8C5-ECC9F3942E4B}">
                <a14:imgProps xmlns:a14="http://schemas.microsoft.com/office/drawing/2010/main">
                  <a14:imgLayer r:embed="rId1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631918" y="1353691"/>
            <a:ext cx="7540482" cy="591269"/>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rot="9588804">
            <a:off x="7414158" y="153420"/>
            <a:ext cx="1380068" cy="1397125"/>
            <a:chOff x="6960409" y="4811394"/>
            <a:chExt cx="1821501" cy="1703644"/>
          </a:xfrm>
        </p:grpSpPr>
        <p:sp>
          <p:nvSpPr>
            <p:cNvPr id="20" name="Rectangle 19"/>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1" name="Rectangle 20"/>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2" name="Rectangle 21"/>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End of Session Quiz to assess LEVEL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7664" y="598472"/>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rot="9588804">
            <a:off x="7414158" y="153420"/>
            <a:ext cx="1380068" cy="1397125"/>
            <a:chOff x="6960409" y="4811394"/>
            <a:chExt cx="1821501" cy="1703644"/>
          </a:xfrm>
        </p:grpSpPr>
        <p:sp>
          <p:nvSpPr>
            <p:cNvPr id="19" name="Rectangle 18"/>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0" name="Rectangle 19"/>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1" name="Rectangle 20"/>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1995480" y="-354362"/>
            <a:ext cx="5051790" cy="874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9683" y="1479976"/>
            <a:ext cx="8839032" cy="4984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 Diagonal Corner Rectangle 1"/>
          <p:cNvSpPr/>
          <p:nvPr/>
        </p:nvSpPr>
        <p:spPr>
          <a:xfrm>
            <a:off x="179512" y="1556791"/>
            <a:ext cx="1656184" cy="4536505"/>
          </a:xfrm>
          <a:prstGeom prst="round2Diag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5" name="Rectangle 14"/>
          <p:cNvSpPr/>
          <p:nvPr/>
        </p:nvSpPr>
        <p:spPr>
          <a:xfrm>
            <a:off x="179512" y="1556791"/>
            <a:ext cx="1944216" cy="4924425"/>
          </a:xfrm>
          <a:prstGeom prst="rect">
            <a:avLst/>
          </a:prstGeom>
        </p:spPr>
        <p:txBody>
          <a:bodyPr wrap="square">
            <a:spAutoFit/>
          </a:bodyPr>
          <a:lstStyle/>
          <a:p>
            <a:r>
              <a:rPr lang="en-GB" sz="1600" dirty="0" smtClean="0">
                <a:latin typeface="Britannic Bold" pitchFamily="34" charset="0"/>
              </a:rPr>
              <a:t>Block 1 answers</a:t>
            </a:r>
          </a:p>
          <a:p>
            <a:endParaRPr lang="en-GB" sz="1600" dirty="0">
              <a:latin typeface="Britannic Bold" pitchFamily="34" charset="0"/>
            </a:endParaRPr>
          </a:p>
          <a:p>
            <a:pPr marL="342900" indent="-342900">
              <a:buAutoNum type="arabicParenR"/>
            </a:pPr>
            <a:r>
              <a:rPr lang="en-GB" sz="1600" dirty="0" smtClean="0">
                <a:latin typeface="Britannic Bold" pitchFamily="34" charset="0"/>
              </a:rPr>
              <a:t>25 sqm</a:t>
            </a:r>
          </a:p>
          <a:p>
            <a:pPr marL="342900" indent="-342900">
              <a:buAutoNum type="arabicParenR"/>
            </a:pPr>
            <a:r>
              <a:rPr lang="en-GB" sz="1600" dirty="0" smtClean="0">
                <a:latin typeface="Britannic Bold" pitchFamily="34" charset="0"/>
              </a:rPr>
              <a:t>400 sqcm</a:t>
            </a:r>
          </a:p>
          <a:p>
            <a:pPr marL="342900" indent="-342900">
              <a:buAutoNum type="arabicParenR"/>
            </a:pPr>
            <a:r>
              <a:rPr lang="en-GB" sz="1600" dirty="0" smtClean="0">
                <a:latin typeface="Britannic Bold" pitchFamily="34" charset="0"/>
              </a:rPr>
              <a:t>36 sqm</a:t>
            </a:r>
          </a:p>
          <a:p>
            <a:pPr marL="342900" indent="-342900">
              <a:buAutoNum type="arabicParenR"/>
            </a:pPr>
            <a:r>
              <a:rPr lang="en-GB" sz="1600" dirty="0" smtClean="0">
                <a:latin typeface="Britannic Bold" pitchFamily="34" charset="0"/>
              </a:rPr>
              <a:t>6m</a:t>
            </a:r>
          </a:p>
          <a:p>
            <a:pPr marL="342900" indent="-342900">
              <a:buAutoNum type="arabicParenR"/>
            </a:pPr>
            <a:endParaRPr lang="en-GB" sz="1600" dirty="0">
              <a:latin typeface="Britannic Bold" pitchFamily="34" charset="0"/>
            </a:endParaRPr>
          </a:p>
          <a:p>
            <a:r>
              <a:rPr lang="en-GB" sz="1600" dirty="0" smtClean="0">
                <a:latin typeface="Britannic Bold" pitchFamily="34" charset="0"/>
              </a:rPr>
              <a:t>Block 2 answers</a:t>
            </a:r>
          </a:p>
          <a:p>
            <a:pPr marL="342900" indent="-342900">
              <a:buAutoNum type="arabicParenR" startAt="5"/>
            </a:pPr>
            <a:r>
              <a:rPr lang="en-GB" sz="1600" dirty="0" smtClean="0">
                <a:latin typeface="Britannic Bold" pitchFamily="34" charset="0"/>
              </a:rPr>
              <a:t>156.8 sqcm</a:t>
            </a:r>
          </a:p>
          <a:p>
            <a:pPr marL="342900" indent="-342900">
              <a:buAutoNum type="arabicParenR" startAt="5"/>
            </a:pPr>
            <a:r>
              <a:rPr lang="en-GB" sz="1600" dirty="0" smtClean="0">
                <a:latin typeface="Britannic Bold" pitchFamily="34" charset="0"/>
              </a:rPr>
              <a:t>2.3m</a:t>
            </a:r>
          </a:p>
          <a:p>
            <a:pPr marL="342900" indent="-342900">
              <a:buAutoNum type="arabicParenR" startAt="5"/>
            </a:pPr>
            <a:r>
              <a:rPr lang="en-GB" sz="1600" dirty="0" smtClean="0">
                <a:latin typeface="Britannic Bold" pitchFamily="34" charset="0"/>
              </a:rPr>
              <a:t>36.07 </a:t>
            </a:r>
            <a:r>
              <a:rPr lang="en-GB" sz="1600" dirty="0" smtClean="0">
                <a:latin typeface="Britannic Bold" pitchFamily="34" charset="0"/>
              </a:rPr>
              <a:t>sqcm</a:t>
            </a:r>
          </a:p>
          <a:p>
            <a:pPr marL="342900" indent="-342900">
              <a:buAutoNum type="arabicParenR" startAt="5"/>
            </a:pPr>
            <a:r>
              <a:rPr lang="en-GB" sz="1600" dirty="0" smtClean="0">
                <a:latin typeface="Britannic Bold" pitchFamily="34" charset="0"/>
              </a:rPr>
              <a:t>8.5 cm</a:t>
            </a:r>
          </a:p>
          <a:p>
            <a:pPr marL="342900" indent="-342900">
              <a:buAutoNum type="arabicParenR" startAt="5"/>
            </a:pPr>
            <a:endParaRPr lang="en-GB" sz="1600" dirty="0">
              <a:latin typeface="Britannic Bold" pitchFamily="34" charset="0"/>
            </a:endParaRPr>
          </a:p>
          <a:p>
            <a:r>
              <a:rPr lang="en-GB" sz="1600" dirty="0" smtClean="0">
                <a:latin typeface="Britannic Bold" pitchFamily="34" charset="0"/>
              </a:rPr>
              <a:t>Block 3 answers</a:t>
            </a:r>
          </a:p>
          <a:p>
            <a:pPr marL="342900" indent="-342900">
              <a:buAutoNum type="arabicParenR" startAt="9"/>
            </a:pPr>
            <a:r>
              <a:rPr lang="en-GB" sz="1600" dirty="0" smtClean="0">
                <a:latin typeface="Britannic Bold" pitchFamily="34" charset="0"/>
              </a:rPr>
              <a:t>3.6 m</a:t>
            </a:r>
          </a:p>
          <a:p>
            <a:pPr marL="342900" indent="-342900">
              <a:buAutoNum type="arabicParenR" startAt="9"/>
            </a:pPr>
            <a:r>
              <a:rPr lang="en-GB" sz="1600" dirty="0" smtClean="0">
                <a:latin typeface="Britannic Bold" pitchFamily="34" charset="0"/>
              </a:rPr>
              <a:t>17.9 cm</a:t>
            </a:r>
          </a:p>
          <a:p>
            <a:pPr marL="342900" indent="-342900">
              <a:buAutoNum type="arabicParenR" startAt="9"/>
            </a:pPr>
            <a:r>
              <a:rPr lang="en-GB" sz="1600" dirty="0" smtClean="0">
                <a:latin typeface="Britannic Bold" pitchFamily="34" charset="0"/>
              </a:rPr>
              <a:t>4 miles</a:t>
            </a:r>
          </a:p>
          <a:p>
            <a:pPr marL="342900" indent="-342900">
              <a:buAutoNum type="arabicParenR" startAt="9"/>
            </a:pPr>
            <a:r>
              <a:rPr lang="en-GB" sz="1600" dirty="0" smtClean="0">
                <a:latin typeface="Britannic Bold" pitchFamily="34" charset="0"/>
              </a:rPr>
              <a:t>3463 sqm</a:t>
            </a:r>
          </a:p>
          <a:p>
            <a:pPr marL="342900" indent="-342900">
              <a:buAutoNum type="arabicParenR"/>
            </a:pPr>
            <a:endParaRPr lang="en-GB" sz="1400" dirty="0" smtClean="0">
              <a:latin typeface="Britannic Bold" pitchFamily="34" charset="0"/>
            </a:endParaRPr>
          </a:p>
          <a:p>
            <a:pPr marL="228600" indent="-228600">
              <a:buAutoNum type="arabicParenR"/>
            </a:pPr>
            <a:endParaRPr lang="en-GB" sz="1200" dirty="0" smtClean="0">
              <a:latin typeface="Britannic Bold" pitchFamily="34" charset="0"/>
            </a:endParaRPr>
          </a:p>
        </p:txBody>
      </p:sp>
      <p:pic>
        <p:nvPicPr>
          <p:cNvPr id="2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370" y="-4209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 Diagonal Corner Rectangle 25"/>
          <p:cNvSpPr/>
          <p:nvPr/>
        </p:nvSpPr>
        <p:spPr>
          <a:xfrm>
            <a:off x="2331330" y="1513594"/>
            <a:ext cx="1952638" cy="4921926"/>
          </a:xfrm>
          <a:prstGeom prst="round2Diag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7" name="Round Diagonal Corner Rectangle 26"/>
          <p:cNvSpPr/>
          <p:nvPr/>
        </p:nvSpPr>
        <p:spPr>
          <a:xfrm>
            <a:off x="4436368" y="1479976"/>
            <a:ext cx="2295872" cy="4921926"/>
          </a:xfrm>
          <a:prstGeom prst="round2Diag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grpSp>
        <p:nvGrpSpPr>
          <p:cNvPr id="16" name="Group 15"/>
          <p:cNvGrpSpPr/>
          <p:nvPr/>
        </p:nvGrpSpPr>
        <p:grpSpPr>
          <a:xfrm rot="9588804">
            <a:off x="7414158" y="153420"/>
            <a:ext cx="1380068" cy="1397125"/>
            <a:chOff x="6960409" y="4811394"/>
            <a:chExt cx="1821501" cy="1703644"/>
          </a:xfrm>
        </p:grpSpPr>
        <p:sp>
          <p:nvSpPr>
            <p:cNvPr id="17" name="Rectangle 16"/>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1" name="Rectangle 20"/>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2" name="Rectangle 21"/>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
        <p:nvSpPr>
          <p:cNvPr id="28" name="Round Diagonal Corner Rectangle 27"/>
          <p:cNvSpPr/>
          <p:nvPr/>
        </p:nvSpPr>
        <p:spPr>
          <a:xfrm>
            <a:off x="6848128" y="1452091"/>
            <a:ext cx="1854790" cy="2251695"/>
          </a:xfrm>
          <a:prstGeom prst="round2Diag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3" name="Rectangle 22"/>
          <p:cNvSpPr/>
          <p:nvPr/>
        </p:nvSpPr>
        <p:spPr>
          <a:xfrm>
            <a:off x="2339752" y="1544909"/>
            <a:ext cx="1944216" cy="5416868"/>
          </a:xfrm>
          <a:prstGeom prst="rect">
            <a:avLst/>
          </a:prstGeom>
        </p:spPr>
        <p:txBody>
          <a:bodyPr wrap="square">
            <a:spAutoFit/>
          </a:bodyPr>
          <a:lstStyle/>
          <a:p>
            <a:r>
              <a:rPr lang="en-GB" sz="1600" dirty="0" smtClean="0">
                <a:latin typeface="Britannic Bold" pitchFamily="34" charset="0"/>
              </a:rPr>
              <a:t>Just the sums </a:t>
            </a:r>
          </a:p>
          <a:p>
            <a:endParaRPr lang="en-GB" sz="1600" dirty="0" smtClean="0">
              <a:latin typeface="Britannic Bold" pitchFamily="34" charset="0"/>
            </a:endParaRPr>
          </a:p>
          <a:p>
            <a:pPr marL="342900" indent="-342900">
              <a:buAutoNum type="arabicParenR"/>
            </a:pPr>
            <a:r>
              <a:rPr lang="en-GB" sz="1600" dirty="0" smtClean="0">
                <a:latin typeface="Britannic Bold" pitchFamily="34" charset="0"/>
              </a:rPr>
              <a:t>14</a:t>
            </a:r>
          </a:p>
          <a:p>
            <a:pPr marL="342900" indent="-342900">
              <a:buAutoNum type="arabicParenR"/>
            </a:pPr>
            <a:r>
              <a:rPr lang="en-GB" sz="1600" dirty="0" smtClean="0">
                <a:latin typeface="Britannic Bold" pitchFamily="34" charset="0"/>
              </a:rPr>
              <a:t>50</a:t>
            </a:r>
          </a:p>
          <a:p>
            <a:pPr marL="342900" indent="-342900">
              <a:buAutoNum type="arabicParenR"/>
            </a:pPr>
            <a:r>
              <a:rPr lang="en-GB" sz="1600" dirty="0" smtClean="0">
                <a:latin typeface="Britannic Bold" pitchFamily="34" charset="0"/>
              </a:rPr>
              <a:t>3200 sqcm</a:t>
            </a:r>
          </a:p>
          <a:p>
            <a:pPr marL="342900" indent="-342900">
              <a:buAutoNum type="arabicParenR"/>
            </a:pPr>
            <a:r>
              <a:rPr lang="en-GB" sz="1600" dirty="0" smtClean="0">
                <a:latin typeface="Britannic Bold" pitchFamily="34" charset="0"/>
              </a:rPr>
              <a:t>240 sqcm</a:t>
            </a:r>
          </a:p>
          <a:p>
            <a:pPr marL="342900" indent="-342900">
              <a:buAutoNum type="arabicParenR"/>
            </a:pPr>
            <a:r>
              <a:rPr lang="en-GB" sz="1600" dirty="0" smtClean="0">
                <a:latin typeface="Britannic Bold" pitchFamily="34" charset="0"/>
              </a:rPr>
              <a:t>51.84 </a:t>
            </a:r>
            <a:r>
              <a:rPr lang="en-GB" sz="1600" dirty="0" err="1" smtClean="0">
                <a:latin typeface="Britannic Bold" pitchFamily="34" charset="0"/>
              </a:rPr>
              <a:t>sqin</a:t>
            </a:r>
            <a:endParaRPr lang="en-GB" sz="1600" dirty="0">
              <a:latin typeface="Britannic Bold" pitchFamily="34" charset="0"/>
            </a:endParaRPr>
          </a:p>
          <a:p>
            <a:pPr marL="342900" indent="-342900">
              <a:buAutoNum type="arabicParenR"/>
            </a:pPr>
            <a:endParaRPr lang="en-GB" sz="1600" dirty="0" smtClean="0">
              <a:latin typeface="Britannic Bold" pitchFamily="34" charset="0"/>
            </a:endParaRPr>
          </a:p>
          <a:p>
            <a:pPr marL="342900" indent="-342900">
              <a:buAutoNum type="arabicParenR"/>
            </a:pPr>
            <a:r>
              <a:rPr lang="en-GB" sz="1600" dirty="0" smtClean="0">
                <a:latin typeface="Britannic Bold" pitchFamily="34" charset="0"/>
              </a:rPr>
              <a:t>4 cm</a:t>
            </a:r>
          </a:p>
          <a:p>
            <a:pPr marL="342900" indent="-342900">
              <a:buAutoNum type="arabicParenR"/>
            </a:pPr>
            <a:r>
              <a:rPr lang="en-GB" sz="1600" dirty="0" smtClean="0">
                <a:latin typeface="Britannic Bold" pitchFamily="34" charset="0"/>
              </a:rPr>
              <a:t>9 m</a:t>
            </a:r>
          </a:p>
          <a:p>
            <a:pPr marL="342900" indent="-342900">
              <a:buAutoNum type="arabicParenR"/>
            </a:pPr>
            <a:r>
              <a:rPr lang="en-GB" sz="1600" dirty="0" smtClean="0">
                <a:latin typeface="Britannic Bold" pitchFamily="34" charset="0"/>
              </a:rPr>
              <a:t>15 km</a:t>
            </a:r>
          </a:p>
          <a:p>
            <a:pPr marL="342900" indent="-342900">
              <a:buAutoNum type="arabicParenR"/>
            </a:pPr>
            <a:r>
              <a:rPr lang="en-GB" sz="1600" dirty="0" smtClean="0">
                <a:latin typeface="Britannic Bold" pitchFamily="34" charset="0"/>
              </a:rPr>
              <a:t>20 </a:t>
            </a:r>
            <a:r>
              <a:rPr lang="en-GB" sz="1600" dirty="0" err="1" smtClean="0">
                <a:latin typeface="Britannic Bold" pitchFamily="34" charset="0"/>
              </a:rPr>
              <a:t>ft</a:t>
            </a:r>
            <a:endParaRPr lang="en-GB" sz="1600" dirty="0">
              <a:latin typeface="Britannic Bold" pitchFamily="34" charset="0"/>
            </a:endParaRPr>
          </a:p>
          <a:p>
            <a:pPr marL="342900" indent="-342900">
              <a:buAutoNum type="arabicParenR"/>
            </a:pPr>
            <a:r>
              <a:rPr lang="en-GB" sz="1600" dirty="0" smtClean="0">
                <a:latin typeface="Britannic Bold" pitchFamily="34" charset="0"/>
              </a:rPr>
              <a:t>2.23 m</a:t>
            </a:r>
          </a:p>
          <a:p>
            <a:endParaRPr lang="en-GB" sz="1600" dirty="0">
              <a:latin typeface="Britannic Bold" pitchFamily="34" charset="0"/>
            </a:endParaRPr>
          </a:p>
          <a:p>
            <a:pPr marL="342900" indent="-342900">
              <a:buAutoNum type="arabicParenR" startAt="11"/>
            </a:pPr>
            <a:r>
              <a:rPr lang="en-GB" sz="1600" dirty="0" smtClean="0">
                <a:latin typeface="Britannic Bold" pitchFamily="34" charset="0"/>
              </a:rPr>
              <a:t>6000 sqcm</a:t>
            </a:r>
          </a:p>
          <a:p>
            <a:pPr marL="342900" indent="-342900">
              <a:buAutoNum type="arabicParenR" startAt="11"/>
            </a:pPr>
            <a:r>
              <a:rPr lang="en-GB" sz="1600" dirty="0" smtClean="0">
                <a:latin typeface="Britannic Bold" pitchFamily="34" charset="0"/>
              </a:rPr>
              <a:t>0.75 sqkm</a:t>
            </a:r>
          </a:p>
          <a:p>
            <a:pPr marL="342900" indent="-342900">
              <a:buAutoNum type="arabicParenR" startAt="11"/>
            </a:pPr>
            <a:r>
              <a:rPr lang="en-GB" sz="1600" dirty="0" smtClean="0">
                <a:latin typeface="Britannic Bold" pitchFamily="34" charset="0"/>
              </a:rPr>
              <a:t>55 </a:t>
            </a:r>
            <a:r>
              <a:rPr lang="en-GB" sz="1600" dirty="0" err="1" smtClean="0">
                <a:latin typeface="Britannic Bold" pitchFamily="34" charset="0"/>
              </a:rPr>
              <a:t>sqmm</a:t>
            </a:r>
            <a:endParaRPr lang="en-GB" sz="1600" dirty="0" smtClean="0">
              <a:latin typeface="Britannic Bold" pitchFamily="34" charset="0"/>
            </a:endParaRPr>
          </a:p>
          <a:p>
            <a:pPr marL="342900" indent="-342900">
              <a:buAutoNum type="arabicParenR" startAt="11"/>
            </a:pPr>
            <a:r>
              <a:rPr lang="en-GB" sz="1600" dirty="0" smtClean="0">
                <a:latin typeface="Britannic Bold" pitchFamily="34" charset="0"/>
              </a:rPr>
              <a:t>3.2 </a:t>
            </a:r>
            <a:r>
              <a:rPr lang="en-GB" sz="1600" dirty="0" err="1" smtClean="0">
                <a:latin typeface="Britannic Bold" pitchFamily="34" charset="0"/>
              </a:rPr>
              <a:t>sqin</a:t>
            </a:r>
            <a:endParaRPr lang="en-GB" sz="1600" dirty="0" smtClean="0">
              <a:latin typeface="Britannic Bold" pitchFamily="34" charset="0"/>
            </a:endParaRPr>
          </a:p>
          <a:p>
            <a:pPr marL="342900" indent="-342900">
              <a:buAutoNum type="arabicParenR" startAt="11"/>
            </a:pPr>
            <a:r>
              <a:rPr lang="en-GB" sz="1600" dirty="0" smtClean="0">
                <a:latin typeface="Britannic Bold" pitchFamily="34" charset="0"/>
              </a:rPr>
              <a:t>47,760,000 </a:t>
            </a:r>
            <a:r>
              <a:rPr lang="en-GB" sz="1600" dirty="0" err="1" smtClean="0">
                <a:latin typeface="Britannic Bold" pitchFamily="34" charset="0"/>
              </a:rPr>
              <a:t>sq</a:t>
            </a:r>
            <a:r>
              <a:rPr lang="en-GB" sz="1600" dirty="0" smtClean="0">
                <a:latin typeface="Britannic Bold" pitchFamily="34" charset="0"/>
              </a:rPr>
              <a:t> miles</a:t>
            </a:r>
            <a:endParaRPr lang="en-GB" sz="1600" dirty="0">
              <a:latin typeface="Britannic Bold" pitchFamily="34" charset="0"/>
            </a:endParaRPr>
          </a:p>
          <a:p>
            <a:endParaRPr lang="en-GB" sz="1200" dirty="0">
              <a:latin typeface="Britannic Bold" pitchFamily="34" charset="0"/>
            </a:endParaRPr>
          </a:p>
          <a:p>
            <a:endParaRPr lang="en-GB" sz="1400" dirty="0" smtClean="0">
              <a:latin typeface="Britannic Bold" pitchFamily="34" charset="0"/>
            </a:endParaRPr>
          </a:p>
        </p:txBody>
      </p:sp>
      <p:sp>
        <p:nvSpPr>
          <p:cNvPr id="24" name="Rectangle 23"/>
          <p:cNvSpPr/>
          <p:nvPr/>
        </p:nvSpPr>
        <p:spPr>
          <a:xfrm>
            <a:off x="4436368" y="1583629"/>
            <a:ext cx="2511896" cy="4770537"/>
          </a:xfrm>
          <a:prstGeom prst="rect">
            <a:avLst/>
          </a:prstGeom>
        </p:spPr>
        <p:txBody>
          <a:bodyPr wrap="square">
            <a:spAutoFit/>
          </a:bodyPr>
          <a:lstStyle/>
          <a:p>
            <a:r>
              <a:rPr lang="en-GB" sz="1600" dirty="0" smtClean="0">
                <a:latin typeface="Britannic Bold" pitchFamily="34" charset="0"/>
              </a:rPr>
              <a:t>Just the sums cont.</a:t>
            </a:r>
          </a:p>
          <a:p>
            <a:endParaRPr lang="en-GB" sz="1600" dirty="0">
              <a:latin typeface="Britannic Bold" pitchFamily="34" charset="0"/>
            </a:endParaRPr>
          </a:p>
          <a:p>
            <a:r>
              <a:rPr lang="en-GB" sz="1600" dirty="0" smtClean="0">
                <a:latin typeface="Britannic Bold" pitchFamily="34" charset="0"/>
              </a:rPr>
              <a:t>16) 78.54 sqcm</a:t>
            </a:r>
          </a:p>
          <a:p>
            <a:r>
              <a:rPr lang="en-GB" sz="1600" dirty="0" smtClean="0">
                <a:latin typeface="Britannic Bold" pitchFamily="34" charset="0"/>
              </a:rPr>
              <a:t>17) 78.54 </a:t>
            </a:r>
            <a:r>
              <a:rPr lang="en-GB" sz="1600" dirty="0" err="1" smtClean="0">
                <a:latin typeface="Britannic Bold" pitchFamily="34" charset="0"/>
              </a:rPr>
              <a:t>sqft</a:t>
            </a:r>
            <a:endParaRPr lang="en-GB" sz="1600" dirty="0" smtClean="0">
              <a:latin typeface="Britannic Bold" pitchFamily="34" charset="0"/>
            </a:endParaRPr>
          </a:p>
          <a:p>
            <a:r>
              <a:rPr lang="en-GB" sz="1600" dirty="0" smtClean="0">
                <a:latin typeface="Britannic Bold" pitchFamily="34" charset="0"/>
              </a:rPr>
              <a:t>18) 0.126 </a:t>
            </a:r>
            <a:r>
              <a:rPr lang="en-GB" sz="1600" dirty="0" err="1" smtClean="0">
                <a:latin typeface="Britannic Bold" pitchFamily="34" charset="0"/>
              </a:rPr>
              <a:t>sqmm</a:t>
            </a:r>
            <a:endParaRPr lang="en-GB" sz="1600" dirty="0" smtClean="0">
              <a:latin typeface="Britannic Bold" pitchFamily="34" charset="0"/>
            </a:endParaRPr>
          </a:p>
          <a:p>
            <a:r>
              <a:rPr lang="en-GB" sz="1600" dirty="0" smtClean="0">
                <a:latin typeface="Britannic Bold" pitchFamily="34" charset="0"/>
              </a:rPr>
              <a:t>19) 441.15 </a:t>
            </a:r>
            <a:r>
              <a:rPr lang="en-GB" sz="1600" dirty="0" err="1" smtClean="0">
                <a:latin typeface="Britannic Bold" pitchFamily="34" charset="0"/>
              </a:rPr>
              <a:t>sq</a:t>
            </a:r>
            <a:r>
              <a:rPr lang="en-GB" sz="1600" dirty="0">
                <a:latin typeface="Britannic Bold" pitchFamily="34" charset="0"/>
              </a:rPr>
              <a:t> </a:t>
            </a:r>
            <a:r>
              <a:rPr lang="en-GB" sz="1600" dirty="0" smtClean="0">
                <a:latin typeface="Britannic Bold" pitchFamily="34" charset="0"/>
              </a:rPr>
              <a:t>miles</a:t>
            </a:r>
          </a:p>
          <a:p>
            <a:r>
              <a:rPr lang="en-GB" sz="1600" dirty="0" smtClean="0">
                <a:latin typeface="Britannic Bold" pitchFamily="34" charset="0"/>
              </a:rPr>
              <a:t>20) r=0.64, A=1.28</a:t>
            </a:r>
          </a:p>
          <a:p>
            <a:endParaRPr lang="en-GB" sz="1600" dirty="0">
              <a:latin typeface="Britannic Bold" pitchFamily="34" charset="0"/>
            </a:endParaRPr>
          </a:p>
          <a:p>
            <a:r>
              <a:rPr lang="en-GB" sz="1600" dirty="0" smtClean="0">
                <a:latin typeface="Britannic Bold" pitchFamily="34" charset="0"/>
              </a:rPr>
              <a:t>21) 3.57 cm</a:t>
            </a:r>
          </a:p>
          <a:p>
            <a:r>
              <a:rPr lang="en-GB" sz="1600" dirty="0" smtClean="0">
                <a:latin typeface="Britannic Bold" pitchFamily="34" charset="0"/>
              </a:rPr>
              <a:t>22) 16.93 m</a:t>
            </a:r>
          </a:p>
          <a:p>
            <a:r>
              <a:rPr lang="en-GB" sz="1600" dirty="0" smtClean="0">
                <a:latin typeface="Britannic Bold" pitchFamily="34" charset="0"/>
              </a:rPr>
              <a:t>23) 2.5 km</a:t>
            </a:r>
          </a:p>
          <a:p>
            <a:endParaRPr lang="en-GB" sz="1600" dirty="0">
              <a:latin typeface="Britannic Bold" pitchFamily="34" charset="0"/>
            </a:endParaRPr>
          </a:p>
          <a:p>
            <a:r>
              <a:rPr lang="en-GB" sz="1600" dirty="0" smtClean="0">
                <a:latin typeface="Britannic Bold" pitchFamily="34" charset="0"/>
              </a:rPr>
              <a:t>24)16.62 sqcm</a:t>
            </a:r>
          </a:p>
          <a:p>
            <a:r>
              <a:rPr lang="en-GB" sz="1600" dirty="0" smtClean="0">
                <a:latin typeface="Britannic Bold" pitchFamily="34" charset="0"/>
              </a:rPr>
              <a:t>25) 3019.1 sqm</a:t>
            </a:r>
          </a:p>
          <a:p>
            <a:endParaRPr lang="en-GB" sz="1600" dirty="0">
              <a:latin typeface="Britannic Bold" pitchFamily="34" charset="0"/>
            </a:endParaRPr>
          </a:p>
          <a:p>
            <a:r>
              <a:rPr lang="en-GB" sz="1600" dirty="0" smtClean="0">
                <a:latin typeface="Britannic Bold" pitchFamily="34" charset="0"/>
              </a:rPr>
              <a:t>Word problem - answers</a:t>
            </a:r>
          </a:p>
          <a:p>
            <a:endParaRPr lang="en-GB" sz="1600" dirty="0">
              <a:latin typeface="Britannic Bold" pitchFamily="34" charset="0"/>
            </a:endParaRPr>
          </a:p>
          <a:p>
            <a:pPr marL="342900" indent="-342900">
              <a:buAutoNum type="arabicParenR"/>
            </a:pPr>
            <a:r>
              <a:rPr lang="en-GB" sz="1600" dirty="0" smtClean="0">
                <a:latin typeface="Britannic Bold" pitchFamily="34" charset="0"/>
              </a:rPr>
              <a:t>3111 tiles</a:t>
            </a:r>
          </a:p>
          <a:p>
            <a:pPr marL="342900" indent="-342900">
              <a:buAutoNum type="arabicParenR"/>
            </a:pPr>
            <a:r>
              <a:rPr lang="en-GB" sz="1600" dirty="0" smtClean="0">
                <a:latin typeface="Britannic Bold" pitchFamily="34" charset="0"/>
              </a:rPr>
              <a:t>5026.5 </a:t>
            </a:r>
            <a:r>
              <a:rPr lang="en-GB" sz="1600" dirty="0" err="1" smtClean="0">
                <a:latin typeface="Britannic Bold" pitchFamily="34" charset="0"/>
              </a:rPr>
              <a:t>sq</a:t>
            </a:r>
            <a:r>
              <a:rPr lang="en-GB" sz="1600" dirty="0" smtClean="0">
                <a:latin typeface="Britannic Bold" pitchFamily="34" charset="0"/>
              </a:rPr>
              <a:t> miles</a:t>
            </a:r>
          </a:p>
        </p:txBody>
      </p:sp>
      <p:sp>
        <p:nvSpPr>
          <p:cNvPr id="25" name="Rectangle 24"/>
          <p:cNvSpPr/>
          <p:nvPr/>
        </p:nvSpPr>
        <p:spPr>
          <a:xfrm>
            <a:off x="6854817" y="1598650"/>
            <a:ext cx="2511896" cy="2062103"/>
          </a:xfrm>
          <a:prstGeom prst="rect">
            <a:avLst/>
          </a:prstGeom>
        </p:spPr>
        <p:txBody>
          <a:bodyPr wrap="square">
            <a:spAutoFit/>
          </a:bodyPr>
          <a:lstStyle/>
          <a:p>
            <a:r>
              <a:rPr lang="en-GB" sz="1600" dirty="0" smtClean="0">
                <a:latin typeface="Britannic Bold" pitchFamily="34" charset="0"/>
              </a:rPr>
              <a:t>Word prob. Cont.</a:t>
            </a:r>
          </a:p>
          <a:p>
            <a:endParaRPr lang="en-GB" sz="1600" dirty="0" smtClean="0">
              <a:latin typeface="Britannic Bold" pitchFamily="34" charset="0"/>
            </a:endParaRPr>
          </a:p>
          <a:p>
            <a:pPr marL="342900" indent="-342900">
              <a:buAutoNum type="arabicParenR" startAt="3"/>
            </a:pPr>
            <a:r>
              <a:rPr lang="en-GB" sz="1600" dirty="0" smtClean="0">
                <a:latin typeface="Britannic Bold" pitchFamily="34" charset="0"/>
              </a:rPr>
              <a:t>9.45 sqm</a:t>
            </a:r>
          </a:p>
          <a:p>
            <a:pPr marL="342900" indent="-342900">
              <a:buAutoNum type="arabicParenR" startAt="3"/>
            </a:pPr>
            <a:r>
              <a:rPr lang="en-GB" sz="1600" dirty="0" smtClean="0">
                <a:latin typeface="Britannic Bold" pitchFamily="34" charset="0"/>
              </a:rPr>
              <a:t>564 m</a:t>
            </a:r>
          </a:p>
          <a:p>
            <a:pPr marL="342900" indent="-342900">
              <a:buAutoNum type="arabicParenR" startAt="3"/>
            </a:pPr>
            <a:r>
              <a:rPr lang="en-GB" sz="1600" dirty="0" smtClean="0">
                <a:latin typeface="Britannic Bold" pitchFamily="34" charset="0"/>
              </a:rPr>
              <a:t>W=1km L=2km</a:t>
            </a:r>
          </a:p>
          <a:p>
            <a:pPr marL="342900" indent="-342900">
              <a:buAutoNum type="arabicParenR" startAt="3"/>
            </a:pPr>
            <a:r>
              <a:rPr lang="en-GB" sz="1600" dirty="0" smtClean="0">
                <a:latin typeface="Britannic Bold" pitchFamily="34" charset="0"/>
              </a:rPr>
              <a:t>6800 sqm</a:t>
            </a:r>
            <a:endParaRPr lang="en-GB" sz="1600" dirty="0">
              <a:latin typeface="Britannic Bold" pitchFamily="34" charset="0"/>
            </a:endParaRPr>
          </a:p>
          <a:p>
            <a:pPr marL="342900" indent="-342900">
              <a:buAutoNum type="arabicParenR" startAt="3"/>
            </a:pPr>
            <a:r>
              <a:rPr lang="en-GB" sz="1600" dirty="0" smtClean="0">
                <a:latin typeface="Britannic Bold" pitchFamily="34" charset="0"/>
              </a:rPr>
              <a:t>706.9 sqcm</a:t>
            </a:r>
          </a:p>
          <a:p>
            <a:r>
              <a:rPr lang="en-GB" sz="1600" dirty="0">
                <a:latin typeface="Britannic Bold" pitchFamily="34" charset="0"/>
              </a:rPr>
              <a:t> </a:t>
            </a:r>
            <a:r>
              <a:rPr lang="en-GB" sz="1600" dirty="0" smtClean="0">
                <a:latin typeface="Britannic Bold" pitchFamily="34" charset="0"/>
              </a:rPr>
              <a:t> (15cm long max!)</a:t>
            </a:r>
          </a:p>
        </p:txBody>
      </p:sp>
      <p:sp>
        <p:nvSpPr>
          <p:cNvPr id="29" name="Round Diagonal Corner Rectangle 28"/>
          <p:cNvSpPr/>
          <p:nvPr/>
        </p:nvSpPr>
        <p:spPr>
          <a:xfrm rot="20721086">
            <a:off x="6871011" y="4171817"/>
            <a:ext cx="1854790" cy="224532"/>
          </a:xfrm>
          <a:prstGeom prst="round2Diag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0" name="Round Diagonal Corner Rectangle 29"/>
          <p:cNvSpPr/>
          <p:nvPr/>
        </p:nvSpPr>
        <p:spPr>
          <a:xfrm rot="20721086">
            <a:off x="6871013" y="4537286"/>
            <a:ext cx="1854790" cy="224532"/>
          </a:xfrm>
          <a:prstGeom prst="round2Diag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1" name="Round Diagonal Corner Rectangle 30"/>
          <p:cNvSpPr/>
          <p:nvPr/>
        </p:nvSpPr>
        <p:spPr>
          <a:xfrm rot="20721086">
            <a:off x="6904579" y="4910358"/>
            <a:ext cx="1854790" cy="224532"/>
          </a:xfrm>
          <a:prstGeom prst="round2Diag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37210602"/>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4" descr="http://stillsound.files.wordpress.com/2012/04/outer-space-stars.jpeg"/>
          <p:cNvPicPr>
            <a:picLocks noChangeAspect="1" noChangeArrowheads="1"/>
          </p:cNvPicPr>
          <p:nvPr/>
        </p:nvPicPr>
        <p:blipFill>
          <a:blip r:embed="rId5">
            <a:extLst>
              <a:ext uri="{BEBA8EAE-BF5A-486C-A8C5-ECC9F3942E4B}">
                <a14:imgProps xmlns:a14="http://schemas.microsoft.com/office/drawing/2010/main">
                  <a14:imgLayer r:embed="rId6">
                    <a14:imgEffect>
                      <a14:artisticBlur radius="13"/>
                    </a14:imgEffect>
                    <a14:imgEffect>
                      <a14:saturation sat="55000"/>
                    </a14:imgEffect>
                    <a14:imgEffect>
                      <a14:brightnessContrast bright="96000"/>
                    </a14:imgEffect>
                  </a14:imgLayer>
                </a14:imgProps>
              </a:ext>
              <a:ext uri="{28A0092B-C50C-407E-A947-70E740481C1C}">
                <a14:useLocalDpi xmlns:a14="http://schemas.microsoft.com/office/drawing/2010/main" val="0"/>
              </a:ext>
            </a:extLst>
          </a:blip>
          <a:srcRect/>
          <a:stretch>
            <a:fillRect/>
          </a:stretch>
        </p:blipFill>
        <p:spPr bwMode="auto">
          <a:xfrm rot="10800000">
            <a:off x="179512" y="1507349"/>
            <a:ext cx="8568952" cy="4928172"/>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4" y="584370"/>
            <a:ext cx="894162" cy="865075"/>
            <a:chOff x="1044332" y="2621960"/>
            <a:chExt cx="690091" cy="766189"/>
          </a:xfrm>
        </p:grpSpPr>
        <p:pic>
          <p:nvPicPr>
            <p:cNvPr id="81" name="Picture 8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smtClean="0">
              <a:latin typeface="Britannic Bold" pitchFamily="34" charset="0"/>
            </a:endParaRPr>
          </a:p>
          <a:p>
            <a:endParaRPr lang="en-GB" sz="1200" i="1" dirty="0" smtClean="0">
              <a:latin typeface="Britannic Bold" pitchFamily="34" charset="0"/>
            </a:endParaRPr>
          </a:p>
        </p:txBody>
      </p:sp>
      <p:pic>
        <p:nvPicPr>
          <p:cNvPr id="2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rot="9588804">
            <a:off x="7414158" y="153420"/>
            <a:ext cx="1380068" cy="1397125"/>
            <a:chOff x="6960409" y="4811394"/>
            <a:chExt cx="1821501" cy="1703644"/>
          </a:xfrm>
        </p:grpSpPr>
        <p:sp>
          <p:nvSpPr>
            <p:cNvPr id="19" name="Rectangle 18"/>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2" name="Rectangle 21"/>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3" name="Rectangle 22"/>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pic>
        <p:nvPicPr>
          <p:cNvPr id="512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0044" y="1486557"/>
            <a:ext cx="4892051" cy="273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11960" y="3788848"/>
            <a:ext cx="4756774" cy="2646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15">
            <a:extLst>
              <a:ext uri="{BEBA8EAE-BF5A-486C-A8C5-ECC9F3942E4B}">
                <a14:imgProps xmlns:a14="http://schemas.microsoft.com/office/drawing/2010/main">
                  <a14:imgLayer r:embed="rId16">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5153024" y="1486556"/>
            <a:ext cx="3739455" cy="230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17">
            <a:extLst>
              <a:ext uri="{BEBA8EAE-BF5A-486C-A8C5-ECC9F3942E4B}">
                <a14:imgProps xmlns:a14="http://schemas.microsoft.com/office/drawing/2010/main">
                  <a14:imgLayer r:embed="rId18">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60044" y="4221088"/>
            <a:ext cx="3951916"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17750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 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4" y="584370"/>
            <a:ext cx="894162" cy="865075"/>
            <a:chOff x="1044332" y="2621960"/>
            <a:chExt cx="690091" cy="766189"/>
          </a:xfrm>
        </p:grpSpPr>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smtClean="0">
              <a:latin typeface="Britannic Bold" pitchFamily="34" charset="0"/>
            </a:endParaRPr>
          </a:p>
          <a:p>
            <a:endParaRPr lang="en-GB" sz="1200" i="1" dirty="0" smtClean="0">
              <a:latin typeface="Britannic Bold" pitchFamily="34" charset="0"/>
            </a:endParaRPr>
          </a:p>
        </p:txBody>
      </p:sp>
      <p:pic>
        <p:nvPicPr>
          <p:cNvPr id="2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rot="9588804">
            <a:off x="7414158" y="153420"/>
            <a:ext cx="1380068" cy="1397125"/>
            <a:chOff x="6960409" y="4811394"/>
            <a:chExt cx="1821501" cy="1703644"/>
          </a:xfrm>
        </p:grpSpPr>
        <p:sp>
          <p:nvSpPr>
            <p:cNvPr id="19" name="Rectangle 18"/>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2" name="Rectangle 21"/>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3" name="Rectangle 22"/>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
        <p:nvSpPr>
          <p:cNvPr id="25" name="Rectangle 24"/>
          <p:cNvSpPr/>
          <p:nvPr/>
        </p:nvSpPr>
        <p:spPr>
          <a:xfrm>
            <a:off x="179512" y="1556791"/>
            <a:ext cx="4104456" cy="4770537"/>
          </a:xfrm>
          <a:prstGeom prst="rect">
            <a:avLst/>
          </a:prstGeom>
        </p:spPr>
        <p:txBody>
          <a:bodyPr wrap="square">
            <a:spAutoFit/>
          </a:bodyPr>
          <a:lstStyle/>
          <a:p>
            <a:r>
              <a:rPr lang="en-GB" sz="2400" dirty="0" smtClean="0">
                <a:latin typeface="Britannic Bold" pitchFamily="34" charset="0"/>
              </a:rPr>
              <a:t>Quiz answers – Level One</a:t>
            </a:r>
            <a:endParaRPr lang="en-GB" sz="1600" dirty="0" smtClean="0">
              <a:latin typeface="Britannic Bold" pitchFamily="34" charset="0"/>
            </a:endParaRPr>
          </a:p>
          <a:p>
            <a:endParaRPr lang="en-GB" sz="2400" dirty="0">
              <a:latin typeface="Britannic Bold" pitchFamily="34" charset="0"/>
            </a:endParaRPr>
          </a:p>
          <a:p>
            <a:pPr marL="342900" indent="-342900">
              <a:buAutoNum type="arabicParenR"/>
            </a:pPr>
            <a:r>
              <a:rPr lang="en-GB" sz="2400" dirty="0" smtClean="0">
                <a:latin typeface="Britannic Bold" pitchFamily="34" charset="0"/>
              </a:rPr>
              <a:t>20m</a:t>
            </a:r>
            <a:endParaRPr lang="en-GB" sz="3600" dirty="0">
              <a:latin typeface="Britannic Bold" pitchFamily="34" charset="0"/>
            </a:endParaRPr>
          </a:p>
          <a:p>
            <a:pPr marL="342900" indent="-342900">
              <a:buAutoNum type="arabicParenR"/>
            </a:pPr>
            <a:r>
              <a:rPr lang="en-GB" sz="2400" dirty="0" smtClean="0">
                <a:latin typeface="Britannic Bold" pitchFamily="34" charset="0"/>
              </a:rPr>
              <a:t>3000 sqcm</a:t>
            </a:r>
          </a:p>
          <a:p>
            <a:pPr marL="342900" indent="-342900">
              <a:buAutoNum type="arabicParenR"/>
            </a:pPr>
            <a:r>
              <a:rPr lang="en-GB" sz="2400" dirty="0" smtClean="0">
                <a:latin typeface="Britannic Bold" pitchFamily="34" charset="0"/>
              </a:rPr>
              <a:t>11.34 sqm</a:t>
            </a:r>
          </a:p>
          <a:p>
            <a:pPr marL="342900" indent="-342900">
              <a:buAutoNum type="arabicParenR"/>
            </a:pPr>
            <a:r>
              <a:rPr lang="en-GB" sz="2400" dirty="0" smtClean="0">
                <a:latin typeface="Britannic Bold" pitchFamily="34" charset="0"/>
              </a:rPr>
              <a:t>90 m</a:t>
            </a:r>
          </a:p>
          <a:p>
            <a:pPr marL="342900" indent="-342900">
              <a:buAutoNum type="arabicParenR"/>
            </a:pPr>
            <a:r>
              <a:rPr lang="en-GB" sz="2400" dirty="0" smtClean="0">
                <a:latin typeface="Britannic Bold" pitchFamily="34" charset="0"/>
              </a:rPr>
              <a:t>980,000 sqcm or 98 sqm</a:t>
            </a:r>
          </a:p>
          <a:p>
            <a:pPr marL="342900" indent="-342900">
              <a:buAutoNum type="arabicParenR"/>
            </a:pPr>
            <a:r>
              <a:rPr lang="en-GB" sz="2400" dirty="0" smtClean="0">
                <a:latin typeface="Britannic Bold" pitchFamily="34" charset="0"/>
              </a:rPr>
              <a:t>200 sqm</a:t>
            </a:r>
            <a:endParaRPr lang="en-GB" sz="2400" dirty="0">
              <a:latin typeface="Britannic Bold" pitchFamily="34" charset="0"/>
            </a:endParaRPr>
          </a:p>
          <a:p>
            <a:pPr marL="342900" indent="-342900">
              <a:buAutoNum type="arabicParenR"/>
            </a:pPr>
            <a:r>
              <a:rPr lang="en-GB" sz="2400" dirty="0" smtClean="0">
                <a:latin typeface="Britannic Bold" pitchFamily="34" charset="0"/>
              </a:rPr>
              <a:t> 10m</a:t>
            </a:r>
          </a:p>
          <a:p>
            <a:pPr marL="342900" indent="-342900">
              <a:buAutoNum type="arabicParenR"/>
            </a:pPr>
            <a:r>
              <a:rPr lang="en-GB" sz="2400" dirty="0" smtClean="0">
                <a:latin typeface="Britannic Bold" pitchFamily="34" charset="0"/>
              </a:rPr>
              <a:t> 100 sqcm</a:t>
            </a:r>
          </a:p>
          <a:p>
            <a:pPr marL="342900" indent="-342900">
              <a:buAutoNum type="arabicParenR"/>
            </a:pPr>
            <a:r>
              <a:rPr lang="en-GB" sz="2400" dirty="0" smtClean="0">
                <a:latin typeface="Britannic Bold" pitchFamily="34" charset="0"/>
              </a:rPr>
              <a:t> 10 sqm</a:t>
            </a:r>
          </a:p>
          <a:p>
            <a:pPr marL="342900" indent="-342900">
              <a:buAutoNum type="arabicParenR"/>
            </a:pPr>
            <a:r>
              <a:rPr lang="en-GB" sz="2400" dirty="0" smtClean="0">
                <a:latin typeface="Britannic Bold" pitchFamily="34" charset="0"/>
              </a:rPr>
              <a:t>  3 sqkm</a:t>
            </a:r>
          </a:p>
          <a:p>
            <a:pPr marL="342900" indent="-342900">
              <a:buAutoNum type="arabicParenR"/>
            </a:pPr>
            <a:endParaRPr lang="en-GB" sz="1600" dirty="0" smtClean="0">
              <a:latin typeface="Britannic Bold" pitchFamily="34" charset="0"/>
            </a:endParaRPr>
          </a:p>
        </p:txBody>
      </p:sp>
      <p:sp>
        <p:nvSpPr>
          <p:cNvPr id="26" name="Rectangle 25"/>
          <p:cNvSpPr/>
          <p:nvPr/>
        </p:nvSpPr>
        <p:spPr>
          <a:xfrm>
            <a:off x="4521155" y="1524023"/>
            <a:ext cx="4104456" cy="5755422"/>
          </a:xfrm>
          <a:prstGeom prst="rect">
            <a:avLst/>
          </a:prstGeom>
        </p:spPr>
        <p:txBody>
          <a:bodyPr wrap="square">
            <a:spAutoFit/>
          </a:bodyPr>
          <a:lstStyle/>
          <a:p>
            <a:r>
              <a:rPr lang="en-GB" sz="2400" dirty="0" smtClean="0">
                <a:latin typeface="Britannic Bold" pitchFamily="34" charset="0"/>
              </a:rPr>
              <a:t>Quiz answers – Level Two</a:t>
            </a:r>
            <a:endParaRPr lang="en-GB" sz="1600" dirty="0" smtClean="0">
              <a:latin typeface="Britannic Bold" pitchFamily="34" charset="0"/>
            </a:endParaRPr>
          </a:p>
          <a:p>
            <a:endParaRPr lang="en-GB" sz="2400" dirty="0">
              <a:latin typeface="Britannic Bold" pitchFamily="34" charset="0"/>
            </a:endParaRPr>
          </a:p>
          <a:p>
            <a:pPr marL="457200" indent="-457200">
              <a:buAutoNum type="arabicParenR"/>
            </a:pPr>
            <a:r>
              <a:rPr lang="en-GB" sz="2400" dirty="0" smtClean="0">
                <a:latin typeface="Britannic Bold" pitchFamily="34" charset="0"/>
              </a:rPr>
              <a:t>26 sqcm</a:t>
            </a:r>
          </a:p>
          <a:p>
            <a:pPr marL="342900" indent="-342900">
              <a:buAutoNum type="arabicParenR"/>
            </a:pPr>
            <a:r>
              <a:rPr lang="en-GB" sz="2400" dirty="0" smtClean="0">
                <a:latin typeface="Britannic Bold" pitchFamily="34" charset="0"/>
              </a:rPr>
              <a:t>1018 sqcm</a:t>
            </a:r>
          </a:p>
          <a:p>
            <a:pPr marL="342900" indent="-342900">
              <a:buAutoNum type="arabicParenR"/>
            </a:pPr>
            <a:r>
              <a:rPr lang="en-GB" sz="2400" dirty="0" smtClean="0">
                <a:latin typeface="Britannic Bold" pitchFamily="34" charset="0"/>
              </a:rPr>
              <a:t>29 cm</a:t>
            </a:r>
          </a:p>
          <a:p>
            <a:pPr marL="342900" indent="-342900">
              <a:buAutoNum type="arabicParenR"/>
            </a:pPr>
            <a:r>
              <a:rPr lang="en-GB" sz="2400" dirty="0" smtClean="0">
                <a:latin typeface="Britannic Bold" pitchFamily="34" charset="0"/>
              </a:rPr>
              <a:t>37.7 miles</a:t>
            </a:r>
          </a:p>
          <a:p>
            <a:pPr marL="342900" indent="-342900">
              <a:buAutoNum type="arabicParenR"/>
            </a:pPr>
            <a:r>
              <a:rPr lang="en-GB" sz="2400" dirty="0" smtClean="0">
                <a:latin typeface="Britannic Bold" pitchFamily="34" charset="0"/>
              </a:rPr>
              <a:t>3000 sqcm</a:t>
            </a:r>
          </a:p>
          <a:p>
            <a:pPr marL="342900" indent="-342900">
              <a:buAutoNum type="arabicParenR"/>
            </a:pPr>
            <a:r>
              <a:rPr lang="en-GB" sz="2400" dirty="0" smtClean="0">
                <a:latin typeface="Britannic Bold" pitchFamily="34" charset="0"/>
              </a:rPr>
              <a:t>6</a:t>
            </a:r>
          </a:p>
          <a:p>
            <a:pPr marL="342900" indent="-342900">
              <a:buAutoNum type="arabicParenR"/>
            </a:pPr>
            <a:r>
              <a:rPr lang="en-GB" sz="2400" dirty="0" smtClean="0">
                <a:latin typeface="Britannic Bold" pitchFamily="34" charset="0"/>
              </a:rPr>
              <a:t>20,000</a:t>
            </a:r>
          </a:p>
          <a:p>
            <a:pPr marL="342900" indent="-342900">
              <a:buAutoNum type="arabicParenR"/>
            </a:pPr>
            <a:r>
              <a:rPr lang="en-GB" sz="2400" dirty="0" smtClean="0">
                <a:latin typeface="Britannic Bold" pitchFamily="34" charset="0"/>
              </a:rPr>
              <a:t>12.6 sqkm</a:t>
            </a:r>
          </a:p>
          <a:p>
            <a:pPr marL="342900" indent="-342900">
              <a:buAutoNum type="arabicParenR"/>
            </a:pPr>
            <a:r>
              <a:rPr lang="en-GB" sz="2400" dirty="0" smtClean="0">
                <a:latin typeface="Britannic Bold" pitchFamily="34" charset="0"/>
              </a:rPr>
              <a:t>0.79 sqkm</a:t>
            </a:r>
          </a:p>
          <a:p>
            <a:pPr marL="342900" indent="-342900">
              <a:buAutoNum type="arabicParenR"/>
            </a:pPr>
            <a:r>
              <a:rPr lang="en-GB" sz="2400" dirty="0" smtClean="0">
                <a:latin typeface="Britannic Bold" pitchFamily="34" charset="0"/>
              </a:rPr>
              <a:t> 9 whole squares or 10.89 if you are able to cut them up</a:t>
            </a:r>
          </a:p>
          <a:p>
            <a:pPr marL="342900" indent="-342900">
              <a:buAutoNum type="arabicParenR"/>
            </a:pPr>
            <a:endParaRPr lang="en-GB" sz="1600" dirty="0" smtClean="0">
              <a:latin typeface="Britannic Bold" pitchFamily="34" charset="0"/>
            </a:endParaRPr>
          </a:p>
          <a:p>
            <a:pPr marL="342900" indent="-342900">
              <a:buAutoNum type="arabicParenR"/>
            </a:pPr>
            <a:endParaRPr lang="en-GB" sz="1600" dirty="0" smtClean="0">
              <a:latin typeface="Britannic Bold" pitchFamily="34" charset="0"/>
            </a:endParaRPr>
          </a:p>
        </p:txBody>
      </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8424" y="1545767"/>
            <a:ext cx="481181" cy="4889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83968" y="1524023"/>
            <a:ext cx="307243" cy="4889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0629733"/>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Progress Checker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t>
              </a:r>
              <a:endParaRPr lang="en-GB" dirty="0"/>
            </a:p>
          </p:txBody>
        </p:sp>
      </p:grpSp>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39591" y="5088853"/>
            <a:ext cx="8049473" cy="16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2213799" y="3977433"/>
            <a:ext cx="1704153"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6137962" cy="307777"/>
          </a:xfrm>
          <a:prstGeom prst="rect">
            <a:avLst/>
          </a:prstGeom>
          <a:noFill/>
        </p:spPr>
        <p:txBody>
          <a:bodyPr wrap="none" rtlCol="0">
            <a:spAutoFit/>
          </a:bodyPr>
          <a:lstStyle/>
          <a:p>
            <a:r>
              <a:rPr lang="en-GB" sz="1400" dirty="0" smtClean="0">
                <a:latin typeface="Impact" pitchFamily="34" charset="0"/>
              </a:rPr>
              <a:t>What do you now know about Areas ?  WHAT DID YOU LEARN. Write some examples…</a:t>
            </a:r>
            <a:endParaRPr lang="en-GB" sz="1400" dirty="0"/>
          </a:p>
        </p:txBody>
      </p:sp>
      <p:sp>
        <p:nvSpPr>
          <p:cNvPr id="36" name="TextBox 35"/>
          <p:cNvSpPr txBox="1"/>
          <p:nvPr/>
        </p:nvSpPr>
        <p:spPr>
          <a:xfrm>
            <a:off x="732871" y="2561479"/>
            <a:ext cx="5049780" cy="1169551"/>
          </a:xfrm>
          <a:prstGeom prst="rect">
            <a:avLst/>
          </a:prstGeom>
          <a:noFill/>
        </p:spPr>
        <p:txBody>
          <a:bodyPr wrap="none" rtlCol="0">
            <a:spAutoFit/>
          </a:bodyPr>
          <a:lstStyle/>
          <a:p>
            <a:r>
              <a:rPr lang="en-GB" sz="1400" dirty="0" smtClean="0">
                <a:latin typeface="Impact" pitchFamily="34" charset="0"/>
              </a:rPr>
              <a:t> How would you  now rate your skills in finding areas of 2d shapes ?</a:t>
            </a:r>
          </a:p>
          <a:p>
            <a:endParaRPr lang="en-GB" sz="1400" dirty="0">
              <a:latin typeface="Impact" pitchFamily="34" charset="0"/>
            </a:endParaRPr>
          </a:p>
          <a:p>
            <a:pPr marL="342900" indent="-342900">
              <a:buAutoNum type="arabicParenR"/>
            </a:pPr>
            <a:r>
              <a:rPr lang="en-GB" sz="1400" dirty="0" smtClean="0">
                <a:latin typeface="Impact" pitchFamily="34" charset="0"/>
              </a:rPr>
              <a:t>Excellent ability</a:t>
            </a:r>
          </a:p>
          <a:p>
            <a:pPr marL="342900" indent="-342900">
              <a:buAutoNum type="arabicParenR"/>
            </a:pPr>
            <a:r>
              <a:rPr lang="en-GB" sz="1400" dirty="0" smtClean="0">
                <a:latin typeface="Impact" pitchFamily="34" charset="0"/>
              </a:rPr>
              <a:t>Good ability, but working to improve</a:t>
            </a:r>
          </a:p>
          <a:p>
            <a:pPr marL="342900" indent="-342900">
              <a:buAutoNum type="arabicParenR"/>
            </a:pPr>
            <a:r>
              <a:rPr lang="en-GB" sz="1400" dirty="0" smtClean="0">
                <a:latin typeface="Impact" pitchFamily="34" charset="0"/>
              </a:rPr>
              <a:t>Ok, making a start but I know I have lots to still learn</a:t>
            </a:r>
            <a:endParaRPr lang="en-GB" sz="1400" dirty="0"/>
          </a:p>
        </p:txBody>
      </p:sp>
      <p:sp>
        <p:nvSpPr>
          <p:cNvPr id="37" name="TextBox 36"/>
          <p:cNvSpPr txBox="1"/>
          <p:nvPr/>
        </p:nvSpPr>
        <p:spPr>
          <a:xfrm>
            <a:off x="793541" y="3919302"/>
            <a:ext cx="6840334" cy="1169551"/>
          </a:xfrm>
          <a:prstGeom prst="rect">
            <a:avLst/>
          </a:prstGeom>
          <a:noFill/>
        </p:spPr>
        <p:txBody>
          <a:bodyPr wrap="none" rtlCol="0">
            <a:spAutoFit/>
          </a:bodyPr>
          <a:lstStyle/>
          <a:p>
            <a:r>
              <a:rPr lang="en-GB" sz="1400" dirty="0" smtClean="0">
                <a:latin typeface="Impact" pitchFamily="34" charset="0"/>
              </a:rPr>
              <a:t>My aims for today        Date:                                    were…</a:t>
            </a:r>
          </a:p>
          <a:p>
            <a:endParaRPr lang="en-GB" sz="1400" dirty="0">
              <a:latin typeface="Impact" pitchFamily="34" charset="0"/>
            </a:endParaRPr>
          </a:p>
          <a:p>
            <a:r>
              <a:rPr lang="en-GB" sz="1400" dirty="0" smtClean="0">
                <a:latin typeface="Impact" pitchFamily="34" charset="0"/>
              </a:rPr>
              <a:t>A    Find the area of simple square and rectangular shapes</a:t>
            </a:r>
          </a:p>
          <a:p>
            <a:r>
              <a:rPr lang="en-GB" sz="1400" dirty="0">
                <a:latin typeface="Impact" pitchFamily="34" charset="0"/>
              </a:rPr>
              <a:t>	</a:t>
            </a:r>
            <a:r>
              <a:rPr lang="en-GB" sz="1400" dirty="0" smtClean="0">
                <a:latin typeface="Impact" pitchFamily="34" charset="0"/>
              </a:rPr>
              <a:t>B     Find the area of composite shapes and circles</a:t>
            </a:r>
          </a:p>
          <a:p>
            <a:r>
              <a:rPr lang="en-GB" sz="1400" dirty="0">
                <a:latin typeface="Impact" pitchFamily="34" charset="0"/>
              </a:rPr>
              <a:t>	</a:t>
            </a:r>
            <a:r>
              <a:rPr lang="en-GB" sz="1400" dirty="0" smtClean="0">
                <a:latin typeface="Impact" pitchFamily="34" charset="0"/>
              </a:rPr>
              <a:t>	C    </a:t>
            </a:r>
            <a:r>
              <a:rPr lang="en-GB" sz="1400" dirty="0">
                <a:latin typeface="Impact" pitchFamily="34" charset="0"/>
              </a:rPr>
              <a:t> </a:t>
            </a:r>
            <a:r>
              <a:rPr lang="en-GB" sz="1400" dirty="0" smtClean="0">
                <a:latin typeface="Impact" pitchFamily="34" charset="0"/>
              </a:rPr>
              <a:t>Use area formulae to solve practical problems involving areas</a:t>
            </a:r>
            <a:endParaRPr lang="en-GB" sz="1400" dirty="0"/>
          </a:p>
        </p:txBody>
      </p:sp>
      <p:pic>
        <p:nvPicPr>
          <p:cNvPr id="31" name="Picture 3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1706" y="603582"/>
            <a:ext cx="560699" cy="526196"/>
          </a:xfrm>
          <a:prstGeom prst="rect">
            <a:avLst/>
          </a:prstGeom>
          <a:noFill/>
          <a:ln>
            <a:noFill/>
          </a:ln>
        </p:spPr>
      </p:pic>
      <p:pic>
        <p:nvPicPr>
          <p:cNvPr id="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6731" y="5249278"/>
            <a:ext cx="1531915" cy="99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28880" y="5264800"/>
            <a:ext cx="1287467" cy="977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17953" y="5234023"/>
            <a:ext cx="1014087" cy="1031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http://www.broadwaycarpet.co.uk/communities/9/004/011/048/179/images/4577001019.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71378" y="5222150"/>
            <a:ext cx="1516845" cy="10381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19947504">
            <a:off x="6578572" y="5376872"/>
            <a:ext cx="1282659" cy="646331"/>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a:t>
            </a:r>
            <a:r>
              <a:rPr lang="en-US" sz="36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lw</a:t>
            </a:r>
            <a:endPar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38"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 name="Group 38"/>
          <p:cNvGrpSpPr/>
          <p:nvPr/>
        </p:nvGrpSpPr>
        <p:grpSpPr>
          <a:xfrm rot="9588804">
            <a:off x="7414158" y="153420"/>
            <a:ext cx="1380068" cy="1397125"/>
            <a:chOff x="6960409" y="4811394"/>
            <a:chExt cx="1821501" cy="1703644"/>
          </a:xfrm>
        </p:grpSpPr>
        <p:sp>
          <p:nvSpPr>
            <p:cNvPr id="40" name="Rectangle 39"/>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41" name="Rectangle 40"/>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42" name="Rectangle 41"/>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65510336"/>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Continuing to Study and Learn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2"/>
          <p:cNvPicPr>
            <a:picLocks noChangeAspect="1" noChangeArrowheads="1"/>
          </p:cNvPicPr>
          <p:nvPr/>
        </p:nvPicPr>
        <p:blipFill>
          <a:blip r:embed="rId10">
            <a:lum bright="70000" contrast="-70000"/>
            <a:extLst>
              <a:ext uri="{BEBA8EAE-BF5A-486C-A8C5-ECC9F3942E4B}">
                <a14:imgProps xmlns:a14="http://schemas.microsoft.com/office/drawing/2010/main">
                  <a14:imgLayer r:embed="rId11">
                    <a14:imgEffect>
                      <a14:artisticPlasticWrap/>
                    </a14:imgEffect>
                    <a14:imgEffect>
                      <a14:sharpenSoften amount="38000"/>
                    </a14:imgEffect>
                    <a14:imgEffect>
                      <a14:saturation sat="131000"/>
                    </a14:imgEffect>
                    <a14:imgEffect>
                      <a14:brightnessContrast bright="64000" contrast="-33000"/>
                    </a14:imgEffect>
                  </a14:imgLayer>
                </a14:imgProps>
              </a:ext>
              <a:ext uri="{28A0092B-C50C-407E-A947-70E740481C1C}">
                <a14:useLocalDpi xmlns:a14="http://schemas.microsoft.com/office/drawing/2010/main" val="0"/>
              </a:ext>
            </a:extLst>
          </a:blip>
          <a:srcRect/>
          <a:stretch>
            <a:fillRect/>
          </a:stretch>
        </p:blipFill>
        <p:spPr bwMode="auto">
          <a:xfrm>
            <a:off x="256923" y="1753103"/>
            <a:ext cx="8544552" cy="4628225"/>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42088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996952"/>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3530917"/>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3" y="4067215"/>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458112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24419" y="1556792"/>
            <a:ext cx="7736013" cy="4801314"/>
          </a:xfrm>
          <a:prstGeom prst="rect">
            <a:avLst/>
          </a:prstGeom>
        </p:spPr>
        <p:txBody>
          <a:bodyPr wrap="square">
            <a:spAutoFit/>
          </a:bodyPr>
          <a:lstStyle/>
          <a:p>
            <a:r>
              <a:rPr lang="en-GB" dirty="0" smtClean="0">
                <a:latin typeface="Impact" pitchFamily="34" charset="0"/>
              </a:rPr>
              <a:t>What else can you do to help yourself to learn and practice?  Here are ten suggestions, record which you do each week and also record your progress.</a:t>
            </a:r>
            <a:endParaRPr lang="en-GB" dirty="0">
              <a:latin typeface="Impact" pitchFamily="34" charset="0"/>
            </a:endParaRPr>
          </a:p>
          <a:p>
            <a:endParaRPr lang="en-GB" dirty="0" smtClean="0">
              <a:latin typeface="Impact" pitchFamily="34" charset="0"/>
            </a:endParaRPr>
          </a:p>
          <a:p>
            <a:r>
              <a:rPr lang="en-GB" dirty="0" smtClean="0">
                <a:latin typeface="Impact" pitchFamily="34" charset="0"/>
              </a:rPr>
              <a:t>Internet websites</a:t>
            </a:r>
          </a:p>
          <a:p>
            <a:r>
              <a:rPr lang="en-GB" dirty="0" smtClean="0">
                <a:latin typeface="Impact" pitchFamily="34" charset="0"/>
              </a:rPr>
              <a:t>   </a:t>
            </a:r>
            <a:r>
              <a:rPr lang="en-GB" dirty="0">
                <a:latin typeface="Impact" pitchFamily="34" charset="0"/>
              </a:rPr>
              <a:t>Repeat the lesson, make notes, organise a folder, </a:t>
            </a:r>
            <a:r>
              <a:rPr lang="en-GB" dirty="0" smtClean="0">
                <a:latin typeface="Impact" pitchFamily="34" charset="0"/>
              </a:rPr>
              <a:t>revise</a:t>
            </a:r>
          </a:p>
          <a:p>
            <a:r>
              <a:rPr lang="en-GB" dirty="0" smtClean="0">
                <a:latin typeface="Impact" pitchFamily="34" charset="0"/>
              </a:rPr>
              <a:t>Own maths workbook</a:t>
            </a:r>
          </a:p>
          <a:p>
            <a:r>
              <a:rPr lang="en-GB" dirty="0" smtClean="0">
                <a:latin typeface="Impact" pitchFamily="34" charset="0"/>
              </a:rPr>
              <a:t>   Study together with a friend or family member</a:t>
            </a:r>
          </a:p>
          <a:p>
            <a:r>
              <a:rPr lang="en-GB" dirty="0" smtClean="0">
                <a:latin typeface="Impact" pitchFamily="34" charset="0"/>
              </a:rPr>
              <a:t>Finish activities in this book</a:t>
            </a:r>
          </a:p>
          <a:p>
            <a:r>
              <a:rPr lang="en-GB" dirty="0" smtClean="0">
                <a:latin typeface="Impact" pitchFamily="34" charset="0"/>
              </a:rPr>
              <a:t>   Complete class handouts or tasks</a:t>
            </a:r>
          </a:p>
          <a:p>
            <a:r>
              <a:rPr lang="en-GB" dirty="0" smtClean="0">
                <a:latin typeface="Impact" pitchFamily="34" charset="0"/>
              </a:rPr>
              <a:t>Practice exams / past papers</a:t>
            </a:r>
          </a:p>
          <a:p>
            <a:r>
              <a:rPr lang="en-GB" dirty="0" smtClean="0">
                <a:latin typeface="Impact" pitchFamily="34" charset="0"/>
              </a:rPr>
              <a:t>   Use maths skills learnt at home or at work in real situations</a:t>
            </a:r>
          </a:p>
          <a:p>
            <a:r>
              <a:rPr lang="en-GB" dirty="0" smtClean="0">
                <a:latin typeface="Impact" pitchFamily="34" charset="0"/>
              </a:rPr>
              <a:t>Play games</a:t>
            </a:r>
          </a:p>
          <a:p>
            <a:r>
              <a:rPr lang="en-GB" dirty="0" smtClean="0">
                <a:latin typeface="Impact" pitchFamily="34" charset="0"/>
              </a:rPr>
              <a:t>  Experiment yourself, try new things ask yourself questions</a:t>
            </a:r>
          </a:p>
          <a:p>
            <a:endParaRPr lang="en-GB" dirty="0">
              <a:latin typeface="Impact" pitchFamily="34" charset="0"/>
            </a:endParaRPr>
          </a:p>
          <a:p>
            <a:r>
              <a:rPr lang="en-GB" dirty="0" smtClean="0">
                <a:latin typeface="Impact" pitchFamily="34" charset="0"/>
              </a:rPr>
              <a:t>Try making a graph of number of practice methods you use against your progress score in each topic.  Are you showing more practice gives better results?</a:t>
            </a:r>
          </a:p>
        </p:txBody>
      </p:sp>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03229" y="2389621"/>
            <a:ext cx="1645486" cy="3133725"/>
          </a:xfrm>
          <a:prstGeom prst="rect">
            <a:avLst/>
          </a:prstGeom>
          <a:noFill/>
          <a:ln>
            <a:noFill/>
          </a:ln>
          <a:effectLst>
            <a:glow rad="228600">
              <a:schemeClr val="accent1">
                <a:lumMod val="60000"/>
                <a:lumOff val="40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79712" y="590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nip Diagonal Corner Rectangle 5"/>
          <p:cNvSpPr/>
          <p:nvPr/>
        </p:nvSpPr>
        <p:spPr>
          <a:xfrm>
            <a:off x="6552220" y="2420888"/>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Snip Diagonal Corner Rectangle 27"/>
          <p:cNvSpPr/>
          <p:nvPr/>
        </p:nvSpPr>
        <p:spPr>
          <a:xfrm>
            <a:off x="6561105" y="2721124"/>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Snip Diagonal Corner Rectangle 28"/>
          <p:cNvSpPr/>
          <p:nvPr/>
        </p:nvSpPr>
        <p:spPr>
          <a:xfrm>
            <a:off x="6552220" y="2996952"/>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Snip Diagonal Corner Rectangle 29"/>
          <p:cNvSpPr/>
          <p:nvPr/>
        </p:nvSpPr>
        <p:spPr>
          <a:xfrm>
            <a:off x="6552220" y="3284984"/>
            <a:ext cx="612068" cy="245933"/>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Snip Diagonal Corner Rectangle 30"/>
          <p:cNvSpPr/>
          <p:nvPr/>
        </p:nvSpPr>
        <p:spPr>
          <a:xfrm>
            <a:off x="6561105" y="353091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2" name="Snip Diagonal Corner Rectangle 31"/>
          <p:cNvSpPr/>
          <p:nvPr/>
        </p:nvSpPr>
        <p:spPr>
          <a:xfrm>
            <a:off x="6583866" y="381894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Snip Diagonal Corner Rectangle 32"/>
          <p:cNvSpPr/>
          <p:nvPr/>
        </p:nvSpPr>
        <p:spPr>
          <a:xfrm>
            <a:off x="6561105" y="4106981"/>
            <a:ext cx="612068" cy="248266"/>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Snip Diagonal Corner Rectangle 33"/>
          <p:cNvSpPr/>
          <p:nvPr/>
        </p:nvSpPr>
        <p:spPr>
          <a:xfrm>
            <a:off x="6561105" y="435524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Snip Diagonal Corner Rectangle 34"/>
          <p:cNvSpPr/>
          <p:nvPr/>
        </p:nvSpPr>
        <p:spPr>
          <a:xfrm>
            <a:off x="6583866" y="459753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6" name="Snip Diagonal Corner Rectangle 35"/>
          <p:cNvSpPr/>
          <p:nvPr/>
        </p:nvSpPr>
        <p:spPr>
          <a:xfrm>
            <a:off x="6584714" y="4869160"/>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38"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 name="Group 38"/>
          <p:cNvGrpSpPr/>
          <p:nvPr/>
        </p:nvGrpSpPr>
        <p:grpSpPr>
          <a:xfrm rot="9588804">
            <a:off x="7414158" y="153420"/>
            <a:ext cx="1380068" cy="1397125"/>
            <a:chOff x="6960409" y="4811394"/>
            <a:chExt cx="1821501" cy="1703644"/>
          </a:xfrm>
        </p:grpSpPr>
        <p:sp>
          <p:nvSpPr>
            <p:cNvPr id="40" name="Rectangle 39"/>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41" name="Rectangle 40"/>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42" name="Rectangle 41"/>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3042072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033462"/>
            <a:ext cx="9143489" cy="49958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2180385" y="94579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Topic Introduction  : A r e a</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51129" y="1272694"/>
            <a:ext cx="2504647" cy="4532570"/>
            <a:chOff x="975535" y="2104390"/>
            <a:chExt cx="879654" cy="1552708"/>
          </a:xfrm>
        </p:grpSpPr>
        <p:pic>
          <p:nvPicPr>
            <p:cNvPr id="80" name="Pictur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975535" y="3113650"/>
              <a:ext cx="774086" cy="134341"/>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dirty="0" smtClean="0">
                  <a:solidFill>
                    <a:schemeClr val="bg1"/>
                  </a:solidFill>
                  <a:effectLst/>
                  <a:latin typeface="Calibri"/>
                  <a:ea typeface="Calibri"/>
                  <a:cs typeface="Times New Roman"/>
                </a:rPr>
                <a:t>A R E A</a:t>
              </a:r>
              <a:endParaRPr lang="en-GB" dirty="0">
                <a:solidFill>
                  <a:schemeClr val="bg1"/>
                </a:solidFill>
                <a:effectLst/>
                <a:latin typeface="Calibri"/>
                <a:ea typeface="Calibri"/>
                <a:cs typeface="Times New Roman"/>
              </a:endParaRPr>
            </a:p>
          </p:txBody>
        </p: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1289754"/>
            <a:ext cx="6081514"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05459" y="3700814"/>
            <a:ext cx="4386904" cy="39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nip Single Corner Rectangle 2"/>
          <p:cNvSpPr/>
          <p:nvPr/>
        </p:nvSpPr>
        <p:spPr>
          <a:xfrm>
            <a:off x="3098031" y="1706480"/>
            <a:ext cx="5683275" cy="4530832"/>
          </a:xfrm>
          <a:prstGeom prst="snip1Rect">
            <a:avLst/>
          </a:prstGeom>
          <a:pattFill prst="dashUpDiag">
            <a:fgClr>
              <a:srgbClr val="66FFCC"/>
            </a:fgClr>
            <a:bgClr>
              <a:schemeClr val="bg1"/>
            </a:bgClr>
          </a:pattFill>
          <a:effectLst>
            <a:glow rad="63500">
              <a:schemeClr val="accent1">
                <a:satMod val="175000"/>
                <a:alpha val="40000"/>
              </a:schemeClr>
            </a:glow>
          </a:effectLst>
          <a:scene3d>
            <a:camera prst="orthographicFront"/>
            <a:lightRig rig="flood" dir="t"/>
          </a:scene3d>
          <a:sp3d extrusionH="76200" prstMaterial="powder">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600" b="1" dirty="0" smtClean="0">
                <a:solidFill>
                  <a:schemeClr val="tx1"/>
                </a:solidFill>
                <a:latin typeface="Candara" pitchFamily="34" charset="0"/>
              </a:rPr>
              <a:t>A 2D surface such as a garden, wall, plot of land or even mobile phone screen can be measured using squares.  Area is the number of squares you can put inside a 2D shape.  Whether you are dealing with sheets of metal in a factory or carpets in your house, the topic of area becomes important.</a:t>
            </a:r>
          </a:p>
          <a:p>
            <a:pPr algn="just"/>
            <a:endParaRPr lang="en-GB" sz="1600" b="1" dirty="0">
              <a:solidFill>
                <a:schemeClr val="tx1"/>
              </a:solidFill>
              <a:latin typeface="Candara" pitchFamily="34" charset="0"/>
            </a:endParaRPr>
          </a:p>
          <a:p>
            <a:pPr algn="just"/>
            <a:r>
              <a:rPr lang="en-GB" sz="1600" b="1" dirty="0" smtClean="0">
                <a:solidFill>
                  <a:schemeClr val="tx1"/>
                </a:solidFill>
                <a:latin typeface="Candara" pitchFamily="34" charset="0"/>
              </a:rPr>
              <a:t>Area measures two directions at the same time and a new piece of maths is introduced in this topic.  An ‘Index’ number that is written small and raised to the side of the measurement unit, tells you how many directions you have measured at the same time.  If this index number is 2 then you are measuring area which is length and </a:t>
            </a:r>
            <a:r>
              <a:rPr lang="en-GB" sz="1600" b="1" smtClean="0">
                <a:solidFill>
                  <a:schemeClr val="tx1"/>
                </a:solidFill>
                <a:latin typeface="Candara" pitchFamily="34" charset="0"/>
              </a:rPr>
              <a:t>width directions.</a:t>
            </a:r>
            <a:endParaRPr lang="en-GB" sz="1600" b="1" dirty="0" smtClean="0">
              <a:solidFill>
                <a:schemeClr val="tx1"/>
              </a:solidFill>
              <a:latin typeface="Candara" pitchFamily="34" charset="0"/>
            </a:endParaRPr>
          </a:p>
          <a:p>
            <a:pPr algn="just"/>
            <a:endParaRPr lang="en-GB" sz="1600" b="1" dirty="0">
              <a:solidFill>
                <a:schemeClr val="tx1"/>
              </a:solidFill>
              <a:latin typeface="Candara" pitchFamily="34" charset="0"/>
            </a:endParaRPr>
          </a:p>
          <a:p>
            <a:pPr algn="just"/>
            <a:r>
              <a:rPr lang="en-GB" sz="1600" b="1" dirty="0" smtClean="0">
                <a:solidFill>
                  <a:schemeClr val="tx1"/>
                </a:solidFill>
                <a:latin typeface="Candara" pitchFamily="34" charset="0"/>
              </a:rPr>
              <a:t>Choose an icon to select where to start</a:t>
            </a:r>
          </a:p>
          <a:p>
            <a:pPr algn="just"/>
            <a:endParaRPr lang="en-GB" sz="1600" b="1" dirty="0">
              <a:solidFill>
                <a:schemeClr val="accent3">
                  <a:lumMod val="50000"/>
                </a:schemeClr>
              </a:solidFill>
              <a:latin typeface="Candara" pitchFamily="34" charset="0"/>
            </a:endParaRPr>
          </a:p>
          <a:p>
            <a:r>
              <a:rPr lang="en-GB" sz="1600" dirty="0" smtClean="0">
                <a:solidFill>
                  <a:schemeClr val="accent3">
                    <a:lumMod val="50000"/>
                  </a:schemeClr>
                </a:solidFill>
              </a:rPr>
              <a:t> </a:t>
            </a:r>
          </a:p>
        </p:txBody>
      </p:sp>
      <p:sp>
        <p:nvSpPr>
          <p:cNvPr id="38" name="TextBox 37"/>
          <p:cNvSpPr txBox="1"/>
          <p:nvPr/>
        </p:nvSpPr>
        <p:spPr>
          <a:xfrm>
            <a:off x="51128" y="605193"/>
            <a:ext cx="8841352" cy="230832"/>
          </a:xfrm>
          <a:prstGeom prst="rect">
            <a:avLst/>
          </a:prstGeom>
          <a:solidFill>
            <a:schemeClr val="bg1"/>
          </a:solidFill>
        </p:spPr>
        <p:txBody>
          <a:bodyPr wrap="square" rtlCol="0">
            <a:spAutoFit/>
          </a:bodyPr>
          <a:lstStyle/>
          <a:p>
            <a:r>
              <a:rPr lang="en-GB" sz="900" b="1" dirty="0" smtClean="0"/>
              <a:t> Home                     Revision          Progress Check 1     Video/Discuss        Vocab / jobs           Lesson                   Activities            Quizzes      Topic Answers   Progress Check </a:t>
            </a:r>
            <a:r>
              <a:rPr lang="en-GB" sz="900" b="1" dirty="0"/>
              <a:t>2 </a:t>
            </a:r>
            <a:r>
              <a:rPr lang="en-GB" sz="900" b="1" dirty="0" smtClean="0"/>
              <a:t>  Cont</a:t>
            </a:r>
            <a:r>
              <a:rPr lang="en-GB" sz="900" b="1" dirty="0"/>
              <a:t>. Learning </a:t>
            </a:r>
          </a:p>
        </p:txBody>
      </p:sp>
      <p:pic>
        <p:nvPicPr>
          <p:cNvPr id="39" name="Picture 1">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8780" y="104273"/>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7265" y="47571"/>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6096" y="37527"/>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934" y="36452"/>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79221" y="339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51888" y="49893"/>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7">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82949" y="22516"/>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9">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43292" y="81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452939" y="81584"/>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6">
            <a:hlinkClick r:id="rId24"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6296" y="47571"/>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a:hlinkClick r:id="rId25" action="ppaction://hlinksldjump"/>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1128" y="115843"/>
            <a:ext cx="719214" cy="49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0" name="Straight Connector 49"/>
          <p:cNvCxnSpPr/>
          <p:nvPr/>
        </p:nvCxnSpPr>
        <p:spPr>
          <a:xfrm>
            <a:off x="77034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1" name="Straight Connector 50"/>
          <p:cNvCxnSpPr/>
          <p:nvPr/>
        </p:nvCxnSpPr>
        <p:spPr>
          <a:xfrm>
            <a:off x="161967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2" name="Straight Connector 51"/>
          <p:cNvCxnSpPr/>
          <p:nvPr/>
        </p:nvCxnSpPr>
        <p:spPr>
          <a:xfrm>
            <a:off x="2483768"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3" name="Straight Connector 52"/>
          <p:cNvCxnSpPr/>
          <p:nvPr/>
        </p:nvCxnSpPr>
        <p:spPr>
          <a:xfrm>
            <a:off x="3347864"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4" name="Straight Connector 53"/>
          <p:cNvCxnSpPr/>
          <p:nvPr/>
        </p:nvCxnSpPr>
        <p:spPr>
          <a:xfrm>
            <a:off x="4139952"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5" name="Straight Connector 54"/>
          <p:cNvCxnSpPr/>
          <p:nvPr/>
        </p:nvCxnSpPr>
        <p:spPr>
          <a:xfrm>
            <a:off x="4932040" y="586021"/>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6" name="Straight Connector 55"/>
          <p:cNvCxnSpPr/>
          <p:nvPr/>
        </p:nvCxnSpPr>
        <p:spPr>
          <a:xfrm>
            <a:off x="5652120"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7" name="Straight Connector 56"/>
          <p:cNvCxnSpPr/>
          <p:nvPr/>
        </p:nvCxnSpPr>
        <p:spPr>
          <a:xfrm>
            <a:off x="6324539"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8" name="Straight Connector 57"/>
          <p:cNvCxnSpPr/>
          <p:nvPr/>
        </p:nvCxnSpPr>
        <p:spPr>
          <a:xfrm>
            <a:off x="7092280" y="610238"/>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9" name="Straight Connector 58"/>
          <p:cNvCxnSpPr/>
          <p:nvPr/>
        </p:nvCxnSpPr>
        <p:spPr>
          <a:xfrm>
            <a:off x="7956376" y="605193"/>
            <a:ext cx="0" cy="230832"/>
          </a:xfrm>
          <a:prstGeom prst="line">
            <a:avLst/>
          </a:prstGeom>
        </p:spPr>
        <p:style>
          <a:lnRef idx="2">
            <a:schemeClr val="accent5"/>
          </a:lnRef>
          <a:fillRef idx="0">
            <a:schemeClr val="accent5"/>
          </a:fillRef>
          <a:effectRef idx="1">
            <a:schemeClr val="accent5"/>
          </a:effectRef>
          <a:fontRef idx="minor">
            <a:schemeClr val="tx1"/>
          </a:fontRef>
        </p:style>
      </p:cxnSp>
      <p:sp>
        <p:nvSpPr>
          <p:cNvPr id="8" name="Snip Diagonal Corner Rectangle 7"/>
          <p:cNvSpPr/>
          <p:nvPr/>
        </p:nvSpPr>
        <p:spPr>
          <a:xfrm>
            <a:off x="2255192" y="1498631"/>
            <a:ext cx="353588" cy="3960440"/>
          </a:xfrm>
          <a:prstGeom prst="snip2DiagRect">
            <a:avLst>
              <a:gd name="adj1" fmla="val 0"/>
              <a:gd name="adj2" fmla="val 40979"/>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245144" y="2713083"/>
            <a:ext cx="1531532" cy="1531536"/>
          </a:xfrm>
          <a:prstGeom prst="rect">
            <a:avLst/>
          </a:prstGeom>
          <a:noFill/>
          <a:ln>
            <a:noFill/>
          </a:ln>
        </p:spPr>
      </p:pic>
      <p:grpSp>
        <p:nvGrpSpPr>
          <p:cNvPr id="60" name="Group 59"/>
          <p:cNvGrpSpPr/>
          <p:nvPr/>
        </p:nvGrpSpPr>
        <p:grpSpPr>
          <a:xfrm rot="9588804">
            <a:off x="7598735" y="983057"/>
            <a:ext cx="1189647" cy="1271625"/>
            <a:chOff x="6960409" y="4811394"/>
            <a:chExt cx="1821501" cy="1703644"/>
          </a:xfrm>
        </p:grpSpPr>
        <p:sp>
          <p:nvSpPr>
            <p:cNvPr id="61" name="Rectangle 60"/>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62" name="Rectangle 61"/>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63" name="Rectangle 62"/>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3067140"/>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 1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a:snd r:embed="rId8" name="laser.wav"/>
              </a:hlinkClick>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6119" y="173453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4196118" y="5609530"/>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5735" y="181036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2195736" y="599133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72074" y="6027774"/>
            <a:ext cx="7638326" cy="369332"/>
          </a:xfrm>
          <a:prstGeom prst="rect">
            <a:avLst/>
          </a:prstGeom>
        </p:spPr>
        <p:txBody>
          <a:bodyPr wrap="square">
            <a:spAutoFit/>
          </a:bodyPr>
          <a:lstStyle/>
          <a:p>
            <a:r>
              <a:rPr lang="en-GB" dirty="0" smtClean="0">
                <a:latin typeface="Impact" pitchFamily="34" charset="0"/>
              </a:rPr>
              <a:t>Lets start today by revising !  Complete the above sums and multiplication grid</a:t>
            </a:r>
            <a:endParaRPr lang="en-GB" dirty="0">
              <a:latin typeface="Impact" pitchFamily="34" charset="0"/>
            </a:endParaRPr>
          </a:p>
        </p:txBody>
      </p:sp>
      <p:pic>
        <p:nvPicPr>
          <p:cNvPr id="27"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074" y="1676701"/>
            <a:ext cx="2204652" cy="4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520" y="1685230"/>
            <a:ext cx="5915968" cy="434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rot="9588804">
            <a:off x="7414158" y="153420"/>
            <a:ext cx="1380068" cy="1397125"/>
            <a:chOff x="6960409" y="4811394"/>
            <a:chExt cx="1821501" cy="1703644"/>
          </a:xfrm>
        </p:grpSpPr>
        <p:sp>
          <p:nvSpPr>
            <p:cNvPr id="25" name="Rectangle 24"/>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8" name="Rectangle 27"/>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9" name="Rectangle 28"/>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66437437"/>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11805" y="1179428"/>
            <a:ext cx="8852683" cy="5129891"/>
            <a:chOff x="3275856" y="1289754"/>
            <a:chExt cx="5505450" cy="4803631"/>
          </a:xfrm>
        </p:grpSpPr>
        <p:sp>
          <p:nvSpPr>
            <p:cNvPr id="13" name="Snip Single Corner Rectangle 12"/>
            <p:cNvSpPr/>
            <p:nvPr/>
          </p:nvSpPr>
          <p:spPr>
            <a:xfrm>
              <a:off x="3636372" y="1706480"/>
              <a:ext cx="5144934" cy="4386905"/>
            </a:xfrm>
            <a:prstGeom prst="snip1Rect">
              <a:avLst>
                <a:gd name="adj" fmla="val 4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 2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6" name="Picture 2"/>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22385" y="1662593"/>
            <a:ext cx="8245791" cy="4698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9119" y="1712345"/>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1729118" y="5999468"/>
            <a:ext cx="5291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06" y="23813"/>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9119" y="1712345"/>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4067944" y="3284984"/>
            <a:ext cx="1296144" cy="151216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prstClr val="white"/>
                </a:solidFill>
              </a:rPr>
              <a:t>1760</a:t>
            </a:r>
            <a:endParaRPr lang="en-GB" dirty="0">
              <a:solidFill>
                <a:prstClr val="white"/>
              </a:solidFill>
            </a:endParaRPr>
          </a:p>
        </p:txBody>
      </p:sp>
      <p:sp>
        <p:nvSpPr>
          <p:cNvPr id="17" name="Oval 16"/>
          <p:cNvSpPr/>
          <p:nvPr/>
        </p:nvSpPr>
        <p:spPr>
          <a:xfrm>
            <a:off x="6061655" y="2393559"/>
            <a:ext cx="1102633" cy="115191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+1471</a:t>
            </a:r>
            <a:endParaRPr lang="en-GB" dirty="0">
              <a:solidFill>
                <a:prstClr val="white"/>
              </a:solidFill>
            </a:endParaRPr>
          </a:p>
        </p:txBody>
      </p:sp>
      <p:sp>
        <p:nvSpPr>
          <p:cNvPr id="22" name="Oval 21"/>
          <p:cNvSpPr/>
          <p:nvPr/>
        </p:nvSpPr>
        <p:spPr>
          <a:xfrm>
            <a:off x="6156176" y="4365104"/>
            <a:ext cx="864430" cy="100811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x36</a:t>
            </a:r>
            <a:endParaRPr lang="en-GB" dirty="0">
              <a:solidFill>
                <a:prstClr val="white"/>
              </a:solidFill>
            </a:endParaRPr>
          </a:p>
        </p:txBody>
      </p:sp>
      <p:sp>
        <p:nvSpPr>
          <p:cNvPr id="23" name="Oval 22"/>
          <p:cNvSpPr/>
          <p:nvPr/>
        </p:nvSpPr>
        <p:spPr>
          <a:xfrm>
            <a:off x="3197676" y="4797152"/>
            <a:ext cx="798259" cy="108012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/36</a:t>
            </a:r>
            <a:endParaRPr lang="en-GB" dirty="0">
              <a:solidFill>
                <a:prstClr val="white"/>
              </a:solidFill>
            </a:endParaRPr>
          </a:p>
        </p:txBody>
      </p:sp>
      <p:sp>
        <p:nvSpPr>
          <p:cNvPr id="24" name="Oval 23"/>
          <p:cNvSpPr/>
          <p:nvPr/>
        </p:nvSpPr>
        <p:spPr>
          <a:xfrm>
            <a:off x="1692379" y="3553646"/>
            <a:ext cx="1319315" cy="106348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Round to nearest </a:t>
            </a:r>
            <a:r>
              <a:rPr lang="en-GB" dirty="0" smtClean="0">
                <a:solidFill>
                  <a:prstClr val="white"/>
                </a:solidFill>
              </a:rPr>
              <a:t>1000</a:t>
            </a:r>
            <a:endParaRPr lang="en-GB" dirty="0">
              <a:solidFill>
                <a:prstClr val="white"/>
              </a:solidFill>
            </a:endParaRPr>
          </a:p>
        </p:txBody>
      </p:sp>
      <p:sp>
        <p:nvSpPr>
          <p:cNvPr id="25" name="Oval 24"/>
          <p:cNvSpPr/>
          <p:nvPr/>
        </p:nvSpPr>
        <p:spPr>
          <a:xfrm>
            <a:off x="2876726" y="2393558"/>
            <a:ext cx="903185" cy="116008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-876</a:t>
            </a:r>
            <a:endParaRPr lang="en-GB" dirty="0">
              <a:solidFill>
                <a:prstClr val="white"/>
              </a:solidFill>
            </a:endParaRPr>
          </a:p>
        </p:txBody>
      </p:sp>
      <p:sp>
        <p:nvSpPr>
          <p:cNvPr id="26" name="Oval 25"/>
          <p:cNvSpPr/>
          <p:nvPr/>
        </p:nvSpPr>
        <p:spPr>
          <a:xfrm>
            <a:off x="4587073" y="2148120"/>
            <a:ext cx="921031" cy="95684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4:11</a:t>
            </a:r>
            <a:endParaRPr lang="en-GB" dirty="0">
              <a:solidFill>
                <a:prstClr val="white"/>
              </a:solidFill>
            </a:endParaRPr>
          </a:p>
        </p:txBody>
      </p:sp>
      <p:sp>
        <p:nvSpPr>
          <p:cNvPr id="27" name="Oval 26"/>
          <p:cNvSpPr/>
          <p:nvPr/>
        </p:nvSpPr>
        <p:spPr>
          <a:xfrm>
            <a:off x="4716016" y="4869160"/>
            <a:ext cx="1101100" cy="100811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a:t>
            </a:r>
            <a:r>
              <a:rPr lang="en-GB" dirty="0" smtClean="0">
                <a:solidFill>
                  <a:prstClr val="white"/>
                </a:solidFill>
              </a:rPr>
              <a:t>100</a:t>
            </a:r>
            <a:endParaRPr lang="en-GB" dirty="0">
              <a:solidFill>
                <a:prstClr val="white"/>
              </a:solidFill>
            </a:endParaRPr>
          </a:p>
        </p:txBody>
      </p:sp>
      <p:cxnSp>
        <p:nvCxnSpPr>
          <p:cNvPr id="28" name="Straight Arrow Connector 27"/>
          <p:cNvCxnSpPr/>
          <p:nvPr/>
        </p:nvCxnSpPr>
        <p:spPr>
          <a:xfrm flipH="1" flipV="1">
            <a:off x="3707904" y="3284984"/>
            <a:ext cx="432048"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0"/>
          </p:cNvCxnSpPr>
          <p:nvPr/>
        </p:nvCxnSpPr>
        <p:spPr>
          <a:xfrm flipV="1">
            <a:off x="4716016" y="3104964"/>
            <a:ext cx="144016" cy="180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318300" y="3284984"/>
            <a:ext cx="743355" cy="4592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318300" y="4365104"/>
            <a:ext cx="837876"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952686" y="4797152"/>
            <a:ext cx="129192"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3779911" y="4581128"/>
            <a:ext cx="360041"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24" idx="6"/>
          </p:cNvCxnSpPr>
          <p:nvPr/>
        </p:nvCxnSpPr>
        <p:spPr>
          <a:xfrm flipH="1">
            <a:off x="3011694" y="4085389"/>
            <a:ext cx="10562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88461" y="2017145"/>
            <a:ext cx="2241191" cy="523220"/>
          </a:xfrm>
          <a:prstGeom prst="rect">
            <a:avLst/>
          </a:prstGeom>
        </p:spPr>
        <p:txBody>
          <a:bodyPr wrap="none">
            <a:spAutoFit/>
          </a:bodyPr>
          <a:lstStyle/>
          <a:p>
            <a:r>
              <a:rPr lang="en-GB" sz="2800" b="1" dirty="0">
                <a:solidFill>
                  <a:srgbClr val="1F497D"/>
                </a:solidFill>
              </a:rPr>
              <a:t>Bubble maths</a:t>
            </a:r>
          </a:p>
        </p:txBody>
      </p:sp>
      <p:sp>
        <p:nvSpPr>
          <p:cNvPr id="36" name="Rectangle 35"/>
          <p:cNvSpPr/>
          <p:nvPr/>
        </p:nvSpPr>
        <p:spPr>
          <a:xfrm>
            <a:off x="7063332" y="1841712"/>
            <a:ext cx="1925960" cy="1569660"/>
          </a:xfrm>
          <a:prstGeom prst="rect">
            <a:avLst/>
          </a:prstGeom>
        </p:spPr>
        <p:txBody>
          <a:bodyPr wrap="square">
            <a:spAutoFit/>
          </a:bodyPr>
          <a:lstStyle/>
          <a:p>
            <a:r>
              <a:rPr lang="en-GB" sz="2400" dirty="0">
                <a:solidFill>
                  <a:prstClr val="black"/>
                </a:solidFill>
                <a:latin typeface="Impact" panose="020B0806030902050204" pitchFamily="34" charset="0"/>
              </a:rPr>
              <a:t>Calculate the instruction on the central number</a:t>
            </a:r>
          </a:p>
        </p:txBody>
      </p:sp>
      <p:pic>
        <p:nvPicPr>
          <p:cNvPr id="37" name="Picture 2" descr="C:\Users\Mike\AppData\Local\Microsoft\Windows\Temporary Internet Files\Content.IE5\ECSG45LR\MC900433884[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94574" y="4977172"/>
            <a:ext cx="792087" cy="792087"/>
          </a:xfrm>
          <a:prstGeom prst="rect">
            <a:avLst/>
          </a:prstGeom>
          <a:noFill/>
          <a:extLst>
            <a:ext uri="{909E8E84-426E-40DD-AFC4-6F175D3DCCD1}">
              <a14:hiddenFill xmlns:a14="http://schemas.microsoft.com/office/drawing/2010/main">
                <a:solidFill>
                  <a:srgbClr val="FFFFFF"/>
                </a:solidFill>
              </a14:hiddenFill>
            </a:ext>
          </a:extLst>
        </p:spPr>
      </p:pic>
      <p:sp>
        <p:nvSpPr>
          <p:cNvPr id="38" name="&quot;No&quot; Symbol 37"/>
          <p:cNvSpPr/>
          <p:nvPr/>
        </p:nvSpPr>
        <p:spPr>
          <a:xfrm>
            <a:off x="7871160" y="4709924"/>
            <a:ext cx="1238916" cy="1326584"/>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grpSp>
        <p:nvGrpSpPr>
          <p:cNvPr id="39" name="Group 38"/>
          <p:cNvGrpSpPr/>
          <p:nvPr/>
        </p:nvGrpSpPr>
        <p:grpSpPr>
          <a:xfrm rot="9588804">
            <a:off x="7414158" y="153420"/>
            <a:ext cx="1380068" cy="1397125"/>
            <a:chOff x="6960409" y="4811394"/>
            <a:chExt cx="1821501" cy="1703644"/>
          </a:xfrm>
        </p:grpSpPr>
        <p:sp>
          <p:nvSpPr>
            <p:cNvPr id="40" name="Rectangle 39"/>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41" name="Rectangle 40"/>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42" name="Rectangle 41"/>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68479377"/>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 3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gd name="adj" fmla="val 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2">
            <a:extLst>
              <a:ext uri="{BEBA8EAE-BF5A-486C-A8C5-ECC9F3942E4B}">
                <a14:imgProps xmlns:a14="http://schemas.microsoft.com/office/drawing/2010/main">
                  <a14:imgLayer r:embed="rId13">
                    <a14:imgEffect>
                      <a14:artisticBlur/>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83809" y="1624458"/>
            <a:ext cx="8255089" cy="468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4933879">
            <a:off x="783394" y="1436084"/>
            <a:ext cx="4135465" cy="434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5738414">
            <a:off x="4697519" y="1642684"/>
            <a:ext cx="3706680" cy="4858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p:cNvGrpSpPr/>
          <p:nvPr/>
        </p:nvGrpSpPr>
        <p:grpSpPr>
          <a:xfrm rot="9588804">
            <a:off x="7414158" y="153420"/>
            <a:ext cx="1380068" cy="1397125"/>
            <a:chOff x="6960409" y="4811394"/>
            <a:chExt cx="1821501" cy="1703644"/>
          </a:xfrm>
        </p:grpSpPr>
        <p:sp>
          <p:nvSpPr>
            <p:cNvPr id="21" name="Rectangle 20"/>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2" name="Rectangle 21"/>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3" name="Rectangle 22"/>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85755966"/>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Progress Checker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t>
              </a:r>
              <a:endParaRPr lang="en-GB" dirty="0"/>
            </a:p>
          </p:txBody>
        </p:sp>
      </p:grpSp>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39589" y="5088853"/>
            <a:ext cx="8049473" cy="16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2213800" y="3977433"/>
            <a:ext cx="1782136"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3134191" cy="307777"/>
          </a:xfrm>
          <a:prstGeom prst="rect">
            <a:avLst/>
          </a:prstGeom>
          <a:noFill/>
        </p:spPr>
        <p:txBody>
          <a:bodyPr wrap="none" rtlCol="0">
            <a:spAutoFit/>
          </a:bodyPr>
          <a:lstStyle/>
          <a:p>
            <a:r>
              <a:rPr lang="en-GB" sz="1400" dirty="0" smtClean="0">
                <a:latin typeface="Impact" pitchFamily="34" charset="0"/>
              </a:rPr>
              <a:t>What do you already know about Areas ?</a:t>
            </a:r>
            <a:endParaRPr lang="en-GB" sz="1400" dirty="0"/>
          </a:p>
        </p:txBody>
      </p:sp>
      <p:sp>
        <p:nvSpPr>
          <p:cNvPr id="36" name="TextBox 35"/>
          <p:cNvSpPr txBox="1"/>
          <p:nvPr/>
        </p:nvSpPr>
        <p:spPr>
          <a:xfrm>
            <a:off x="732871" y="2561479"/>
            <a:ext cx="4679486" cy="1169551"/>
          </a:xfrm>
          <a:prstGeom prst="rect">
            <a:avLst/>
          </a:prstGeom>
          <a:noFill/>
        </p:spPr>
        <p:txBody>
          <a:bodyPr wrap="none" rtlCol="0">
            <a:spAutoFit/>
          </a:bodyPr>
          <a:lstStyle/>
          <a:p>
            <a:r>
              <a:rPr lang="en-GB" sz="1400" dirty="0" smtClean="0">
                <a:latin typeface="Impact" pitchFamily="34" charset="0"/>
              </a:rPr>
              <a:t> How would you rate your skills in finding areas of 2d shapes ?</a:t>
            </a:r>
          </a:p>
          <a:p>
            <a:endParaRPr lang="en-GB" sz="1400" dirty="0">
              <a:latin typeface="Impact" pitchFamily="34" charset="0"/>
            </a:endParaRPr>
          </a:p>
          <a:p>
            <a:pPr marL="342900" indent="-342900">
              <a:buAutoNum type="arabicParenR"/>
            </a:pPr>
            <a:r>
              <a:rPr lang="en-GB" sz="1400" dirty="0" smtClean="0">
                <a:latin typeface="Impact" pitchFamily="34" charset="0"/>
              </a:rPr>
              <a:t>Excellent ability</a:t>
            </a:r>
          </a:p>
          <a:p>
            <a:pPr marL="342900" indent="-342900">
              <a:buAutoNum type="arabicParenR"/>
            </a:pPr>
            <a:r>
              <a:rPr lang="en-GB" sz="1400" dirty="0" smtClean="0">
                <a:latin typeface="Impact" pitchFamily="34" charset="0"/>
              </a:rPr>
              <a:t>Good ability, but working to improve</a:t>
            </a:r>
          </a:p>
          <a:p>
            <a:pPr marL="342900" indent="-342900">
              <a:buAutoNum type="arabicParenR"/>
            </a:pPr>
            <a:r>
              <a:rPr lang="en-GB" sz="1400" dirty="0" smtClean="0">
                <a:latin typeface="Impact" pitchFamily="34" charset="0"/>
              </a:rPr>
              <a:t>Ok, making a start but I know I have lots to still learn</a:t>
            </a:r>
            <a:endParaRPr lang="en-GB" sz="1400" dirty="0"/>
          </a:p>
        </p:txBody>
      </p:sp>
      <p:sp>
        <p:nvSpPr>
          <p:cNvPr id="37" name="TextBox 36"/>
          <p:cNvSpPr txBox="1"/>
          <p:nvPr/>
        </p:nvSpPr>
        <p:spPr>
          <a:xfrm>
            <a:off x="846938" y="3919302"/>
            <a:ext cx="6840334" cy="1169551"/>
          </a:xfrm>
          <a:prstGeom prst="rect">
            <a:avLst/>
          </a:prstGeom>
          <a:noFill/>
        </p:spPr>
        <p:txBody>
          <a:bodyPr wrap="none" rtlCol="0">
            <a:spAutoFit/>
          </a:bodyPr>
          <a:lstStyle/>
          <a:p>
            <a:r>
              <a:rPr lang="en-GB" sz="1400" dirty="0" smtClean="0">
                <a:latin typeface="Impact" pitchFamily="34" charset="0"/>
              </a:rPr>
              <a:t>My aims for today         Date:                                      are…</a:t>
            </a:r>
          </a:p>
          <a:p>
            <a:endParaRPr lang="en-GB" sz="1400" dirty="0">
              <a:latin typeface="Impact" pitchFamily="34" charset="0"/>
            </a:endParaRPr>
          </a:p>
          <a:p>
            <a:r>
              <a:rPr lang="en-GB" sz="1400" dirty="0" smtClean="0">
                <a:latin typeface="Impact" pitchFamily="34" charset="0"/>
              </a:rPr>
              <a:t>A    Find the area of simple square and rectangular shapes</a:t>
            </a:r>
          </a:p>
          <a:p>
            <a:r>
              <a:rPr lang="en-GB" sz="1400" dirty="0">
                <a:latin typeface="Impact" pitchFamily="34" charset="0"/>
              </a:rPr>
              <a:t>	</a:t>
            </a:r>
            <a:r>
              <a:rPr lang="en-GB" sz="1400" dirty="0" smtClean="0">
                <a:latin typeface="Impact" pitchFamily="34" charset="0"/>
              </a:rPr>
              <a:t>B     Find the area of composite shapes and circles</a:t>
            </a:r>
          </a:p>
          <a:p>
            <a:r>
              <a:rPr lang="en-GB" sz="1400" dirty="0">
                <a:latin typeface="Impact" pitchFamily="34" charset="0"/>
              </a:rPr>
              <a:t>	</a:t>
            </a:r>
            <a:r>
              <a:rPr lang="en-GB" sz="1400" dirty="0" smtClean="0">
                <a:latin typeface="Impact" pitchFamily="34" charset="0"/>
              </a:rPr>
              <a:t>	C    </a:t>
            </a:r>
            <a:r>
              <a:rPr lang="en-GB" sz="1400" dirty="0">
                <a:latin typeface="Impact" pitchFamily="34" charset="0"/>
              </a:rPr>
              <a:t> </a:t>
            </a:r>
            <a:r>
              <a:rPr lang="en-GB" sz="1400" dirty="0" smtClean="0">
                <a:latin typeface="Impact" pitchFamily="34" charset="0"/>
              </a:rPr>
              <a:t>Use area formulae to solve practical problems involving areas</a:t>
            </a:r>
            <a:endParaRPr lang="en-GB" sz="1400" dirty="0"/>
          </a:p>
        </p:txBody>
      </p:sp>
      <p:pic>
        <p:nvPicPr>
          <p:cNvPr id="31" name="Picture 3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1706" y="603582"/>
            <a:ext cx="560699" cy="526196"/>
          </a:xfrm>
          <a:prstGeom prst="rect">
            <a:avLst/>
          </a:prstGeom>
          <a:noFill/>
          <a:ln>
            <a:noFill/>
          </a:ln>
        </p:spPr>
      </p:pic>
      <p:pic>
        <p:nvPicPr>
          <p:cNvPr id="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6731" y="5249278"/>
            <a:ext cx="1531915" cy="99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28880" y="5264800"/>
            <a:ext cx="1287467" cy="977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17953" y="5234023"/>
            <a:ext cx="1014087" cy="1031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http://www.broadwaycarpet.co.uk/communities/9/004/011/048/179/images/4577001019.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71378" y="5222150"/>
            <a:ext cx="1516845" cy="10381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19947504">
            <a:off x="6578572" y="5376872"/>
            <a:ext cx="1282659" cy="646331"/>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a:t>
            </a:r>
            <a:r>
              <a:rPr lang="en-US" sz="36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lw</a:t>
            </a:r>
            <a:endPar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38"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 name="Group 38"/>
          <p:cNvGrpSpPr/>
          <p:nvPr/>
        </p:nvGrpSpPr>
        <p:grpSpPr>
          <a:xfrm rot="9588804">
            <a:off x="7414158" y="153420"/>
            <a:ext cx="1380068" cy="1397125"/>
            <a:chOff x="6960409" y="4811394"/>
            <a:chExt cx="1821501" cy="1703644"/>
          </a:xfrm>
        </p:grpSpPr>
        <p:sp>
          <p:nvSpPr>
            <p:cNvPr id="40" name="Rectangle 39"/>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41" name="Rectangle 40"/>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42" name="Rectangle 41"/>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06337466"/>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6526" y="972053"/>
            <a:ext cx="9144000" cy="54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Introductory Video and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706480"/>
              <a:ext cx="5144934" cy="4386905"/>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7003898" y="1765873"/>
            <a:ext cx="8787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KHTU.</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8" name="Picture 27" descr="http://www.facilitiesnet.com/graphics/products/-bom08/494.jpg"/>
          <p:cNvPicPr/>
          <p:nvPr/>
        </p:nvPicPr>
        <p:blipFill>
          <a:blip r:embed="rId10" cstate="print">
            <a:extLst>
              <a:ext uri="{BEBA8EAE-BF5A-486C-A8C5-ECC9F3942E4B}">
                <a14:imgProps xmlns:a14="http://schemas.microsoft.com/office/drawing/2010/main">
                  <a14:imgLayer r:embed="rId11">
                    <a14:imgEffect>
                      <a14:artisticPlasticWrap/>
                    </a14:imgEffect>
                    <a14:imgEffect>
                      <a14:colorTemperature colorTemp="4375"/>
                    </a14:imgEffect>
                    <a14:imgEffect>
                      <a14:saturation sat="0"/>
                    </a14:imgEffect>
                    <a14:imgEffect>
                      <a14:brightnessContrast bright="47000" contrast="14000"/>
                    </a14:imgEffect>
                  </a14:imgLayer>
                </a14:imgProps>
              </a:ext>
              <a:ext uri="{28A0092B-C50C-407E-A947-70E740481C1C}">
                <a14:useLocalDpi xmlns:a14="http://schemas.microsoft.com/office/drawing/2010/main" val="0"/>
              </a:ext>
            </a:extLst>
          </a:blip>
          <a:srcRect/>
          <a:stretch>
            <a:fillRect/>
          </a:stretch>
        </p:blipFill>
        <p:spPr bwMode="auto">
          <a:xfrm rot="5400000">
            <a:off x="2361042" y="353948"/>
            <a:ext cx="4392487" cy="7374241"/>
          </a:xfrm>
          <a:prstGeom prst="rect">
            <a:avLst/>
          </a:prstGeom>
          <a:noFill/>
          <a:ln>
            <a:noFill/>
          </a:ln>
        </p:spPr>
      </p:pic>
      <p:pic>
        <p:nvPicPr>
          <p:cNvPr id="32" name="Picture 31"/>
          <p:cNvPicPr/>
          <p:nvPr/>
        </p:nvPicPr>
        <p:blipFill>
          <a:blip r:embed="rId12">
            <a:extLst>
              <a:ext uri="{28A0092B-C50C-407E-A947-70E740481C1C}">
                <a14:useLocalDpi xmlns:a14="http://schemas.microsoft.com/office/drawing/2010/main" val="0"/>
              </a:ext>
            </a:extLst>
          </a:blip>
          <a:srcRect/>
          <a:stretch>
            <a:fillRect/>
          </a:stretch>
        </p:blipFill>
        <p:spPr bwMode="auto">
          <a:xfrm>
            <a:off x="697228" y="1696702"/>
            <a:ext cx="8051236" cy="2889168"/>
          </a:xfrm>
          <a:prstGeom prst="rect">
            <a:avLst/>
          </a:prstGeom>
          <a:noFill/>
          <a:ln>
            <a:noFill/>
          </a:ln>
        </p:spPr>
      </p:pic>
      <p:pic>
        <p:nvPicPr>
          <p:cNvPr id="33" name="Picture 32" descr="http://t0.gstatic.com/images?q=tbn:ANd9GcRulifBJQFeHf9uTB9zOgT7aVi0mWpqcuJvW4geQ0ysGX1leqaS">
            <a:hlinkClick r:id="rId13"/>
          </p:cNvPr>
          <p:cNvPicPr/>
          <p:nvPr/>
        </p:nvPicPr>
        <p:blipFill>
          <a:blip r:embed="rId14">
            <a:extLst>
              <a:ext uri="{28A0092B-C50C-407E-A947-70E740481C1C}">
                <a14:useLocalDpi xmlns:a14="http://schemas.microsoft.com/office/drawing/2010/main" val="0"/>
              </a:ext>
            </a:extLst>
          </a:blip>
          <a:srcRect/>
          <a:stretch>
            <a:fillRect/>
          </a:stretch>
        </p:blipFill>
        <p:spPr bwMode="auto">
          <a:xfrm>
            <a:off x="830601" y="4598188"/>
            <a:ext cx="2924175" cy="1637030"/>
          </a:xfrm>
          <a:prstGeom prst="rect">
            <a:avLst/>
          </a:prstGeom>
          <a:noFill/>
          <a:ln>
            <a:noFill/>
          </a:ln>
        </p:spPr>
      </p:pic>
      <p:pic>
        <p:nvPicPr>
          <p:cNvPr id="35" name="Picture 34" descr="http://t0.gstatic.com/images?q=tbn:ANd9GcRls8nqN4T9mJrWtk3f8Z5wY4u2k5YpcusPz67NYs2OMCTM_Yrd"/>
          <p:cNvPicPr/>
          <p:nvPr/>
        </p:nvPicPr>
        <p:blipFill>
          <a:blip r:embed="rId15">
            <a:extLst>
              <a:ext uri="{BEBA8EAE-BF5A-486C-A8C5-ECC9F3942E4B}">
                <a14:imgProps xmlns:a14="http://schemas.microsoft.com/office/drawing/2010/main">
                  <a14:imgLayer r:embed="rId16">
                    <a14:imgEffect>
                      <a14:artisticFilmGrain/>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870165" y="1844825"/>
            <a:ext cx="7662276" cy="2548388"/>
          </a:xfrm>
          <a:prstGeom prst="rect">
            <a:avLst/>
          </a:prstGeom>
          <a:noFill/>
          <a:ln>
            <a:noFill/>
          </a:ln>
        </p:spPr>
      </p:pic>
      <p:sp>
        <p:nvSpPr>
          <p:cNvPr id="4" name="Rectangle 3"/>
          <p:cNvSpPr/>
          <p:nvPr/>
        </p:nvSpPr>
        <p:spPr>
          <a:xfrm>
            <a:off x="959137" y="1943021"/>
            <a:ext cx="7573304" cy="2308324"/>
          </a:xfrm>
          <a:prstGeom prst="rect">
            <a:avLst/>
          </a:prstGeom>
        </p:spPr>
        <p:txBody>
          <a:bodyPr wrap="square">
            <a:spAutoFit/>
          </a:bodyPr>
          <a:lstStyle/>
          <a:p>
            <a:r>
              <a:rPr lang="en-GB" dirty="0" smtClean="0">
                <a:latin typeface="Impact" pitchFamily="34" charset="0"/>
              </a:rPr>
              <a:t>What are you counting when you find an AREA measurement ?</a:t>
            </a:r>
          </a:p>
          <a:p>
            <a:r>
              <a:rPr lang="en-GB" dirty="0">
                <a:latin typeface="Impact" pitchFamily="34" charset="0"/>
              </a:rPr>
              <a:t>	</a:t>
            </a:r>
            <a:r>
              <a:rPr lang="en-GB" dirty="0" smtClean="0">
                <a:latin typeface="Impact" pitchFamily="34" charset="0"/>
              </a:rPr>
              <a:t>Can you find the area of any shape ?</a:t>
            </a:r>
          </a:p>
          <a:p>
            <a:endParaRPr lang="en-GB" dirty="0">
              <a:latin typeface="Impact" pitchFamily="34" charset="0"/>
            </a:endParaRPr>
          </a:p>
          <a:p>
            <a:r>
              <a:rPr lang="en-GB" dirty="0" smtClean="0">
                <a:latin typeface="Impact" pitchFamily="34" charset="0"/>
              </a:rPr>
              <a:t>What would you need to find the area of and why ?</a:t>
            </a:r>
          </a:p>
          <a:p>
            <a:r>
              <a:rPr lang="en-GB" dirty="0">
                <a:latin typeface="Impact" pitchFamily="34" charset="0"/>
              </a:rPr>
              <a:t>	</a:t>
            </a:r>
            <a:r>
              <a:rPr lang="en-GB" dirty="0" smtClean="0">
                <a:latin typeface="Impact" pitchFamily="34" charset="0"/>
              </a:rPr>
              <a:t>What is land area and what unit/s is it measured in ?</a:t>
            </a:r>
          </a:p>
          <a:p>
            <a:endParaRPr lang="en-GB" dirty="0">
              <a:latin typeface="Impact" pitchFamily="34" charset="0"/>
            </a:endParaRPr>
          </a:p>
          <a:p>
            <a:r>
              <a:rPr lang="en-GB" dirty="0" smtClean="0">
                <a:latin typeface="Impact" pitchFamily="34" charset="0"/>
              </a:rPr>
              <a:t>What is an ‘index’ number and how is it used in units of area measurement ?</a:t>
            </a:r>
          </a:p>
          <a:p>
            <a:r>
              <a:rPr lang="en-GB" dirty="0">
                <a:latin typeface="Impact" pitchFamily="34" charset="0"/>
              </a:rPr>
              <a:t>	</a:t>
            </a:r>
            <a:r>
              <a:rPr lang="en-GB" dirty="0" smtClean="0">
                <a:latin typeface="Impact" pitchFamily="34" charset="0"/>
              </a:rPr>
              <a:t>How do you convert </a:t>
            </a:r>
            <a:r>
              <a:rPr lang="en-GB" dirty="0" err="1" smtClean="0">
                <a:latin typeface="Impact" pitchFamily="34" charset="0"/>
              </a:rPr>
              <a:t>sq</a:t>
            </a:r>
            <a:r>
              <a:rPr lang="en-GB" dirty="0" smtClean="0">
                <a:latin typeface="Impact" pitchFamily="34" charset="0"/>
              </a:rPr>
              <a:t> </a:t>
            </a:r>
            <a:r>
              <a:rPr lang="en-GB" dirty="0" err="1" smtClean="0">
                <a:latin typeface="Impact" pitchFamily="34" charset="0"/>
              </a:rPr>
              <a:t>ft</a:t>
            </a:r>
            <a:r>
              <a:rPr lang="en-GB" dirty="0" smtClean="0">
                <a:latin typeface="Impact" pitchFamily="34" charset="0"/>
              </a:rPr>
              <a:t> to </a:t>
            </a:r>
            <a:r>
              <a:rPr lang="en-GB" dirty="0" err="1" smtClean="0">
                <a:latin typeface="Impact" pitchFamily="34" charset="0"/>
              </a:rPr>
              <a:t>sq</a:t>
            </a:r>
            <a:r>
              <a:rPr lang="en-GB" dirty="0" smtClean="0">
                <a:latin typeface="Impact" pitchFamily="34" charset="0"/>
              </a:rPr>
              <a:t> metres ?</a:t>
            </a:r>
            <a:endParaRPr lang="en-GB" dirty="0">
              <a:latin typeface="Impact" pitchFamily="34" charset="0"/>
            </a:endParaRPr>
          </a:p>
        </p:txBody>
      </p:sp>
      <p:sp>
        <p:nvSpPr>
          <p:cNvPr id="10" name="Rectangle 9"/>
          <p:cNvSpPr/>
          <p:nvPr/>
        </p:nvSpPr>
        <p:spPr>
          <a:xfrm>
            <a:off x="4148638" y="4639429"/>
            <a:ext cx="387106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Watch the introductory video and then discuss the above </a:t>
            </a:r>
            <a:endPar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6" name="Snip Diagonal Corner Rectangle 35"/>
          <p:cNvSpPr/>
          <p:nvPr/>
        </p:nvSpPr>
        <p:spPr>
          <a:xfrm>
            <a:off x="3419872" y="4916428"/>
            <a:ext cx="5328592" cy="117686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p:cNvSpPr/>
          <p:nvPr/>
        </p:nvSpPr>
        <p:spPr>
          <a:xfrm>
            <a:off x="3954166" y="4945434"/>
            <a:ext cx="2164322" cy="276999"/>
          </a:xfrm>
          <a:prstGeom prst="rect">
            <a:avLst/>
          </a:prstGeom>
        </p:spPr>
        <p:txBody>
          <a:bodyPr wrap="square">
            <a:spAutoFit/>
          </a:bodyPr>
          <a:lstStyle/>
          <a:p>
            <a:r>
              <a:rPr lang="en-GB" sz="1200" dirty="0" smtClean="0">
                <a:latin typeface="Impact" pitchFamily="34" charset="0"/>
              </a:rPr>
              <a:t>Your thoughts..</a:t>
            </a:r>
            <a:endParaRPr lang="en-GB" sz="1200" dirty="0">
              <a:latin typeface="Impact" pitchFamily="34" charset="0"/>
            </a:endParaRPr>
          </a:p>
        </p:txBody>
      </p:sp>
      <p:pic>
        <p:nvPicPr>
          <p:cNvPr id="24" name="Picture 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45069" y="656987"/>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806" y="3615"/>
            <a:ext cx="980742" cy="139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p:cNvGrpSpPr/>
          <p:nvPr/>
        </p:nvGrpSpPr>
        <p:grpSpPr>
          <a:xfrm rot="9588804">
            <a:off x="7414158" y="153420"/>
            <a:ext cx="1380068" cy="1397125"/>
            <a:chOff x="6960409" y="4811394"/>
            <a:chExt cx="1821501" cy="1703644"/>
          </a:xfrm>
        </p:grpSpPr>
        <p:sp>
          <p:nvSpPr>
            <p:cNvPr id="29" name="Rectangle 28"/>
            <p:cNvSpPr/>
            <p:nvPr/>
          </p:nvSpPr>
          <p:spPr>
            <a:xfrm rot="21206653">
              <a:off x="7066616" y="5648282"/>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0" name="Rectangle 29"/>
            <p:cNvSpPr/>
            <p:nvPr/>
          </p:nvSpPr>
          <p:spPr>
            <a:xfrm rot="21206653">
              <a:off x="7917814" y="5543439"/>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31" name="Rectangle 30"/>
            <p:cNvSpPr/>
            <p:nvPr/>
          </p:nvSpPr>
          <p:spPr>
            <a:xfrm rot="21206653">
              <a:off x="6960409" y="4811394"/>
              <a:ext cx="864096" cy="86675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1461812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3078</TotalTime>
  <Words>2316</Words>
  <Application>Microsoft Office PowerPoint</Application>
  <PresentationFormat>On-screen Show (4:3)</PresentationFormat>
  <Paragraphs>545</Paragraphs>
  <Slides>39</Slides>
  <Notes>3</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Milton Keynes College</cp:lastModifiedBy>
  <cp:revision>334</cp:revision>
  <cp:lastPrinted>2014-01-24T14:48:35Z</cp:lastPrinted>
  <dcterms:created xsi:type="dcterms:W3CDTF">2013-05-06T08:56:40Z</dcterms:created>
  <dcterms:modified xsi:type="dcterms:W3CDTF">2015-01-23T13:39:14Z</dcterms:modified>
</cp:coreProperties>
</file>