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56" r:id="rId6"/>
    <p:sldId id="259" r:id="rId7"/>
    <p:sldId id="260" r:id="rId8"/>
    <p:sldId id="274" r:id="rId9"/>
    <p:sldId id="269" r:id="rId10"/>
    <p:sldId id="271" r:id="rId11"/>
    <p:sldId id="266" r:id="rId12"/>
    <p:sldId id="277" r:id="rId13"/>
    <p:sldId id="279" r:id="rId14"/>
    <p:sldId id="273" r:id="rId15"/>
    <p:sldId id="261" r:id="rId16"/>
    <p:sldId id="263" r:id="rId17"/>
    <p:sldId id="272" r:id="rId18"/>
    <p:sldId id="262" r:id="rId19"/>
    <p:sldId id="265" r:id="rId20"/>
    <p:sldId id="275" r:id="rId21"/>
    <p:sldId id="26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7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79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1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3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85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A330-FD13-40C8-B852-60C4E9A6C4A1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4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40.png"/><Relationship Id="rId7" Type="http://schemas.openxmlformats.org/officeDocument/2006/relationships/image" Target="../media/image2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50.png"/><Relationship Id="rId9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838200" y="2000250"/>
            <a:ext cx="213360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1a) 48 x 64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b) 4.8 x 6.4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c) 48 x 0.64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912743" y="4791075"/>
            <a:ext cx="198451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2a) 784 ÷ 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b) 784 ÷ 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C5C83E-26EC-C480-9C04-F32975F35E57}"/>
              </a:ext>
            </a:extLst>
          </p:cNvPr>
          <p:cNvSpPr txBox="1"/>
          <p:nvPr/>
        </p:nvSpPr>
        <p:spPr>
          <a:xfrm>
            <a:off x="3601692" y="2000249"/>
            <a:ext cx="353750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3) a) Simplify </a:t>
            </a:r>
          </a:p>
          <a:p>
            <a:r>
              <a:rPr lang="en-GB" sz="3200" dirty="0"/>
              <a:t>   4a + 7a – 2a</a:t>
            </a:r>
          </a:p>
          <a:p>
            <a:endParaRPr lang="en-GB" sz="3200" dirty="0"/>
          </a:p>
          <a:p>
            <a:r>
              <a:rPr lang="en-GB" sz="3200" dirty="0"/>
              <a:t>b) Simplify </a:t>
            </a:r>
            <a:br>
              <a:rPr lang="en-GB" sz="3200" dirty="0"/>
            </a:br>
            <a:r>
              <a:rPr lang="en-GB" sz="3200" dirty="0"/>
              <a:t>5ab + 2b + 3ab + 6b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FBE77B-2E71-DC19-4F71-6CB668C5AA3D}"/>
              </a:ext>
            </a:extLst>
          </p:cNvPr>
          <p:cNvSpPr txBox="1"/>
          <p:nvPr/>
        </p:nvSpPr>
        <p:spPr>
          <a:xfrm>
            <a:off x="7769087" y="2000249"/>
            <a:ext cx="3794263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/>
              <a:t>4) </a:t>
            </a:r>
            <a:r>
              <a:rPr lang="en-GB" sz="2800" dirty="0"/>
              <a:t>I throw a fair 6 sided dice. What is the probability of it landing on an even number?</a:t>
            </a:r>
            <a:endParaRPr lang="en-GB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74421C1-588E-AB5E-75FE-35020F589F89}"/>
                  </a:ext>
                </a:extLst>
              </p:cNvPr>
              <p:cNvSpPr txBox="1"/>
              <p:nvPr/>
            </p:nvSpPr>
            <p:spPr>
              <a:xfrm>
                <a:off x="7683361" y="4554794"/>
                <a:ext cx="3965713" cy="13326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5) Estimate the answer to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48.3 −13.2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17.55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74421C1-588E-AB5E-75FE-35020F589F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361" y="4554794"/>
                <a:ext cx="3965713" cy="1332673"/>
              </a:xfrm>
              <a:prstGeom prst="rect">
                <a:avLst/>
              </a:prstGeom>
              <a:blipFill>
                <a:blip r:embed="rId2"/>
                <a:stretch>
                  <a:fillRect l="-1838" t="-3620" r="-382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08922" y="1732624"/>
                <a:ext cx="4555957" cy="3735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Put these fractions in order, from smallest to largest.</a:t>
                </a:r>
              </a:p>
              <a:p>
                <a:endParaRPr lang="en-GB" sz="2000" dirty="0"/>
              </a:p>
              <a:p>
                <a:endParaRPr lang="en-GB" sz="2400" dirty="0"/>
              </a:p>
              <a:p>
                <a:r>
                  <a:rPr lang="en-GB" sz="2400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  <a:p>
                <a:pPr marL="342900" indent="-342900">
                  <a:buAutoNum type="alphaLcParenR"/>
                </a:pPr>
                <a:endParaRPr lang="en-GB" sz="2400" i="1" dirty="0"/>
              </a:p>
              <a:p>
                <a:r>
                  <a:rPr lang="en-GB" sz="24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4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22" y="1732624"/>
                <a:ext cx="4555957" cy="3735061"/>
              </a:xfrm>
              <a:prstGeom prst="rect">
                <a:avLst/>
              </a:prstGeom>
              <a:blipFill>
                <a:blip r:embed="rId2"/>
                <a:stretch>
                  <a:fillRect l="-2008" t="-816" r="-1740" b="-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92504" y="1732624"/>
                <a:ext cx="4555957" cy="3376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Larna receives these test results during her end of year test: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Art: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GB" sz="2000" dirty="0"/>
              </a:p>
              <a:p>
                <a:r>
                  <a:rPr lang="en-GB" sz="2000" dirty="0"/>
                  <a:t>Music: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000" dirty="0"/>
              </a:p>
              <a:p>
                <a:r>
                  <a:rPr lang="en-GB" sz="2000" dirty="0"/>
                  <a:t>English: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000" dirty="0"/>
              </a:p>
              <a:p>
                <a:r>
                  <a:rPr lang="en-GB" sz="2000" dirty="0"/>
                  <a:t>Latin: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Which subject did she do the best on?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504" y="1732624"/>
                <a:ext cx="4555957" cy="3376886"/>
              </a:xfrm>
              <a:prstGeom prst="rect">
                <a:avLst/>
              </a:prstGeom>
              <a:blipFill>
                <a:blip r:embed="rId3"/>
                <a:stretch>
                  <a:fillRect l="-1473" t="-903" b="-23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E41286-031A-46BF-ADAC-488994C2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r>
              <a:rPr lang="en-GB" dirty="0"/>
              <a:t>Your turn… 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P1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04424-4C54-000A-68E4-767ECCD2EEC4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887F61-E0B1-8541-B37F-C5D326E8A855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B371CCF9-E50D-DC71-5486-ED3418411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887" y="2366962"/>
            <a:ext cx="9420225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81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Adding and Subtracting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54538" y="2358177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538" y="2358177"/>
                <a:ext cx="1688392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48382" y="2358177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382" y="2358177"/>
                <a:ext cx="1688392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54538" y="5163659"/>
                <a:ext cx="1688392" cy="725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538" y="5163659"/>
                <a:ext cx="1688392" cy="7257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725870" y="1747836"/>
            <a:ext cx="10837480" cy="228082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30620" y="4553688"/>
            <a:ext cx="10932730" cy="191378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08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1285490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85490" y="1975001"/>
                <a:ext cx="1397956" cy="9373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3533764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3764" y="1975001"/>
                <a:ext cx="1397956" cy="9373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782038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82038" y="1975001"/>
                <a:ext cx="1397956" cy="937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8030312" y="1975001"/>
                <a:ext cx="170379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8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30312" y="1975001"/>
                <a:ext cx="1703795" cy="937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1285490" y="4438733"/>
                <a:ext cx="1784853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+ 9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85490" y="4438733"/>
                <a:ext cx="1784853" cy="9373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3718748" y="4408388"/>
                <a:ext cx="1784853" cy="93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18748" y="4408388"/>
                <a:ext cx="1784853" cy="9348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6152006" y="4405888"/>
                <a:ext cx="2154789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6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+ 8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9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2006" y="4405888"/>
                <a:ext cx="2154789" cy="9373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8955200" y="4438733"/>
                <a:ext cx="1784853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55200" y="4438733"/>
                <a:ext cx="1784853" cy="9373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962025" y="1481959"/>
            <a:ext cx="10220325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22" name="Rounded Rectangle 21"/>
          <p:cNvSpPr/>
          <p:nvPr/>
        </p:nvSpPr>
        <p:spPr>
          <a:xfrm>
            <a:off x="962025" y="3968341"/>
            <a:ext cx="10220325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598705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P1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9AC32F-933B-155D-C001-8DCE82392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018" y="1804987"/>
            <a:ext cx="9391650" cy="141922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04424-4C54-000A-68E4-767ECCD2EEC4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887F61-E0B1-8541-B37F-C5D326E8A855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96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Multiplying And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51804" y="2735156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804" y="2735156"/>
                <a:ext cx="1688392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33331" y="4685948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÷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331" y="4685948"/>
                <a:ext cx="1688392" cy="7013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9"/>
          <p:cNvSpPr/>
          <p:nvPr/>
        </p:nvSpPr>
        <p:spPr>
          <a:xfrm>
            <a:off x="3838823" y="2209058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86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1312277" y="1975001"/>
                <a:ext cx="136416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2277" y="1975001"/>
                <a:ext cx="1364162" cy="9373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3477322" y="1975001"/>
                <a:ext cx="136416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77322" y="1975001"/>
                <a:ext cx="1364162" cy="9373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642367" y="1975001"/>
                <a:ext cx="14599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11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42367" y="1975001"/>
                <a:ext cx="1459925" cy="937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7903175" y="1978327"/>
                <a:ext cx="154589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8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03175" y="1978327"/>
                <a:ext cx="1545892" cy="937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1312277" y="4461383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2277" y="4461383"/>
                <a:ext cx="1724025" cy="9373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3698240" y="4461383"/>
                <a:ext cx="1521460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8240" y="4461383"/>
                <a:ext cx="1521460" cy="9373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881638" y="4461383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1638" y="4461383"/>
                <a:ext cx="1724025" cy="9373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8267601" y="4461466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601" y="4461466"/>
                <a:ext cx="1724025" cy="9373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1000125" y="1481959"/>
            <a:ext cx="9879598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1000125" y="3968341"/>
            <a:ext cx="9879598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926931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P1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04424-4C54-000A-68E4-767ECCD2EEC4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887F61-E0B1-8541-B37F-C5D326E8A855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F4ECC376-9B81-D2C1-DDC9-B1804ABC6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25" y="2667000"/>
            <a:ext cx="94297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60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363" y="553926"/>
            <a:ext cx="7840527" cy="55317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1</a:t>
            </a:r>
          </a:p>
        </p:txBody>
      </p:sp>
      <p:pic>
        <p:nvPicPr>
          <p:cNvPr id="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28876" y="73959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12436" y="889721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95564" y="889721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16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256145"/>
            <a:ext cx="10788072" cy="266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Convert mixed fractions to top heavy fractions and vice versa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Add, subtract, multiply and divide fractions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Find fractions of amounts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Compare fraction sizes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6072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132407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20437" y="4158996"/>
            <a:ext cx="104740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Recap:</a:t>
            </a:r>
          </a:p>
          <a:p>
            <a:endParaRPr lang="en-GB" sz="2000" dirty="0"/>
          </a:p>
          <a:p>
            <a:pPr marL="342900" indent="-342900">
              <a:buAutoNum type="arabicParenR"/>
            </a:pPr>
            <a:r>
              <a:rPr lang="en-GB" sz="2000" dirty="0"/>
              <a:t>Find the Highest Common Factor of 24 and 60.</a:t>
            </a:r>
          </a:p>
          <a:p>
            <a:pPr marL="342900" indent="-342900">
              <a:buAutoNum type="arabicParenR"/>
            </a:pPr>
            <a:endParaRPr lang="en-GB" sz="2000" dirty="0"/>
          </a:p>
          <a:p>
            <a:pPr marL="342900" indent="-342900">
              <a:buAutoNum type="arabicParenR"/>
            </a:pPr>
            <a:r>
              <a:rPr lang="en-GB" sz="2000" dirty="0"/>
              <a:t>Round 495 to 1 significant figure.</a:t>
            </a:r>
          </a:p>
          <a:p>
            <a:pPr marL="342900" indent="-342900">
              <a:buFontTx/>
              <a:buAutoNum type="arabicParenR"/>
            </a:pP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20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+ 9 x 2</a:t>
            </a:r>
            <a:r>
              <a:rPr lang="en-GB" sz="20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3 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FRACTIONS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Converting Mixed Numbers and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42992" y="2132957"/>
                <a:ext cx="782369" cy="921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2132957"/>
                <a:ext cx="782369" cy="9215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46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821" y="2519272"/>
            <a:ext cx="1330751" cy="2939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755" y="2633477"/>
            <a:ext cx="1008358" cy="2824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44076"/>
          <a:stretch/>
        </p:blipFill>
        <p:spPr>
          <a:xfrm>
            <a:off x="7464648" y="2519272"/>
            <a:ext cx="864997" cy="812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47345"/>
          <a:stretch/>
        </p:blipFill>
        <p:spPr>
          <a:xfrm>
            <a:off x="7464648" y="3606143"/>
            <a:ext cx="864997" cy="7652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4648" y="4645510"/>
            <a:ext cx="864997" cy="6290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62695" y="2587297"/>
            <a:ext cx="767679" cy="6154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57282" y="3715640"/>
            <a:ext cx="902602" cy="655797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051034" y="2133599"/>
            <a:ext cx="449842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921062" y="2133599"/>
            <a:ext cx="4346028" cy="38678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034" y="1545020"/>
            <a:ext cx="449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Convert to mixed fractions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21062" y="1545020"/>
            <a:ext cx="449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Convert to improper fractions</a:t>
            </a:r>
          </a:p>
        </p:txBody>
      </p:sp>
    </p:spTree>
    <p:extLst>
      <p:ext uri="{BB962C8B-B14F-4D97-AF65-F5344CB8AC3E}">
        <p14:creationId xmlns:p14="http://schemas.microsoft.com/office/powerpoint/2010/main" val="867415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P1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04424-4C54-000A-68E4-767ECCD2EEC4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887F61-E0B1-8541-B37F-C5D326E8A855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A062B392-6910-5C88-EFC9-2B385975C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332" y="1785937"/>
            <a:ext cx="8905875" cy="1000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DF2937-23D6-B314-9124-B3FB9EDE76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907" y="2786062"/>
            <a:ext cx="88773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20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Fractions of Amounts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39032" y="2646948"/>
                <a:ext cx="2313936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Find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20.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032" y="2646948"/>
                <a:ext cx="2313936" cy="9219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47678" y="5037118"/>
                <a:ext cx="5259698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What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90?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678" y="5037118"/>
                <a:ext cx="5259698" cy="935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1431637" y="2087418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497795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78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790307" y="1202696"/>
            <a:ext cx="4498428" cy="542415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5710190" y="1202696"/>
            <a:ext cx="5613783" cy="5424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64B0B1-4308-4076-B3DF-2B93E0609091}"/>
                  </a:ext>
                </a:extLst>
              </p:cNvPr>
              <p:cNvSpPr txBox="1"/>
              <p:nvPr/>
            </p:nvSpPr>
            <p:spPr>
              <a:xfrm>
                <a:off x="1220470" y="1480647"/>
                <a:ext cx="2248824" cy="4868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of 45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of 147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of 50</a:t>
                </a:r>
              </a:p>
              <a:p>
                <a:pPr marL="342900" indent="-342900">
                  <a:buAutoNum type="arabicParenR"/>
                </a:pPr>
                <a:endParaRPr lang="en-GB" sz="280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x 21</a:t>
                </a:r>
              </a:p>
              <a:p>
                <a:pPr marL="342900" indent="-342900">
                  <a:buAutoNum type="arabicParenR"/>
                </a:pPr>
                <a:endParaRPr lang="en-GB" sz="280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 x 80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64B0B1-4308-4076-B3DF-2B93E0609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470" y="1480647"/>
                <a:ext cx="2248824" cy="4868256"/>
              </a:xfrm>
              <a:prstGeom prst="rect">
                <a:avLst/>
              </a:prstGeom>
              <a:blipFill>
                <a:blip r:embed="rId2"/>
                <a:stretch>
                  <a:fillRect l="-5691" b="-10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D1854A54-019E-4A8D-BED1-58658728311C}"/>
              </a:ext>
            </a:extLst>
          </p:cNvPr>
          <p:cNvSpPr txBox="1"/>
          <p:nvPr/>
        </p:nvSpPr>
        <p:spPr>
          <a:xfrm>
            <a:off x="5952365" y="1363875"/>
            <a:ext cx="512943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A </a:t>
            </a:r>
            <a:r>
              <a:rPr lang="en-US" sz="2400" dirty="0"/>
              <a:t>pair of jeans normally costs £40. In the sales there is ¼ off. Work out how much the jeans are in the sales.</a:t>
            </a:r>
          </a:p>
          <a:p>
            <a:pPr marL="342900" indent="-342900">
              <a:buAutoNum type="arabicParenR"/>
            </a:pPr>
            <a:endParaRPr lang="en-US" sz="2400" dirty="0"/>
          </a:p>
          <a:p>
            <a:pPr marL="342900" indent="-342900">
              <a:buAutoNum type="arabicParenR"/>
            </a:pPr>
            <a:r>
              <a:rPr lang="en-US" sz="2400" dirty="0"/>
              <a:t>In January a baby elephant weighs 180kg. By March the weight of the baby elephant had increased by ⅜. Work out the weight of the baby elephant in March.</a:t>
            </a:r>
          </a:p>
          <a:p>
            <a:pPr marL="342900" indent="-342900">
              <a:buAutoNum type="arabicParenR"/>
            </a:pPr>
            <a:endParaRPr lang="en-US" sz="2400" dirty="0"/>
          </a:p>
          <a:p>
            <a:pPr marL="342900" indent="-342900">
              <a:buAutoNum type="arabicParenR"/>
            </a:pPr>
            <a:r>
              <a:rPr lang="en-US" sz="2400" dirty="0"/>
              <a:t>Bill is 80 years old. His son Max is ⅝ of his age. His granddaughter Jayne is ⅕ of his age. How many years older than Jayne is Max?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77434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709" y="1798351"/>
            <a:ext cx="9689173" cy="2430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2017 Paper 2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62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Comparing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42992" y="2132957"/>
                <a:ext cx="8047051" cy="14568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3200" dirty="0"/>
                  <a:t>Which is bigger?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OR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2132957"/>
                <a:ext cx="8047051" cy="1456874"/>
              </a:xfrm>
              <a:prstGeom prst="rect">
                <a:avLst/>
              </a:prstGeom>
              <a:blipFill>
                <a:blip r:embed="rId2"/>
                <a:stretch>
                  <a:fillRect l="-3106" t="-8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3418" y="4174002"/>
                <a:ext cx="7828391" cy="17248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3200" dirty="0"/>
                  <a:t>Write the following in </a:t>
                </a:r>
                <a:r>
                  <a:rPr lang="en-GB" sz="3200" b="1" dirty="0"/>
                  <a:t>ascending </a:t>
                </a:r>
                <a:r>
                  <a:rPr lang="en-GB" sz="3200" dirty="0"/>
                  <a:t>order:</a:t>
                </a:r>
              </a:p>
              <a:p>
                <a:endParaRPr lang="en-GB" sz="32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418" y="4174002"/>
                <a:ext cx="7828391" cy="1724896"/>
              </a:xfrm>
              <a:prstGeom prst="rect">
                <a:avLst/>
              </a:prstGeom>
              <a:blipFill>
                <a:blip r:embed="rId3"/>
                <a:stretch>
                  <a:fillRect l="-3193" t="-7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7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E53FFBEA-2CCE-4E8B-BD84-669BE00B2E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D27BA0-53E6-4975-B3AC-A701C62BDE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79685-58CA-4705-A004-4DAFF4BF643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a675e989-819c-4ef8-a9e7-308823201b2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519</Words>
  <Application>Microsoft Office PowerPoint</Application>
  <PresentationFormat>Widescreen</PresentationFormat>
  <Paragraphs>108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Starter</vt:lpstr>
      <vt:lpstr>FRACTIONS</vt:lpstr>
      <vt:lpstr>Converting Mixed Numbers and Improper Fractions</vt:lpstr>
      <vt:lpstr>Your turn…</vt:lpstr>
      <vt:lpstr>PowerPoint Presentation</vt:lpstr>
      <vt:lpstr>Fractions of Amounts</vt:lpstr>
      <vt:lpstr>Your turn…</vt:lpstr>
      <vt:lpstr>PowerPoint Presentation</vt:lpstr>
      <vt:lpstr>Comparing Fractions</vt:lpstr>
      <vt:lpstr>Your turn… </vt:lpstr>
      <vt:lpstr>PowerPoint Presentation</vt:lpstr>
      <vt:lpstr>Adding and Subtracting Fractions</vt:lpstr>
      <vt:lpstr>Your turn…</vt:lpstr>
      <vt:lpstr>PowerPoint Presentation</vt:lpstr>
      <vt:lpstr>Multiplying And Dividing Fractions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Jenisha Ananthan</dc:creator>
  <cp:lastModifiedBy>Malcolm Cooke</cp:lastModifiedBy>
  <cp:revision>51</cp:revision>
  <dcterms:created xsi:type="dcterms:W3CDTF">2021-03-23T09:48:12Z</dcterms:created>
  <dcterms:modified xsi:type="dcterms:W3CDTF">2023-10-01T10:32:13Z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