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75" r:id="rId5"/>
    <p:sldId id="257" r:id="rId6"/>
    <p:sldId id="295" r:id="rId7"/>
    <p:sldId id="290" r:id="rId8"/>
    <p:sldId id="283" r:id="rId9"/>
    <p:sldId id="296" r:id="rId10"/>
    <p:sldId id="261" r:id="rId11"/>
    <p:sldId id="260" r:id="rId12"/>
    <p:sldId id="297" r:id="rId13"/>
    <p:sldId id="285" r:id="rId14"/>
    <p:sldId id="294" r:id="rId15"/>
    <p:sldId id="292" r:id="rId16"/>
    <p:sldId id="287" r:id="rId17"/>
    <p:sldId id="298" r:id="rId18"/>
    <p:sldId id="289" r:id="rId19"/>
    <p:sldId id="29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D8A177-C1DC-4986-BF5E-DA63C97C22E2}" v="4" dt="2023-01-24T17:52:38.4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2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FAAD08-2552-472D-8F6D-C32A91635BB2}" type="datetimeFigureOut">
              <a:rPr lang="en-GB" smtClean="0"/>
              <a:t>24/01/2023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BD4E41-2E76-45E4-B93D-D2B101D08B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103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BD4E41-2E76-45E4-B93D-D2B101D08B7A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124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BD4E41-2E76-45E4-B93D-D2B101D08B7A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52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24/01/2023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D321-2E16-47D9-957D-DB7BFB873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48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Starter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ABCA-DD0F-4F09-B028-1F7980D9E538}"/>
              </a:ext>
            </a:extLst>
          </p:cNvPr>
          <p:cNvSpPr txBox="1"/>
          <p:nvPr/>
        </p:nvSpPr>
        <p:spPr>
          <a:xfrm>
            <a:off x="1000369" y="1258989"/>
            <a:ext cx="4814021" cy="31700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ctr">
              <a:buAutoNum type="arabicParenR"/>
            </a:pPr>
            <a:r>
              <a:rPr lang="en-GB" sz="3200" dirty="0"/>
              <a:t>Find the side x.</a:t>
            </a:r>
          </a:p>
          <a:p>
            <a:pPr marL="457200" indent="-457200" algn="ctr">
              <a:buAutoNum type="arabicParenR"/>
            </a:pPr>
            <a:endParaRPr lang="en-GB" sz="2400" dirty="0"/>
          </a:p>
          <a:p>
            <a:pPr algn="ctr"/>
            <a:endParaRPr lang="en-GB" sz="2400" dirty="0"/>
          </a:p>
          <a:p>
            <a:pPr algn="ctr"/>
            <a:endParaRPr lang="en-GB" sz="2400" dirty="0"/>
          </a:p>
          <a:p>
            <a:pPr marL="457200" indent="-457200" algn="ctr">
              <a:buAutoNum type="arabicParenR"/>
            </a:pPr>
            <a:endParaRPr lang="en-GB" sz="2400" dirty="0"/>
          </a:p>
          <a:p>
            <a:pPr algn="ctr"/>
            <a:endParaRPr lang="en-GB" sz="2400" dirty="0"/>
          </a:p>
          <a:p>
            <a:pPr algn="ctr"/>
            <a:endParaRPr lang="en-GB" sz="2400" dirty="0"/>
          </a:p>
          <a:p>
            <a:pPr algn="ctr"/>
            <a:endParaRPr lang="en-GB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7E0DC7-5DCC-4428-865F-99B6B664E9FC}"/>
              </a:ext>
            </a:extLst>
          </p:cNvPr>
          <p:cNvSpPr txBox="1"/>
          <p:nvPr/>
        </p:nvSpPr>
        <p:spPr>
          <a:xfrm>
            <a:off x="978834" y="4976595"/>
            <a:ext cx="481402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2)</a:t>
            </a:r>
            <a:r>
              <a:rPr lang="en-GB" sz="3200" b="1" dirty="0"/>
              <a:t> </a:t>
            </a:r>
            <a:r>
              <a:rPr lang="en-GB" sz="3200" dirty="0"/>
              <a:t>Solve  5x + 2 = 36</a:t>
            </a:r>
            <a:endParaRPr lang="en-GB" sz="3200" dirty="0">
              <a:cs typeface="Calibri"/>
            </a:endParaRPr>
          </a:p>
          <a:p>
            <a:pPr algn="ctr"/>
            <a:endParaRPr lang="en-GB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E48B8A-FE54-4957-B24D-59A57C490422}"/>
              </a:ext>
            </a:extLst>
          </p:cNvPr>
          <p:cNvSpPr txBox="1"/>
          <p:nvPr/>
        </p:nvSpPr>
        <p:spPr>
          <a:xfrm>
            <a:off x="7163816" y="1258989"/>
            <a:ext cx="3653017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3) </a:t>
            </a:r>
            <a:r>
              <a:rPr lang="en-GB" sz="2800" dirty="0">
                <a:cs typeface="Calibri"/>
              </a:rPr>
              <a:t>Show -2 &lt; x ≤ 3 on a number line </a:t>
            </a:r>
          </a:p>
          <a:p>
            <a:pPr algn="ctr"/>
            <a:r>
              <a:rPr lang="en-GB" sz="2800" dirty="0">
                <a:cs typeface="Calibri"/>
              </a:rPr>
              <a:t>(draw it out in your books from -4 to 4)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724976-30D5-4005-9F11-15947793B832}"/>
              </a:ext>
            </a:extLst>
          </p:cNvPr>
          <p:cNvSpPr txBox="1"/>
          <p:nvPr/>
        </p:nvSpPr>
        <p:spPr>
          <a:xfrm>
            <a:off x="6470555" y="3429000"/>
            <a:ext cx="5039533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4) There are 500 butterflies in a field. The number increases </a:t>
            </a:r>
            <a:r>
              <a:rPr lang="en-US" sz="2800"/>
              <a:t>by 35</a:t>
            </a:r>
            <a:r>
              <a:rPr lang="en-US" sz="2800" dirty="0"/>
              <a:t>%. How many butterflies are now in the field?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389ED6-802A-4BC0-B573-13AA8D3322A8}"/>
              </a:ext>
            </a:extLst>
          </p:cNvPr>
          <p:cNvSpPr txBox="1"/>
          <p:nvPr/>
        </p:nvSpPr>
        <p:spPr>
          <a:xfrm>
            <a:off x="7278156" y="5599011"/>
            <a:ext cx="3424329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5) </a:t>
            </a:r>
            <a:r>
              <a:rPr lang="en-GB" sz="2800" dirty="0"/>
              <a:t>What is 1/4 ÷ 2/5?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BB584F14-305A-4DD8-A1F2-4CBFBAB8725B}"/>
              </a:ext>
            </a:extLst>
          </p:cNvPr>
          <p:cNvSpPr/>
          <p:nvPr/>
        </p:nvSpPr>
        <p:spPr>
          <a:xfrm>
            <a:off x="2349794" y="2028430"/>
            <a:ext cx="2381693" cy="1605516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CC3174-3CDC-4C82-BF3A-66D59B755E34}"/>
              </a:ext>
            </a:extLst>
          </p:cNvPr>
          <p:cNvSpPr txBox="1"/>
          <p:nvPr/>
        </p:nvSpPr>
        <p:spPr>
          <a:xfrm>
            <a:off x="1523749" y="2515759"/>
            <a:ext cx="8108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6cm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0824B1-DC34-4617-90AC-FE39CAF3A275}"/>
              </a:ext>
            </a:extLst>
          </p:cNvPr>
          <p:cNvSpPr txBox="1"/>
          <p:nvPr/>
        </p:nvSpPr>
        <p:spPr>
          <a:xfrm>
            <a:off x="2872785" y="3633946"/>
            <a:ext cx="1069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10cm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D145314-D7A0-424A-93F7-C7077C1E2D28}"/>
              </a:ext>
            </a:extLst>
          </p:cNvPr>
          <p:cNvSpPr txBox="1"/>
          <p:nvPr/>
        </p:nvSpPr>
        <p:spPr>
          <a:xfrm>
            <a:off x="3540641" y="2290040"/>
            <a:ext cx="914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x</a:t>
            </a:r>
            <a:r>
              <a:rPr lang="en-GB" sz="2800" i="1" dirty="0"/>
              <a:t> </a:t>
            </a:r>
            <a:r>
              <a:rPr lang="en-GB" sz="2800" dirty="0"/>
              <a:t>cm</a:t>
            </a:r>
          </a:p>
        </p:txBody>
      </p:sp>
    </p:spTree>
    <p:extLst>
      <p:ext uri="{BB962C8B-B14F-4D97-AF65-F5344CB8AC3E}">
        <p14:creationId xmlns:p14="http://schemas.microsoft.com/office/powerpoint/2010/main" val="1249312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546070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301492"/>
            <a:ext cx="5157261" cy="62786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84748" y="1766157"/>
            <a:ext cx="499311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1) Mel buys a house for £352 000. She sells the house for £325 600. Calculate the percentage loss Mel makes.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2) Last year Victoria paid £354 for her car insurance. This year she has to pay £329 for her car insurance. Work out the percentage decrease in her car insurance. </a:t>
            </a:r>
          </a:p>
          <a:p>
            <a:r>
              <a:rPr lang="en-US" sz="2400" b="1" dirty="0"/>
              <a:t>Give your answer to 1 decimal place.</a:t>
            </a:r>
            <a:endParaRPr lang="en-GB" sz="2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F37A20-FF8A-4463-A0C0-7853F9272E90}"/>
              </a:ext>
            </a:extLst>
          </p:cNvPr>
          <p:cNvSpPr txBox="1"/>
          <p:nvPr/>
        </p:nvSpPr>
        <p:spPr>
          <a:xfrm>
            <a:off x="6667999" y="519662"/>
            <a:ext cx="4601565" cy="62786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/>
              <a:t>3) The average house price in London in 2017 was £474902. The average house price in London in 2018 was £469538. Calculate the percentage change in house prices between 2017 and 2018. </a:t>
            </a:r>
          </a:p>
          <a:p>
            <a:r>
              <a:rPr lang="en-US" sz="2400" b="1" dirty="0"/>
              <a:t>Give your answer correct to 1 decimal place.</a:t>
            </a:r>
          </a:p>
          <a:p>
            <a:endParaRPr lang="en-US" sz="2400" b="1" dirty="0"/>
          </a:p>
          <a:p>
            <a:r>
              <a:rPr lang="en-US" sz="2400" dirty="0"/>
              <a:t>4) Banana Computers sold 19.3 million computers in 2017. In 2018, they sold 18.2 million computers. </a:t>
            </a:r>
          </a:p>
          <a:p>
            <a:r>
              <a:rPr lang="en-US" sz="2400" dirty="0"/>
              <a:t>Work out the percentage decrease in the number of computers sold. </a:t>
            </a:r>
          </a:p>
          <a:p>
            <a:r>
              <a:rPr lang="en-US" sz="2400" b="1" dirty="0"/>
              <a:t>Give your answer to 3 significant figures.</a:t>
            </a:r>
            <a:endParaRPr lang="en-US" b="1" dirty="0">
              <a:solidFill>
                <a:schemeClr val="accent1"/>
              </a:solidFill>
            </a:endParaRPr>
          </a:p>
          <a:p>
            <a:endParaRPr lang="en-US" b="1" dirty="0">
              <a:solidFill>
                <a:schemeClr val="accent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6C3DCF5-7F1B-4C2E-939E-45313DA13C72}"/>
              </a:ext>
            </a:extLst>
          </p:cNvPr>
          <p:cNvGrpSpPr/>
          <p:nvPr/>
        </p:nvGrpSpPr>
        <p:grpSpPr>
          <a:xfrm>
            <a:off x="2543579" y="2979147"/>
            <a:ext cx="6968653" cy="3577361"/>
            <a:chOff x="2543579" y="2979147"/>
            <a:chExt cx="6968653" cy="357736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E68449D-BAB6-4D42-9071-715995ECCB0E}"/>
                </a:ext>
              </a:extLst>
            </p:cNvPr>
            <p:cNvSpPr txBox="1"/>
            <p:nvPr/>
          </p:nvSpPr>
          <p:spPr>
            <a:xfrm>
              <a:off x="8517082" y="6094843"/>
              <a:ext cx="9951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5.70%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7B6BC29-297B-49CB-B9E8-9C0948542030}"/>
                </a:ext>
              </a:extLst>
            </p:cNvPr>
            <p:cNvSpPr txBox="1"/>
            <p:nvPr/>
          </p:nvSpPr>
          <p:spPr>
            <a:xfrm>
              <a:off x="2543579" y="2979147"/>
              <a:ext cx="837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7.5%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7DBEFAA-B161-4841-8A3E-7E7FD6790B43}"/>
                </a:ext>
              </a:extLst>
            </p:cNvPr>
            <p:cNvSpPr txBox="1"/>
            <p:nvPr/>
          </p:nvSpPr>
          <p:spPr>
            <a:xfrm>
              <a:off x="2543579" y="5864010"/>
              <a:ext cx="837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7.1%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0648027-0955-478F-BA05-BCFC11E434CF}"/>
                </a:ext>
              </a:extLst>
            </p:cNvPr>
            <p:cNvSpPr txBox="1"/>
            <p:nvPr/>
          </p:nvSpPr>
          <p:spPr>
            <a:xfrm>
              <a:off x="8517082" y="3440812"/>
              <a:ext cx="837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1.1%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5685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9A2CBFB-8434-9652-821A-CF1B164B45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0712" y="1128712"/>
            <a:ext cx="8410575" cy="4600575"/>
          </a:xfrm>
          <a:prstGeom prst="rect">
            <a:avLst/>
          </a:prstGeom>
        </p:spPr>
      </p:pic>
      <p:pic>
        <p:nvPicPr>
          <p:cNvPr id="6" name="Picture 2" descr="Image result for calculator symbols">
            <a:extLst>
              <a:ext uri="{FF2B5EF4-FFF2-40B4-BE49-F238E27FC236}">
                <a16:creationId xmlns:a16="http://schemas.microsoft.com/office/drawing/2014/main" id="{94D52E28-326B-5F4B-A3AF-D2B7C380DC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00611" y="285186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8863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878D9E8-926A-4779-8783-3FD8B750BA7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021" r="1106" b="3429"/>
          <a:stretch/>
        </p:blipFill>
        <p:spPr>
          <a:xfrm>
            <a:off x="1658698" y="217967"/>
            <a:ext cx="8874603" cy="6422065"/>
          </a:xfrm>
          <a:prstGeom prst="rect">
            <a:avLst/>
          </a:prstGeom>
        </p:spPr>
      </p:pic>
      <p:pic>
        <p:nvPicPr>
          <p:cNvPr id="5" name="Picture 2" descr="Image result for calculator symbols">
            <a:extLst>
              <a:ext uri="{FF2B5EF4-FFF2-40B4-BE49-F238E27FC236}">
                <a16:creationId xmlns:a16="http://schemas.microsoft.com/office/drawing/2014/main" id="{F2DC251A-AE7E-4EEB-AF1C-330D246A92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00611" y="285186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2275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REVERSE PERCENTAGE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ED4260-F0C5-47DB-8539-52D4F75382D4}"/>
              </a:ext>
            </a:extLst>
          </p:cNvPr>
          <p:cNvSpPr txBox="1"/>
          <p:nvPr/>
        </p:nvSpPr>
        <p:spPr>
          <a:xfrm>
            <a:off x="972880" y="2011296"/>
            <a:ext cx="102462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0" dirty="0">
                <a:effectLst/>
              </a:rPr>
              <a:t>A bike was reduced by 20% in a sale. </a:t>
            </a:r>
            <a:br>
              <a:rPr lang="en-US" sz="3200" b="0" dirty="0">
                <a:effectLst/>
              </a:rPr>
            </a:br>
            <a:r>
              <a:rPr lang="en-US" sz="3200" b="0" dirty="0">
                <a:effectLst/>
              </a:rPr>
              <a:t>If its sale price was £520, what was the original price?</a:t>
            </a:r>
          </a:p>
        </p:txBody>
      </p:sp>
      <p:sp>
        <p:nvSpPr>
          <p:cNvPr id="7" name="Rounded Rectangle 7">
            <a:extLst>
              <a:ext uri="{FF2B5EF4-FFF2-40B4-BE49-F238E27FC236}">
                <a16:creationId xmlns:a16="http://schemas.microsoft.com/office/drawing/2014/main" id="{670CE64D-A1D2-354D-E1FA-D50864D4107E}"/>
              </a:ext>
            </a:extLst>
          </p:cNvPr>
          <p:cNvSpPr/>
          <p:nvPr/>
        </p:nvSpPr>
        <p:spPr>
          <a:xfrm>
            <a:off x="752474" y="1496726"/>
            <a:ext cx="10944225" cy="21063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8">
            <a:extLst>
              <a:ext uri="{FF2B5EF4-FFF2-40B4-BE49-F238E27FC236}">
                <a16:creationId xmlns:a16="http://schemas.microsoft.com/office/drawing/2014/main" id="{4B770373-1139-8F84-151F-A53AFB4399F3}"/>
              </a:ext>
            </a:extLst>
          </p:cNvPr>
          <p:cNvSpPr/>
          <p:nvPr/>
        </p:nvSpPr>
        <p:spPr>
          <a:xfrm>
            <a:off x="752474" y="4202231"/>
            <a:ext cx="10944225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D01AA1-E086-9E09-1601-4DE53B9E3E3E}"/>
              </a:ext>
            </a:extLst>
          </p:cNvPr>
          <p:cNvSpPr txBox="1"/>
          <p:nvPr/>
        </p:nvSpPr>
        <p:spPr>
          <a:xfrm>
            <a:off x="972879" y="4670541"/>
            <a:ext cx="102462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Lauren is given a 12% pay rise. Her new salary is £24,080. What was </a:t>
            </a:r>
            <a:r>
              <a:rPr lang="en-US" sz="3200" dirty="0" err="1"/>
              <a:t>Laurenʼs</a:t>
            </a:r>
            <a:r>
              <a:rPr lang="en-US" sz="3200" dirty="0"/>
              <a:t> salary before the pay rise?</a:t>
            </a:r>
            <a:endParaRPr lang="en-US" sz="3200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21742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157261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754912"/>
            <a:ext cx="5157261" cy="582522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24397" y="1720584"/>
            <a:ext cx="4985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1)</a:t>
            </a:r>
            <a:r>
              <a:rPr lang="en-US" sz="2400" dirty="0"/>
              <a:t> In a sale, normal prices are reduced by 15%. The sale price of a CD player is £102. </a:t>
            </a:r>
            <a:br>
              <a:rPr lang="en-US" sz="2400" dirty="0"/>
            </a:br>
            <a:r>
              <a:rPr lang="en-US" sz="2400" b="1" dirty="0"/>
              <a:t>Work out the normal price of the CD player.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2) A garage sells cars. It offers a discount of 20% off the normal price for cash. Dave pays £5200 cash for a car. </a:t>
            </a:r>
          </a:p>
          <a:p>
            <a:r>
              <a:rPr lang="en-US" sz="2400" b="1" dirty="0"/>
              <a:t>Calculate the normal price of the car.</a:t>
            </a:r>
            <a:endParaRPr lang="en-GB" sz="2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F37A20-FF8A-4463-A0C0-7853F9272E90}"/>
              </a:ext>
            </a:extLst>
          </p:cNvPr>
          <p:cNvSpPr txBox="1"/>
          <p:nvPr/>
        </p:nvSpPr>
        <p:spPr>
          <a:xfrm>
            <a:off x="6519624" y="1026041"/>
            <a:ext cx="490414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3) The price of all rail season tickets to London increased by 4%. The price of a rail season ticket from Cambridge to London increased by £121.60.</a:t>
            </a:r>
          </a:p>
          <a:p>
            <a:r>
              <a:rPr lang="en-US" sz="2400" b="1" dirty="0"/>
              <a:t>Work out the price before this increase.</a:t>
            </a:r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en-US" sz="2400" dirty="0"/>
              <a:t>4) In a sale, normal prices are reduced by 20%. A saddle for his horse in the sale. The sale price of the saddle was £220. </a:t>
            </a:r>
          </a:p>
          <a:p>
            <a:r>
              <a:rPr lang="en-US" sz="2400" b="1" dirty="0"/>
              <a:t>Calculate the normal price of the saddle.</a:t>
            </a:r>
          </a:p>
        </p:txBody>
      </p:sp>
    </p:spTree>
    <p:extLst>
      <p:ext uri="{BB962C8B-B14F-4D97-AF65-F5344CB8AC3E}">
        <p14:creationId xmlns:p14="http://schemas.microsoft.com/office/powerpoint/2010/main" val="3766052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157261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754912"/>
            <a:ext cx="5157261" cy="582522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24397" y="1720584"/>
            <a:ext cx="4985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1)</a:t>
            </a:r>
            <a:r>
              <a:rPr lang="en-US" sz="2400" dirty="0"/>
              <a:t> In a sale, normal prices are reduced by 15%. The sale price of a CD player is £102. </a:t>
            </a:r>
            <a:br>
              <a:rPr lang="en-US" sz="2400" dirty="0"/>
            </a:br>
            <a:r>
              <a:rPr lang="en-US" sz="2400" b="1" dirty="0"/>
              <a:t>Work out the normal price of the CD player.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2) A garage sells cars. It offers a discount of 20% off the normal price for cash. Dave pays £5200 cash for a car. </a:t>
            </a:r>
          </a:p>
          <a:p>
            <a:r>
              <a:rPr lang="en-US" sz="2400" b="1" dirty="0"/>
              <a:t>Calculate the normal price of the car.</a:t>
            </a:r>
            <a:endParaRPr lang="en-GB" sz="2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F37A20-FF8A-4463-A0C0-7853F9272E90}"/>
              </a:ext>
            </a:extLst>
          </p:cNvPr>
          <p:cNvSpPr txBox="1"/>
          <p:nvPr/>
        </p:nvSpPr>
        <p:spPr>
          <a:xfrm>
            <a:off x="6519624" y="1026041"/>
            <a:ext cx="490414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3) The price of all rail season tickets to London increased by 4%. The price of a rail season ticket from Cambridge to London increased by £121.60.</a:t>
            </a:r>
          </a:p>
          <a:p>
            <a:r>
              <a:rPr lang="en-US" sz="2400" b="1" dirty="0"/>
              <a:t>Work out the price before this increase.</a:t>
            </a:r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en-US" sz="2400" dirty="0"/>
              <a:t>4) In a sale, normal prices are reduced by 20%. A saddle for his horse in the sale. The sale price of the saddle was £220. </a:t>
            </a:r>
          </a:p>
          <a:p>
            <a:r>
              <a:rPr lang="en-US" sz="2400" b="1" dirty="0"/>
              <a:t>Calculate the normal price of the saddle.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287867D-7303-4834-A771-F74109D1C3EF}"/>
              </a:ext>
            </a:extLst>
          </p:cNvPr>
          <p:cNvGrpSpPr/>
          <p:nvPr/>
        </p:nvGrpSpPr>
        <p:grpSpPr>
          <a:xfrm>
            <a:off x="2701684" y="3294938"/>
            <a:ext cx="6876386" cy="3284508"/>
            <a:chOff x="2701684" y="3294938"/>
            <a:chExt cx="6876386" cy="328450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117A711-54E2-4FF5-A8C4-F5FDC12B0EA3}"/>
                </a:ext>
              </a:extLst>
            </p:cNvPr>
            <p:cNvSpPr txBox="1"/>
            <p:nvPr/>
          </p:nvSpPr>
          <p:spPr>
            <a:xfrm>
              <a:off x="2761598" y="3325759"/>
              <a:ext cx="8506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£120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6252BBD-AF47-4D3C-AE1D-8E5C73CC3DE3}"/>
                </a:ext>
              </a:extLst>
            </p:cNvPr>
            <p:cNvSpPr txBox="1"/>
            <p:nvPr/>
          </p:nvSpPr>
          <p:spPr>
            <a:xfrm>
              <a:off x="2701684" y="6117781"/>
              <a:ext cx="9704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£6500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BC6BB07-DE6A-41BD-AA28-D12149ED94F4}"/>
                </a:ext>
              </a:extLst>
            </p:cNvPr>
            <p:cNvSpPr txBox="1"/>
            <p:nvPr/>
          </p:nvSpPr>
          <p:spPr>
            <a:xfrm>
              <a:off x="8365441" y="3294938"/>
              <a:ext cx="12126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£116.92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24DEA1A-A344-4D82-8CAD-EBE167F4E5BC}"/>
                </a:ext>
              </a:extLst>
            </p:cNvPr>
            <p:cNvSpPr txBox="1"/>
            <p:nvPr/>
          </p:nvSpPr>
          <p:spPr>
            <a:xfrm>
              <a:off x="8609261" y="5950330"/>
              <a:ext cx="8506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£275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56128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6800309-09C2-4C96-9768-68BDEC560B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45"/>
          <a:stretch/>
        </p:blipFill>
        <p:spPr>
          <a:xfrm>
            <a:off x="1670606" y="771154"/>
            <a:ext cx="8850788" cy="5315692"/>
          </a:xfrm>
          <a:prstGeom prst="rect">
            <a:avLst/>
          </a:prstGeom>
        </p:spPr>
      </p:pic>
      <p:pic>
        <p:nvPicPr>
          <p:cNvPr id="5" name="Picture 2" descr="Image result for calculator symbols">
            <a:extLst>
              <a:ext uri="{FF2B5EF4-FFF2-40B4-BE49-F238E27FC236}">
                <a16:creationId xmlns:a16="http://schemas.microsoft.com/office/drawing/2014/main" id="{D78F30F2-2E66-4D19-8846-CE9C4F8618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00611" y="285186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9404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10991" y="1150836"/>
            <a:ext cx="107880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cs typeface="Times New Roman" panose="02020603050405020304" pitchFamily="18" charset="0"/>
              </a:rPr>
              <a:t>Learning Objectives</a:t>
            </a:r>
          </a:p>
          <a:p>
            <a:r>
              <a:rPr lang="en-GB" sz="2400" dirty="0">
                <a:cs typeface="Times New Roman" panose="02020603050405020304" pitchFamily="18" charset="0"/>
              </a:rPr>
              <a:t>To be able to:</a:t>
            </a:r>
          </a:p>
          <a:p>
            <a:pPr marL="342900" indent="-342900">
              <a:buFontTx/>
              <a:buChar char="-"/>
            </a:pPr>
            <a:r>
              <a:rPr lang="en-GB" sz="2400" dirty="0">
                <a:cs typeface="Times New Roman" panose="02020603050405020304" pitchFamily="18" charset="0"/>
              </a:rPr>
              <a:t>Solve problems involving percentage change</a:t>
            </a:r>
          </a:p>
          <a:p>
            <a:pPr marL="285750" indent="-285750">
              <a:buFontTx/>
              <a:buChar char="-"/>
            </a:pPr>
            <a:r>
              <a:rPr lang="en-GB" sz="2400" dirty="0">
                <a:cs typeface="Times New Roman" panose="02020603050405020304" pitchFamily="18" charset="0"/>
              </a:rPr>
              <a:t>Percentage increase/ decrease</a:t>
            </a:r>
          </a:p>
          <a:p>
            <a:pPr marL="285750" indent="-285750">
              <a:buFontTx/>
              <a:buChar char="-"/>
            </a:pPr>
            <a:r>
              <a:rPr lang="en-GB" sz="2400" dirty="0">
                <a:cs typeface="Times New Roman" panose="02020603050405020304" pitchFamily="18" charset="0"/>
              </a:rPr>
              <a:t>Reverse Percentage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71055" y="1191491"/>
            <a:ext cx="11286836" cy="185165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3211033"/>
            <a:ext cx="11286836" cy="351289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/>
              <a:t>PERCENTAGE CHANGE</a:t>
            </a:r>
            <a:endParaRPr lang="en-GB" b="1" u="sng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A528121-2E7B-4B2E-9045-AD4153C800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7915" y="3364344"/>
            <a:ext cx="3636167" cy="272325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E356C52-251E-473B-AB25-FD22BDD79A57}"/>
              </a:ext>
            </a:extLst>
          </p:cNvPr>
          <p:cNvSpPr txBox="1"/>
          <p:nvPr/>
        </p:nvSpPr>
        <p:spPr>
          <a:xfrm>
            <a:off x="2592984" y="6152257"/>
            <a:ext cx="70060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How much of each ingredient is needed for 10 people?</a:t>
            </a:r>
          </a:p>
        </p:txBody>
      </p:sp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493"/>
          </a:xfrm>
        </p:spPr>
        <p:txBody>
          <a:bodyPr/>
          <a:lstStyle/>
          <a:p>
            <a:pPr algn="ctr"/>
            <a:r>
              <a:rPr lang="en-GB" u="sng" dirty="0"/>
              <a:t>PERCENTAGE – RECAP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4353406-FE20-4801-9A05-B4F4A1AAD73D}"/>
                  </a:ext>
                </a:extLst>
              </p:cNvPr>
              <p:cNvSpPr txBox="1"/>
              <p:nvPr/>
            </p:nvSpPr>
            <p:spPr>
              <a:xfrm flipH="1">
                <a:off x="740571" y="1389016"/>
                <a:ext cx="10515599" cy="47293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3200" dirty="0"/>
                  <a:t>What is 33% of 600?  </a:t>
                </a:r>
              </a:p>
              <a:p>
                <a:pPr marL="514350" indent="-514350">
                  <a:buAutoNum type="arabicParenR"/>
                </a:pPr>
                <a:endParaRPr lang="en-GB" sz="3200" dirty="0"/>
              </a:p>
              <a:p>
                <a:pPr marL="514350" indent="-514350">
                  <a:buAutoNum type="arabicParenR"/>
                </a:pPr>
                <a:r>
                  <a:rPr lang="en-GB" sz="3200" dirty="0"/>
                  <a:t>What is 140% of 200?</a:t>
                </a:r>
              </a:p>
              <a:p>
                <a:pPr marL="514350" indent="-514350">
                  <a:buAutoNum type="arabicParenR"/>
                </a:pPr>
                <a:endParaRPr lang="en-GB" sz="3200" dirty="0"/>
              </a:p>
              <a:p>
                <a:pPr marL="514350" indent="-514350">
                  <a:buAutoNum type="arabicParenR"/>
                </a:pPr>
                <a:r>
                  <a:rPr lang="en-GB" sz="3200" dirty="0"/>
                  <a:t>What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en-GB" sz="3200" dirty="0"/>
                  <a:t> as a percentage?</a:t>
                </a:r>
              </a:p>
              <a:p>
                <a:pPr marL="514350" indent="-514350">
                  <a:buAutoNum type="arabicParenR"/>
                </a:pPr>
                <a:endParaRPr lang="en-GB" sz="3200" dirty="0"/>
              </a:p>
              <a:p>
                <a:pPr marL="514350" indent="-514350">
                  <a:buAutoNum type="arabicParenR"/>
                </a:pPr>
                <a:r>
                  <a:rPr lang="en-GB" sz="3200" dirty="0"/>
                  <a:t>What would be your </a:t>
                </a:r>
                <a:r>
                  <a:rPr lang="en-GB" sz="3200" b="1" dirty="0"/>
                  <a:t>multiplier</a:t>
                </a:r>
                <a:r>
                  <a:rPr lang="en-GB" sz="3200" dirty="0"/>
                  <a:t> for a 12% decrease?</a:t>
                </a:r>
              </a:p>
              <a:p>
                <a:pPr marL="514350" indent="-514350">
                  <a:buAutoNum type="arabicParenR"/>
                </a:pPr>
                <a:endParaRPr lang="en-GB" sz="3200" dirty="0"/>
              </a:p>
              <a:p>
                <a:pPr marL="514350" indent="-514350">
                  <a:buAutoNum type="arabicParenR"/>
                </a:pPr>
                <a:r>
                  <a:rPr lang="en-GB" sz="3200" dirty="0"/>
                  <a:t>If 60% of a number is 120, what is the number?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4353406-FE20-4801-9A05-B4F4A1AAD7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40571" y="1389016"/>
                <a:ext cx="10515599" cy="4729308"/>
              </a:xfrm>
              <a:prstGeom prst="rect">
                <a:avLst/>
              </a:prstGeom>
              <a:blipFill>
                <a:blip r:embed="rId2"/>
                <a:stretch>
                  <a:fillRect l="-1507" t="-2062" b="-34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4F91FE3-0E19-4296-823C-A6F3B299237D}"/>
              </a:ext>
            </a:extLst>
          </p:cNvPr>
          <p:cNvSpPr/>
          <p:nvPr/>
        </p:nvSpPr>
        <p:spPr>
          <a:xfrm>
            <a:off x="542260" y="1274618"/>
            <a:ext cx="10909169" cy="545054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152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493"/>
          </a:xfrm>
        </p:spPr>
        <p:txBody>
          <a:bodyPr/>
          <a:lstStyle/>
          <a:p>
            <a:pPr algn="ctr"/>
            <a:r>
              <a:rPr lang="en-GB" u="sng" dirty="0"/>
              <a:t>PERCENTAGE – RECAP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4353406-FE20-4801-9A05-B4F4A1AAD73D}"/>
                  </a:ext>
                </a:extLst>
              </p:cNvPr>
              <p:cNvSpPr txBox="1"/>
              <p:nvPr/>
            </p:nvSpPr>
            <p:spPr>
              <a:xfrm flipH="1">
                <a:off x="740571" y="1389016"/>
                <a:ext cx="10515599" cy="47293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3200" dirty="0"/>
                  <a:t>What is 33% of 600?  </a:t>
                </a:r>
              </a:p>
              <a:p>
                <a:pPr marL="514350" indent="-514350">
                  <a:buAutoNum type="arabicParenR"/>
                </a:pPr>
                <a:endParaRPr lang="en-GB" sz="3200" dirty="0"/>
              </a:p>
              <a:p>
                <a:pPr marL="514350" indent="-514350">
                  <a:buAutoNum type="arabicParenR"/>
                </a:pPr>
                <a:r>
                  <a:rPr lang="en-GB" sz="3200" dirty="0"/>
                  <a:t>What is 140% of 200?</a:t>
                </a:r>
              </a:p>
              <a:p>
                <a:pPr marL="514350" indent="-514350">
                  <a:buAutoNum type="arabicParenR"/>
                </a:pPr>
                <a:endParaRPr lang="en-GB" sz="3200" dirty="0"/>
              </a:p>
              <a:p>
                <a:pPr marL="514350" indent="-514350">
                  <a:buAutoNum type="arabicParenR"/>
                </a:pPr>
                <a:r>
                  <a:rPr lang="en-GB" sz="3200" dirty="0"/>
                  <a:t>What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en-GB" sz="3200" dirty="0"/>
                  <a:t> as a percentage?</a:t>
                </a:r>
              </a:p>
              <a:p>
                <a:pPr marL="514350" indent="-514350">
                  <a:buAutoNum type="arabicParenR"/>
                </a:pPr>
                <a:endParaRPr lang="en-GB" sz="3200" dirty="0"/>
              </a:p>
              <a:p>
                <a:pPr marL="514350" indent="-514350">
                  <a:buAutoNum type="arabicParenR"/>
                </a:pPr>
                <a:r>
                  <a:rPr lang="en-GB" sz="3200" dirty="0"/>
                  <a:t>What would be your </a:t>
                </a:r>
                <a:r>
                  <a:rPr lang="en-GB" sz="3200" b="1" dirty="0"/>
                  <a:t>multiplier</a:t>
                </a:r>
                <a:r>
                  <a:rPr lang="en-GB" sz="3200" dirty="0"/>
                  <a:t> for a 12% decrease?</a:t>
                </a:r>
              </a:p>
              <a:p>
                <a:pPr marL="514350" indent="-514350">
                  <a:buAutoNum type="arabicParenR"/>
                </a:pPr>
                <a:endParaRPr lang="en-GB" sz="3200" dirty="0"/>
              </a:p>
              <a:p>
                <a:pPr marL="514350" indent="-514350">
                  <a:buAutoNum type="arabicParenR"/>
                </a:pPr>
                <a:r>
                  <a:rPr lang="en-GB" sz="3200" dirty="0"/>
                  <a:t>If 60% of a number is 120, what is the number?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4353406-FE20-4801-9A05-B4F4A1AAD7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40571" y="1389016"/>
                <a:ext cx="10515599" cy="4729308"/>
              </a:xfrm>
              <a:prstGeom prst="rect">
                <a:avLst/>
              </a:prstGeom>
              <a:blipFill>
                <a:blip r:embed="rId2"/>
                <a:stretch>
                  <a:fillRect l="-1507" t="-2062" b="-34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4F91FE3-0E19-4296-823C-A6F3B299237D}"/>
              </a:ext>
            </a:extLst>
          </p:cNvPr>
          <p:cNvSpPr/>
          <p:nvPr/>
        </p:nvSpPr>
        <p:spPr>
          <a:xfrm>
            <a:off x="542260" y="1274618"/>
            <a:ext cx="10909169" cy="545054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9D4412B-E259-49E1-B7A4-70FFF5BB360C}"/>
              </a:ext>
            </a:extLst>
          </p:cNvPr>
          <p:cNvGrpSpPr/>
          <p:nvPr/>
        </p:nvGrpSpPr>
        <p:grpSpPr>
          <a:xfrm>
            <a:off x="5630988" y="1389016"/>
            <a:ext cx="5625182" cy="4664743"/>
            <a:chOff x="5630988" y="1389016"/>
            <a:chExt cx="5625182" cy="466474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EF88B93-D351-452E-97A8-408501D69E19}"/>
                </a:ext>
              </a:extLst>
            </p:cNvPr>
            <p:cNvSpPr txBox="1"/>
            <p:nvPr/>
          </p:nvSpPr>
          <p:spPr>
            <a:xfrm>
              <a:off x="9516312" y="5468984"/>
              <a:ext cx="80983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dirty="0">
                  <a:solidFill>
                    <a:srgbClr val="FF0000"/>
                  </a:solidFill>
                </a:rPr>
                <a:t>200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85638AC-A4E4-4655-8B98-71CA601649BA}"/>
                </a:ext>
              </a:extLst>
            </p:cNvPr>
            <p:cNvSpPr txBox="1"/>
            <p:nvPr/>
          </p:nvSpPr>
          <p:spPr>
            <a:xfrm>
              <a:off x="5630989" y="1389016"/>
              <a:ext cx="9300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dirty="0">
                  <a:solidFill>
                    <a:srgbClr val="FF0000"/>
                  </a:solidFill>
                </a:rPr>
                <a:t>198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E70E3ED-AB5F-4D77-8267-50E856E7B1B5}"/>
                </a:ext>
              </a:extLst>
            </p:cNvPr>
            <p:cNvSpPr txBox="1"/>
            <p:nvPr/>
          </p:nvSpPr>
          <p:spPr>
            <a:xfrm>
              <a:off x="5630988" y="2380895"/>
              <a:ext cx="9300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dirty="0">
                  <a:solidFill>
                    <a:srgbClr val="FF0000"/>
                  </a:solidFill>
                </a:rPr>
                <a:t>280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58F118B-D1F3-4697-8CF7-EEEAF96FD07D}"/>
                </a:ext>
              </a:extLst>
            </p:cNvPr>
            <p:cNvSpPr txBox="1"/>
            <p:nvPr/>
          </p:nvSpPr>
          <p:spPr>
            <a:xfrm>
              <a:off x="6561009" y="3429000"/>
              <a:ext cx="9300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dirty="0">
                  <a:solidFill>
                    <a:srgbClr val="FF0000"/>
                  </a:solidFill>
                </a:rPr>
                <a:t>16%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B4F4BBE-7C52-4772-A097-653796AD0530}"/>
                </a:ext>
              </a:extLst>
            </p:cNvPr>
            <p:cNvSpPr txBox="1"/>
            <p:nvPr/>
          </p:nvSpPr>
          <p:spPr>
            <a:xfrm>
              <a:off x="10326149" y="4550430"/>
              <a:ext cx="9300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dirty="0">
                  <a:solidFill>
                    <a:srgbClr val="FF0000"/>
                  </a:solidFill>
                </a:rPr>
                <a:t>0.88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7862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PERCENTAGE INCREASE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83568" y="2434893"/>
            <a:ext cx="105126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</a:t>
            </a:r>
            <a:r>
              <a:rPr lang="en-US" sz="3200" b="0" i="0" dirty="0">
                <a:effectLst/>
              </a:rPr>
              <a:t>he price of a train ticket increased from £50 to £60. </a:t>
            </a:r>
            <a:br>
              <a:rPr lang="en-US" sz="3200" b="0" i="0" dirty="0">
                <a:effectLst/>
              </a:rPr>
            </a:br>
            <a:r>
              <a:rPr lang="en-US" sz="3200" b="0" i="0" dirty="0">
                <a:effectLst/>
              </a:rPr>
              <a:t>Calculate the percentage change. 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B2FE31D9-E63A-482C-844C-4D611B52FED6}"/>
              </a:ext>
            </a:extLst>
          </p:cNvPr>
          <p:cNvSpPr/>
          <p:nvPr/>
        </p:nvSpPr>
        <p:spPr>
          <a:xfrm>
            <a:off x="695738" y="2353200"/>
            <a:ext cx="11074504" cy="124060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97BE5BA-BBB5-4D85-8DB5-075FBC674C30}"/>
              </a:ext>
            </a:extLst>
          </p:cNvPr>
          <p:cNvGrpSpPr/>
          <p:nvPr/>
        </p:nvGrpSpPr>
        <p:grpSpPr>
          <a:xfrm>
            <a:off x="4090771" y="4132292"/>
            <a:ext cx="4284437" cy="1569660"/>
            <a:chOff x="2286000" y="4352329"/>
            <a:chExt cx="2197297" cy="1569660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8EE6043D-A8EA-47CD-8A04-1DBFB4553B63}"/>
                </a:ext>
              </a:extLst>
            </p:cNvPr>
            <p:cNvSpPr txBox="1"/>
            <p:nvPr/>
          </p:nvSpPr>
          <p:spPr>
            <a:xfrm>
              <a:off x="2286001" y="4352329"/>
              <a:ext cx="156298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/>
                <a:t>Increase</a:t>
              </a:r>
            </a:p>
            <a:p>
              <a:pPr algn="ctr"/>
              <a:endParaRPr lang="en-GB" sz="3200" dirty="0"/>
            </a:p>
            <a:p>
              <a:pPr algn="ctr"/>
              <a:r>
                <a:rPr lang="en-GB" sz="3200" dirty="0"/>
                <a:t>Original Amount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5A43023-74AF-4A53-947F-FE3598A5CC99}"/>
                </a:ext>
              </a:extLst>
            </p:cNvPr>
            <p:cNvCxnSpPr>
              <a:cxnSpLocks/>
            </p:cNvCxnSpPr>
            <p:nvPr/>
          </p:nvCxnSpPr>
          <p:spPr>
            <a:xfrm>
              <a:off x="2286000" y="5183034"/>
              <a:ext cx="156298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732AE32-B82B-4D9A-9A4A-3391F8B94942}"/>
                </a:ext>
              </a:extLst>
            </p:cNvPr>
            <p:cNvSpPr txBox="1"/>
            <p:nvPr/>
          </p:nvSpPr>
          <p:spPr>
            <a:xfrm>
              <a:off x="3985757" y="4921424"/>
              <a:ext cx="49754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x 100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71753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354028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15726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90656" y="1720584"/>
            <a:ext cx="518928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1) A population of 3000 bacteria increases in 3 hours to 3450. What is the percentage increase of the bacteria? 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2) In 2000 the price of a house was £72,600. By 2010 the price of the house had increased to £125,598.</a:t>
            </a:r>
          </a:p>
          <a:p>
            <a:r>
              <a:rPr lang="en-US" sz="2400" dirty="0"/>
              <a:t>Find the percentage increase in the price of the house from 2000 to 2010.</a:t>
            </a:r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F37A20-FF8A-4463-A0C0-7853F9272E90}"/>
              </a:ext>
            </a:extLst>
          </p:cNvPr>
          <p:cNvSpPr txBox="1"/>
          <p:nvPr/>
        </p:nvSpPr>
        <p:spPr>
          <a:xfrm>
            <a:off x="6663396" y="1720584"/>
            <a:ext cx="461660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3) The table below shows </a:t>
            </a:r>
            <a:r>
              <a:rPr lang="en-US" sz="2400" dirty="0" err="1"/>
              <a:t>Rebeccaʼs</a:t>
            </a:r>
            <a:r>
              <a:rPr lang="en-US" sz="2400" dirty="0"/>
              <a:t> and Jennifer's best javelin throw before and after the training camp. Which athlete had the biggest percentage improvement? </a:t>
            </a:r>
            <a:endParaRPr lang="en-GB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4B9E4A-CDBD-4B36-82E9-9DBDE599AF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3401" y="3790601"/>
            <a:ext cx="4807943" cy="1575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890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354028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15726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90656" y="1720584"/>
            <a:ext cx="518928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1) A population of 3000 bacteria increases in 3 hours to 3450. What is the percentage increase of the bacteria? 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2) In 2000 the price of a house was £72,600. By 2010 the price of the house had increased to £125,598.</a:t>
            </a:r>
          </a:p>
          <a:p>
            <a:r>
              <a:rPr lang="en-US" sz="2400" dirty="0"/>
              <a:t>Find the percentage increase in the price of the house from 2000 to 2010.</a:t>
            </a:r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F37A20-FF8A-4463-A0C0-7853F9272E90}"/>
              </a:ext>
            </a:extLst>
          </p:cNvPr>
          <p:cNvSpPr txBox="1"/>
          <p:nvPr/>
        </p:nvSpPr>
        <p:spPr>
          <a:xfrm>
            <a:off x="6663396" y="1720584"/>
            <a:ext cx="461660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3) The table below shows </a:t>
            </a:r>
            <a:r>
              <a:rPr lang="en-US" sz="2400" dirty="0" err="1"/>
              <a:t>Rebeccaʼs</a:t>
            </a:r>
            <a:r>
              <a:rPr lang="en-US" sz="2400" dirty="0"/>
              <a:t> and Jennifer's best javelin throw before and after the training camp. Which athlete had the biggest percentage improvement? </a:t>
            </a:r>
            <a:endParaRPr lang="en-GB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4B9E4A-CDBD-4B36-82E9-9DBDE599AF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3401" y="3790601"/>
            <a:ext cx="4807943" cy="15753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CBBBFA1-7455-4EA8-BB7C-AE6B1BFC617E}"/>
              </a:ext>
            </a:extLst>
          </p:cNvPr>
          <p:cNvSpPr txBox="1"/>
          <p:nvPr/>
        </p:nvSpPr>
        <p:spPr>
          <a:xfrm>
            <a:off x="2344882" y="3072809"/>
            <a:ext cx="7425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15%</a:t>
            </a:r>
          </a:p>
          <a:p>
            <a:endParaRPr lang="en-GB" sz="2400" dirty="0">
              <a:solidFill>
                <a:srgbClr val="FF0000"/>
              </a:solidFill>
            </a:endParaRPr>
          </a:p>
          <a:p>
            <a:endParaRPr lang="en-GB" sz="2400" dirty="0">
              <a:solidFill>
                <a:srgbClr val="FF0000"/>
              </a:solidFill>
            </a:endParaRPr>
          </a:p>
          <a:p>
            <a:endParaRPr lang="en-GB" sz="2400" dirty="0">
              <a:solidFill>
                <a:srgbClr val="FF0000"/>
              </a:solidFill>
            </a:endParaRPr>
          </a:p>
          <a:p>
            <a:endParaRPr lang="en-GB" sz="2400" dirty="0">
              <a:solidFill>
                <a:srgbClr val="FF0000"/>
              </a:solidFill>
            </a:endParaRPr>
          </a:p>
          <a:p>
            <a:br>
              <a:rPr lang="en-GB" sz="2400" dirty="0">
                <a:solidFill>
                  <a:srgbClr val="FF0000"/>
                </a:solidFill>
              </a:rPr>
            </a:br>
            <a:endParaRPr lang="en-GB" sz="2400" dirty="0">
              <a:solidFill>
                <a:srgbClr val="FF0000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73%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D0195C-79FA-49A0-A138-6AFADEE3EA59}"/>
              </a:ext>
            </a:extLst>
          </p:cNvPr>
          <p:cNvSpPr txBox="1"/>
          <p:nvPr/>
        </p:nvSpPr>
        <p:spPr>
          <a:xfrm>
            <a:off x="6591728" y="5496968"/>
            <a:ext cx="49586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Rebecca = 2.49%    Jennifer = 2.26% </a:t>
            </a:r>
          </a:p>
          <a:p>
            <a:r>
              <a:rPr lang="en-GB" sz="2400" dirty="0">
                <a:solidFill>
                  <a:srgbClr val="FF0000"/>
                </a:solidFill>
              </a:rPr>
              <a:t>So Rebecca has the largest % increase.</a:t>
            </a:r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PERCENTAGE DECREASE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68924" y="1657619"/>
            <a:ext cx="76541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0" dirty="0">
                <a:effectLst/>
              </a:rPr>
              <a:t>There were 160 smarties in the box yesterday, but now there are 116. </a:t>
            </a:r>
            <a:br>
              <a:rPr lang="en-US" sz="3200" b="0" dirty="0">
                <a:effectLst/>
              </a:rPr>
            </a:br>
            <a:r>
              <a:rPr lang="en-US" sz="3200" dirty="0"/>
              <a:t>W</a:t>
            </a:r>
            <a:r>
              <a:rPr lang="en-US" sz="3200" b="0" dirty="0">
                <a:effectLst/>
              </a:rPr>
              <a:t>hat is the percentage change?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4B5C7B2C-0D6B-47EA-9051-A211C4D1551A}"/>
              </a:ext>
            </a:extLst>
          </p:cNvPr>
          <p:cNvSpPr/>
          <p:nvPr/>
        </p:nvSpPr>
        <p:spPr>
          <a:xfrm>
            <a:off x="1040218" y="1400458"/>
            <a:ext cx="10111563" cy="208398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81345CB-D0E9-45D8-8501-671644DF8FC3}"/>
              </a:ext>
            </a:extLst>
          </p:cNvPr>
          <p:cNvGrpSpPr/>
          <p:nvPr/>
        </p:nvGrpSpPr>
        <p:grpSpPr>
          <a:xfrm>
            <a:off x="4090771" y="4132292"/>
            <a:ext cx="4284437" cy="1569660"/>
            <a:chOff x="2286000" y="4352329"/>
            <a:chExt cx="2197297" cy="1569660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7056C04-7BE9-418B-9A43-ACD96915249E}"/>
                </a:ext>
              </a:extLst>
            </p:cNvPr>
            <p:cNvSpPr txBox="1"/>
            <p:nvPr/>
          </p:nvSpPr>
          <p:spPr>
            <a:xfrm>
              <a:off x="2286001" y="4352329"/>
              <a:ext cx="156298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/>
                <a:t>Decrease</a:t>
              </a:r>
            </a:p>
            <a:p>
              <a:pPr algn="ctr"/>
              <a:endParaRPr lang="en-GB" sz="3200" dirty="0"/>
            </a:p>
            <a:p>
              <a:pPr algn="ctr"/>
              <a:r>
                <a:rPr lang="en-GB" sz="3200" dirty="0"/>
                <a:t>Original Amount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898F51F-5E18-46AF-83B9-238DF4769FDA}"/>
                </a:ext>
              </a:extLst>
            </p:cNvPr>
            <p:cNvCxnSpPr>
              <a:cxnSpLocks/>
            </p:cNvCxnSpPr>
            <p:nvPr/>
          </p:nvCxnSpPr>
          <p:spPr>
            <a:xfrm>
              <a:off x="2286000" y="5183034"/>
              <a:ext cx="156298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B70E1C3-53A0-4B31-B02E-E70FF537A800}"/>
                </a:ext>
              </a:extLst>
            </p:cNvPr>
            <p:cNvSpPr txBox="1"/>
            <p:nvPr/>
          </p:nvSpPr>
          <p:spPr>
            <a:xfrm>
              <a:off x="3985757" y="4921424"/>
              <a:ext cx="49754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x 100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4872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546070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301492"/>
            <a:ext cx="5157261" cy="62786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84748" y="1766157"/>
            <a:ext cx="499311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1) Mel buys a house for £352 000. She sells the house for £325 600. Calculate the percentage loss Mel makes.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2) Last year Victoria paid £354 for her car insurance. This year she has to pay £329 for her car insurance. Work out the percentage decrease in her car insurance. </a:t>
            </a:r>
          </a:p>
          <a:p>
            <a:r>
              <a:rPr lang="en-US" sz="2400" b="1" dirty="0"/>
              <a:t>Give your answer to 1 decimal place.</a:t>
            </a:r>
            <a:endParaRPr lang="en-GB" sz="2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F37A20-FF8A-4463-A0C0-7853F9272E90}"/>
              </a:ext>
            </a:extLst>
          </p:cNvPr>
          <p:cNvSpPr txBox="1"/>
          <p:nvPr/>
        </p:nvSpPr>
        <p:spPr>
          <a:xfrm>
            <a:off x="6667999" y="519662"/>
            <a:ext cx="4601565" cy="62786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/>
              <a:t>3) The average house price in London in 2017 was £474902. The average house price in London in 2018 was £469538. Calculate the percentage change in house prices between 2017 and 2018. </a:t>
            </a:r>
          </a:p>
          <a:p>
            <a:r>
              <a:rPr lang="en-US" sz="2400" b="1" dirty="0"/>
              <a:t>Give your answer correct to 1 decimal place.</a:t>
            </a:r>
          </a:p>
          <a:p>
            <a:endParaRPr lang="en-US" sz="2400" b="1" dirty="0"/>
          </a:p>
          <a:p>
            <a:r>
              <a:rPr lang="en-US" sz="2400" dirty="0"/>
              <a:t>4) Banana Computers sold 19.3 million computers in 2017. In 2018, they sold 18.2 million computers. </a:t>
            </a:r>
          </a:p>
          <a:p>
            <a:r>
              <a:rPr lang="en-US" sz="2400" dirty="0"/>
              <a:t>Work out the percentage decrease in the number of computers sold. </a:t>
            </a:r>
          </a:p>
          <a:p>
            <a:r>
              <a:rPr lang="en-US" sz="2400" b="1" dirty="0"/>
              <a:t>Give your answer to 3 significant figures.</a:t>
            </a:r>
            <a:endParaRPr lang="en-US" b="1" dirty="0">
              <a:solidFill>
                <a:schemeClr val="accent1"/>
              </a:solidFill>
            </a:endParaRPr>
          </a:p>
          <a:p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883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EEB6423E-96BB-44F3-AD40-B0A9215953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CF44E9-3204-4EF9-AA2B-5AE50A8A107A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4be7d0a-34a6-4ef2-a332-62c3b98ca601"/>
    <ds:schemaRef ds:uri="a675e989-819c-4ef8-a9e7-308823201b2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1181</Words>
  <Application>Microsoft Office PowerPoint</Application>
  <PresentationFormat>Widescreen</PresentationFormat>
  <Paragraphs>143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Office Theme</vt:lpstr>
      <vt:lpstr>Starter</vt:lpstr>
      <vt:lpstr>PERCENTAGE CHANGE</vt:lpstr>
      <vt:lpstr>PERCENTAGE – RECAP</vt:lpstr>
      <vt:lpstr>PERCENTAGE – RECAP</vt:lpstr>
      <vt:lpstr>PERCENTAGE INCREASE</vt:lpstr>
      <vt:lpstr>Your turn…</vt:lpstr>
      <vt:lpstr>Your turn…</vt:lpstr>
      <vt:lpstr>PERCENTAGE DECREASE </vt:lpstr>
      <vt:lpstr>Your turn…</vt:lpstr>
      <vt:lpstr>Your turn…</vt:lpstr>
      <vt:lpstr>PowerPoint Presentation</vt:lpstr>
      <vt:lpstr>PowerPoint Presentation</vt:lpstr>
      <vt:lpstr>REVERSE PERCENTAGE</vt:lpstr>
      <vt:lpstr>Your turn…</vt:lpstr>
      <vt:lpstr>Your turn…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Malcolm Cooke</cp:lastModifiedBy>
  <cp:revision>30</cp:revision>
  <dcterms:created xsi:type="dcterms:W3CDTF">2021-04-21T08:57:39Z</dcterms:created>
  <dcterms:modified xsi:type="dcterms:W3CDTF">2023-01-24T17:53:00Z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