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08" r:id="rId5"/>
    <p:sldId id="310" r:id="rId6"/>
    <p:sldId id="293" r:id="rId7"/>
    <p:sldId id="294" r:id="rId8"/>
    <p:sldId id="309" r:id="rId9"/>
    <p:sldId id="292" r:id="rId10"/>
    <p:sldId id="281" r:id="rId11"/>
    <p:sldId id="289" r:id="rId12"/>
    <p:sldId id="288" r:id="rId13"/>
    <p:sldId id="279" r:id="rId14"/>
    <p:sldId id="307" r:id="rId15"/>
    <p:sldId id="305" r:id="rId16"/>
    <p:sldId id="295" r:id="rId17"/>
    <p:sldId id="3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427306-006E-4104-BB72-7751305D5D17}" v="19" dt="2022-03-06T12:44:01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2801" autoAdjust="0"/>
  </p:normalViewPr>
  <p:slideViewPr>
    <p:cSldViewPr snapToGrid="0">
      <p:cViewPr varScale="1">
        <p:scale>
          <a:sx n="64" d="100"/>
          <a:sy n="64" d="100"/>
        </p:scale>
        <p:origin x="6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colm Cooke" userId="629abd82-4003-4907-b151-625ed5717e62" providerId="ADAL" clId="{CB427306-006E-4104-BB72-7751305D5D17}"/>
    <pc:docChg chg="undo custSel modSld sldOrd">
      <pc:chgData name="Malcolm Cooke" userId="629abd82-4003-4907-b151-625ed5717e62" providerId="ADAL" clId="{CB427306-006E-4104-BB72-7751305D5D17}" dt="2022-03-06T12:44:05.894" v="99" actId="1076"/>
      <pc:docMkLst>
        <pc:docMk/>
      </pc:docMkLst>
      <pc:sldChg chg="addSp modSp mod ord">
        <pc:chgData name="Malcolm Cooke" userId="629abd82-4003-4907-b151-625ed5717e62" providerId="ADAL" clId="{CB427306-006E-4104-BB72-7751305D5D17}" dt="2022-03-06T12:42:16.368" v="93" actId="14100"/>
        <pc:sldMkLst>
          <pc:docMk/>
          <pc:sldMk cId="1369539519" sldId="281"/>
        </pc:sldMkLst>
        <pc:picChg chg="add mod">
          <ac:chgData name="Malcolm Cooke" userId="629abd82-4003-4907-b151-625ed5717e62" providerId="ADAL" clId="{CB427306-006E-4104-BB72-7751305D5D17}" dt="2022-03-06T12:42:16.368" v="93" actId="14100"/>
          <ac:picMkLst>
            <pc:docMk/>
            <pc:sldMk cId="1369539519" sldId="281"/>
            <ac:picMk id="3" creationId="{E864D171-5D52-48B2-B79A-0E3FC0637403}"/>
          </ac:picMkLst>
        </pc:picChg>
      </pc:sldChg>
      <pc:sldChg chg="addSp delSp modSp mod">
        <pc:chgData name="Malcolm Cooke" userId="629abd82-4003-4907-b151-625ed5717e62" providerId="ADAL" clId="{CB427306-006E-4104-BB72-7751305D5D17}" dt="2022-03-06T12:33:51.607" v="34" actId="1440"/>
        <pc:sldMkLst>
          <pc:docMk/>
          <pc:sldMk cId="3282413075" sldId="289"/>
        </pc:sldMkLst>
        <pc:spChg chg="mod topLvl">
          <ac:chgData name="Malcolm Cooke" userId="629abd82-4003-4907-b151-625ed5717e62" providerId="ADAL" clId="{CB427306-006E-4104-BB72-7751305D5D17}" dt="2022-03-06T12:31:19.703" v="14" actId="20577"/>
          <ac:spMkLst>
            <pc:docMk/>
            <pc:sldMk cId="3282413075" sldId="289"/>
            <ac:spMk id="5" creationId="{00000000-0000-0000-0000-000000000000}"/>
          </ac:spMkLst>
        </pc:spChg>
        <pc:spChg chg="mod topLvl">
          <ac:chgData name="Malcolm Cooke" userId="629abd82-4003-4907-b151-625ed5717e62" providerId="ADAL" clId="{CB427306-006E-4104-BB72-7751305D5D17}" dt="2022-03-06T12:30:52.689" v="9" actId="14100"/>
          <ac:spMkLst>
            <pc:docMk/>
            <pc:sldMk cId="3282413075" sldId="289"/>
            <ac:spMk id="10" creationId="{00000000-0000-0000-0000-000000000000}"/>
          </ac:spMkLst>
        </pc:spChg>
        <pc:spChg chg="mod topLvl">
          <ac:chgData name="Malcolm Cooke" userId="629abd82-4003-4907-b151-625ed5717e62" providerId="ADAL" clId="{CB427306-006E-4104-BB72-7751305D5D17}" dt="2022-03-06T12:30:33.055" v="3" actId="165"/>
          <ac:spMkLst>
            <pc:docMk/>
            <pc:sldMk cId="3282413075" sldId="289"/>
            <ac:spMk id="14" creationId="{00000000-0000-0000-0000-000000000000}"/>
          </ac:spMkLst>
        </pc:spChg>
        <pc:spChg chg="add mod">
          <ac:chgData name="Malcolm Cooke" userId="629abd82-4003-4907-b151-625ed5717e62" providerId="ADAL" clId="{CB427306-006E-4104-BB72-7751305D5D17}" dt="2022-03-06T12:32:21.707" v="22" actId="14100"/>
          <ac:spMkLst>
            <pc:docMk/>
            <pc:sldMk cId="3282413075" sldId="289"/>
            <ac:spMk id="19" creationId="{022B099F-31BF-42DD-BE5A-AAD82DD0AB9C}"/>
          </ac:spMkLst>
        </pc:spChg>
        <pc:spChg chg="add mod">
          <ac:chgData name="Malcolm Cooke" userId="629abd82-4003-4907-b151-625ed5717e62" providerId="ADAL" clId="{CB427306-006E-4104-BB72-7751305D5D17}" dt="2022-03-06T12:30:48.498" v="8" actId="20577"/>
          <ac:spMkLst>
            <pc:docMk/>
            <pc:sldMk cId="3282413075" sldId="289"/>
            <ac:spMk id="20" creationId="{8CFE6E68-8BD2-4867-BFA9-333BA19739CB}"/>
          </ac:spMkLst>
        </pc:spChg>
        <pc:grpChg chg="del mod">
          <ac:chgData name="Malcolm Cooke" userId="629abd82-4003-4907-b151-625ed5717e62" providerId="ADAL" clId="{CB427306-006E-4104-BB72-7751305D5D17}" dt="2022-03-06T12:30:33.055" v="3" actId="165"/>
          <ac:grpSpMkLst>
            <pc:docMk/>
            <pc:sldMk cId="3282413075" sldId="289"/>
            <ac:grpSpMk id="2" creationId="{6CFBD605-5A8B-4FD3-98E3-F2AE95FB8A53}"/>
          </ac:grpSpMkLst>
        </pc:grpChg>
        <pc:picChg chg="add mod">
          <ac:chgData name="Malcolm Cooke" userId="629abd82-4003-4907-b151-625ed5717e62" providerId="ADAL" clId="{CB427306-006E-4104-BB72-7751305D5D17}" dt="2022-03-06T12:32:47.200" v="28" actId="14100"/>
          <ac:picMkLst>
            <pc:docMk/>
            <pc:sldMk cId="3282413075" sldId="289"/>
            <ac:picMk id="18" creationId="{9FF45075-BEB4-4D57-9CD7-38E80737FCEF}"/>
          </ac:picMkLst>
        </pc:picChg>
        <pc:picChg chg="add mod">
          <ac:chgData name="Malcolm Cooke" userId="629abd82-4003-4907-b151-625ed5717e62" providerId="ADAL" clId="{CB427306-006E-4104-BB72-7751305D5D17}" dt="2022-03-06T12:33:51.607" v="34" actId="1440"/>
          <ac:picMkLst>
            <pc:docMk/>
            <pc:sldMk cId="3282413075" sldId="289"/>
            <ac:picMk id="1026" creationId="{5BB92C00-7CA7-4976-8C01-C7F9E8D6ABBA}"/>
          </ac:picMkLst>
        </pc:picChg>
      </pc:sldChg>
      <pc:sldChg chg="addSp delSp modSp mod ord">
        <pc:chgData name="Malcolm Cooke" userId="629abd82-4003-4907-b151-625ed5717e62" providerId="ADAL" clId="{CB427306-006E-4104-BB72-7751305D5D17}" dt="2022-03-06T12:41:03.890" v="84" actId="14100"/>
        <pc:sldMkLst>
          <pc:docMk/>
          <pc:sldMk cId="2431084074" sldId="292"/>
        </pc:sldMkLst>
        <pc:spChg chg="add del mod">
          <ac:chgData name="Malcolm Cooke" userId="629abd82-4003-4907-b151-625ed5717e62" providerId="ADAL" clId="{CB427306-006E-4104-BB72-7751305D5D17}" dt="2022-03-06T12:40:56.016" v="81" actId="478"/>
          <ac:spMkLst>
            <pc:docMk/>
            <pc:sldMk cId="2431084074" sldId="292"/>
            <ac:spMk id="6" creationId="{BE95DB59-CFEE-48E0-8141-8223DBF070BE}"/>
          </ac:spMkLst>
        </pc:spChg>
        <pc:picChg chg="add mod">
          <ac:chgData name="Malcolm Cooke" userId="629abd82-4003-4907-b151-625ed5717e62" providerId="ADAL" clId="{CB427306-006E-4104-BB72-7751305D5D17}" dt="2022-03-06T12:41:03.890" v="84" actId="14100"/>
          <ac:picMkLst>
            <pc:docMk/>
            <pc:sldMk cId="2431084074" sldId="292"/>
            <ac:picMk id="4" creationId="{25A801D6-5A6F-418D-96E1-CE0850129B37}"/>
          </ac:picMkLst>
        </pc:picChg>
      </pc:sldChg>
      <pc:sldChg chg="addSp delSp modSp mod ord">
        <pc:chgData name="Malcolm Cooke" userId="629abd82-4003-4907-b151-625ed5717e62" providerId="ADAL" clId="{CB427306-006E-4104-BB72-7751305D5D17}" dt="2022-03-06T12:39:20.073" v="73" actId="478"/>
        <pc:sldMkLst>
          <pc:docMk/>
          <pc:sldMk cId="3820499507" sldId="293"/>
        </pc:sldMkLst>
        <pc:spChg chg="add mod">
          <ac:chgData name="Malcolm Cooke" userId="629abd82-4003-4907-b151-625ed5717e62" providerId="ADAL" clId="{CB427306-006E-4104-BB72-7751305D5D17}" dt="2022-03-06T12:36:41.329" v="42" actId="962"/>
          <ac:spMkLst>
            <pc:docMk/>
            <pc:sldMk cId="3820499507" sldId="293"/>
            <ac:spMk id="5" creationId="{77D19DA4-A026-4196-9FA8-99B318E37139}"/>
          </ac:spMkLst>
        </pc:spChg>
        <pc:spChg chg="add del mod">
          <ac:chgData name="Malcolm Cooke" userId="629abd82-4003-4907-b151-625ed5717e62" providerId="ADAL" clId="{CB427306-006E-4104-BB72-7751305D5D17}" dt="2022-03-06T12:39:20.073" v="73" actId="478"/>
          <ac:spMkLst>
            <pc:docMk/>
            <pc:sldMk cId="3820499507" sldId="293"/>
            <ac:spMk id="10" creationId="{38786A88-31B4-4164-A527-9C1AD538EAEE}"/>
          </ac:spMkLst>
        </pc:spChg>
        <pc:picChg chg="add mod modCrop">
          <ac:chgData name="Malcolm Cooke" userId="629abd82-4003-4907-b151-625ed5717e62" providerId="ADAL" clId="{CB427306-006E-4104-BB72-7751305D5D17}" dt="2022-03-06T12:38:10.331" v="57" actId="1076"/>
          <ac:picMkLst>
            <pc:docMk/>
            <pc:sldMk cId="3820499507" sldId="293"/>
            <ac:picMk id="4" creationId="{0890429D-B7B3-4DDC-AB58-A5FA7DD48D28}"/>
          </ac:picMkLst>
        </pc:picChg>
        <pc:picChg chg="add mod modCrop">
          <ac:chgData name="Malcolm Cooke" userId="629abd82-4003-4907-b151-625ed5717e62" providerId="ADAL" clId="{CB427306-006E-4104-BB72-7751305D5D17}" dt="2022-03-06T12:38:19.958" v="61" actId="1076"/>
          <ac:picMkLst>
            <pc:docMk/>
            <pc:sldMk cId="3820499507" sldId="293"/>
            <ac:picMk id="8" creationId="{98CC8C73-AA69-4319-A54C-9DD520EA1AAA}"/>
          </ac:picMkLst>
        </pc:picChg>
        <pc:picChg chg="add mod modCrop">
          <ac:chgData name="Malcolm Cooke" userId="629abd82-4003-4907-b151-625ed5717e62" providerId="ADAL" clId="{CB427306-006E-4104-BB72-7751305D5D17}" dt="2022-03-06T12:39:03.836" v="71" actId="1076"/>
          <ac:picMkLst>
            <pc:docMk/>
            <pc:sldMk cId="3820499507" sldId="293"/>
            <ac:picMk id="12" creationId="{1C00FFE5-FED2-4223-8846-4DB574F7866B}"/>
          </ac:picMkLst>
        </pc:picChg>
      </pc:sldChg>
      <pc:sldChg chg="addSp modSp mod ord">
        <pc:chgData name="Malcolm Cooke" userId="629abd82-4003-4907-b151-625ed5717e62" providerId="ADAL" clId="{CB427306-006E-4104-BB72-7751305D5D17}" dt="2022-03-06T12:44:05.894" v="99" actId="1076"/>
        <pc:sldMkLst>
          <pc:docMk/>
          <pc:sldMk cId="4276277504" sldId="294"/>
        </pc:sldMkLst>
        <pc:spChg chg="add mod">
          <ac:chgData name="Malcolm Cooke" userId="629abd82-4003-4907-b151-625ed5717e62" providerId="ADAL" clId="{CB427306-006E-4104-BB72-7751305D5D17}" dt="2022-03-06T12:44:05.894" v="99" actId="1076"/>
          <ac:spMkLst>
            <pc:docMk/>
            <pc:sldMk cId="4276277504" sldId="294"/>
            <ac:spMk id="17" creationId="{C2E4F1D4-778C-484F-B8BE-BC0A112F37D3}"/>
          </ac:spMkLst>
        </pc:spChg>
        <pc:picChg chg="add mod">
          <ac:chgData name="Malcolm Cooke" userId="629abd82-4003-4907-b151-625ed5717e62" providerId="ADAL" clId="{CB427306-006E-4104-BB72-7751305D5D17}" dt="2022-03-06T12:44:01.744" v="98" actId="1076"/>
          <ac:picMkLst>
            <pc:docMk/>
            <pc:sldMk cId="4276277504" sldId="294"/>
            <ac:picMk id="19" creationId="{FC29588A-4171-44FC-822F-3EC10938EE8F}"/>
          </ac:picMkLst>
        </pc:picChg>
      </pc:sldChg>
      <pc:sldChg chg="modSp mod">
        <pc:chgData name="Malcolm Cooke" userId="629abd82-4003-4907-b151-625ed5717e62" providerId="ADAL" clId="{CB427306-006E-4104-BB72-7751305D5D17}" dt="2022-03-06T12:35:44.153" v="39" actId="207"/>
        <pc:sldMkLst>
          <pc:docMk/>
          <pc:sldMk cId="360570566" sldId="310"/>
        </pc:sldMkLst>
        <pc:spChg chg="mod">
          <ac:chgData name="Malcolm Cooke" userId="629abd82-4003-4907-b151-625ed5717e62" providerId="ADAL" clId="{CB427306-006E-4104-BB72-7751305D5D17}" dt="2022-03-06T12:35:44.153" v="39" actId="207"/>
          <ac:spMkLst>
            <pc:docMk/>
            <pc:sldMk cId="360570566" sldId="310"/>
            <ac:spMk id="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8C37B-F05C-46A1-BEE7-C1779843E6CF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B4D1A-2351-4129-BDC4-54CDD697D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96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check understanding of topics being covered in the lesson. Some</a:t>
            </a:r>
            <a:r>
              <a:rPr lang="en-GB" baseline="0" dirty="0"/>
              <a:t> classes will know how to do majority of these, therefore you can skip some bits out and spend time on what your students need help with the most.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4D1A-2351-4129-BDC4-54CDD697D5E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check understanding of topics being covered in the lesson. Some</a:t>
            </a:r>
            <a:r>
              <a:rPr lang="en-GB" baseline="0" dirty="0"/>
              <a:t> classes will know how to do majority of these, therefore you can skip some bits out and spend time on what your students need help with the most.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4D1A-2351-4129-BDC4-54CDD697D5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43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check understanding of topics being covered in the lesson. Some</a:t>
            </a:r>
            <a:r>
              <a:rPr lang="en-GB" baseline="0" dirty="0"/>
              <a:t> classes will know how to do majority of these, therefore you can skip some bits out and spend time on what your students need help with the most.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4D1A-2351-4129-BDC4-54CDD697D5E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3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check understanding of topics being covered in the lesson. Some</a:t>
            </a:r>
            <a:r>
              <a:rPr lang="en-GB" baseline="0" dirty="0"/>
              <a:t> classes will know how to do majority of these, therefore you can skip some bits out and spend time on what your students need help with the most.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B4D1A-2351-4129-BDC4-54CDD697D5E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75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6960-637D-417D-AF00-8C500F8965A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93CB-B66A-47BE-825E-06989C31E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17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6960-637D-417D-AF00-8C500F8965A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93CB-B66A-47BE-825E-06989C31E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36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6960-637D-417D-AF00-8C500F8965A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93CB-B66A-47BE-825E-06989C31E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3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6960-637D-417D-AF00-8C500F8965A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93CB-B66A-47BE-825E-06989C31E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6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6960-637D-417D-AF00-8C500F8965A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93CB-B66A-47BE-825E-06989C31E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4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6960-637D-417D-AF00-8C500F8965A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93CB-B66A-47BE-825E-06989C31E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7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6960-637D-417D-AF00-8C500F8965A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93CB-B66A-47BE-825E-06989C31E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9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6960-637D-417D-AF00-8C500F8965A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93CB-B66A-47BE-825E-06989C31E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6960-637D-417D-AF00-8C500F8965A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93CB-B66A-47BE-825E-06989C31E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2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6960-637D-417D-AF00-8C500F8965A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93CB-B66A-47BE-825E-06989C31E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2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6960-637D-417D-AF00-8C500F8965A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93CB-B66A-47BE-825E-06989C31E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5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6960-637D-417D-AF00-8C500F8965AB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693CB-B66A-47BE-825E-06989C31E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77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ublicdomainpictures.net/en/view-image.php?image=84948&amp;picture=card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bangaloreaviation.com/2014/05/lufthansa-upgrades-chennai-flight-new-business-clas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s://courses.lumenlearning.com/math4libarts/chapter/calculating-the-odds-of-an-even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g"/><Relationship Id="rId7" Type="http://schemas.openxmlformats.org/officeDocument/2006/relationships/hyperlink" Target="https://www.bundabergnow.com/2020/08/10/players-swing-in-at-tennis-seniors-tournament/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singularityhub.com/2020/01/15/how-googles-new-weather-ai-makes-instant-accurate-forecasts/" TargetMode="External"/><Relationship Id="rId9" Type="http://schemas.openxmlformats.org/officeDocument/2006/relationships/hyperlink" Target="https://www.pexels.com/photo/bouquet-of-red-roses-in-close-up-view-139343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gm.sstrumello.com/2012/08/bowling-reboot-making-has-been-blue.html" TargetMode="Externa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garryknight/474321526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london-bus-red-england-2665352/" TargetMode="Externa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math.stackexchange.com/questions/1846402/conditional-probability-and-tree-diagra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236" y="134072"/>
            <a:ext cx="9197825" cy="696245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Probability</a:t>
            </a:r>
            <a:endParaRPr lang="en-GB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17229" y="960805"/>
            <a:ext cx="11273459" cy="157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Learning Objectives</a:t>
            </a:r>
          </a:p>
          <a:p>
            <a:pPr>
              <a:lnSpc>
                <a:spcPct val="150000"/>
              </a:lnSpc>
            </a:pPr>
            <a:r>
              <a:rPr lang="en-GB" dirty="0">
                <a:cs typeface="Times New Roman" panose="02020603050405020304" pitchFamily="18" charset="0"/>
              </a:rPr>
              <a:t>To be able to 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Times New Roman" panose="02020603050405020304" pitchFamily="18" charset="0"/>
              </a:rPr>
              <a:t>  </a:t>
            </a:r>
            <a:r>
              <a:rPr lang="en-US" dirty="0">
                <a:cs typeface="Times New Roman" panose="02020603050405020304" pitchFamily="18" charset="0"/>
              </a:rPr>
              <a:t>Work out the probability of combined events including the use of diagrams and tables, including two-way tables.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cs typeface="Times New Roman" panose="02020603050405020304" pitchFamily="18" charset="0"/>
              </a:rPr>
              <a:t>  </a:t>
            </a:r>
            <a:r>
              <a:rPr lang="en-US" dirty="0">
                <a:cs typeface="Times New Roman" panose="02020603050405020304" pitchFamily="18" charset="0"/>
              </a:rPr>
              <a:t>Express probabilities as fractions, decimals and percentages</a:t>
            </a:r>
            <a:endParaRPr lang="en-GB" dirty="0"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6634" y="866725"/>
            <a:ext cx="11834647" cy="179239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36634" y="2900855"/>
            <a:ext cx="11929241" cy="382307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5738B-9AB8-4DE1-822B-FF92D09AB233}"/>
              </a:ext>
            </a:extLst>
          </p:cNvPr>
          <p:cNvSpPr txBox="1"/>
          <p:nvPr/>
        </p:nvSpPr>
        <p:spPr>
          <a:xfrm>
            <a:off x="526066" y="3222060"/>
            <a:ext cx="51532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charity aims to provide recycled furniture to families in need.</a:t>
            </a:r>
          </a:p>
          <a:p>
            <a:endParaRPr lang="en-US" dirty="0"/>
          </a:p>
          <a:p>
            <a:r>
              <a:rPr lang="en-US" dirty="0"/>
              <a:t>In 2015 they supported 4478 families with recycled furniture. </a:t>
            </a:r>
          </a:p>
          <a:p>
            <a:endParaRPr lang="en-US" dirty="0"/>
          </a:p>
          <a:p>
            <a:r>
              <a:rPr lang="en-US" dirty="0"/>
              <a:t>Gary would like to increase the number of families in 2016 by  20 %</a:t>
            </a:r>
          </a:p>
          <a:p>
            <a:endParaRPr lang="en-US" dirty="0"/>
          </a:p>
          <a:p>
            <a:r>
              <a:rPr lang="en-US" dirty="0"/>
              <a:t>How many families would he like to support in 2016?</a:t>
            </a:r>
          </a:p>
          <a:p>
            <a:r>
              <a:rPr lang="en-US" dirty="0"/>
              <a:t>Show a check of your working.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5CF5D-C6FA-412E-9815-ADDF44A95C0A}"/>
              </a:ext>
            </a:extLst>
          </p:cNvPr>
          <p:cNvSpPr txBox="1"/>
          <p:nvPr/>
        </p:nvSpPr>
        <p:spPr>
          <a:xfrm>
            <a:off x="6647174" y="2972749"/>
            <a:ext cx="5153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Bradley wants to buy a bike to help with his training.</a:t>
            </a:r>
          </a:p>
          <a:p>
            <a:endParaRPr lang="en-US" dirty="0"/>
          </a:p>
          <a:p>
            <a:r>
              <a:rPr lang="en-US" dirty="0"/>
              <a:t>He sees these two offers for the same make of bike.</a:t>
            </a:r>
            <a:endParaRPr lang="en-GB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B404697-3399-490E-A684-1617CDEC2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93" t="10649" r="11232" b="16328"/>
          <a:stretch/>
        </p:blipFill>
        <p:spPr>
          <a:xfrm>
            <a:off x="6839546" y="3967144"/>
            <a:ext cx="4960882" cy="16147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1BCA3E-077F-4AFE-B110-A5D931279AB8}"/>
              </a:ext>
            </a:extLst>
          </p:cNvPr>
          <p:cNvSpPr txBox="1"/>
          <p:nvPr/>
        </p:nvSpPr>
        <p:spPr>
          <a:xfrm>
            <a:off x="6512682" y="5652962"/>
            <a:ext cx="5418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Bradley wants to pay the least amount of money possible for the bike. </a:t>
            </a:r>
          </a:p>
          <a:p>
            <a:r>
              <a:rPr lang="en-US" dirty="0"/>
              <a:t>Which offer should he choose? Show why you think this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516C7E-D288-4C4F-84D9-4CB37B3C3CBA}"/>
              </a:ext>
            </a:extLst>
          </p:cNvPr>
          <p:cNvSpPr txBox="1"/>
          <p:nvPr/>
        </p:nvSpPr>
        <p:spPr>
          <a:xfrm>
            <a:off x="6266640" y="3059668"/>
            <a:ext cx="38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DBAD10-D0AE-4C5E-8D80-3C5FF0344102}"/>
              </a:ext>
            </a:extLst>
          </p:cNvPr>
          <p:cNvSpPr txBox="1"/>
          <p:nvPr/>
        </p:nvSpPr>
        <p:spPr>
          <a:xfrm>
            <a:off x="186001" y="3204795"/>
            <a:ext cx="46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  <a:endParaRPr lang="en-GB" dirty="0"/>
          </a:p>
        </p:txBody>
      </p:sp>
      <p:pic>
        <p:nvPicPr>
          <p:cNvPr id="9" name="Picture 8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21E0614B-720C-4FC2-8559-D4D6F5070E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456" r="5251"/>
          <a:stretch/>
        </p:blipFill>
        <p:spPr>
          <a:xfrm>
            <a:off x="7692888" y="0"/>
            <a:ext cx="4499112" cy="1815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5757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44881" y="59696"/>
            <a:ext cx="7450760" cy="57092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8165" y="578069"/>
            <a:ext cx="5696603" cy="622023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90593" y="525517"/>
            <a:ext cx="5833242" cy="62202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6C0257-76B6-4326-BA99-3520DD102FF3}"/>
              </a:ext>
            </a:extLst>
          </p:cNvPr>
          <p:cNvSpPr txBox="1"/>
          <p:nvPr/>
        </p:nvSpPr>
        <p:spPr>
          <a:xfrm>
            <a:off x="6561462" y="658212"/>
            <a:ext cx="55334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Tim puts 3 red counters and 4 blue counters in a bag.</a:t>
            </a:r>
          </a:p>
          <a:p>
            <a:endParaRPr lang="en-US" dirty="0"/>
          </a:p>
          <a:p>
            <a:r>
              <a:rPr lang="en-US" dirty="0"/>
              <a:t> He takes at random a counter from the bag. </a:t>
            </a:r>
          </a:p>
          <a:p>
            <a:endParaRPr lang="en-US" dirty="0"/>
          </a:p>
          <a:p>
            <a:r>
              <a:rPr lang="en-US" dirty="0"/>
              <a:t>He writes down the </a:t>
            </a:r>
            <a:r>
              <a:rPr lang="en-US" dirty="0" err="1"/>
              <a:t>colour</a:t>
            </a:r>
            <a:r>
              <a:rPr lang="en-US" dirty="0"/>
              <a:t> of the counter. He puts the counter in the bag again. </a:t>
            </a:r>
          </a:p>
          <a:p>
            <a:endParaRPr lang="en-US" dirty="0"/>
          </a:p>
          <a:p>
            <a:r>
              <a:rPr lang="en-US" dirty="0"/>
              <a:t>He then takes at random a second counter from the bag.</a:t>
            </a:r>
            <a:endParaRPr lang="en-GB" dirty="0"/>
          </a:p>
        </p:txBody>
      </p:sp>
      <p:pic>
        <p:nvPicPr>
          <p:cNvPr id="5" name="Picture 4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49BD48EB-285A-4FB8-BC10-A14EEDAB6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8"/>
          <a:stretch/>
        </p:blipFill>
        <p:spPr>
          <a:xfrm>
            <a:off x="6698097" y="3429000"/>
            <a:ext cx="4718009" cy="32267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77DC17-4FB2-4EE1-BA42-9E70834E99EA}"/>
              </a:ext>
            </a:extLst>
          </p:cNvPr>
          <p:cNvSpPr txBox="1"/>
          <p:nvPr/>
        </p:nvSpPr>
        <p:spPr>
          <a:xfrm>
            <a:off x="513988" y="680435"/>
            <a:ext cx="5386307" cy="2068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a small village, one bus arrives a day. </a:t>
            </a:r>
          </a:p>
          <a:p>
            <a:r>
              <a:rPr lang="en-US" dirty="0"/>
              <a:t>The probability of rain in the village is 0.3.</a:t>
            </a:r>
          </a:p>
          <a:p>
            <a:endParaRPr lang="en-US" dirty="0"/>
          </a:p>
          <a:p>
            <a:r>
              <a:rPr lang="en-US" dirty="0"/>
              <a:t> If it rains, the probability of a bus being late is 0.4.</a:t>
            </a:r>
          </a:p>
          <a:p>
            <a:endParaRPr lang="en-US" dirty="0"/>
          </a:p>
          <a:p>
            <a:r>
              <a:rPr lang="en-US" dirty="0"/>
              <a:t> If it does not rain, the probability of a bus being late is 0.15. 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C46B2C-82CB-49A8-AC12-A31DA530989B}"/>
              </a:ext>
            </a:extLst>
          </p:cNvPr>
          <p:cNvSpPr txBox="1"/>
          <p:nvPr/>
        </p:nvSpPr>
        <p:spPr>
          <a:xfrm>
            <a:off x="6561462" y="2914565"/>
            <a:ext cx="3933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Complete the tree diagram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7FE194-D173-483D-8F98-6590E438C940}"/>
              </a:ext>
            </a:extLst>
          </p:cNvPr>
          <p:cNvSpPr txBox="1"/>
          <p:nvPr/>
        </p:nvSpPr>
        <p:spPr>
          <a:xfrm>
            <a:off x="513988" y="2851522"/>
            <a:ext cx="3181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Complete the tree diagram</a:t>
            </a:r>
          </a:p>
        </p:txBody>
      </p:sp>
      <p:pic>
        <p:nvPicPr>
          <p:cNvPr id="10" name="Picture 9" descr="Diagram, radar chart&#10;&#10;Description automatically generated">
            <a:extLst>
              <a:ext uri="{FF2B5EF4-FFF2-40B4-BE49-F238E27FC236}">
                <a16:creationId xmlns:a16="http://schemas.microsoft.com/office/drawing/2014/main" id="{CC8982F5-1B29-4250-A511-E261B3899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48" y="3473820"/>
            <a:ext cx="5386307" cy="284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95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83EF6E74-6034-449F-83DE-B16E002F7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24" y="2550729"/>
            <a:ext cx="11348903" cy="308366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4A45E7-96B7-4194-A4C0-8A258E0B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45" y="168731"/>
            <a:ext cx="10515600" cy="83560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2060"/>
                </a:solidFill>
                <a:cs typeface="Calibri Light"/>
              </a:rPr>
              <a:t>Exam Questions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7" name="Picture 2" descr="Image result for calculator symbols">
            <a:extLst>
              <a:ext uri="{FF2B5EF4-FFF2-40B4-BE49-F238E27FC236}">
                <a16:creationId xmlns:a16="http://schemas.microsoft.com/office/drawing/2014/main" id="{E967DE96-6DBF-4852-A852-7CF966647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10673356" y="669481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6C6B24-A712-44DD-83D5-BB68D2DE6CD8}"/>
              </a:ext>
            </a:extLst>
          </p:cNvPr>
          <p:cNvSpPr txBox="1"/>
          <p:nvPr/>
        </p:nvSpPr>
        <p:spPr>
          <a:xfrm>
            <a:off x="7741279" y="6223917"/>
            <a:ext cx="3546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FSM02/01  </a:t>
            </a:r>
            <a:r>
              <a:rPr lang="en-US" dirty="0"/>
              <a:t>30 April – 4 May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615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645" y="168731"/>
            <a:ext cx="10515600" cy="83560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2060"/>
                </a:solidFill>
                <a:cs typeface="Calibri Light"/>
              </a:rPr>
              <a:t>Exam Questions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C413A3A-53F3-4E1F-89DD-A40DDFF68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33" y="1638217"/>
            <a:ext cx="10062146" cy="4226555"/>
          </a:xfrm>
          <a:prstGeom prst="rect">
            <a:avLst/>
          </a:prstGeom>
        </p:spPr>
      </p:pic>
      <p:pic>
        <p:nvPicPr>
          <p:cNvPr id="12" name="Picture 2" descr="Image result for calculator symbols">
            <a:extLst>
              <a:ext uri="{FF2B5EF4-FFF2-40B4-BE49-F238E27FC236}">
                <a16:creationId xmlns:a16="http://schemas.microsoft.com/office/drawing/2014/main" id="{D64350F6-B3C1-489E-B000-882D62897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10673356" y="669481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EB9690-DF23-4FDC-996A-225CA9141D2C}"/>
              </a:ext>
            </a:extLst>
          </p:cNvPr>
          <p:cNvSpPr txBox="1"/>
          <p:nvPr/>
        </p:nvSpPr>
        <p:spPr>
          <a:xfrm>
            <a:off x="7741279" y="6223917"/>
            <a:ext cx="3546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FSM02/01  13-17  March 2017</a:t>
            </a:r>
          </a:p>
        </p:txBody>
      </p:sp>
    </p:spTree>
    <p:extLst>
      <p:ext uri="{BB962C8B-B14F-4D97-AF65-F5344CB8AC3E}">
        <p14:creationId xmlns:p14="http://schemas.microsoft.com/office/powerpoint/2010/main" val="281850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  GGGGG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D099CA6-F301-480D-84F1-E5D608AC4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2" y="2053130"/>
            <a:ext cx="10847202" cy="3937767"/>
          </a:xfrm>
          <a:prstGeom prst="rect">
            <a:avLst/>
          </a:prstGeom>
        </p:spPr>
      </p:pic>
      <p:pic>
        <p:nvPicPr>
          <p:cNvPr id="6" name="Picture 2" descr="Image result for calculator symbols">
            <a:extLst>
              <a:ext uri="{FF2B5EF4-FFF2-40B4-BE49-F238E27FC236}">
                <a16:creationId xmlns:a16="http://schemas.microsoft.com/office/drawing/2014/main" id="{CCFB5178-A0BA-4D56-A886-DADE74268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10647846" y="1084394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596341-8361-4230-B407-F20E4908F091}"/>
              </a:ext>
            </a:extLst>
          </p:cNvPr>
          <p:cNvSpPr txBox="1"/>
          <p:nvPr/>
        </p:nvSpPr>
        <p:spPr>
          <a:xfrm>
            <a:off x="7741279" y="6223917"/>
            <a:ext cx="3546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FSM02/01  9 – 13 January 2017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25E436-85BD-4A20-B65B-403679A01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27" y="158183"/>
            <a:ext cx="10515600" cy="83560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2060"/>
                </a:solidFill>
                <a:cs typeface="Calibri Light"/>
              </a:rPr>
              <a:t>Exam Questions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1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0CA466F6-ADCE-4BDF-8445-C1A5035E9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086" y="1664247"/>
            <a:ext cx="9010523" cy="3968312"/>
          </a:xfrm>
          <a:prstGeom prst="rect">
            <a:avLst/>
          </a:prstGeom>
        </p:spPr>
      </p:pic>
      <p:pic>
        <p:nvPicPr>
          <p:cNvPr id="6" name="Picture 2" descr="Image result for calculator symbols">
            <a:extLst>
              <a:ext uri="{FF2B5EF4-FFF2-40B4-BE49-F238E27FC236}">
                <a16:creationId xmlns:a16="http://schemas.microsoft.com/office/drawing/2014/main" id="{93FE413C-7FA3-48B6-BF7E-A6C906184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10448149" y="695511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996C12-41C6-4F00-9E60-A5DA84E0D499}"/>
              </a:ext>
            </a:extLst>
          </p:cNvPr>
          <p:cNvSpPr txBox="1"/>
          <p:nvPr/>
        </p:nvSpPr>
        <p:spPr>
          <a:xfrm>
            <a:off x="7741280" y="6162489"/>
            <a:ext cx="303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FSM02/01  18 – 22 July 2016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E421FF-4B9E-48E6-94E7-814F295B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086" y="189714"/>
            <a:ext cx="6387487" cy="787748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2060"/>
                </a:solidFill>
                <a:cs typeface="Calibri Light"/>
              </a:rPr>
              <a:t>Exam Questions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6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54263" y="-37856"/>
            <a:ext cx="9099409" cy="643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/>
              <a:t>STARTER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350AC9-2A20-41AE-A17C-CBC8953EDE75}"/>
              </a:ext>
            </a:extLst>
          </p:cNvPr>
          <p:cNvSpPr/>
          <p:nvPr/>
        </p:nvSpPr>
        <p:spPr>
          <a:xfrm>
            <a:off x="10727242" y="6435805"/>
            <a:ext cx="262515" cy="6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271879" y="1030525"/>
            <a:ext cx="8826769" cy="14117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77138" y="527458"/>
            <a:ext cx="1084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Probability as a Fractions, Decimals and Percentages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387B2E-38DE-41E9-A482-944ACC6F4D54}"/>
              </a:ext>
            </a:extLst>
          </p:cNvPr>
          <p:cNvSpPr txBox="1"/>
          <p:nvPr/>
        </p:nvSpPr>
        <p:spPr>
          <a:xfrm>
            <a:off x="1519305" y="1007813"/>
            <a:ext cx="7513447" cy="1477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+mj-lt"/>
              </a:rPr>
              <a:t>Karen checks in for a flight and is given a seat at random.</a:t>
            </a:r>
          </a:p>
          <a:p>
            <a:r>
              <a:rPr lang="en-GB" sz="1800" dirty="0">
                <a:latin typeface="+mj-lt"/>
              </a:rPr>
              <a:t>There are four window seats, three aisle seats and nine centre seats available.</a:t>
            </a:r>
          </a:p>
          <a:p>
            <a:endParaRPr lang="en-GB" sz="1800" dirty="0">
              <a:latin typeface="+mj-lt"/>
            </a:endParaRPr>
          </a:p>
          <a:p>
            <a:r>
              <a:rPr lang="en-GB" sz="1800" dirty="0">
                <a:latin typeface="+mj-lt"/>
              </a:rPr>
              <a:t>Calculate the probability that Karen is given a window seat. </a:t>
            </a:r>
            <a:endParaRPr lang="en-GB" dirty="0">
              <a:latin typeface="+mj-lt"/>
            </a:endParaRPr>
          </a:p>
          <a:p>
            <a:r>
              <a:rPr lang="en-GB" sz="1800" dirty="0">
                <a:latin typeface="+mj-lt"/>
              </a:rPr>
              <a:t>Write your answer as:   a) Fraction,  b) Decimal     c) Percentage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720EF0B-FAED-47EB-9E89-D07AD0753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V="1">
            <a:off x="9887184" y="925150"/>
            <a:ext cx="1919927" cy="194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1B0046-666D-47C3-866E-FD4F68F2B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87" y="2990766"/>
            <a:ext cx="7681901" cy="3225639"/>
          </a:xfrm>
          <a:prstGeom prst="rect">
            <a:avLst/>
          </a:prstGeom>
        </p:spPr>
      </p:pic>
      <p:pic>
        <p:nvPicPr>
          <p:cNvPr id="19" name="Picture 18" descr="A picture containing indoor, cabin, car seat, several&#10;&#10;Description automatically generated">
            <a:extLst>
              <a:ext uri="{FF2B5EF4-FFF2-40B4-BE49-F238E27FC236}">
                <a16:creationId xmlns:a16="http://schemas.microsoft.com/office/drawing/2014/main" id="{B4ED4B5C-1C57-4171-8932-1399919F36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3998"/>
          <a:stretch/>
        </p:blipFill>
        <p:spPr>
          <a:xfrm>
            <a:off x="8994912" y="3246657"/>
            <a:ext cx="2940731" cy="296974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CAEAED4-9D62-486C-9143-0CADC367CB22}"/>
              </a:ext>
            </a:extLst>
          </p:cNvPr>
          <p:cNvSpPr/>
          <p:nvPr/>
        </p:nvSpPr>
        <p:spPr>
          <a:xfrm>
            <a:off x="556365" y="12253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57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93" y="-73572"/>
            <a:ext cx="11981793" cy="924910"/>
          </a:xfrm>
        </p:spPr>
        <p:txBody>
          <a:bodyPr>
            <a:noAutofit/>
          </a:bodyPr>
          <a:lstStyle/>
          <a:p>
            <a:r>
              <a:rPr lang="en-GB" dirty="0"/>
              <a:t>Probability as a Fractions, Decimals and Percentages</a:t>
            </a:r>
            <a:endParaRPr lang="en-GB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7927" y="1690688"/>
            <a:ext cx="3703784" cy="488560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4197928" y="1690687"/>
            <a:ext cx="3703784" cy="488560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8031021" y="1690686"/>
            <a:ext cx="3703784" cy="488560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9E90C-1EC4-42A1-B4DC-AE3E9FC82319}"/>
              </a:ext>
            </a:extLst>
          </p:cNvPr>
          <p:cNvSpPr txBox="1"/>
          <p:nvPr/>
        </p:nvSpPr>
        <p:spPr>
          <a:xfrm>
            <a:off x="8261131" y="2352140"/>
            <a:ext cx="32410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3A3A3A"/>
                </a:solidFill>
                <a:effectLst/>
              </a:rPr>
              <a:t>The probability of it raining tomorrow is 60%. </a:t>
            </a:r>
          </a:p>
          <a:p>
            <a:endParaRPr lang="en-US" dirty="0">
              <a:solidFill>
                <a:srgbClr val="3A3A3A"/>
              </a:solidFill>
            </a:endParaRPr>
          </a:p>
          <a:p>
            <a:endParaRPr lang="en-US" i="0" dirty="0">
              <a:solidFill>
                <a:srgbClr val="3A3A3A"/>
              </a:solidFill>
              <a:effectLst/>
            </a:endParaRPr>
          </a:p>
          <a:p>
            <a:endParaRPr lang="en-US" dirty="0">
              <a:solidFill>
                <a:srgbClr val="3A3A3A"/>
              </a:solidFill>
            </a:endParaRPr>
          </a:p>
          <a:p>
            <a:endParaRPr lang="en-US" dirty="0">
              <a:solidFill>
                <a:srgbClr val="3A3A3A"/>
              </a:solidFill>
            </a:endParaRPr>
          </a:p>
          <a:p>
            <a:endParaRPr lang="en-US" dirty="0">
              <a:solidFill>
                <a:srgbClr val="3A3A3A"/>
              </a:solidFill>
            </a:endParaRPr>
          </a:p>
          <a:p>
            <a:endParaRPr lang="en-US" i="0" dirty="0">
              <a:solidFill>
                <a:srgbClr val="3A3A3A"/>
              </a:solidFill>
              <a:effectLst/>
            </a:endParaRPr>
          </a:p>
          <a:p>
            <a:r>
              <a:rPr lang="en-US" i="0" dirty="0">
                <a:solidFill>
                  <a:srgbClr val="3A3A3A"/>
                </a:solidFill>
                <a:effectLst/>
              </a:rPr>
              <a:t>Work out the probability of it </a:t>
            </a:r>
            <a:r>
              <a:rPr lang="en-US" b="1" dirty="0">
                <a:solidFill>
                  <a:srgbClr val="3A3A3A"/>
                </a:solidFill>
              </a:rPr>
              <a:t>NOT</a:t>
            </a:r>
            <a:r>
              <a:rPr lang="en-US" dirty="0">
                <a:solidFill>
                  <a:srgbClr val="3A3A3A"/>
                </a:solidFill>
              </a:rPr>
              <a:t> </a:t>
            </a:r>
            <a:r>
              <a:rPr lang="en-US" i="0" dirty="0">
                <a:solidFill>
                  <a:srgbClr val="3A3A3A"/>
                </a:solidFill>
                <a:effectLst/>
              </a:rPr>
              <a:t> raining tomorrow.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2F3E3-C18A-48C6-B392-5D3962A4B5FA}"/>
                  </a:ext>
                </a:extLst>
              </p:cNvPr>
              <p:cNvSpPr txBox="1"/>
              <p:nvPr/>
            </p:nvSpPr>
            <p:spPr>
              <a:xfrm>
                <a:off x="546538" y="2501462"/>
                <a:ext cx="3503366" cy="2705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i="0" dirty="0">
                    <a:solidFill>
                      <a:srgbClr val="3A3A3A"/>
                    </a:solidFill>
                    <a:effectLst/>
                  </a:rPr>
                  <a:t>The probability of Roger winning a tennis match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3A3A3A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3A3A3A"/>
                            </a:solidFill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3A3A3A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i="0" dirty="0">
                  <a:solidFill>
                    <a:srgbClr val="3A3A3A"/>
                  </a:solidFill>
                  <a:effectLst/>
                </a:endParaRPr>
              </a:p>
              <a:p>
                <a:endParaRPr lang="en-US" i="0" dirty="0">
                  <a:solidFill>
                    <a:srgbClr val="3A3A3A"/>
                  </a:solidFill>
                  <a:effectLst/>
                </a:endParaRPr>
              </a:p>
              <a:p>
                <a:endParaRPr lang="en-US" i="0" dirty="0">
                  <a:solidFill>
                    <a:srgbClr val="3A3A3A"/>
                  </a:solidFill>
                  <a:effectLst/>
                </a:endParaRPr>
              </a:p>
              <a:p>
                <a:endParaRPr lang="en-US" i="0" dirty="0">
                  <a:solidFill>
                    <a:srgbClr val="3A3A3A"/>
                  </a:solidFill>
                  <a:effectLst/>
                </a:endParaRPr>
              </a:p>
              <a:p>
                <a:endParaRPr lang="en-US" i="0" dirty="0">
                  <a:solidFill>
                    <a:srgbClr val="3A3A3A"/>
                  </a:solidFill>
                  <a:effectLst/>
                </a:endParaRPr>
              </a:p>
              <a:p>
                <a:endParaRPr lang="en-US" dirty="0">
                  <a:solidFill>
                    <a:srgbClr val="3A3A3A"/>
                  </a:solidFill>
                </a:endParaRPr>
              </a:p>
              <a:p>
                <a:r>
                  <a:rPr lang="en-US" i="0" dirty="0">
                    <a:solidFill>
                      <a:srgbClr val="3A3A3A"/>
                    </a:solidFill>
                    <a:effectLst/>
                  </a:rPr>
                  <a:t>Work out the probability of Roger not winning the tennis match.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2F3E3-C18A-48C6-B392-5D3962A4B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8" y="2501462"/>
                <a:ext cx="3503366" cy="2705805"/>
              </a:xfrm>
              <a:prstGeom prst="rect">
                <a:avLst/>
              </a:prstGeom>
              <a:blipFill>
                <a:blip r:embed="rId2"/>
                <a:stretch>
                  <a:fillRect l="-1568" t="-1126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D657ABD-C822-4DB8-A49E-598BDF76FF30}"/>
              </a:ext>
            </a:extLst>
          </p:cNvPr>
          <p:cNvSpPr txBox="1"/>
          <p:nvPr/>
        </p:nvSpPr>
        <p:spPr>
          <a:xfrm>
            <a:off x="4438312" y="2352140"/>
            <a:ext cx="33153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Elizabeth has a bunch of red, yellow and white roses. </a:t>
            </a:r>
          </a:p>
          <a:p>
            <a:endParaRPr lang="en-US" dirty="0"/>
          </a:p>
          <a:p>
            <a:r>
              <a:rPr lang="en-US" dirty="0"/>
              <a:t>She chooses a rose at random.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probability that she chooses a yellow rose is 0.1 The probability that she chooses a white rose is 0.2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probability that Elizabeth chooses a red rose? </a:t>
            </a:r>
            <a:endParaRPr lang="en-GB" dirty="0"/>
          </a:p>
        </p:txBody>
      </p:sp>
      <p:pic>
        <p:nvPicPr>
          <p:cNvPr id="4" name="Picture 3" descr="A person walking in the rain with an umbrella&#10;&#10;Description automatically generated">
            <a:extLst>
              <a:ext uri="{FF2B5EF4-FFF2-40B4-BE49-F238E27FC236}">
                <a16:creationId xmlns:a16="http://schemas.microsoft.com/office/drawing/2014/main" id="{0890429D-B7B3-4DDC-AB58-A5FA7DD48D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7702" b="26217"/>
          <a:stretch/>
        </p:blipFill>
        <p:spPr>
          <a:xfrm>
            <a:off x="7491113" y="558033"/>
            <a:ext cx="4456386" cy="1155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D19DA4-A026-4196-9FA8-99B318E37139}"/>
              </a:ext>
            </a:extLst>
          </p:cNvPr>
          <p:cNvSpPr txBox="1"/>
          <p:nvPr/>
        </p:nvSpPr>
        <p:spPr>
          <a:xfrm>
            <a:off x="1009650" y="6291262"/>
            <a:ext cx="10172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singularityhub.com/2020/01/15/how-googles-new-weather-ai-makes-instant-accurate-forecasts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d/3.0/"/>
              </a:rPr>
              <a:t>CC BY-ND</a:t>
            </a:r>
            <a:endParaRPr lang="en-GB" sz="900"/>
          </a:p>
        </p:txBody>
      </p:sp>
      <p:pic>
        <p:nvPicPr>
          <p:cNvPr id="8" name="Picture 7" descr="A person playing tennis&#10;&#10;Description automatically generated">
            <a:extLst>
              <a:ext uri="{FF2B5EF4-FFF2-40B4-BE49-F238E27FC236}">
                <a16:creationId xmlns:a16="http://schemas.microsoft.com/office/drawing/2014/main" id="{98CC8C73-AA69-4319-A54C-9DD520EA1A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2750" b="21147"/>
          <a:stretch/>
        </p:blipFill>
        <p:spPr>
          <a:xfrm>
            <a:off x="327759" y="558033"/>
            <a:ext cx="3824119" cy="1157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group of red roses&#10;&#10;Description automatically generated with medium confidence">
            <a:extLst>
              <a:ext uri="{FF2B5EF4-FFF2-40B4-BE49-F238E27FC236}">
                <a16:creationId xmlns:a16="http://schemas.microsoft.com/office/drawing/2014/main" id="{1C00FFE5-FED2-4223-8846-4DB574F786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46956"/>
          <a:stretch/>
        </p:blipFill>
        <p:spPr>
          <a:xfrm>
            <a:off x="4137761" y="567366"/>
            <a:ext cx="3176600" cy="112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049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80641" y="1657673"/>
            <a:ext cx="3934870" cy="488560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4197928" y="1690687"/>
            <a:ext cx="3703784" cy="488560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8031021" y="1690686"/>
            <a:ext cx="3703784" cy="488560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DC2856-B9E4-4DD5-AF27-3E0CD32E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882" y="59696"/>
            <a:ext cx="6672994" cy="92160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pic>
        <p:nvPicPr>
          <p:cNvPr id="12" name="Picture 11" descr="Table, calendar&#10;&#10;Description automatically generated">
            <a:extLst>
              <a:ext uri="{FF2B5EF4-FFF2-40B4-BE49-F238E27FC236}">
                <a16:creationId xmlns:a16="http://schemas.microsoft.com/office/drawing/2014/main" id="{0C5F08D7-DEB6-4BDC-A840-6A191FBFF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51" y="3653083"/>
            <a:ext cx="3810895" cy="7897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F03871-7077-4ABA-852C-76C5EA833999}"/>
              </a:ext>
            </a:extLst>
          </p:cNvPr>
          <p:cNvSpPr txBox="1"/>
          <p:nvPr/>
        </p:nvSpPr>
        <p:spPr>
          <a:xfrm>
            <a:off x="209950" y="1998987"/>
            <a:ext cx="36708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Counters labelled A, B, C, D and E are placed in a bag. The table shows the probabilities of picking each letter at random.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6149FE-69F3-4026-9955-AF5AC2F0E836}"/>
              </a:ext>
            </a:extLst>
          </p:cNvPr>
          <p:cNvSpPr txBox="1"/>
          <p:nvPr/>
        </p:nvSpPr>
        <p:spPr>
          <a:xfrm>
            <a:off x="154653" y="5119229"/>
            <a:ext cx="3934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Calculate the missing probability in the table.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3BDDA9-1A71-4772-8456-29D3CC6C0A83}"/>
              </a:ext>
            </a:extLst>
          </p:cNvPr>
          <p:cNvSpPr txBox="1"/>
          <p:nvPr/>
        </p:nvSpPr>
        <p:spPr>
          <a:xfrm>
            <a:off x="4318986" y="1926739"/>
            <a:ext cx="3205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Susan has some beads in a bag.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016E60-3B77-48A2-8BBB-C93AA9D17808}"/>
              </a:ext>
            </a:extLst>
          </p:cNvPr>
          <p:cNvSpPr txBox="1"/>
          <p:nvPr/>
        </p:nvSpPr>
        <p:spPr>
          <a:xfrm>
            <a:off x="4318986" y="2655812"/>
            <a:ext cx="3461665" cy="921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 of the beads are orange. 3 of the beads are purple. The rest of the beads are pink.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71F95E-12C7-4820-96B4-14F9214E4A44}"/>
              </a:ext>
            </a:extLst>
          </p:cNvPr>
          <p:cNvSpPr txBox="1"/>
          <p:nvPr/>
        </p:nvSpPr>
        <p:spPr>
          <a:xfrm>
            <a:off x="4320827" y="3810321"/>
            <a:ext cx="3550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Susan takes a bead from the bag at random.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179D3F-B2D2-4E85-AD44-6329D61FAEE4}"/>
              </a:ext>
            </a:extLst>
          </p:cNvPr>
          <p:cNvSpPr txBox="1"/>
          <p:nvPr/>
        </p:nvSpPr>
        <p:spPr>
          <a:xfrm>
            <a:off x="4275129" y="4663802"/>
            <a:ext cx="3934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probability that she takes a pink bead is ⅗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54AD55-2265-4345-8220-A606D6BB20D7}"/>
              </a:ext>
            </a:extLst>
          </p:cNvPr>
          <p:cNvSpPr txBox="1"/>
          <p:nvPr/>
        </p:nvSpPr>
        <p:spPr>
          <a:xfrm>
            <a:off x="4342417" y="5624625"/>
            <a:ext cx="3559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How many pink beads are in the bag before Susan takes a bead?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271995-5222-402C-B33E-E64ACDC532E4}"/>
              </a:ext>
            </a:extLst>
          </p:cNvPr>
          <p:cNvSpPr txBox="1"/>
          <p:nvPr/>
        </p:nvSpPr>
        <p:spPr>
          <a:xfrm>
            <a:off x="8209999" y="1866945"/>
            <a:ext cx="3330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Mrs Jenkins is organising a charity raffle.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6791F1-CE18-41C6-AA08-FA5AC4F883BD}"/>
              </a:ext>
            </a:extLst>
          </p:cNvPr>
          <p:cNvSpPr txBox="1"/>
          <p:nvPr/>
        </p:nvSpPr>
        <p:spPr>
          <a:xfrm>
            <a:off x="8217837" y="2758043"/>
            <a:ext cx="3330152" cy="2104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She sells 300 tickets for £3 each. </a:t>
            </a:r>
          </a:p>
          <a:p>
            <a:endParaRPr lang="en-US" dirty="0"/>
          </a:p>
          <a:p>
            <a:r>
              <a:rPr lang="en-US" dirty="0"/>
              <a:t>The probability that someone wins a prize is 20%.  </a:t>
            </a:r>
          </a:p>
          <a:p>
            <a:endParaRPr lang="en-US" dirty="0"/>
          </a:p>
          <a:p>
            <a:r>
              <a:rPr lang="en-US" dirty="0"/>
              <a:t>Each prize cost £8 The profit is donated to charity.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45391D-1807-49E9-BAB3-C234ACF118D1}"/>
              </a:ext>
            </a:extLst>
          </p:cNvPr>
          <p:cNvSpPr txBox="1"/>
          <p:nvPr/>
        </p:nvSpPr>
        <p:spPr>
          <a:xfrm>
            <a:off x="8209999" y="5396278"/>
            <a:ext cx="3864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out how much money Mrs Jenkins donates to charity</a:t>
            </a: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2E4F1D4-778C-484F-B8BE-BC0A112F37D3}"/>
              </a:ext>
            </a:extLst>
          </p:cNvPr>
          <p:cNvSpPr txBox="1">
            <a:spLocks/>
          </p:cNvSpPr>
          <p:nvPr/>
        </p:nvSpPr>
        <p:spPr>
          <a:xfrm>
            <a:off x="154451" y="794763"/>
            <a:ext cx="10515600" cy="83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2060"/>
                </a:solidFill>
                <a:cs typeface="Calibri Light"/>
              </a:rPr>
              <a:t>Exam Questions</a:t>
            </a:r>
            <a:endParaRPr lang="en-GB" sz="4000" dirty="0">
              <a:solidFill>
                <a:srgbClr val="002060"/>
              </a:solidFill>
            </a:endParaRPr>
          </a:p>
        </p:txBody>
      </p:sp>
      <p:pic>
        <p:nvPicPr>
          <p:cNvPr id="19" name="Picture 2" descr="Image result for calculator symbols">
            <a:extLst>
              <a:ext uri="{FF2B5EF4-FFF2-40B4-BE49-F238E27FC236}">
                <a16:creationId xmlns:a16="http://schemas.microsoft.com/office/drawing/2014/main" id="{FC29588A-4171-44FC-822F-3EC10938E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10580485" y="529613"/>
            <a:ext cx="998142" cy="9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7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54263" y="-37856"/>
            <a:ext cx="9099409" cy="643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/>
              <a:t>STARTER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2089" y="824188"/>
            <a:ext cx="7937545" cy="178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 children were asked if they wanted to go bowling or to the cinema.</a:t>
            </a:r>
          </a:p>
          <a:p>
            <a:endParaRPr lang="en-US" dirty="0"/>
          </a:p>
          <a:p>
            <a:r>
              <a:rPr lang="en-US" dirty="0"/>
              <a:t>17 girls and 11 boys wanted to go bowling. 12 boys wanted to go to the cinema. 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/>
              <a:t>Use this information to complete the two-way table below. </a:t>
            </a:r>
          </a:p>
          <a:p>
            <a:pPr marL="342900" indent="-342900">
              <a:buAutoNum type="alphaLcParenBoth"/>
            </a:pPr>
            <a:r>
              <a:rPr lang="en-US" dirty="0"/>
              <a:t>How many children, in total, want to go to the cinema? </a:t>
            </a:r>
            <a:endParaRPr lang="en-GB" sz="1800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8691" y="681350"/>
            <a:ext cx="9800379" cy="2011303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48691" y="215275"/>
            <a:ext cx="518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Probability using Table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350AC9-2A20-41AE-A17C-CBC8953EDE75}"/>
              </a:ext>
            </a:extLst>
          </p:cNvPr>
          <p:cNvSpPr/>
          <p:nvPr/>
        </p:nvSpPr>
        <p:spPr>
          <a:xfrm>
            <a:off x="10727242" y="6435805"/>
            <a:ext cx="262515" cy="6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Table, calendar&#10;&#10;Description automatically generated">
            <a:extLst>
              <a:ext uri="{FF2B5EF4-FFF2-40B4-BE49-F238E27FC236}">
                <a16:creationId xmlns:a16="http://schemas.microsoft.com/office/drawing/2014/main" id="{EB050282-BBF1-4716-8E4C-32D78B556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061" y="2486267"/>
            <a:ext cx="5409503" cy="28013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19DB10F-C9F7-43E2-87EC-2CFB46255E28}"/>
              </a:ext>
            </a:extLst>
          </p:cNvPr>
          <p:cNvSpPr/>
          <p:nvPr/>
        </p:nvSpPr>
        <p:spPr>
          <a:xfrm>
            <a:off x="556365" y="12253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7" name="Picture 16" descr="A picture containing sport, bowling, indoor, lined&#10;&#10;Description automatically generated">
            <a:extLst>
              <a:ext uri="{FF2B5EF4-FFF2-40B4-BE49-F238E27FC236}">
                <a16:creationId xmlns:a16="http://schemas.microsoft.com/office/drawing/2014/main" id="{7FAA414B-29F4-4E27-913D-ABB6AC9E36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50965" y="566423"/>
            <a:ext cx="3011557" cy="158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5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920" y="126651"/>
            <a:ext cx="10375659" cy="881769"/>
          </a:xfrm>
        </p:spPr>
        <p:txBody>
          <a:bodyPr/>
          <a:lstStyle/>
          <a:p>
            <a:r>
              <a:rPr lang="en-GB" u="sng" dirty="0"/>
              <a:t>Probability using Tables</a:t>
            </a:r>
            <a:endParaRPr lang="en-GB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7926" y="1261242"/>
            <a:ext cx="10969339" cy="531505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C303CE-037B-47BB-99F0-5210046B813A}"/>
              </a:ext>
            </a:extLst>
          </p:cNvPr>
          <p:cNvSpPr txBox="1"/>
          <p:nvPr/>
        </p:nvSpPr>
        <p:spPr>
          <a:xfrm>
            <a:off x="880920" y="1284049"/>
            <a:ext cx="68167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90 students each study one of three languages. </a:t>
            </a:r>
          </a:p>
          <a:p>
            <a:endParaRPr lang="en-US" dirty="0"/>
          </a:p>
          <a:p>
            <a:r>
              <a:rPr lang="en-US" dirty="0"/>
              <a:t>The two-way table shows some information about these students.</a:t>
            </a:r>
            <a:endParaRPr lang="en-GB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0F0298A-4C7E-4C12-8DAC-ABF541450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3" t="8669"/>
          <a:stretch/>
        </p:blipFill>
        <p:spPr>
          <a:xfrm>
            <a:off x="698099" y="2368494"/>
            <a:ext cx="8719169" cy="16343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26BB2F-7D39-48FF-B672-ECD1F8443058}"/>
              </a:ext>
            </a:extLst>
          </p:cNvPr>
          <p:cNvSpPr txBox="1"/>
          <p:nvPr/>
        </p:nvSpPr>
        <p:spPr>
          <a:xfrm>
            <a:off x="1040523" y="4194396"/>
            <a:ext cx="77671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50 of the 90 students are male. </a:t>
            </a:r>
          </a:p>
          <a:p>
            <a:endParaRPr lang="en-US" dirty="0"/>
          </a:p>
          <a:p>
            <a:r>
              <a:rPr lang="en-US" dirty="0"/>
              <a:t>29 of the 50 male students study Spanish. </a:t>
            </a:r>
          </a:p>
          <a:p>
            <a:pPr marL="342900" indent="-342900">
              <a:buAutoNum type="alphaLcParenR"/>
            </a:pPr>
            <a:r>
              <a:rPr lang="en-US" dirty="0"/>
              <a:t>Complete the two-way table. 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/>
              <a:t> How many females study French?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pPr marL="342900" indent="-342900">
              <a:buAutoNum type="alphaLcParenR"/>
            </a:pPr>
            <a:r>
              <a:rPr lang="en-US" dirty="0"/>
              <a:t>How many people study Spanish?</a:t>
            </a:r>
            <a:endParaRPr lang="en-GB" dirty="0"/>
          </a:p>
        </p:txBody>
      </p:sp>
      <p:pic>
        <p:nvPicPr>
          <p:cNvPr id="4" name="Picture 3" descr="A picture containing colorful, aircraft&#10;&#10;Description automatically generated">
            <a:extLst>
              <a:ext uri="{FF2B5EF4-FFF2-40B4-BE49-F238E27FC236}">
                <a16:creationId xmlns:a16="http://schemas.microsoft.com/office/drawing/2014/main" id="{25A801D6-5A6F-418D-96E1-CE0850129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48261" y="1"/>
            <a:ext cx="3508959" cy="2340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108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344881" y="59696"/>
            <a:ext cx="6410235" cy="57912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97" y="626007"/>
            <a:ext cx="5879303" cy="62191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91202" y="579127"/>
            <a:ext cx="5879301" cy="59477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043669-FB50-4186-8F90-3189FDCAAB53}"/>
              </a:ext>
            </a:extLst>
          </p:cNvPr>
          <p:cNvSpPr txBox="1"/>
          <p:nvPr/>
        </p:nvSpPr>
        <p:spPr>
          <a:xfrm>
            <a:off x="6664020" y="4435902"/>
            <a:ext cx="48762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dirty="0"/>
              <a:t>Complete the two-way table. </a:t>
            </a:r>
          </a:p>
          <a:p>
            <a:pPr marL="342900" indent="-342900">
              <a:buAutoNum type="alphaLcParenR"/>
            </a:pPr>
            <a:endParaRPr lang="en-US" dirty="0"/>
          </a:p>
          <a:p>
            <a:r>
              <a:rPr lang="en-US" dirty="0"/>
              <a:t>b) How many males were in the survey? </a:t>
            </a:r>
          </a:p>
          <a:p>
            <a:endParaRPr lang="en-US" dirty="0"/>
          </a:p>
          <a:p>
            <a:r>
              <a:rPr lang="en-US" dirty="0"/>
              <a:t>c) How many females drink only still water?</a:t>
            </a:r>
          </a:p>
          <a:p>
            <a:endParaRPr lang="en-US" dirty="0"/>
          </a:p>
          <a:p>
            <a:r>
              <a:rPr lang="en-US" dirty="0"/>
              <a:t> d) How many people drink only sparkling water?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93458-16AB-4545-9B82-D18B853EF2F6}"/>
              </a:ext>
            </a:extLst>
          </p:cNvPr>
          <p:cNvSpPr txBox="1"/>
          <p:nvPr/>
        </p:nvSpPr>
        <p:spPr>
          <a:xfrm>
            <a:off x="6664020" y="866482"/>
            <a:ext cx="53241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Billy has been carrying out a survey.</a:t>
            </a:r>
          </a:p>
          <a:p>
            <a:endParaRPr lang="en-US" dirty="0"/>
          </a:p>
          <a:p>
            <a:r>
              <a:rPr lang="en-US" dirty="0"/>
              <a:t> He asked 100 people the type of water they like to drink (still, sparkling or both). </a:t>
            </a:r>
          </a:p>
          <a:p>
            <a:endParaRPr lang="en-US" dirty="0"/>
          </a:p>
          <a:p>
            <a:r>
              <a:rPr lang="en-US" dirty="0"/>
              <a:t>Here are part of his results:</a:t>
            </a:r>
            <a:endParaRPr lang="en-GB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9D68CDB2-8BF0-44EC-A2D3-EC42F9197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801" y="2998927"/>
            <a:ext cx="5788702" cy="110819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5835BBF-C47A-4599-BCD8-40407D5E5859}"/>
              </a:ext>
            </a:extLst>
          </p:cNvPr>
          <p:cNvSpPr txBox="1"/>
          <p:nvPr/>
        </p:nvSpPr>
        <p:spPr>
          <a:xfrm>
            <a:off x="523742" y="1500141"/>
            <a:ext cx="4405610" cy="381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Complete the following two-way tables:</a:t>
            </a:r>
            <a:endParaRPr lang="en-GB" dirty="0"/>
          </a:p>
        </p:txBody>
      </p:sp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56D786F6-75A5-40E6-89FD-C45F83CE8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96" y="2357103"/>
            <a:ext cx="5742325" cy="2404083"/>
          </a:xfrm>
          <a:prstGeom prst="rect">
            <a:avLst/>
          </a:prstGeom>
        </p:spPr>
      </p:pic>
      <p:pic>
        <p:nvPicPr>
          <p:cNvPr id="3" name="Picture 2" descr="A double decker bus on the street&#10;&#10;Description automatically generated">
            <a:extLst>
              <a:ext uri="{FF2B5EF4-FFF2-40B4-BE49-F238E27FC236}">
                <a16:creationId xmlns:a16="http://schemas.microsoft.com/office/drawing/2014/main" id="{E864D171-5D52-48B2-B79A-0E3FC0637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4758433"/>
            <a:ext cx="2743200" cy="205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53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54263" y="-37856"/>
            <a:ext cx="9099409" cy="643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/>
              <a:t>STARTER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263" y="1087663"/>
            <a:ext cx="862071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Jim and Sue each take a driving test. </a:t>
            </a:r>
          </a:p>
          <a:p>
            <a:pPr>
              <a:lnSpc>
                <a:spcPct val="150000"/>
              </a:lnSpc>
            </a:pPr>
            <a:r>
              <a:rPr lang="en-US" dirty="0"/>
              <a:t>The probability that Jim will pass the driving test is 0.7, Sue will pass the driving test  0.6 </a:t>
            </a:r>
          </a:p>
          <a:p>
            <a:pPr>
              <a:lnSpc>
                <a:spcPct val="150000"/>
              </a:lnSpc>
            </a:pPr>
            <a:r>
              <a:rPr lang="en-US" dirty="0"/>
              <a:t>a) Complete the probability tree diagram.</a:t>
            </a:r>
            <a:endParaRPr lang="en-GB" sz="1800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0602" y="1128855"/>
            <a:ext cx="10285424" cy="12134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8389" y="605636"/>
            <a:ext cx="675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Probability using Tree Diagram</a:t>
            </a:r>
            <a:endParaRPr lang="en-GB" sz="2800" dirty="0">
              <a:solidFill>
                <a:schemeClr val="accent5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350AC9-2A20-41AE-A17C-CBC8953EDE75}"/>
              </a:ext>
            </a:extLst>
          </p:cNvPr>
          <p:cNvSpPr/>
          <p:nvPr/>
        </p:nvSpPr>
        <p:spPr>
          <a:xfrm>
            <a:off x="10727242" y="6435805"/>
            <a:ext cx="262515" cy="6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E6E68-8BD2-4867-BFA9-333BA19739CB}"/>
              </a:ext>
            </a:extLst>
          </p:cNvPr>
          <p:cNvSpPr/>
          <p:nvPr/>
        </p:nvSpPr>
        <p:spPr>
          <a:xfrm>
            <a:off x="556365" y="12253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</a:p>
        </p:txBody>
      </p:sp>
      <p:pic>
        <p:nvPicPr>
          <p:cNvPr id="18" name="Picture 17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9FF45075-BEB4-4D57-9CD7-38E80737F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00980" y="-25908"/>
            <a:ext cx="4350920" cy="154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2B099F-31BF-42DD-BE5A-AAD82DD0AB9C}"/>
              </a:ext>
            </a:extLst>
          </p:cNvPr>
          <p:cNvSpPr txBox="1"/>
          <p:nvPr/>
        </p:nvSpPr>
        <p:spPr>
          <a:xfrm>
            <a:off x="5775097" y="8138654"/>
            <a:ext cx="234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math.stackexchange.com/questions/1846402/conditional-probability-and-tree-diagram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1026" name="Picture 2" descr="How to pass your driving test - a full guide from novice to pro">
            <a:extLst>
              <a:ext uri="{FF2B5EF4-FFF2-40B4-BE49-F238E27FC236}">
                <a16:creationId xmlns:a16="http://schemas.microsoft.com/office/drawing/2014/main" id="{5BB92C00-7CA7-4976-8C01-C7F9E8D6A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90"/>
          <a:stretch/>
        </p:blipFill>
        <p:spPr bwMode="auto">
          <a:xfrm>
            <a:off x="160602" y="2670362"/>
            <a:ext cx="2711807" cy="4054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1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8856" y="1338980"/>
            <a:ext cx="5593851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James goes to an arcade. He has one go on the Teddy Grabber and one go on the Penny Drop.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The probability that he wins on the Teddy Grabber is 0.2.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The probability that he wins on the Penny Drop is 0.3.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207858" y="1114354"/>
            <a:ext cx="11847507" cy="53214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786350" y="2964681"/>
            <a:ext cx="1736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Prime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350AC9-2A20-41AE-A17C-CBC8953EDE75}"/>
              </a:ext>
            </a:extLst>
          </p:cNvPr>
          <p:cNvSpPr/>
          <p:nvPr/>
        </p:nvSpPr>
        <p:spPr>
          <a:xfrm>
            <a:off x="10727242" y="6435805"/>
            <a:ext cx="262515" cy="6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B50ACE7-4F89-4EFF-B7AB-CF85F2E73F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2"/>
          <a:stretch/>
        </p:blipFill>
        <p:spPr>
          <a:xfrm>
            <a:off x="6076254" y="1513666"/>
            <a:ext cx="5689183" cy="385498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3BF98B5-0569-4102-B2FF-8055BC99FC7D}"/>
              </a:ext>
            </a:extLst>
          </p:cNvPr>
          <p:cNvSpPr txBox="1"/>
          <p:nvPr/>
        </p:nvSpPr>
        <p:spPr>
          <a:xfrm>
            <a:off x="2249214" y="72506"/>
            <a:ext cx="80783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u="sng" dirty="0">
                <a:latin typeface="+mj-lt"/>
              </a:rPr>
              <a:t>Probability using Tree Diagram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4188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DFF64637C074B9468D8400699BC31" ma:contentTypeVersion="14" ma:contentTypeDescription="Create a new document." ma:contentTypeScope="" ma:versionID="999ee6dba2c83fd35070fcf36004950c">
  <xsd:schema xmlns:xsd="http://www.w3.org/2001/XMLSchema" xmlns:xs="http://www.w3.org/2001/XMLSchema" xmlns:p="http://schemas.microsoft.com/office/2006/metadata/properties" xmlns:ns2="a675e989-819c-4ef8-a9e7-308823201b25" xmlns:ns3="84be7d0a-34a6-4ef2-a332-62c3b98ca601" targetNamespace="http://schemas.microsoft.com/office/2006/metadata/properties" ma:root="true" ma:fieldsID="3fe37b08140f3367720c3b68730b0f79" ns2:_="" ns3:_="">
    <xsd:import namespace="a675e989-819c-4ef8-a9e7-308823201b25"/>
    <xsd:import namespace="84be7d0a-34a6-4ef2-a332-62c3b98ca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Presentationanddiscussio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e989-819c-4ef8-a9e7-308823201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Presentationanddiscussion" ma:index="17" nillable="true" ma:displayName="Presentation and discussion" ma:description="Prince Gyamfi Presentation&#10;Ahmad, Eyob, Kirthikan discussion" ma:format="Dropdown" ma:internalName="Presentationanddiscussion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e7d0a-34a6-4ef2-a332-62c3b98ca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anddiscussion xmlns="a675e989-819c-4ef8-a9e7-308823201b2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D81FB8-401D-4682-92A9-D5CFE5988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75e989-819c-4ef8-a9e7-308823201b25"/>
    <ds:schemaRef ds:uri="84be7d0a-34a6-4ef2-a332-62c3b98ca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E2E1CD-9891-48D4-A08C-883823183DB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580a216-88d0-453b-946c-6faddb45788b"/>
    <ds:schemaRef ds:uri="http://purl.org/dc/elements/1.1/"/>
    <ds:schemaRef ds:uri="http://schemas.microsoft.com/office/2006/metadata/properties"/>
    <ds:schemaRef ds:uri="cc5a4335-4904-48fb-a026-7b0b82363d38"/>
    <ds:schemaRef ds:uri="http://www.w3.org/XML/1998/namespace"/>
    <ds:schemaRef ds:uri="http://purl.org/dc/dcmitype/"/>
    <ds:schemaRef ds:uri="a675e989-819c-4ef8-a9e7-308823201b25"/>
  </ds:schemaRefs>
</ds:datastoreItem>
</file>

<file path=customXml/itemProps3.xml><?xml version="1.0" encoding="utf-8"?>
<ds:datastoreItem xmlns:ds="http://schemas.openxmlformats.org/officeDocument/2006/customXml" ds:itemID="{25FAD3D1-365D-4986-9979-0F9A68F360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1096</Words>
  <Application>Microsoft Office PowerPoint</Application>
  <PresentationFormat>Widescreen</PresentationFormat>
  <Paragraphs>154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Cambria Math</vt:lpstr>
      <vt:lpstr>Office Theme</vt:lpstr>
      <vt:lpstr>Probability</vt:lpstr>
      <vt:lpstr>PowerPoint Presentation</vt:lpstr>
      <vt:lpstr>Probability as a Fractions, Decimals and Percentages</vt:lpstr>
      <vt:lpstr>Your turn…</vt:lpstr>
      <vt:lpstr>PowerPoint Presentation</vt:lpstr>
      <vt:lpstr>Probability using Tables</vt:lpstr>
      <vt:lpstr>Your turn…</vt:lpstr>
      <vt:lpstr>PowerPoint Presentation</vt:lpstr>
      <vt:lpstr>PowerPoint Presentation</vt:lpstr>
      <vt:lpstr>Your turn…</vt:lpstr>
      <vt:lpstr>Exam Questions</vt:lpstr>
      <vt:lpstr>Exam Questions</vt:lpstr>
      <vt:lpstr>Exam Questions</vt:lpstr>
      <vt:lpstr>Exam Questions</vt:lpstr>
    </vt:vector>
  </TitlesOfParts>
  <Company>Milton Keynes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Number</dc:title>
  <dc:creator>Jenisha Ananthan</dc:creator>
  <cp:lastModifiedBy>Malcolm Cooke</cp:lastModifiedBy>
  <cp:revision>28</cp:revision>
  <dcterms:created xsi:type="dcterms:W3CDTF">2021-03-17T09:51:08Z</dcterms:created>
  <dcterms:modified xsi:type="dcterms:W3CDTF">2022-03-06T12:44:12Z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0x01010020EDFF64637C074B9468D8400699BC31</vt:lpwstr>
  </property>
</Properties>
</file>