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sldIdLst>
    <p:sldId id="275" r:id="rId5"/>
    <p:sldId id="259" r:id="rId6"/>
    <p:sldId id="263" r:id="rId7"/>
    <p:sldId id="261" r:id="rId8"/>
    <p:sldId id="262" r:id="rId9"/>
    <p:sldId id="265" r:id="rId10"/>
    <p:sldId id="276" r:id="rId11"/>
    <p:sldId id="277" r:id="rId12"/>
    <p:sldId id="278" r:id="rId13"/>
    <p:sldId id="280" r:id="rId14"/>
    <p:sldId id="279" r:id="rId15"/>
    <p:sldId id="28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EDA886-1415-65E2-E4AF-8EA72E7D9890}" v="18" dt="2021-09-03T08:14:27.164"/>
    <p1510:client id="{88412F0E-19A3-42B3-A4DF-115FF2FEC197}" v="46" dt="2021-09-02T15:22:17.056"/>
    <p1510:client id="{D585B5C3-5343-30BB-74CF-89295B576EB6}" v="191" dt="2021-09-03T13:38:56.3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9" autoAdjust="0"/>
    <p:restoredTop sz="94660"/>
  </p:normalViewPr>
  <p:slideViewPr>
    <p:cSldViewPr snapToGrid="0">
      <p:cViewPr varScale="1">
        <p:scale>
          <a:sx n="62" d="100"/>
          <a:sy n="62" d="100"/>
        </p:scale>
        <p:origin x="102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411A1-D9A0-4A64-9E49-D4C28A08B867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B0A785-6593-49A1-9F2D-D6C45C84A6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19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026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0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202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0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808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21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080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550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98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2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027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E84F9-B196-4B9C-B27E-F5CFD5F57A3E}" type="datetimeFigureOut">
              <a:rPr lang="en-GB" smtClean="0"/>
              <a:t>03/09/2021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C3521-B59B-4227-8B33-186AF1638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417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9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microsoft.com/office/2007/relationships/hdphoto" Target="../media/hdphoto2.wdp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08831"/>
            <a:ext cx="10788072" cy="1572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To be able to :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Evaluate expressions and make substitutions in given formulae in words and symbols</a:t>
            </a: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217923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471055" y="3692106"/>
            <a:ext cx="11286836" cy="294884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b="1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Formula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32BA56-95A7-4F7D-BAE6-D38471F2B7A9}"/>
              </a:ext>
            </a:extLst>
          </p:cNvPr>
          <p:cNvSpPr txBox="1"/>
          <p:nvPr/>
        </p:nvSpPr>
        <p:spPr>
          <a:xfrm>
            <a:off x="720437" y="3763386"/>
            <a:ext cx="3989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>
                <a:solidFill>
                  <a:schemeClr val="tx1">
                    <a:lumMod val="75000"/>
                    <a:lumOff val="25000"/>
                  </a:schemeClr>
                </a:solidFill>
              </a:rPr>
              <a:t>Recap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987959E-8061-467B-ADC5-949AC0546173}"/>
                  </a:ext>
                </a:extLst>
              </p:cNvPr>
              <p:cNvSpPr txBox="1"/>
              <p:nvPr/>
            </p:nvSpPr>
            <p:spPr>
              <a:xfrm>
                <a:off x="434109" y="4186550"/>
                <a:ext cx="5524915" cy="8935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1.  Add together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dirty="0"/>
                  <a:t>   and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987959E-8061-467B-ADC5-949AC05461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109" y="4186550"/>
                <a:ext cx="5524915" cy="893514"/>
              </a:xfrm>
              <a:prstGeom prst="rect">
                <a:avLst/>
              </a:prstGeom>
              <a:blipFill>
                <a:blip r:embed="rId2"/>
                <a:stretch>
                  <a:fillRect l="-88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286EBA6E-A7AA-464A-AE78-5AC564547406}"/>
              </a:ext>
            </a:extLst>
          </p:cNvPr>
          <p:cNvSpPr txBox="1"/>
          <p:nvPr/>
        </p:nvSpPr>
        <p:spPr>
          <a:xfrm>
            <a:off x="708372" y="4942879"/>
            <a:ext cx="553698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Which deal is better?  </a:t>
            </a:r>
          </a:p>
          <a:p>
            <a:endParaRPr lang="en-GB" dirty="0"/>
          </a:p>
          <a:p>
            <a:r>
              <a:rPr lang="en-GB" dirty="0"/>
              <a:t>Deal A     One quarter off £1,200  </a:t>
            </a:r>
          </a:p>
          <a:p>
            <a:endParaRPr lang="en-GB" dirty="0"/>
          </a:p>
          <a:p>
            <a:r>
              <a:rPr lang="en-GB" dirty="0"/>
              <a:t>Deal B     Two fifths off £1,400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4D331D-3846-4E58-BF45-7EE88380113A}"/>
              </a:ext>
            </a:extLst>
          </p:cNvPr>
          <p:cNvSpPr txBox="1"/>
          <p:nvPr/>
        </p:nvSpPr>
        <p:spPr>
          <a:xfrm>
            <a:off x="6509596" y="4185284"/>
            <a:ext cx="46460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3.   Order the following decimal values..</a:t>
            </a:r>
          </a:p>
          <a:p>
            <a:endParaRPr lang="en-GB" dirty="0"/>
          </a:p>
          <a:p>
            <a:r>
              <a:rPr lang="en-GB" dirty="0"/>
              <a:t>0.032	0.3052	   0.5327	     0.0405</a:t>
            </a:r>
          </a:p>
          <a:p>
            <a:endParaRPr lang="en-GB" dirty="0"/>
          </a:p>
          <a:p>
            <a:endParaRPr lang="en-GB" dirty="0"/>
          </a:p>
          <a:p>
            <a:pPr marL="342900" indent="-342900">
              <a:buAutoNum type="arabicPeriod" startAt="4"/>
            </a:pPr>
            <a:r>
              <a:rPr lang="en-GB" dirty="0"/>
              <a:t>Round each value before multiplying</a:t>
            </a:r>
          </a:p>
          <a:p>
            <a:r>
              <a:rPr lang="en-GB" dirty="0"/>
              <a:t>    3.52   x   8.6         Do not use a calculator and show your workings.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53B58C-0C4E-4F8E-86F4-C16088B15277}"/>
              </a:ext>
            </a:extLst>
          </p:cNvPr>
          <p:cNvSpPr txBox="1"/>
          <p:nvPr/>
        </p:nvSpPr>
        <p:spPr>
          <a:xfrm>
            <a:off x="434109" y="4942879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2.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3B7860-EA34-40FC-83AF-D5351D673B47}"/>
                  </a:ext>
                </a:extLst>
              </p:cNvPr>
              <p:cNvSpPr txBox="1"/>
              <p:nvPr/>
            </p:nvSpPr>
            <p:spPr>
              <a:xfrm>
                <a:off x="2838076" y="4248374"/>
                <a:ext cx="181139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63B7860-EA34-40FC-83AF-D5351D673B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8076" y="4248374"/>
                <a:ext cx="181139" cy="52501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4046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AE36D84-A21C-4DB2-A6AF-8356C9CD9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2775" y="906320"/>
            <a:ext cx="8658225" cy="5476875"/>
          </a:xfrm>
          <a:prstGeom prst="rect">
            <a:avLst/>
          </a:prstGeom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CC10B7D3-ABB4-490F-98BB-26DF6543DB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507" y="326480"/>
            <a:ext cx="1172002" cy="125772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22D85E0-E335-4B13-BA59-A9DB9CCB93D1}"/>
              </a:ext>
            </a:extLst>
          </p:cNvPr>
          <p:cNvSpPr/>
          <p:nvPr/>
        </p:nvSpPr>
        <p:spPr>
          <a:xfrm>
            <a:off x="1787703" y="5085708"/>
            <a:ext cx="8483297" cy="15616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6095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0399DE5-7BE1-4772-B2DC-A044FD920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4911" y="1373686"/>
            <a:ext cx="8439150" cy="5343525"/>
          </a:xfrm>
          <a:prstGeom prst="rect">
            <a:avLst/>
          </a:prstGeom>
        </p:spPr>
      </p:pic>
      <p:pic>
        <p:nvPicPr>
          <p:cNvPr id="2" name="Picture 2" descr="A picture containing diagram&#10;&#10;Description automatically generated">
            <a:extLst>
              <a:ext uri="{FF2B5EF4-FFF2-40B4-BE49-F238E27FC236}">
                <a16:creationId xmlns:a16="http://schemas.microsoft.com/office/drawing/2014/main" id="{9FDD5076-3D35-487A-944B-F6C7708E3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507" y="326480"/>
            <a:ext cx="1172002" cy="125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647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0BD403-C01A-4073-AC12-AB98DB75CF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1310" y="186266"/>
            <a:ext cx="6799544" cy="6671733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50374A84-CA5F-4F19-8871-39BCA6A1C9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507" y="326480"/>
            <a:ext cx="1172002" cy="1257727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DDA988B-667F-490E-8DDD-85AF797C4604}"/>
              </a:ext>
            </a:extLst>
          </p:cNvPr>
          <p:cNvSpPr/>
          <p:nvPr/>
        </p:nvSpPr>
        <p:spPr>
          <a:xfrm>
            <a:off x="2907587" y="6421348"/>
            <a:ext cx="6904233" cy="14897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3598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91710" y="2411911"/>
            <a:ext cx="4978401" cy="35060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ounded Rectangle 10"/>
          <p:cNvSpPr/>
          <p:nvPr/>
        </p:nvSpPr>
        <p:spPr>
          <a:xfrm>
            <a:off x="6738943" y="2395801"/>
            <a:ext cx="4978401" cy="352211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962578" y="1706940"/>
            <a:ext cx="49229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bg1">
                    <a:lumMod val="50000"/>
                  </a:schemeClr>
                </a:solidFill>
                <a:latin typeface="Arial Black" panose="020B0A04020102020204" pitchFamily="34" charset="0"/>
              </a:rPr>
              <a:t>Words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51959" y="1741522"/>
            <a:ext cx="60305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 Black" panose="020B0A04020102020204" pitchFamily="34" charset="0"/>
              </a:rPr>
              <a:t>Solving Formulae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>
                <a:solidFill>
                  <a:schemeClr val="tx1">
                    <a:lumMod val="75000"/>
                    <a:lumOff val="25000"/>
                  </a:schemeClr>
                </a:solidFill>
              </a:rPr>
              <a:t>STARTER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2578" y="2411911"/>
            <a:ext cx="4729021" cy="33733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Write a simple formula based on the word problem.</a:t>
            </a:r>
          </a:p>
          <a:p>
            <a:pPr>
              <a:lnSpc>
                <a:spcPct val="150000"/>
              </a:lnSpc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Thirty pounds deposit then two hundred pounds a week.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Eighty pounds per box plus delivery fee.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together all four lengths, then minus a width.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6955999" y="2411911"/>
                <a:ext cx="4544291" cy="3963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4. Find the value of T in the formula                   T = u + v – s         u=2  v=6  s=4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5.  Find the value of C  when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𝑊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 =</m:t>
                    </m:r>
                    <m:r>
                      <a:rPr lang="en-GB" b="0" i="1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        and    W = 30</a:t>
                </a:r>
              </a:p>
              <a:p>
                <a:pPr>
                  <a:lnSpc>
                    <a:spcPct val="150000"/>
                  </a:lnSpc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6.   8V + 10t        Find the value of the expression     when V= 5   and   t = 7.5</a:t>
                </a:r>
              </a:p>
              <a:p>
                <a:pPr marL="342900" indent="-342900">
                  <a:lnSpc>
                    <a:spcPct val="150000"/>
                  </a:lnSpc>
                  <a:buAutoNum type="alphaLcParenR" startAt="2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999" y="2411911"/>
                <a:ext cx="4544291" cy="3963714"/>
              </a:xfrm>
              <a:prstGeom prst="rect">
                <a:avLst/>
              </a:prstGeom>
              <a:blipFill>
                <a:blip r:embed="rId2"/>
                <a:stretch>
                  <a:fillRect l="-10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622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Writing Formulae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542473" y="4994693"/>
            <a:ext cx="9531928" cy="145599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514532" y="5078367"/>
            <a:ext cx="9458267" cy="14559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Another go…write a formula for this statement.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a)                  people split between               coaches times the ticket price  £         , plus £20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2F65F8-59A9-4261-80AC-EC22129841AF}"/>
              </a:ext>
            </a:extLst>
          </p:cNvPr>
          <p:cNvSpPr/>
          <p:nvPr/>
        </p:nvSpPr>
        <p:spPr>
          <a:xfrm>
            <a:off x="698643" y="1496726"/>
            <a:ext cx="11044719" cy="24074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56CA508-2577-4A57-9FF6-B00763645F99}"/>
              </a:ext>
            </a:extLst>
          </p:cNvPr>
          <p:cNvSpPr txBox="1">
            <a:spLocks/>
          </p:cNvSpPr>
          <p:nvPr/>
        </p:nvSpPr>
        <p:spPr>
          <a:xfrm>
            <a:off x="698643" y="1622689"/>
            <a:ext cx="10794714" cy="33297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Write a formula for this word statement…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GB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‘ An order of           units at £                per unit plus packaging at £           ’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1AA238-C9B0-4EE7-BE21-0696B02B4632}"/>
              </a:ext>
            </a:extLst>
          </p:cNvPr>
          <p:cNvSpPr/>
          <p:nvPr/>
        </p:nvSpPr>
        <p:spPr>
          <a:xfrm>
            <a:off x="3901128" y="2293817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EDCCCB-0DB9-4B98-911B-038F3B652A9C}"/>
              </a:ext>
            </a:extLst>
          </p:cNvPr>
          <p:cNvSpPr/>
          <p:nvPr/>
        </p:nvSpPr>
        <p:spPr>
          <a:xfrm>
            <a:off x="5423475" y="2293816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A4F62F-096D-4DBA-B7DE-25B8C6DB40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532443">
            <a:off x="9890550" y="259366"/>
            <a:ext cx="2172757" cy="100114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7DC50C4-C369-420C-9145-72B344F18A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encilGrayscale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886246">
            <a:off x="79854" y="207773"/>
            <a:ext cx="2172757" cy="1001146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ABC95503-BCDD-4A5A-A178-E1B356795CC5}"/>
              </a:ext>
            </a:extLst>
          </p:cNvPr>
          <p:cNvSpPr/>
          <p:nvPr/>
        </p:nvSpPr>
        <p:spPr>
          <a:xfrm>
            <a:off x="8664287" y="2293816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DA90EC2-0BA1-4BF2-A513-67D278530C90}"/>
              </a:ext>
            </a:extLst>
          </p:cNvPr>
          <p:cNvSpPr/>
          <p:nvPr/>
        </p:nvSpPr>
        <p:spPr>
          <a:xfrm>
            <a:off x="2203837" y="5406599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1ABAD9-969D-485F-BC58-916959F7AA83}"/>
              </a:ext>
            </a:extLst>
          </p:cNvPr>
          <p:cNvSpPr/>
          <p:nvPr/>
        </p:nvSpPr>
        <p:spPr>
          <a:xfrm>
            <a:off x="4924508" y="5406599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6447D6-BA5C-41B7-B2D1-3F676F4BC8AD}"/>
              </a:ext>
            </a:extLst>
          </p:cNvPr>
          <p:cNvSpPr/>
          <p:nvPr/>
        </p:nvSpPr>
        <p:spPr>
          <a:xfrm>
            <a:off x="8494644" y="5406599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F4FFAF-DC4E-4860-90BF-32EFD815CAD1}"/>
              </a:ext>
            </a:extLst>
          </p:cNvPr>
          <p:cNvSpPr txBox="1"/>
          <p:nvPr/>
        </p:nvSpPr>
        <p:spPr>
          <a:xfrm>
            <a:off x="777300" y="2184156"/>
            <a:ext cx="10927019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dirty="0"/>
              <a:t>        teas at £           plus           coffees at £           minus discount of £               equals the total bill</a:t>
            </a:r>
          </a:p>
          <a:p>
            <a:pPr marL="342900" indent="-342900">
              <a:buAutoNum type="alphaLcParenR"/>
            </a:pPr>
            <a:endParaRPr lang="en-GB" dirty="0"/>
          </a:p>
          <a:p>
            <a:pPr marL="342900" indent="-342900">
              <a:buAutoNum type="alphaLcParenR"/>
            </a:pPr>
            <a:endParaRPr lang="en-GB" dirty="0"/>
          </a:p>
          <a:p>
            <a:r>
              <a:rPr lang="en-GB" dirty="0"/>
              <a:t>b) Multiply the length by the width by the height then divide your answer by three, equals the volume.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c) The number of people allowed in the club is           times greater than         sqm floor area plus             extra people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d) Multiply the heart rate of                 by minutes                then divide by                   to get your fitness score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0DEC775-9959-4638-9F34-79671D70DFD7}"/>
              </a:ext>
            </a:extLst>
          </p:cNvPr>
          <p:cNvSpPr/>
          <p:nvPr/>
        </p:nvSpPr>
        <p:spPr>
          <a:xfrm>
            <a:off x="603346" y="1746504"/>
            <a:ext cx="11100973" cy="384048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946D439-B890-4067-8878-31038B46EB96}"/>
              </a:ext>
            </a:extLst>
          </p:cNvPr>
          <p:cNvSpPr txBox="1"/>
          <p:nvPr/>
        </p:nvSpPr>
        <p:spPr>
          <a:xfrm>
            <a:off x="722376" y="1271016"/>
            <a:ext cx="7341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1) Write a formula from the word statement. Use any suitable letters.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AFCEC2-FC95-44EE-BF9C-D84148465F65}"/>
              </a:ext>
            </a:extLst>
          </p:cNvPr>
          <p:cNvSpPr/>
          <p:nvPr/>
        </p:nvSpPr>
        <p:spPr>
          <a:xfrm>
            <a:off x="1212349" y="2157326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A8266A-42A9-432F-B731-FF8343C3F52B}"/>
              </a:ext>
            </a:extLst>
          </p:cNvPr>
          <p:cNvSpPr/>
          <p:nvPr/>
        </p:nvSpPr>
        <p:spPr>
          <a:xfrm>
            <a:off x="2494366" y="2157322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C69E1B-B6C7-4818-B621-444D784BAF33}"/>
              </a:ext>
            </a:extLst>
          </p:cNvPr>
          <p:cNvSpPr/>
          <p:nvPr/>
        </p:nvSpPr>
        <p:spPr>
          <a:xfrm>
            <a:off x="7589579" y="2157322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B316BE-E6B2-4A03-9EDE-E7E9DB3B25C9}"/>
              </a:ext>
            </a:extLst>
          </p:cNvPr>
          <p:cNvSpPr/>
          <p:nvPr/>
        </p:nvSpPr>
        <p:spPr>
          <a:xfrm>
            <a:off x="10153613" y="2157322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9317CF8-5B31-4593-8C61-7998ECDEDBAA}"/>
              </a:ext>
            </a:extLst>
          </p:cNvPr>
          <p:cNvSpPr/>
          <p:nvPr/>
        </p:nvSpPr>
        <p:spPr>
          <a:xfrm>
            <a:off x="3485031" y="2157322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F309F5-1810-4F9A-97BF-E69B0815AC66}"/>
              </a:ext>
            </a:extLst>
          </p:cNvPr>
          <p:cNvSpPr/>
          <p:nvPr/>
        </p:nvSpPr>
        <p:spPr>
          <a:xfrm>
            <a:off x="5147160" y="2157323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869095C-938E-4628-9B34-935CFE3DAA85}"/>
              </a:ext>
            </a:extLst>
          </p:cNvPr>
          <p:cNvSpPr/>
          <p:nvPr/>
        </p:nvSpPr>
        <p:spPr>
          <a:xfrm>
            <a:off x="5337991" y="3771750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849251-0003-4BE4-8064-AFA83F087CB9}"/>
              </a:ext>
            </a:extLst>
          </p:cNvPr>
          <p:cNvSpPr/>
          <p:nvPr/>
        </p:nvSpPr>
        <p:spPr>
          <a:xfrm>
            <a:off x="7510089" y="3771750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1AEEEA5-7257-401F-A57A-91B6AA42D09A}"/>
              </a:ext>
            </a:extLst>
          </p:cNvPr>
          <p:cNvSpPr/>
          <p:nvPr/>
        </p:nvSpPr>
        <p:spPr>
          <a:xfrm>
            <a:off x="9873018" y="3771750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C8F52F6-CBEF-48A1-B470-53B510EB9231}"/>
              </a:ext>
            </a:extLst>
          </p:cNvPr>
          <p:cNvSpPr/>
          <p:nvPr/>
        </p:nvSpPr>
        <p:spPr>
          <a:xfrm>
            <a:off x="3768711" y="4648913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E11FC3B-8127-4A47-B1EB-9F3158BBB6D9}"/>
              </a:ext>
            </a:extLst>
          </p:cNvPr>
          <p:cNvSpPr/>
          <p:nvPr/>
        </p:nvSpPr>
        <p:spPr>
          <a:xfrm>
            <a:off x="5616347" y="4648912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5C62D38-6E4C-4D21-95B5-B41A5568E56A}"/>
              </a:ext>
            </a:extLst>
          </p:cNvPr>
          <p:cNvSpPr/>
          <p:nvPr/>
        </p:nvSpPr>
        <p:spPr>
          <a:xfrm>
            <a:off x="7765239" y="4648911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E6C64B3-F341-45DA-9818-626CD4187385}"/>
              </a:ext>
            </a:extLst>
          </p:cNvPr>
          <p:cNvSpPr/>
          <p:nvPr/>
        </p:nvSpPr>
        <p:spPr>
          <a:xfrm>
            <a:off x="11033038" y="4648910"/>
            <a:ext cx="381662" cy="3975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649148" y="109194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Evaluating Expressions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C06584-8EA3-48FA-B477-678B4AF7D0B3}"/>
              </a:ext>
            </a:extLst>
          </p:cNvPr>
          <p:cNvSpPr txBox="1"/>
          <p:nvPr/>
        </p:nvSpPr>
        <p:spPr>
          <a:xfrm>
            <a:off x="913031" y="1434757"/>
            <a:ext cx="99442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Evaluate this expression in the example below</a:t>
            </a:r>
          </a:p>
          <a:p>
            <a:endParaRPr lang="en-GB" dirty="0"/>
          </a:p>
          <a:p>
            <a:r>
              <a:rPr lang="en-GB" dirty="0"/>
              <a:t>Example:   2t – 4             when  a)   t =   10	when  b)   t =  ½              when    c)    t =  0.7 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Evaluate the following expressions below when we know that a=3 and b=8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0E7CE39-3E42-48F3-A0CC-CCE9F61667E2}"/>
              </a:ext>
            </a:extLst>
          </p:cNvPr>
          <p:cNvSpPr/>
          <p:nvPr/>
        </p:nvSpPr>
        <p:spPr>
          <a:xfrm>
            <a:off x="640422" y="1263357"/>
            <a:ext cx="10022277" cy="24797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E030C33-BE33-467B-87D9-69CC6AD80381}"/>
              </a:ext>
            </a:extLst>
          </p:cNvPr>
          <p:cNvSpPr/>
          <p:nvPr/>
        </p:nvSpPr>
        <p:spPr>
          <a:xfrm>
            <a:off x="1176140" y="3752453"/>
            <a:ext cx="1493756" cy="2165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D72464-2FB4-4C75-9CAD-F96B55E300DC}"/>
              </a:ext>
            </a:extLst>
          </p:cNvPr>
          <p:cNvSpPr txBox="1"/>
          <p:nvPr/>
        </p:nvSpPr>
        <p:spPr>
          <a:xfrm>
            <a:off x="1278019" y="3752453"/>
            <a:ext cx="13329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Adding</a:t>
            </a:r>
          </a:p>
          <a:p>
            <a:endParaRPr lang="en-GB" dirty="0"/>
          </a:p>
          <a:p>
            <a:r>
              <a:rPr lang="en-GB" dirty="0"/>
              <a:t>2 + 5</a:t>
            </a:r>
          </a:p>
          <a:p>
            <a:endParaRPr lang="en-GB" dirty="0"/>
          </a:p>
          <a:p>
            <a:r>
              <a:rPr lang="en-GB" dirty="0"/>
              <a:t>a + b</a:t>
            </a:r>
          </a:p>
          <a:p>
            <a:endParaRPr lang="en-GB" dirty="0"/>
          </a:p>
          <a:p>
            <a:r>
              <a:rPr lang="en-GB" dirty="0"/>
              <a:t>a + a + 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B96EB5A-B839-4808-A24B-D7DEE97CCEB5}"/>
              </a:ext>
            </a:extLst>
          </p:cNvPr>
          <p:cNvSpPr/>
          <p:nvPr/>
        </p:nvSpPr>
        <p:spPr>
          <a:xfrm>
            <a:off x="3626467" y="3761825"/>
            <a:ext cx="1493756" cy="2165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FBAF8A-21BC-437C-BCF3-85FBABDBBCE8}"/>
              </a:ext>
            </a:extLst>
          </p:cNvPr>
          <p:cNvSpPr txBox="1"/>
          <p:nvPr/>
        </p:nvSpPr>
        <p:spPr>
          <a:xfrm>
            <a:off x="3728346" y="3761825"/>
            <a:ext cx="13329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Subtracting</a:t>
            </a:r>
          </a:p>
          <a:p>
            <a:endParaRPr lang="en-GB" dirty="0"/>
          </a:p>
          <a:p>
            <a:r>
              <a:rPr lang="en-GB" dirty="0"/>
              <a:t>20 - a</a:t>
            </a:r>
          </a:p>
          <a:p>
            <a:endParaRPr lang="en-GB" dirty="0"/>
          </a:p>
          <a:p>
            <a:r>
              <a:rPr lang="en-GB" dirty="0"/>
              <a:t>b – a – a </a:t>
            </a:r>
          </a:p>
          <a:p>
            <a:endParaRPr lang="en-GB" dirty="0"/>
          </a:p>
          <a:p>
            <a:r>
              <a:rPr lang="en-GB" dirty="0"/>
              <a:t>- a – (b – a)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7FFA6FD-1967-4917-B619-FE35306F213A}"/>
              </a:ext>
            </a:extLst>
          </p:cNvPr>
          <p:cNvSpPr/>
          <p:nvPr/>
        </p:nvSpPr>
        <p:spPr>
          <a:xfrm>
            <a:off x="6076794" y="3752453"/>
            <a:ext cx="1493756" cy="2165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A288FD-C860-430C-A4BE-8B0C0A027B57}"/>
              </a:ext>
            </a:extLst>
          </p:cNvPr>
          <p:cNvSpPr txBox="1"/>
          <p:nvPr/>
        </p:nvSpPr>
        <p:spPr>
          <a:xfrm>
            <a:off x="6178673" y="3752453"/>
            <a:ext cx="133298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Multiplying</a:t>
            </a:r>
          </a:p>
          <a:p>
            <a:endParaRPr lang="en-GB" dirty="0"/>
          </a:p>
          <a:p>
            <a:r>
              <a:rPr lang="en-GB" dirty="0"/>
              <a:t>5 ( 7 )</a:t>
            </a:r>
          </a:p>
          <a:p>
            <a:endParaRPr lang="en-GB" dirty="0"/>
          </a:p>
          <a:p>
            <a:r>
              <a:rPr lang="en-GB" dirty="0"/>
              <a:t>b ( a )  </a:t>
            </a:r>
          </a:p>
          <a:p>
            <a:endParaRPr lang="en-GB" dirty="0"/>
          </a:p>
          <a:p>
            <a:r>
              <a:rPr lang="en-GB" dirty="0"/>
              <a:t>a b a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99E36D64-B26F-46C0-8EDD-4A9D466BDA61}"/>
              </a:ext>
            </a:extLst>
          </p:cNvPr>
          <p:cNvSpPr/>
          <p:nvPr/>
        </p:nvSpPr>
        <p:spPr>
          <a:xfrm>
            <a:off x="8527121" y="3752453"/>
            <a:ext cx="1493756" cy="216564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808631-0DE4-40EC-9DC3-04AB85EB777B}"/>
                  </a:ext>
                </a:extLst>
              </p:cNvPr>
              <p:cNvSpPr txBox="1"/>
              <p:nvPr/>
            </p:nvSpPr>
            <p:spPr>
              <a:xfrm>
                <a:off x="8629000" y="3752453"/>
                <a:ext cx="1332989" cy="19843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Dividing</a:t>
                </a:r>
              </a:p>
              <a:p>
                <a:endParaRPr lang="en-GB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dirty="0"/>
              </a:p>
              <a:p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7808631-0DE4-40EC-9DC3-04AB85EB77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9000" y="3752453"/>
                <a:ext cx="1332989" cy="1984389"/>
              </a:xfrm>
              <a:prstGeom prst="rect">
                <a:avLst/>
              </a:prstGeom>
              <a:blipFill>
                <a:blip r:embed="rId2"/>
                <a:stretch>
                  <a:fillRect l="-4128" t="-184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03021" y="2302223"/>
                <a:ext cx="4555957" cy="3295326"/>
              </a:xfrm>
              <a:prstGeom prst="rect">
                <a:avLst/>
              </a:prstGeom>
              <a:noFill/>
            </p:spPr>
            <p:txBody>
              <a:bodyPr wrap="square" lIns="91440" tIns="45720" rIns="91440" bIns="45720" rtlCol="0" anchor="t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3v + 4                   v=6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/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A – 3b + 6A	A=8  b=2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/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8 ( t – v) + v	t=7  v=3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/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14</m:t>
                        </m:r>
                        <m:r>
                          <a:rPr lang="en-GB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𝑓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7</m:t>
                        </m:r>
                        <m:r>
                          <a:rPr lang="en-GB" b="0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  <m:t>𝑗</m:t>
                        </m:r>
                      </m:den>
                    </m:f>
                  </m:oMath>
                </a14:m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		f=6  j=3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/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6 + z – 4 + 7z	z=5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Calibri"/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u + ½ ( 8 + u )	u = 2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021" y="2302223"/>
                <a:ext cx="4555957" cy="3295326"/>
              </a:xfrm>
              <a:prstGeom prst="rect">
                <a:avLst/>
              </a:prstGeom>
              <a:blipFill>
                <a:blip r:embed="rId2"/>
                <a:stretch>
                  <a:fillRect l="-1205" t="-1111" b="-203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42596" y="2189907"/>
                <a:ext cx="4555957" cy="63709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g)	y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+ 4		y=3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h)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b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c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	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a=2  b=3  c=2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 err="1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	U + ½ t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	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	U=20     t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= 100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j)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𝑚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𝑛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Calibri"/>
                      </a:rPr>
                      <m:t> </m:t>
                    </m:r>
                  </m:oMath>
                </a14:m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	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	m=4     n=7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k)	w(80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− 4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w=2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l)	k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− 2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(k)	k=4</a:t>
                </a: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7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7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2596" y="2189907"/>
                <a:ext cx="4555957" cy="6370975"/>
              </a:xfrm>
              <a:prstGeom prst="rect">
                <a:avLst/>
              </a:prstGeom>
              <a:blipFill>
                <a:blip r:embed="rId3"/>
                <a:stretch>
                  <a:fillRect l="-1205" t="-4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583380" y="1861525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41945" y="1861525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16F755-05B3-4E49-808F-5B0633C35CBD}"/>
              </a:ext>
            </a:extLst>
          </p:cNvPr>
          <p:cNvSpPr txBox="1"/>
          <p:nvPr/>
        </p:nvSpPr>
        <p:spPr>
          <a:xfrm>
            <a:off x="672619" y="1274062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Evaluate the following given the values shown: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8D5802-0F52-4ED7-87C6-A3B2E5B22F47}"/>
              </a:ext>
            </a:extLst>
          </p:cNvPr>
          <p:cNvSpPr txBox="1"/>
          <p:nvPr/>
        </p:nvSpPr>
        <p:spPr>
          <a:xfrm>
            <a:off x="6531723" y="1347444"/>
            <a:ext cx="3563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value of: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7750094" cy="1143000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Substituting Values into Formulae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BFC318-1A35-4512-ADED-40374C15E1C1}"/>
                  </a:ext>
                </a:extLst>
              </p:cNvPr>
              <p:cNvSpPr txBox="1"/>
              <p:nvPr/>
            </p:nvSpPr>
            <p:spPr>
              <a:xfrm>
                <a:off x="769737" y="1120676"/>
                <a:ext cx="10470918" cy="30595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Let’s put the value given into this formula to work out the Celsius temperature given the Fahrenheit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r>
                  <a:rPr lang="en-GB" sz="4000" dirty="0">
                    <a:solidFill>
                      <a:schemeClr val="accent6">
                        <a:lumMod val="75000"/>
                      </a:schemeClr>
                    </a:solidFill>
                  </a:rPr>
                  <a:t>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0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0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n-GB" sz="4000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4000" dirty="0">
                    <a:solidFill>
                      <a:schemeClr val="accent6">
                        <a:lumMod val="75000"/>
                      </a:schemeClr>
                    </a:solidFill>
                  </a:rPr>
                  <a:t> F + 32</a:t>
                </a:r>
              </a:p>
              <a:p>
                <a:r>
                  <a:rPr lang="en-GB" dirty="0"/>
                  <a:t>			</a:t>
                </a:r>
                <a:r>
                  <a:rPr lang="en-GB" sz="2800" dirty="0"/>
                  <a:t>When  </a:t>
                </a:r>
                <a:r>
                  <a:rPr lang="en-GB" dirty="0"/>
                  <a:t>    </a:t>
                </a:r>
                <a:r>
                  <a:rPr lang="en-GB" sz="2800" dirty="0"/>
                  <a:t>F = 10 degrees   find	C    ……………….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en-GB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BFC318-1A35-4512-ADED-40374C15E1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737" y="1120676"/>
                <a:ext cx="10470918" cy="3059556"/>
              </a:xfrm>
              <a:prstGeom prst="rect">
                <a:avLst/>
              </a:prstGeom>
              <a:blipFill>
                <a:blip r:embed="rId2"/>
                <a:stretch>
                  <a:fillRect l="-2037" t="-119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145CC86-AA32-461B-BEF3-D2347BA6F411}"/>
              </a:ext>
            </a:extLst>
          </p:cNvPr>
          <p:cNvSpPr/>
          <p:nvPr/>
        </p:nvSpPr>
        <p:spPr>
          <a:xfrm>
            <a:off x="497128" y="949276"/>
            <a:ext cx="10925135" cy="24797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2D5BE4-FF23-4296-840D-A5B467B765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69737" y="4411906"/>
            <a:ext cx="2314575" cy="1276350"/>
          </a:xfrm>
          <a:prstGeom prst="rect">
            <a:avLst/>
          </a:prstGeom>
        </p:spPr>
      </p:pic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4630E026-E789-4CD5-85CD-A04A45C44405}"/>
              </a:ext>
            </a:extLst>
          </p:cNvPr>
          <p:cNvSpPr/>
          <p:nvPr/>
        </p:nvSpPr>
        <p:spPr>
          <a:xfrm>
            <a:off x="497128" y="3691589"/>
            <a:ext cx="2994218" cy="24797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BA86C25-A97F-4B6F-9BAE-5B52C00575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428" y="5688256"/>
            <a:ext cx="390525" cy="40957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249FB69-B5CA-41CB-BFAD-F1D9CD6733E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1227" y="5718135"/>
            <a:ext cx="371475" cy="32385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D24575A-44DB-4204-B036-70316AD0871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499850" y="5593006"/>
            <a:ext cx="276225" cy="504825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A98F840D-A396-415A-A388-BD2A68B4514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93972" y="5707306"/>
            <a:ext cx="219075" cy="37147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682CC65-ED94-4F07-A248-5F43D56361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13047" y="5694090"/>
            <a:ext cx="381000" cy="381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A705F35-E69D-4BC0-81FC-7E342E804AD7}"/>
              </a:ext>
            </a:extLst>
          </p:cNvPr>
          <p:cNvSpPr txBox="1"/>
          <p:nvPr/>
        </p:nvSpPr>
        <p:spPr>
          <a:xfrm>
            <a:off x="2672696" y="5460697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>
                <a:solidFill>
                  <a:srgbClr val="0070C0"/>
                </a:solidFill>
              </a:rPr>
              <a:t>2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26778F-26D6-45F9-82AF-6ABEB679A7E4}"/>
              </a:ext>
            </a:extLst>
          </p:cNvPr>
          <p:cNvSpPr txBox="1"/>
          <p:nvPr/>
        </p:nvSpPr>
        <p:spPr>
          <a:xfrm>
            <a:off x="669525" y="3834404"/>
            <a:ext cx="1162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V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93DA29-6218-4C3C-8A19-BC1D355AC6D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57923" y="4426552"/>
            <a:ext cx="2400300" cy="628650"/>
          </a:xfrm>
          <a:prstGeom prst="rect">
            <a:avLst/>
          </a:prstGeom>
        </p:spPr>
      </p:pic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0DF8464-0567-4D80-937A-81E3EF29161A}"/>
              </a:ext>
            </a:extLst>
          </p:cNvPr>
          <p:cNvSpPr/>
          <p:nvPr/>
        </p:nvSpPr>
        <p:spPr>
          <a:xfrm>
            <a:off x="3659346" y="3666430"/>
            <a:ext cx="2994218" cy="247972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4247A64-47FA-495A-B7A2-8434A5AFBF19}"/>
              </a:ext>
            </a:extLst>
          </p:cNvPr>
          <p:cNvSpPr txBox="1"/>
          <p:nvPr/>
        </p:nvSpPr>
        <p:spPr>
          <a:xfrm>
            <a:off x="3857923" y="3817547"/>
            <a:ext cx="1162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C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DBD623-146F-47D5-B26B-922528BF4F5D}"/>
              </a:ext>
            </a:extLst>
          </p:cNvPr>
          <p:cNvSpPr txBox="1"/>
          <p:nvPr/>
        </p:nvSpPr>
        <p:spPr>
          <a:xfrm>
            <a:off x="3906130" y="5469144"/>
            <a:ext cx="2915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chemeClr val="accent4">
                    <a:lumMod val="75000"/>
                  </a:schemeClr>
                </a:solidFill>
              </a:rPr>
              <a:t>a = 6   b = 10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718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92794" y="2805657"/>
            <a:ext cx="4555957" cy="313932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16 + t = C		t=4    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80 – 2g = T		g=6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X = 3y + 4		y=3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19 –(u + v ) = S		u=2  v=7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r>
              <a:rPr lang="en-GB" dirty="0">
                <a:solidFill>
                  <a:schemeClr val="tx1">
                    <a:lumMod val="65000"/>
                    <a:lumOff val="35000"/>
                  </a:schemeClr>
                </a:solidFill>
                <a:cs typeface="Calibri"/>
              </a:rPr>
              <a:t>a + a + 3 + b = M	a=1/2  b=21</a:t>
            </a: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  <a:p>
            <a:pPr marL="342900" indent="-342900">
              <a:buAutoNum type="alphaLcParenR"/>
            </a:pPr>
            <a:endParaRPr lang="en-GB" dirty="0">
              <a:solidFill>
                <a:schemeClr val="tx1">
                  <a:lumMod val="65000"/>
                  <a:lumOff val="35000"/>
                </a:schemeClr>
              </a:solidFill>
              <a:cs typeface="Calibri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42596" y="2214754"/>
                <a:ext cx="4555957" cy="63411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f)	y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+ 8  =  X	y=3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g)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tx1">
                                <a:lumMod val="75000"/>
                                <a:lumOff val="2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b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+ c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= T	a=1  b=2  c=3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h)	U + ½ t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= V 	U=10     t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= 81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 err="1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i</a:t>
                </a:r>
                <a:r>
                  <a:rPr lang="en-GB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cs typeface="Calibri"/>
                  </a:rPr>
                  <a:t>)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solidFill>
                              <a:schemeClr val="tx1">
                                <a:lumMod val="65000"/>
                                <a:lumOff val="35000"/>
                              </a:schemeClr>
                            </a:solidFill>
                            <a:latin typeface="Cambria Math" panose="02040503050406030204" pitchFamily="18" charset="0"/>
                            <a:cs typeface="Calibri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𝑚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𝑛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tx1">
                                    <a:lumMod val="65000"/>
                                    <a:lumOff val="35000"/>
                                  </a:schemeClr>
                                </a:solidFill>
                                <a:latin typeface="Cambria Math" panose="02040503050406030204" pitchFamily="18" charset="0"/>
                                <a:cs typeface="Calibri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GB" b="0" i="1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ambria Math" panose="02040503050406030204" pitchFamily="18" charset="0"/>
                        <a:cs typeface="Calibri"/>
                      </a:rPr>
                      <m:t> </m:t>
                    </m:r>
                  </m:oMath>
                </a14:m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= n + P 	m=6     n=2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j)	X = w(15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− 3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	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w=2</a:t>
                </a: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k)	M = k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2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− 3</a:t>
                </a:r>
                <a:r>
                  <a:rPr lang="en-GB" baseline="300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</a:t>
                </a:r>
                <a:r>
                  <a:rPr lang="en-GB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(k)	k=4</a:t>
                </a: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11"/>
                </a:pPr>
                <a:endParaRPr lang="en-GB" baseline="300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8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7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  <a:p>
                <a:pPr marL="342900" indent="-342900">
                  <a:buAutoNum type="alphaLcParenR" startAt="7"/>
                </a:pPr>
                <a:endParaRPr lang="en-GB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2596" y="2214754"/>
                <a:ext cx="4555957" cy="6341159"/>
              </a:xfrm>
              <a:prstGeom prst="rect">
                <a:avLst/>
              </a:prstGeom>
              <a:blipFill>
                <a:blip r:embed="rId2"/>
                <a:stretch>
                  <a:fillRect l="-1205" t="-48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583380" y="1861525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41945" y="1861525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16F755-05B3-4E49-808F-5B0633C35CBD}"/>
              </a:ext>
            </a:extLst>
          </p:cNvPr>
          <p:cNvSpPr txBox="1"/>
          <p:nvPr/>
        </p:nvSpPr>
        <p:spPr>
          <a:xfrm>
            <a:off x="672619" y="1274062"/>
            <a:ext cx="45559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missing values in the Formulae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C8D5802-0F52-4ED7-87C6-A3B2E5B22F47}"/>
              </a:ext>
            </a:extLst>
          </p:cNvPr>
          <p:cNvSpPr txBox="1"/>
          <p:nvPr/>
        </p:nvSpPr>
        <p:spPr>
          <a:xfrm>
            <a:off x="6531723" y="1347444"/>
            <a:ext cx="4987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Find the missing values in the Formulae</a:t>
            </a:r>
          </a:p>
        </p:txBody>
      </p:sp>
    </p:spTree>
    <p:extLst>
      <p:ext uri="{BB962C8B-B14F-4D97-AF65-F5344CB8AC3E}">
        <p14:creationId xmlns:p14="http://schemas.microsoft.com/office/powerpoint/2010/main" val="3089893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8BD0489-260E-418F-8C5B-0CF560EE2D41}"/>
              </a:ext>
            </a:extLst>
          </p:cNvPr>
          <p:cNvSpPr txBox="1"/>
          <p:nvPr/>
        </p:nvSpPr>
        <p:spPr>
          <a:xfrm>
            <a:off x="1464995" y="1789872"/>
            <a:ext cx="8506815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>
                <a:cs typeface="Calibri"/>
              </a:rPr>
              <a:t>6  Charmene has a baby called Louis</a:t>
            </a:r>
            <a:endParaRPr lang="en-GB" dirty="0"/>
          </a:p>
          <a:p>
            <a:r>
              <a:rPr lang="en-GB" dirty="0">
                <a:cs typeface="Calibri" panose="020F0502020204030204"/>
              </a:rPr>
              <a:t>Louis goes to the nursery.</a:t>
            </a:r>
          </a:p>
          <a:p>
            <a:endParaRPr lang="en-GB" dirty="0">
              <a:cs typeface="Calibri" panose="020F0502020204030204"/>
            </a:endParaRPr>
          </a:p>
          <a:p>
            <a:r>
              <a:rPr lang="en-GB" dirty="0">
                <a:cs typeface="Calibri" panose="020F0502020204030204"/>
              </a:rPr>
              <a:t>The nursery staff make up bottles of milk for Louis.</a:t>
            </a:r>
          </a:p>
          <a:p>
            <a:endParaRPr lang="en-GB" dirty="0">
              <a:cs typeface="Calibri" panose="020F0502020204030204"/>
            </a:endParaRPr>
          </a:p>
          <a:p>
            <a:r>
              <a:rPr lang="en-GB" dirty="0">
                <a:cs typeface="Calibri" panose="020F0502020204030204"/>
              </a:rPr>
              <a:t>Louis has 2 bottles of milk at the nursery each day.</a:t>
            </a:r>
          </a:p>
          <a:p>
            <a:r>
              <a:rPr lang="en-GB" dirty="0">
                <a:cs typeface="Calibri" panose="020F0502020204030204"/>
              </a:rPr>
              <a:t>Each bottle of milk needs 7 scoops of milk powder.</a:t>
            </a:r>
          </a:p>
          <a:p>
            <a:r>
              <a:rPr lang="en-GB" dirty="0">
                <a:cs typeface="Calibri" panose="020F0502020204030204"/>
              </a:rPr>
              <a:t>One scoop weighs 4.7g</a:t>
            </a:r>
          </a:p>
          <a:p>
            <a:endParaRPr lang="en-GB" dirty="0"/>
          </a:p>
          <a:p>
            <a:r>
              <a:rPr lang="en-GB" dirty="0"/>
              <a:t>Write a formula using b for bottles of milk, s for the number of scoops of milk powder and g for the weight of the powder, that will work out the total weight of any number of bottles of milk needed.</a:t>
            </a:r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45727-5FA4-40CD-91F4-597F1EC08F02}"/>
              </a:ext>
            </a:extLst>
          </p:cNvPr>
          <p:cNvSpPr txBox="1"/>
          <p:nvPr/>
        </p:nvSpPr>
        <p:spPr>
          <a:xfrm>
            <a:off x="10131628" y="4838040"/>
            <a:ext cx="17226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[ 3 Marks ]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E7B1854-D1CA-4F89-8A95-6C1E66FEE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507" y="326480"/>
            <a:ext cx="1172002" cy="1257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4154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A673A29A0EA740BFB7D03323CF4687" ma:contentTypeVersion="2" ma:contentTypeDescription="Create a new document." ma:contentTypeScope="" ma:versionID="6058b92e2ce799481a2348a99822f79a">
  <xsd:schema xmlns:xsd="http://www.w3.org/2001/XMLSchema" xmlns:xs="http://www.w3.org/2001/XMLSchema" xmlns:p="http://schemas.microsoft.com/office/2006/metadata/properties" xmlns:ns2="0b8ed900-acf5-4f48-88f6-90652fa61900" targetNamespace="http://schemas.microsoft.com/office/2006/metadata/properties" ma:root="true" ma:fieldsID="8275ec54878e33236a78621804b27e33" ns2:_="">
    <xsd:import namespace="0b8ed900-acf5-4f48-88f6-90652fa619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8ed900-acf5-4f48-88f6-90652fa619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30832EA-5FD5-402E-93B2-9C89C00855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5F9D64-41B2-493D-A715-9007A5A1E72E}"/>
</file>

<file path=customXml/itemProps3.xml><?xml version="1.0" encoding="utf-8"?>
<ds:datastoreItem xmlns:ds="http://schemas.openxmlformats.org/officeDocument/2006/customXml" ds:itemID="{8DCF44E9-3204-4EF9-AA2B-5AE50A8A107A}">
  <ds:schemaRefs>
    <ds:schemaRef ds:uri="84be7d0a-34a6-4ef2-a332-62c3b98ca601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a675e989-819c-4ef8-a9e7-308823201b2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915</Words>
  <Application>Microsoft Office PowerPoint</Application>
  <PresentationFormat>Widescreen</PresentationFormat>
  <Paragraphs>185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Cambria Math</vt:lpstr>
      <vt:lpstr>Office Theme</vt:lpstr>
      <vt:lpstr>Formula</vt:lpstr>
      <vt:lpstr>PowerPoint Presentation</vt:lpstr>
      <vt:lpstr>Writing Formulae</vt:lpstr>
      <vt:lpstr>Your turn…</vt:lpstr>
      <vt:lpstr>Evaluating Expressions</vt:lpstr>
      <vt:lpstr>Your turn…</vt:lpstr>
      <vt:lpstr>Substituting Values into Formulae</vt:lpstr>
      <vt:lpstr>Your turn…</vt:lpstr>
      <vt:lpstr>PowerPoint Presentation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Jenisha Ananthan</dc:creator>
  <cp:lastModifiedBy>Malcolm Cooke</cp:lastModifiedBy>
  <cp:revision>33</cp:revision>
  <dcterms:created xsi:type="dcterms:W3CDTF">2021-04-21T08:57:39Z</dcterms:created>
  <dcterms:modified xsi:type="dcterms:W3CDTF">2021-09-03T13:56:06Z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0x0101008CA673A29A0EA740BFB7D03323CF4687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</Properties>
</file>