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22" r:id="rId2"/>
    <p:sldId id="323" r:id="rId3"/>
    <p:sldId id="256" r:id="rId4"/>
    <p:sldId id="257" r:id="rId5"/>
    <p:sldId id="324" r:id="rId6"/>
    <p:sldId id="325" r:id="rId7"/>
    <p:sldId id="326" r:id="rId8"/>
    <p:sldId id="327" r:id="rId9"/>
    <p:sldId id="300" r:id="rId10"/>
    <p:sldId id="302" r:id="rId11"/>
    <p:sldId id="301" r:id="rId12"/>
    <p:sldId id="328" r:id="rId13"/>
    <p:sldId id="329" r:id="rId14"/>
    <p:sldId id="330" r:id="rId15"/>
    <p:sldId id="305" r:id="rId16"/>
    <p:sldId id="331" r:id="rId17"/>
    <p:sldId id="332" r:id="rId18"/>
    <p:sldId id="333" r:id="rId19"/>
    <p:sldId id="338" r:id="rId20"/>
    <p:sldId id="335" r:id="rId21"/>
    <p:sldId id="315" r:id="rId22"/>
    <p:sldId id="320" r:id="rId23"/>
    <p:sldId id="321" r:id="rId24"/>
    <p:sldId id="339" r:id="rId25"/>
    <p:sldId id="337" r:id="rId26"/>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17" autoAdjust="0"/>
    <p:restoredTop sz="94660"/>
  </p:normalViewPr>
  <p:slideViewPr>
    <p:cSldViewPr>
      <p:cViewPr varScale="1">
        <p:scale>
          <a:sx n="80" d="100"/>
          <a:sy n="80" d="100"/>
        </p:scale>
        <p:origin x="1008"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7CE80C64-11B5-4C70-84A8-C5AA0D51281C}" type="datetimeFigureOut">
              <a:rPr lang="en-GB" smtClean="0"/>
              <a:t>20/09/2020</a:t>
            </a:fld>
            <a:endParaRPr lang="en-GB"/>
          </a:p>
        </p:txBody>
      </p:sp>
      <p:sp>
        <p:nvSpPr>
          <p:cNvPr id="4" name="Slide Image Placeholder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CEEAC1CE-4B18-4F07-B848-AE900C783557}" type="slidenum">
              <a:rPr lang="en-GB" smtClean="0"/>
              <a:t>‹#›</a:t>
            </a:fld>
            <a:endParaRPr lang="en-GB"/>
          </a:p>
        </p:txBody>
      </p:sp>
    </p:spTree>
    <p:extLst>
      <p:ext uri="{BB962C8B-B14F-4D97-AF65-F5344CB8AC3E}">
        <p14:creationId xmlns:p14="http://schemas.microsoft.com/office/powerpoint/2010/main" val="678445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20</a:t>
            </a:fld>
            <a:endParaRPr lang="en-GB"/>
          </a:p>
        </p:txBody>
      </p:sp>
    </p:spTree>
    <p:extLst>
      <p:ext uri="{BB962C8B-B14F-4D97-AF65-F5344CB8AC3E}">
        <p14:creationId xmlns:p14="http://schemas.microsoft.com/office/powerpoint/2010/main" val="2553542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20/09/2020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20/09/2020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20/09/2020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20/09/2020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1DC50B-54CE-4931-BC0A-DDDF8879873D}" type="datetimeFigureOut">
              <a:rPr lang="en-GB" smtClean="0"/>
              <a:t>20/09/2020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81DC50B-54CE-4931-BC0A-DDDF8879873D}" type="datetimeFigureOut">
              <a:rPr lang="en-GB" smtClean="0"/>
              <a:t>20/09/2020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81DC50B-54CE-4931-BC0A-DDDF8879873D}" type="datetimeFigureOut">
              <a:rPr lang="en-GB" smtClean="0"/>
              <a:t>20/09/2020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1DC50B-54CE-4931-BC0A-DDDF8879873D}" type="datetimeFigureOut">
              <a:rPr lang="en-GB" smtClean="0"/>
              <a:t>20/09/2020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DC50B-54CE-4931-BC0A-DDDF8879873D}" type="datetimeFigureOut">
              <a:rPr lang="en-GB" smtClean="0"/>
              <a:t>20/09/2020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20/09/2020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20/09/2020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DC50B-54CE-4931-BC0A-DDDF8879873D}" type="datetimeFigureOut">
              <a:rPr lang="en-GB" smtClean="0"/>
              <a:t>20/09/2020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7.jpe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56.png"/><Relationship Id="rId17" Type="http://schemas.openxmlformats.org/officeDocument/2006/relationships/image" Target="../media/image28.png"/><Relationship Id="rId2" Type="http://schemas.openxmlformats.org/officeDocument/2006/relationships/image" Target="../media/image39.png"/><Relationship Id="rId16"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55.jpeg"/><Relationship Id="rId5" Type="http://schemas.openxmlformats.org/officeDocument/2006/relationships/image" Target="../media/image5.png"/><Relationship Id="rId15" Type="http://schemas.openxmlformats.org/officeDocument/2006/relationships/image" Target="../media/image59.jpeg"/><Relationship Id="rId10" Type="http://schemas.openxmlformats.org/officeDocument/2006/relationships/image" Target="../media/image54.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58.jpe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2.png"/><Relationship Id="rId5" Type="http://schemas.openxmlformats.org/officeDocument/2006/relationships/image" Target="../media/image5.png"/><Relationship Id="rId10" Type="http://schemas.openxmlformats.org/officeDocument/2006/relationships/image" Target="../media/image61.png"/><Relationship Id="rId4" Type="http://schemas.openxmlformats.org/officeDocument/2006/relationships/image" Target="../media/image4.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slide" Target="slide4.xml"/><Relationship Id="rId12"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8.wdp"/><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65.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4.png"/><Relationship Id="rId5" Type="http://schemas.openxmlformats.org/officeDocument/2006/relationships/image" Target="../media/image5.png"/><Relationship Id="rId15" Type="http://schemas.openxmlformats.org/officeDocument/2006/relationships/image" Target="../media/image52.jpe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hyperlink" Target="http://www.youtube.com/watch?v=pN_xu6Oird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7.png"/><Relationship Id="rId3" Type="http://schemas.microsoft.com/office/2007/relationships/hdphoto" Target="../media/hdphoto3.wdp"/><Relationship Id="rId7" Type="http://schemas.openxmlformats.org/officeDocument/2006/relationships/slide" Target="slide4.xml"/><Relationship Id="rId12"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6.pn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nlvm.usu.edu/en/nav/frames_asid_337_g_1_t_1.html?from=topic_t_1.html" TargetMode="External"/><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hyperlink" Target="http://www.ictgames.com/partition.html" TargetMode="Externa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hyperlink" Target="http://www.ictgames.com/arrowcards.html" TargetMode="External"/><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9.png"/><Relationship Id="rId3" Type="http://schemas.microsoft.com/office/2007/relationships/hdphoto" Target="../media/hdphoto3.wdp"/><Relationship Id="rId7" Type="http://schemas.openxmlformats.org/officeDocument/2006/relationships/slide" Target="slide4.xml"/><Relationship Id="rId12"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8.png"/><Relationship Id="rId5" Type="http://schemas.openxmlformats.org/officeDocument/2006/relationships/image" Target="../media/image5.png"/><Relationship Id="rId15" Type="http://schemas.openxmlformats.org/officeDocument/2006/relationships/image" Target="../media/image70.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24.png"/><Relationship Id="rId14" Type="http://schemas.microsoft.com/office/2007/relationships/hdphoto" Target="../media/hdphoto11.wdp"/></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3.jpe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72.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5.png"/><Relationship Id="rId3" Type="http://schemas.microsoft.com/office/2007/relationships/hdphoto" Target="../media/hdphoto3.wdp"/><Relationship Id="rId7" Type="http://schemas.openxmlformats.org/officeDocument/2006/relationships/slide" Target="slide4.xml"/><Relationship Id="rId12"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74.png"/><Relationship Id="rId5" Type="http://schemas.openxmlformats.org/officeDocument/2006/relationships/image" Target="../media/image5.png"/><Relationship Id="rId15" Type="http://schemas.openxmlformats.org/officeDocument/2006/relationships/image" Target="../media/image76.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24.png"/><Relationship Id="rId1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9.png"/><Relationship Id="rId3" Type="http://schemas.microsoft.com/office/2007/relationships/hdphoto" Target="../media/hdphoto3.wdp"/><Relationship Id="rId7" Type="http://schemas.openxmlformats.org/officeDocument/2006/relationships/slide" Target="slide15.xml"/><Relationship Id="rId12" Type="http://schemas.openxmlformats.org/officeDocument/2006/relationships/image" Target="../media/image78.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77.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audio" Target="../media/audio1.wav"/><Relationship Id="rId4" Type="http://schemas.openxmlformats.org/officeDocument/2006/relationships/image" Target="../media/image4.png"/><Relationship Id="rId9" Type="http://schemas.openxmlformats.org/officeDocument/2006/relationships/slide" Target="slide4.xml"/></Relationships>
</file>

<file path=ppt/slides/_rels/slide20.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81.jpeg"/><Relationship Id="rId3" Type="http://schemas.openxmlformats.org/officeDocument/2006/relationships/image" Target="../media/image39.png"/><Relationship Id="rId7" Type="http://schemas.openxmlformats.org/officeDocument/2006/relationships/image" Target="../media/image10.pn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0.jpeg"/><Relationship Id="rId5" Type="http://schemas.openxmlformats.org/officeDocument/2006/relationships/image" Target="../media/image4.png"/><Relationship Id="rId15" Type="http://schemas.microsoft.com/office/2007/relationships/hdphoto" Target="../media/hdphoto14.wdp"/><Relationship Id="rId10" Type="http://schemas.openxmlformats.org/officeDocument/2006/relationships/image" Target="../media/image24.png"/><Relationship Id="rId4" Type="http://schemas.microsoft.com/office/2007/relationships/hdphoto" Target="../media/hdphoto3.wdp"/><Relationship Id="rId9" Type="http://schemas.openxmlformats.org/officeDocument/2006/relationships/image" Target="../media/image9.png"/><Relationship Id="rId14"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2.wdp"/><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8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83.png"/><Relationship Id="rId5" Type="http://schemas.openxmlformats.org/officeDocument/2006/relationships/image" Target="../media/image5.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2.wdp"/><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86.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9.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88.png"/><Relationship Id="rId2" Type="http://schemas.openxmlformats.org/officeDocument/2006/relationships/image" Target="../media/image39.png"/><Relationship Id="rId16" Type="http://schemas.microsoft.com/office/2007/relationships/hdphoto" Target="../media/hdphoto14.wdp"/><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87.png"/><Relationship Id="rId5" Type="http://schemas.openxmlformats.org/officeDocument/2006/relationships/image" Target="../media/image5.png"/><Relationship Id="rId15" Type="http://schemas.openxmlformats.org/officeDocument/2006/relationships/image" Target="../media/image90.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5.png"/><Relationship Id="rId14" Type="http://schemas.microsoft.com/office/2007/relationships/hdphoto" Target="../media/hdphoto11.wdp"/></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8.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10.png"/><Relationship Id="rId3" Type="http://schemas.microsoft.com/office/2007/relationships/hdphoto" Target="../media/hdphoto3.wdp"/><Relationship Id="rId7" Type="http://schemas.openxmlformats.org/officeDocument/2006/relationships/image" Target="../media/image92.png"/><Relationship Id="rId12" Type="http://schemas.openxmlformats.org/officeDocument/2006/relationships/image" Target="../media/image34.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94.png"/><Relationship Id="rId5" Type="http://schemas.openxmlformats.org/officeDocument/2006/relationships/image" Target="../media/image5.png"/><Relationship Id="rId10" Type="http://schemas.microsoft.com/office/2007/relationships/hdphoto" Target="../media/hdphoto16.wdp"/><Relationship Id="rId4" Type="http://schemas.openxmlformats.org/officeDocument/2006/relationships/image" Target="../media/image4.png"/><Relationship Id="rId9" Type="http://schemas.openxmlformats.org/officeDocument/2006/relationships/image" Target="../media/image93.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5.png"/><Relationship Id="rId17" Type="http://schemas.openxmlformats.org/officeDocument/2006/relationships/image" Target="../media/image6.png"/><Relationship Id="rId2" Type="http://schemas.openxmlformats.org/officeDocument/2006/relationships/image" Target="../media/image4.png"/><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 Target="slide4.xml"/><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25.jpe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4.png"/><Relationship Id="rId16" Type="http://schemas.openxmlformats.org/officeDocument/2006/relationships/image" Target="../media/image33.png"/><Relationship Id="rId20"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slide" Target="slide3.xml"/><Relationship Id="rId4" Type="http://schemas.openxmlformats.org/officeDocument/2006/relationships/image" Target="../media/image10.png"/><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1.png"/><Relationship Id="rId18" Type="http://schemas.openxmlformats.org/officeDocument/2006/relationships/image" Target="../media/image38.emf"/><Relationship Id="rId3" Type="http://schemas.openxmlformats.org/officeDocument/2006/relationships/image" Target="../media/image39.png"/><Relationship Id="rId7" Type="http://schemas.openxmlformats.org/officeDocument/2006/relationships/image" Target="../media/image10.png"/><Relationship Id="rId12" Type="http://schemas.openxmlformats.org/officeDocument/2006/relationships/image" Target="../media/image40.png"/><Relationship Id="rId17" Type="http://schemas.openxmlformats.org/officeDocument/2006/relationships/package" Target="../embeddings/Microsoft_Excel_Worksheet1.xlsx"/><Relationship Id="rId2" Type="http://schemas.openxmlformats.org/officeDocument/2006/relationships/slideLayout" Target="../slideLayouts/slideLayout1.xml"/><Relationship Id="rId16" Type="http://schemas.openxmlformats.org/officeDocument/2006/relationships/image" Target="../media/image37.emf"/><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4.png"/><Relationship Id="rId15" Type="http://schemas.openxmlformats.org/officeDocument/2006/relationships/package" Target="../embeddings/Microsoft_Excel_Worksheet.xlsx"/><Relationship Id="rId10" Type="http://schemas.openxmlformats.org/officeDocument/2006/relationships/image" Target="../media/image9.png"/><Relationship Id="rId4" Type="http://schemas.microsoft.com/office/2007/relationships/hdphoto" Target="../media/hdphoto3.wdp"/><Relationship Id="rId9" Type="http://schemas.openxmlformats.org/officeDocument/2006/relationships/audio" Target="../media/audio1.wav"/><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0.png"/><Relationship Id="rId3" Type="http://schemas.openxmlformats.org/officeDocument/2006/relationships/image" Target="../media/image39.png"/><Relationship Id="rId7" Type="http://schemas.microsoft.com/office/2007/relationships/hdphoto" Target="../media/hdphoto4.wdp"/><Relationship Id="rId12" Type="http://schemas.openxmlformats.org/officeDocument/2006/relationships/image" Target="../media/image9.png"/><Relationship Id="rId17" Type="http://schemas.openxmlformats.org/officeDocument/2006/relationships/image" Target="../media/image42.emf"/><Relationship Id="rId2" Type="http://schemas.openxmlformats.org/officeDocument/2006/relationships/slideLayout" Target="../slideLayouts/slideLayout1.xml"/><Relationship Id="rId16" Type="http://schemas.openxmlformats.org/officeDocument/2006/relationships/package" Target="../embeddings/Microsoft_Excel_Worksheet2.xlsx"/><Relationship Id="rId1" Type="http://schemas.openxmlformats.org/officeDocument/2006/relationships/vmlDrawing" Target="../drawings/vmlDrawing2.vml"/><Relationship Id="rId6" Type="http://schemas.openxmlformats.org/officeDocument/2006/relationships/image" Target="../media/image43.jpeg"/><Relationship Id="rId11" Type="http://schemas.openxmlformats.org/officeDocument/2006/relationships/slide" Target="slide4.xml"/><Relationship Id="rId5" Type="http://schemas.openxmlformats.org/officeDocument/2006/relationships/image" Target="../media/image24.png"/><Relationship Id="rId15" Type="http://schemas.openxmlformats.org/officeDocument/2006/relationships/image" Target="../media/image30.png"/><Relationship Id="rId10"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5.pn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3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6.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8.png"/><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www.youtube.com/watch?v=HtqlIVN9bh8" TargetMode="External"/><Relationship Id="rId3" Type="http://schemas.microsoft.com/office/2007/relationships/hdphoto" Target="../media/hdphoto3.wdp"/><Relationship Id="rId7" Type="http://schemas.openxmlformats.org/officeDocument/2006/relationships/slide" Target="slide4.xml"/><Relationship Id="rId12" Type="http://schemas.openxmlformats.org/officeDocument/2006/relationships/image" Target="../media/image51.png"/><Relationship Id="rId17" Type="http://schemas.openxmlformats.org/officeDocument/2006/relationships/image" Target="../media/image27.png"/><Relationship Id="rId2" Type="http://schemas.openxmlformats.org/officeDocument/2006/relationships/image" Target="../media/image39.png"/><Relationship Id="rId16"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5.wdp"/><Relationship Id="rId5" Type="http://schemas.openxmlformats.org/officeDocument/2006/relationships/image" Target="../media/image5.png"/><Relationship Id="rId15" Type="http://schemas.openxmlformats.org/officeDocument/2006/relationships/image" Target="../media/image53.jpeg"/><Relationship Id="rId10" Type="http://schemas.openxmlformats.org/officeDocument/2006/relationships/image" Target="../media/image50.jpe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7" y="2564904"/>
            <a:ext cx="9021725" cy="211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791987"/>
      </p:ext>
    </p:extLst>
  </p:cSld>
  <p:clrMapOvr>
    <a:masterClrMapping/>
  </p:clrMapOvr>
  <mc:AlternateContent xmlns:mc="http://schemas.openxmlformats.org/markup-compatibility/2006" xmlns:p14="http://schemas.microsoft.com/office/powerpoint/2010/main">
    <mc:Choice Requires="p14">
      <p:transition spd="slow" p14:dur="30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4247317"/>
          </a:xfrm>
          <a:prstGeom prst="rect">
            <a:avLst/>
          </a:prstGeom>
        </p:spPr>
        <p:txBody>
          <a:bodyPr wrap="square">
            <a:spAutoFit/>
          </a:bodyPr>
          <a:lstStyle/>
          <a:p>
            <a:r>
              <a:rPr lang="en-GB" dirty="0">
                <a:latin typeface="Impact" pitchFamily="34" charset="0"/>
              </a:rPr>
              <a:t>Unit</a:t>
            </a:r>
          </a:p>
          <a:p>
            <a:r>
              <a:rPr lang="en-GB" dirty="0">
                <a:latin typeface="Impact" pitchFamily="34" charset="0"/>
              </a:rPr>
              <a:t>Place Value</a:t>
            </a:r>
          </a:p>
          <a:p>
            <a:r>
              <a:rPr lang="en-GB" dirty="0">
                <a:latin typeface="Impact" pitchFamily="34" charset="0"/>
              </a:rPr>
              <a:t>Decimal Point</a:t>
            </a:r>
          </a:p>
          <a:p>
            <a:r>
              <a:rPr lang="en-GB" dirty="0">
                <a:latin typeface="Impact" pitchFamily="34" charset="0"/>
              </a:rPr>
              <a:t>Decimal System</a:t>
            </a:r>
          </a:p>
          <a:p>
            <a:r>
              <a:rPr lang="en-GB" dirty="0">
                <a:latin typeface="Impact" pitchFamily="34" charset="0"/>
              </a:rPr>
              <a:t>Powers of ten</a:t>
            </a:r>
          </a:p>
          <a:p>
            <a:r>
              <a:rPr lang="en-GB" dirty="0">
                <a:latin typeface="Impact" pitchFamily="34" charset="0"/>
              </a:rPr>
              <a:t>Tenth</a:t>
            </a:r>
          </a:p>
          <a:p>
            <a:r>
              <a:rPr lang="en-GB" dirty="0">
                <a:latin typeface="Impact" pitchFamily="34" charset="0"/>
              </a:rPr>
              <a:t>Hundredth</a:t>
            </a:r>
          </a:p>
          <a:p>
            <a:r>
              <a:rPr lang="en-GB" dirty="0">
                <a:latin typeface="Impact" pitchFamily="34" charset="0"/>
              </a:rPr>
              <a:t>Thousandth</a:t>
            </a:r>
          </a:p>
          <a:p>
            <a:r>
              <a:rPr lang="en-GB" dirty="0">
                <a:latin typeface="Impact" pitchFamily="34" charset="0"/>
              </a:rPr>
              <a:t>Thousand</a:t>
            </a:r>
          </a:p>
          <a:p>
            <a:r>
              <a:rPr lang="en-GB" dirty="0">
                <a:latin typeface="Impact" pitchFamily="34" charset="0"/>
              </a:rPr>
              <a:t>Million</a:t>
            </a:r>
          </a:p>
          <a:p>
            <a:r>
              <a:rPr lang="en-GB" dirty="0">
                <a:latin typeface="Impact" pitchFamily="34" charset="0"/>
              </a:rPr>
              <a:t>Billion</a:t>
            </a:r>
          </a:p>
          <a:p>
            <a:r>
              <a:rPr lang="en-GB" dirty="0">
                <a:latin typeface="Impact" pitchFamily="34" charset="0"/>
              </a:rPr>
              <a:t>Hundred</a:t>
            </a:r>
          </a:p>
          <a:p>
            <a:r>
              <a:rPr lang="en-GB" dirty="0">
                <a:latin typeface="Impact" pitchFamily="34" charset="0"/>
              </a:rPr>
              <a:t>Ten</a:t>
            </a:r>
          </a:p>
          <a:p>
            <a:endParaRPr lang="en-GB" dirty="0">
              <a:latin typeface="Impact" pitchFamily="34" charset="0"/>
            </a:endParaRPr>
          </a:p>
          <a:p>
            <a:endParaRPr lang="en-GB" dirty="0">
              <a:latin typeface="Impact" pitchFamily="34" charset="0"/>
            </a:endParaRPr>
          </a:p>
        </p:txBody>
      </p:sp>
      <p:pic>
        <p:nvPicPr>
          <p:cNvPr id="24" name="Picture 23"/>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29004" y="1129778"/>
            <a:ext cx="578663" cy="6632247"/>
          </a:xfrm>
          <a:prstGeom prst="rect">
            <a:avLst/>
          </a:prstGeom>
          <a:noFill/>
          <a:ln>
            <a:noFill/>
          </a:ln>
        </p:spPr>
      </p:pic>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52667" y="867454"/>
            <a:ext cx="219966" cy="1552707"/>
          </a:xfrm>
          <a:prstGeom prst="rect">
            <a:avLst/>
          </a:prstGeom>
          <a:noFill/>
          <a:ln>
            <a:noFill/>
          </a:ln>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000739" y="1129836"/>
            <a:ext cx="219966" cy="1552707"/>
          </a:xfrm>
          <a:prstGeom prst="rect">
            <a:avLst/>
          </a:prstGeom>
          <a:noFill/>
          <a:ln>
            <a:noFill/>
          </a:ln>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273348" y="1405070"/>
            <a:ext cx="219966" cy="1552707"/>
          </a:xfrm>
          <a:prstGeom prst="rect">
            <a:avLst/>
          </a:prstGeom>
          <a:noFill/>
          <a:ln>
            <a:noFill/>
          </a:ln>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473326" y="1705181"/>
            <a:ext cx="219966" cy="1552707"/>
          </a:xfrm>
          <a:prstGeom prst="rect">
            <a:avLst/>
          </a:prstGeom>
          <a:noFill/>
          <a:ln>
            <a:noFill/>
          </a:ln>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234794" y="1967565"/>
            <a:ext cx="219966" cy="1552707"/>
          </a:xfrm>
          <a:prstGeom prst="rect">
            <a:avLst/>
          </a:prstGeom>
          <a:noFill/>
          <a:ln>
            <a:noFill/>
          </a:ln>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496995" y="2205007"/>
            <a:ext cx="219966" cy="1552707"/>
          </a:xfrm>
          <a:prstGeom prst="rect">
            <a:avLst/>
          </a:prstGeom>
          <a:noFill/>
          <a:ln>
            <a:noFill/>
          </a:ln>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976026" y="2522933"/>
            <a:ext cx="219966" cy="1552707"/>
          </a:xfrm>
          <a:prstGeom prst="rect">
            <a:avLst/>
          </a:prstGeom>
          <a:noFill/>
          <a:ln>
            <a:noFill/>
          </a:ln>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095329" y="2801275"/>
            <a:ext cx="219966" cy="1552707"/>
          </a:xfrm>
          <a:prstGeom prst="rect">
            <a:avLst/>
          </a:prstGeom>
          <a:noFill/>
          <a:ln>
            <a:noFill/>
          </a:ln>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889622" y="3070514"/>
            <a:ext cx="219966" cy="1552707"/>
          </a:xfrm>
          <a:prstGeom prst="rect">
            <a:avLst/>
          </a:prstGeom>
          <a:noFill/>
          <a:ln>
            <a:noFill/>
          </a:ln>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318974" y="4145787"/>
            <a:ext cx="219966" cy="1552707"/>
          </a:xfrm>
          <a:prstGeom prst="rect">
            <a:avLst/>
          </a:prstGeom>
          <a:noFill/>
          <a:ln>
            <a:noFill/>
          </a:ln>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68691" y="3353699"/>
            <a:ext cx="219966" cy="1552707"/>
          </a:xfrm>
          <a:prstGeom prst="rect">
            <a:avLst/>
          </a:prstGeom>
          <a:noFill/>
          <a:ln>
            <a:noFill/>
          </a:ln>
        </p:spPr>
      </p:pic>
      <p:pic>
        <p:nvPicPr>
          <p:cNvPr id="47" name="Picture 4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74435" y="3641731"/>
            <a:ext cx="219966" cy="1552707"/>
          </a:xfrm>
          <a:prstGeom prst="rect">
            <a:avLst/>
          </a:prstGeom>
          <a:noFill/>
          <a:ln>
            <a:noFill/>
          </a:ln>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701274" y="3897339"/>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11">
            <a:extLs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http://t2.gstatic.com/images?q=tbn:ANd9GcRbjM6NdN1QDQxnGMaukr70UV6HTymHMvl97sLVErJqPJjI3fRP:https://nationalcareersservice.direct.gov.uk/Style%2520Library/Images/Job%2520Profiles/p-t/publicfinanceaccountan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74945" y="5478757"/>
            <a:ext cx="1191565" cy="79260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telegraph.co.uk/multimedia/archive/01007/england-population_1007441c.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62650" y="5374395"/>
            <a:ext cx="1599343" cy="1001328"/>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5049683" y="1692522"/>
            <a:ext cx="3842797" cy="4524315"/>
          </a:xfrm>
          <a:prstGeom prst="rect">
            <a:avLst/>
          </a:prstGeom>
        </p:spPr>
        <p:txBody>
          <a:bodyPr wrap="square">
            <a:spAutoFit/>
          </a:bodyPr>
          <a:lstStyle/>
          <a:p>
            <a:r>
              <a:rPr lang="en-GB" dirty="0">
                <a:latin typeface="Arial Unicode MS" pitchFamily="34" charset="-128"/>
                <a:ea typeface="Arial Unicode MS" pitchFamily="34" charset="-128"/>
                <a:cs typeface="Arial Unicode MS" pitchFamily="34" charset="-128"/>
              </a:rPr>
              <a:t>Accountants</a:t>
            </a:r>
          </a:p>
          <a:p>
            <a:r>
              <a:rPr lang="en-GB" dirty="0">
                <a:latin typeface="Arial Unicode MS" pitchFamily="34" charset="-128"/>
                <a:ea typeface="Arial Unicode MS" pitchFamily="34" charset="-128"/>
                <a:cs typeface="Arial Unicode MS" pitchFamily="34" charset="-128"/>
              </a:rPr>
              <a:t>Statistical Analysis</a:t>
            </a:r>
          </a:p>
          <a:p>
            <a:r>
              <a:rPr lang="en-GB" dirty="0">
                <a:latin typeface="Arial Unicode MS" pitchFamily="34" charset="-128"/>
                <a:ea typeface="Arial Unicode MS" pitchFamily="34" charset="-128"/>
                <a:cs typeface="Arial Unicode MS" pitchFamily="34" charset="-128"/>
              </a:rPr>
              <a:t>Banker</a:t>
            </a:r>
          </a:p>
          <a:p>
            <a:r>
              <a:rPr lang="en-GB" dirty="0">
                <a:latin typeface="Arial Unicode MS" pitchFamily="34" charset="-128"/>
                <a:ea typeface="Arial Unicode MS" pitchFamily="34" charset="-128"/>
                <a:cs typeface="Arial Unicode MS" pitchFamily="34" charset="-128"/>
              </a:rPr>
              <a:t>Scientist</a:t>
            </a:r>
          </a:p>
          <a:p>
            <a:r>
              <a:rPr lang="en-GB" dirty="0">
                <a:latin typeface="Arial Unicode MS" pitchFamily="34" charset="-128"/>
                <a:ea typeface="Arial Unicode MS" pitchFamily="34" charset="-128"/>
                <a:cs typeface="Arial Unicode MS" pitchFamily="34" charset="-128"/>
              </a:rPr>
              <a:t>Sales and Retail</a:t>
            </a:r>
          </a:p>
          <a:p>
            <a:r>
              <a:rPr lang="en-GB" dirty="0">
                <a:latin typeface="Arial Unicode MS" pitchFamily="34" charset="-128"/>
                <a:ea typeface="Arial Unicode MS" pitchFamily="34" charset="-128"/>
                <a:cs typeface="Arial Unicode MS" pitchFamily="34" charset="-128"/>
              </a:rPr>
              <a:t>Warehouse</a:t>
            </a:r>
          </a:p>
          <a:p>
            <a:r>
              <a:rPr lang="en-GB" dirty="0">
                <a:latin typeface="Arial Unicode MS" pitchFamily="34" charset="-128"/>
                <a:ea typeface="Arial Unicode MS" pitchFamily="34" charset="-128"/>
                <a:cs typeface="Arial Unicode MS" pitchFamily="34" charset="-128"/>
              </a:rPr>
              <a:t>Media</a:t>
            </a:r>
          </a:p>
          <a:p>
            <a:r>
              <a:rPr lang="en-GB" dirty="0">
                <a:latin typeface="Arial Unicode MS" pitchFamily="34" charset="-128"/>
                <a:ea typeface="Arial Unicode MS" pitchFamily="34" charset="-128"/>
                <a:cs typeface="Arial Unicode MS" pitchFamily="34" charset="-128"/>
              </a:rPr>
              <a:t>IT / Tech</a:t>
            </a:r>
          </a:p>
          <a:p>
            <a:r>
              <a:rPr lang="en-GB" dirty="0">
                <a:latin typeface="Arial Unicode MS" pitchFamily="34" charset="-128"/>
                <a:ea typeface="Arial Unicode MS" pitchFamily="34" charset="-128"/>
                <a:cs typeface="Arial Unicode MS" pitchFamily="34" charset="-128"/>
              </a:rPr>
              <a:t>Transport …. Can you think of more?</a:t>
            </a:r>
          </a:p>
          <a:p>
            <a:r>
              <a:rPr lang="en-GB" dirty="0">
                <a:latin typeface="Arial Unicode MS" pitchFamily="34" charset="-128"/>
                <a:ea typeface="Arial Unicode MS" pitchFamily="34" charset="-128"/>
                <a:cs typeface="Arial Unicode MS" pitchFamily="34" charset="-128"/>
              </a:rPr>
              <a:t>…………………………………</a:t>
            </a:r>
          </a:p>
          <a:p>
            <a:r>
              <a:rPr lang="en-GB" dirty="0">
                <a:latin typeface="Arial Unicode MS" pitchFamily="34" charset="-128"/>
                <a:ea typeface="Arial Unicode MS" pitchFamily="34" charset="-128"/>
                <a:cs typeface="Arial Unicode MS" pitchFamily="34" charset="-128"/>
              </a:rPr>
              <a:t>…………………………………</a:t>
            </a:r>
          </a:p>
          <a:p>
            <a:endParaRPr lang="en-GB" dirty="0">
              <a:latin typeface="Arial Unicode MS" pitchFamily="34" charset="-128"/>
              <a:ea typeface="Arial Unicode MS" pitchFamily="34" charset="-128"/>
              <a:cs typeface="Arial Unicode MS" pitchFamily="34" charset="-128"/>
            </a:endParaRPr>
          </a:p>
          <a:p>
            <a:endParaRPr lang="en-GB" dirty="0">
              <a:latin typeface="Impact" pitchFamily="34" charset="0"/>
            </a:endParaRPr>
          </a:p>
          <a:p>
            <a:endParaRPr lang="en-GB" dirty="0">
              <a:latin typeface="Impact" pitchFamily="34" charset="0"/>
            </a:endParaRPr>
          </a:p>
          <a:p>
            <a:endParaRPr lang="en-GB" dirty="0">
              <a:latin typeface="Impact" pitchFamily="34" charset="0"/>
            </a:endParaRPr>
          </a:p>
        </p:txBody>
      </p:sp>
      <p:pic>
        <p:nvPicPr>
          <p:cNvPr id="5128" name="Picture 8" descr="http://www.thestaffingstream.com/wp-content/uploads/2013/04/IT-technician.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11960" y="5274973"/>
            <a:ext cx="1800258" cy="120017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us.123rf.com/400wm/400/400/alexraths/alexraths1111/alexraths111100032/11206064-scientist-working-at-the-laboratory.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33060" y="5071299"/>
            <a:ext cx="2411280" cy="16075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29803"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068557"/>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1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Snip Diagonal Corner Rectangle 35"/>
          <p:cNvSpPr/>
          <p:nvPr/>
        </p:nvSpPr>
        <p:spPr>
          <a:xfrm>
            <a:off x="4550568" y="1508698"/>
            <a:ext cx="4269904" cy="4944638"/>
          </a:xfrm>
          <a:prstGeom prst="snip2DiagRect">
            <a:avLst>
              <a:gd name="adj1" fmla="val 14702"/>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4" name="Snip Diagonal Corner Rectangle 23"/>
          <p:cNvSpPr/>
          <p:nvPr/>
        </p:nvSpPr>
        <p:spPr>
          <a:xfrm>
            <a:off x="251520" y="1515074"/>
            <a:ext cx="4176464" cy="4944638"/>
          </a:xfrm>
          <a:prstGeom prst="snip2DiagRect">
            <a:avLst>
              <a:gd name="adj1" fmla="val 14702"/>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5" name="Rectangle 24"/>
          <p:cNvSpPr/>
          <p:nvPr/>
        </p:nvSpPr>
        <p:spPr>
          <a:xfrm>
            <a:off x="724419" y="1556792"/>
            <a:ext cx="4063605" cy="923330"/>
          </a:xfrm>
          <a:prstGeom prst="rect">
            <a:avLst/>
          </a:prstGeom>
        </p:spPr>
        <p:txBody>
          <a:bodyPr wrap="square">
            <a:spAutoFit/>
          </a:bodyPr>
          <a:lstStyle/>
          <a:p>
            <a:r>
              <a:rPr lang="en-GB" dirty="0">
                <a:latin typeface="Impact" pitchFamily="34" charset="0"/>
              </a:rPr>
              <a:t>You need two small white boards and </a:t>
            </a:r>
          </a:p>
          <a:p>
            <a:r>
              <a:rPr lang="en-GB" dirty="0">
                <a:latin typeface="Impact" pitchFamily="34" charset="0"/>
              </a:rPr>
              <a:t>pens … and two people!</a:t>
            </a:r>
          </a:p>
          <a:p>
            <a:r>
              <a:rPr lang="en-GB" dirty="0">
                <a:latin typeface="Impact" pitchFamily="34" charset="0"/>
              </a:rPr>
              <a:t>Try any of the following activities</a:t>
            </a:r>
          </a:p>
        </p:txBody>
      </p:sp>
      <p:sp>
        <p:nvSpPr>
          <p:cNvPr id="26" name="Rectangle 25"/>
          <p:cNvSpPr/>
          <p:nvPr/>
        </p:nvSpPr>
        <p:spPr>
          <a:xfrm>
            <a:off x="251520" y="2507467"/>
            <a:ext cx="4063605" cy="3754874"/>
          </a:xfrm>
          <a:prstGeom prst="rect">
            <a:avLst/>
          </a:prstGeom>
        </p:spPr>
        <p:txBody>
          <a:bodyPr wrap="square">
            <a:spAutoFit/>
          </a:bodyPr>
          <a:lstStyle/>
          <a:p>
            <a:pPr marL="342900" indent="-342900">
              <a:buAutoNum type="arabicPlain"/>
            </a:pPr>
            <a:r>
              <a:rPr lang="en-GB" sz="1400" dirty="0">
                <a:latin typeface="Arial" pitchFamily="34" charset="0"/>
                <a:cs typeface="Arial" pitchFamily="34" charset="0"/>
              </a:rPr>
              <a:t>One person writes down any number using digits, the other writes it in words</a:t>
            </a:r>
          </a:p>
          <a:p>
            <a:pPr marL="342900" indent="-342900">
              <a:buAutoNum type="arabicPlain"/>
            </a:pPr>
            <a:endParaRPr lang="en-GB" sz="1400" dirty="0">
              <a:latin typeface="Arial" pitchFamily="34" charset="0"/>
              <a:cs typeface="Arial" pitchFamily="34" charset="0"/>
            </a:endParaRPr>
          </a:p>
          <a:p>
            <a:pPr marL="342900" indent="-342900">
              <a:buAutoNum type="arabicPlain"/>
            </a:pPr>
            <a:r>
              <a:rPr lang="en-GB" sz="1400" dirty="0">
                <a:latin typeface="Arial" pitchFamily="34" charset="0"/>
                <a:cs typeface="Arial" pitchFamily="34" charset="0"/>
              </a:rPr>
              <a:t>One person writes a number on their board and keeps it hidden, the other attempts to guess the number using questions with yes or no answers only</a:t>
            </a:r>
          </a:p>
          <a:p>
            <a:pPr marL="342900" indent="-342900">
              <a:buAutoNum type="arabicPlain"/>
            </a:pPr>
            <a:endParaRPr lang="en-GB" sz="1400" dirty="0">
              <a:latin typeface="Arial" pitchFamily="34" charset="0"/>
              <a:cs typeface="Arial" pitchFamily="34" charset="0"/>
            </a:endParaRPr>
          </a:p>
          <a:p>
            <a:pPr marL="342900" indent="-342900">
              <a:buAutoNum type="arabicPlain"/>
            </a:pPr>
            <a:r>
              <a:rPr lang="en-GB" sz="1400" dirty="0">
                <a:latin typeface="Arial" pitchFamily="34" charset="0"/>
                <a:cs typeface="Arial" pitchFamily="34" charset="0"/>
              </a:rPr>
              <a:t>One person writes a number on their board, the other asks them to write a new value, ten (or a hundred, or a thousand) times smaller or bigger.  </a:t>
            </a:r>
          </a:p>
          <a:p>
            <a:pPr marL="342900" indent="-342900">
              <a:buAutoNum type="arabicPlain"/>
            </a:pPr>
            <a:endParaRPr lang="en-GB" sz="1400" dirty="0">
              <a:latin typeface="Arial" pitchFamily="34" charset="0"/>
              <a:cs typeface="Arial" pitchFamily="34" charset="0"/>
            </a:endParaRPr>
          </a:p>
          <a:p>
            <a:pPr marL="342900" indent="-342900">
              <a:buAutoNum type="arabicPlain"/>
            </a:pPr>
            <a:r>
              <a:rPr lang="en-GB" sz="1400" dirty="0">
                <a:latin typeface="Arial" pitchFamily="34" charset="0"/>
                <a:cs typeface="Arial" pitchFamily="34" charset="0"/>
              </a:rPr>
              <a:t>One person writes down a number of digits, the other needs to order them so they produce the largest (or smallest) number possible</a:t>
            </a:r>
          </a:p>
        </p:txBody>
      </p:sp>
      <p:sp>
        <p:nvSpPr>
          <p:cNvPr id="27" name="Rectangle 26"/>
          <p:cNvSpPr/>
          <p:nvPr/>
        </p:nvSpPr>
        <p:spPr>
          <a:xfrm>
            <a:off x="4653717" y="2103580"/>
            <a:ext cx="4063605" cy="1169551"/>
          </a:xfrm>
          <a:prstGeom prst="rect">
            <a:avLst/>
          </a:prstGeom>
        </p:spPr>
        <p:txBody>
          <a:bodyPr wrap="square">
            <a:spAutoFit/>
          </a:bodyPr>
          <a:lstStyle/>
          <a:p>
            <a:pPr marL="342900" indent="-342900">
              <a:buAutoNum type="arabicPlain" startAt="5"/>
            </a:pPr>
            <a:r>
              <a:rPr lang="en-GB" sz="1400" dirty="0">
                <a:latin typeface="Arial" pitchFamily="34" charset="0"/>
                <a:cs typeface="Arial" pitchFamily="34" charset="0"/>
              </a:rPr>
              <a:t>One person writes three or four numbers down.  The other needs to write them in order of size, smallest to largest.</a:t>
            </a:r>
          </a:p>
          <a:p>
            <a:pPr marL="342900" indent="-342900">
              <a:buAutoNum type="arabicPlain" startAt="5"/>
            </a:pPr>
            <a:endParaRPr lang="en-GB" sz="1400" dirty="0">
              <a:latin typeface="Arial" pitchFamily="34" charset="0"/>
              <a:cs typeface="Arial" pitchFamily="34" charset="0"/>
            </a:endParaRPr>
          </a:p>
          <a:p>
            <a:pPr marL="342900" indent="-342900">
              <a:buAutoNum type="arabicPlain" startAt="5"/>
            </a:pPr>
            <a:endParaRPr lang="en-GB" sz="1400" dirty="0">
              <a:latin typeface="Arial" pitchFamily="34" charset="0"/>
              <a:cs typeface="Arial" pitchFamily="34" charset="0"/>
            </a:endParaRPr>
          </a:p>
        </p:txBody>
      </p:sp>
      <p:pic>
        <p:nvPicPr>
          <p:cNvPr id="6145"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1770" y="479321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040" y="4293096"/>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8527" y="3273131"/>
            <a:ext cx="4212618" cy="80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821988"/>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49201" y="1222585"/>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Rectangle 54"/>
          <p:cNvSpPr/>
          <p:nvPr/>
        </p:nvSpPr>
        <p:spPr>
          <a:xfrm>
            <a:off x="3285727" y="3173167"/>
            <a:ext cx="611900" cy="769441"/>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4400" dirty="0">
                <a:solidFill>
                  <a:schemeClr val="bg1">
                    <a:lumMod val="75000"/>
                  </a:schemeClr>
                </a:solidFill>
                <a:latin typeface="Gill Sans Ultra Bold" pitchFamily="34" charset="0"/>
              </a:rPr>
              <a:t>K</a:t>
            </a:r>
          </a:p>
        </p:txBody>
      </p:sp>
      <p:sp>
        <p:nvSpPr>
          <p:cNvPr id="56" name="Rectangle 55"/>
          <p:cNvSpPr/>
          <p:nvPr/>
        </p:nvSpPr>
        <p:spPr>
          <a:xfrm>
            <a:off x="4768824" y="3197030"/>
            <a:ext cx="611900" cy="769441"/>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4400" dirty="0">
                <a:solidFill>
                  <a:schemeClr val="bg1">
                    <a:lumMod val="75000"/>
                  </a:schemeClr>
                </a:solidFill>
                <a:latin typeface="Gill Sans Ultra Bold" pitchFamily="34" charset="0"/>
              </a:rPr>
              <a:t>U</a:t>
            </a:r>
          </a:p>
        </p:txBody>
      </p:sp>
      <p:sp>
        <p:nvSpPr>
          <p:cNvPr id="63" name="Rectangle 62"/>
          <p:cNvSpPr/>
          <p:nvPr/>
        </p:nvSpPr>
        <p:spPr>
          <a:xfrm rot="16200000">
            <a:off x="2965140" y="1937515"/>
            <a:ext cx="1181595"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200" dirty="0">
                <a:solidFill>
                  <a:srgbClr val="00FF00"/>
                </a:solidFill>
                <a:latin typeface="Gill Sans Ultra Bold" pitchFamily="34" charset="0"/>
              </a:rPr>
              <a:t>Ten thousand</a:t>
            </a:r>
          </a:p>
        </p:txBody>
      </p:sp>
      <p:sp>
        <p:nvSpPr>
          <p:cNvPr id="64" name="Rectangle 63"/>
          <p:cNvSpPr/>
          <p:nvPr/>
        </p:nvSpPr>
        <p:spPr>
          <a:xfrm rot="16200000">
            <a:off x="3471630" y="2008829"/>
            <a:ext cx="1181595" cy="276999"/>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200" dirty="0">
                <a:solidFill>
                  <a:srgbClr val="00FF00"/>
                </a:solidFill>
                <a:latin typeface="Gill Sans Ultra Bold" pitchFamily="34" charset="0"/>
              </a:rPr>
              <a:t>thousand</a:t>
            </a:r>
          </a:p>
        </p:txBody>
      </p:sp>
      <p:sp>
        <p:nvSpPr>
          <p:cNvPr id="65" name="Rectangle 64"/>
          <p:cNvSpPr/>
          <p:nvPr/>
        </p:nvSpPr>
        <p:spPr>
          <a:xfrm rot="16200000">
            <a:off x="4031808" y="1992788"/>
            <a:ext cx="1181595" cy="307777"/>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400" dirty="0">
                <a:solidFill>
                  <a:srgbClr val="FF0000"/>
                </a:solidFill>
                <a:latin typeface="Gill Sans Ultra Bold" pitchFamily="34" charset="0"/>
              </a:rPr>
              <a:t>hundred</a:t>
            </a:r>
          </a:p>
        </p:txBody>
      </p:sp>
      <p:sp>
        <p:nvSpPr>
          <p:cNvPr id="66" name="Rectangle 65"/>
          <p:cNvSpPr/>
          <p:nvPr/>
        </p:nvSpPr>
        <p:spPr>
          <a:xfrm rot="16200000">
            <a:off x="4461857" y="1968901"/>
            <a:ext cx="1181595"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a:solidFill>
                  <a:srgbClr val="FF0000"/>
                </a:solidFill>
                <a:latin typeface="Gill Sans Ultra Bold" pitchFamily="34" charset="0"/>
              </a:rPr>
              <a:t>ten</a:t>
            </a:r>
          </a:p>
        </p:txBody>
      </p:sp>
      <p:sp>
        <p:nvSpPr>
          <p:cNvPr id="67" name="Rectangle 66"/>
          <p:cNvSpPr/>
          <p:nvPr/>
        </p:nvSpPr>
        <p:spPr>
          <a:xfrm rot="16200000">
            <a:off x="4864079" y="1952181"/>
            <a:ext cx="1181595"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a:solidFill>
                  <a:srgbClr val="FF0000"/>
                </a:solidFill>
                <a:latin typeface="Gill Sans Ultra Bold" pitchFamily="34" charset="0"/>
              </a:rPr>
              <a:t>unit</a:t>
            </a:r>
          </a:p>
        </p:txBody>
      </p:sp>
      <p:sp>
        <p:nvSpPr>
          <p:cNvPr id="69" name="Rectangle 68"/>
          <p:cNvSpPr/>
          <p:nvPr/>
        </p:nvSpPr>
        <p:spPr>
          <a:xfrm>
            <a:off x="5324970" y="2837897"/>
            <a:ext cx="1061060"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pPr algn="ctr"/>
            <a:r>
              <a:rPr lang="en-GB" sz="1200" dirty="0">
                <a:latin typeface="Gill Sans Ultra Bold" pitchFamily="34" charset="0"/>
              </a:rPr>
              <a:t>Decimal</a:t>
            </a:r>
          </a:p>
          <a:p>
            <a:pPr algn="ctr"/>
            <a:r>
              <a:rPr lang="en-GB" sz="1200" dirty="0">
                <a:latin typeface="Gill Sans Ultra Bold" pitchFamily="34" charset="0"/>
              </a:rPr>
              <a:t>point</a:t>
            </a:r>
          </a:p>
        </p:txBody>
      </p:sp>
      <p:sp>
        <p:nvSpPr>
          <p:cNvPr id="76" name="Snip Single Corner Rectangle 75"/>
          <p:cNvSpPr/>
          <p:nvPr/>
        </p:nvSpPr>
        <p:spPr>
          <a:xfrm rot="5400000" flipV="1">
            <a:off x="6599190" y="1155745"/>
            <a:ext cx="1655462" cy="2499075"/>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4" name="Rectangle 73"/>
          <p:cNvSpPr/>
          <p:nvPr/>
        </p:nvSpPr>
        <p:spPr>
          <a:xfrm>
            <a:off x="196984" y="4005064"/>
            <a:ext cx="8561361" cy="2308324"/>
          </a:xfrm>
          <a:prstGeom prst="rect">
            <a:avLst/>
          </a:prstGeom>
        </p:spPr>
        <p:txBody>
          <a:bodyPr wrap="square">
            <a:spAutoFit/>
          </a:bodyPr>
          <a:lstStyle/>
          <a:p>
            <a:r>
              <a:rPr lang="en-GB" sz="1200" dirty="0">
                <a:latin typeface="Impact" pitchFamily="34" charset="0"/>
              </a:rPr>
              <a:t>Main learning points:</a:t>
            </a:r>
          </a:p>
          <a:p>
            <a:endParaRPr lang="en-GB" sz="1200" dirty="0">
              <a:latin typeface="Impact" pitchFamily="34" charset="0"/>
            </a:endParaRPr>
          </a:p>
          <a:p>
            <a:r>
              <a:rPr lang="en-GB" sz="1200" dirty="0">
                <a:solidFill>
                  <a:srgbClr val="FF0000"/>
                </a:solidFill>
                <a:latin typeface="Impact" pitchFamily="34" charset="0"/>
              </a:rPr>
              <a:t>‘Place value</a:t>
            </a:r>
            <a:r>
              <a:rPr lang="en-GB" sz="1200" dirty="0">
                <a:latin typeface="Impact" pitchFamily="34" charset="0"/>
              </a:rPr>
              <a:t>’ means the value a number has when placed in a particular place.  Starting with the column called ‘unit’ we count from 0 to 9 to show how many units we have.  When reaching a value or count of more than 9 the next column ‘ten’ should be used.  1 in the ten column shows either   a) one set of ten or…   b) ten sets of one unit.  The decimal place can be moved to any of the columns and values in the new column can be read.</a:t>
            </a:r>
          </a:p>
          <a:p>
            <a:endParaRPr lang="en-GB" sz="1200" dirty="0">
              <a:latin typeface="Impact" pitchFamily="34" charset="0"/>
            </a:endParaRPr>
          </a:p>
          <a:p>
            <a:r>
              <a:rPr lang="en-GB" sz="1200" dirty="0">
                <a:latin typeface="Impact" pitchFamily="34" charset="0"/>
              </a:rPr>
              <a:t>For larger values, digits can be placed in multiple columns to show the number of each set counted.  Each column to the left shows values ‘Ten times larger’ than the previous.  Columns on the right show values ‘Ten times smaller’.</a:t>
            </a: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L E A R N   each column name and its position on the above table of place values off by heart   </a:t>
            </a:r>
          </a:p>
        </p:txBody>
      </p:sp>
      <p:sp>
        <p:nvSpPr>
          <p:cNvPr id="75" name="Snip Diagonal Corner Rectangle 74"/>
          <p:cNvSpPr/>
          <p:nvPr/>
        </p:nvSpPr>
        <p:spPr>
          <a:xfrm>
            <a:off x="196983" y="1538264"/>
            <a:ext cx="8561361" cy="2322784"/>
          </a:xfrm>
          <a:prstGeom prst="snip2DiagRect">
            <a:avLst>
              <a:gd name="adj1" fmla="val 12839"/>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8" name="Rectangle 67"/>
          <p:cNvSpPr/>
          <p:nvPr/>
        </p:nvSpPr>
        <p:spPr>
          <a:xfrm rot="16200000">
            <a:off x="5755862" y="1916543"/>
            <a:ext cx="1181595"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a:solidFill>
                  <a:srgbClr val="00B0F0"/>
                </a:solidFill>
                <a:latin typeface="Gill Sans Ultra Bold" pitchFamily="34" charset="0"/>
              </a:rPr>
              <a:t>tenth</a:t>
            </a:r>
          </a:p>
        </p:txBody>
      </p:sp>
      <p:sp>
        <p:nvSpPr>
          <p:cNvPr id="78" name="Snip Single Corner Rectangle 77"/>
          <p:cNvSpPr/>
          <p:nvPr/>
        </p:nvSpPr>
        <p:spPr>
          <a:xfrm rot="5400000" flipV="1">
            <a:off x="2672011" y="820661"/>
            <a:ext cx="1655462" cy="1666599"/>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7" name="Snip Single Corner Rectangle 76"/>
          <p:cNvSpPr/>
          <p:nvPr/>
        </p:nvSpPr>
        <p:spPr>
          <a:xfrm rot="5400000" flipV="1">
            <a:off x="4264366" y="1743841"/>
            <a:ext cx="1655462" cy="1328221"/>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7" name="Straight Connector 6"/>
          <p:cNvCxnSpPr>
            <a:endCxn id="69" idx="0"/>
          </p:cNvCxnSpPr>
          <p:nvPr/>
        </p:nvCxnSpPr>
        <p:spPr>
          <a:xfrm>
            <a:off x="5855500" y="1577076"/>
            <a:ext cx="0" cy="1260821"/>
          </a:xfrm>
          <a:prstGeom prst="line">
            <a:avLst/>
          </a:prstGeom>
        </p:spPr>
        <p:style>
          <a:lnRef idx="1">
            <a:schemeClr val="accent1"/>
          </a:lnRef>
          <a:fillRef idx="0">
            <a:schemeClr val="accent1"/>
          </a:fillRef>
          <a:effectRef idx="0">
            <a:schemeClr val="accent1"/>
          </a:effectRef>
          <a:fontRef idx="minor">
            <a:schemeClr val="tx1"/>
          </a:fontRef>
        </p:style>
      </p:cxnSp>
      <p:sp>
        <p:nvSpPr>
          <p:cNvPr id="4" name="Snip Diagonal Corner Rectangle 3"/>
          <p:cNvSpPr/>
          <p:nvPr/>
        </p:nvSpPr>
        <p:spPr>
          <a:xfrm>
            <a:off x="5727027" y="2481691"/>
            <a:ext cx="256946" cy="217965"/>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5" name="Straight Connector 84"/>
          <p:cNvCxnSpPr/>
          <p:nvPr/>
        </p:nvCxnSpPr>
        <p:spPr>
          <a:xfrm>
            <a:off x="5282313" y="1577076"/>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854899" y="1577551"/>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433623" y="1576601"/>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923928" y="1569167"/>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330365" y="1577725"/>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689150" y="1569167"/>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111212" y="1569167"/>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522410" y="1577725"/>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99592" y="1555879"/>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588224" y="1569167"/>
            <a:ext cx="0" cy="17799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308304" y="1577725"/>
            <a:ext cx="0" cy="1779916"/>
          </a:xfrm>
          <a:prstGeom prst="line">
            <a:avLst/>
          </a:prstGeom>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6364078" y="3299562"/>
            <a:ext cx="2044152"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2400" dirty="0">
                <a:solidFill>
                  <a:schemeClr val="bg1">
                    <a:lumMod val="75000"/>
                  </a:schemeClr>
                </a:solidFill>
                <a:latin typeface="Gill Sans Ultra Bold" pitchFamily="34" charset="0"/>
              </a:rPr>
              <a:t>Decimals</a:t>
            </a:r>
          </a:p>
        </p:txBody>
      </p:sp>
      <p:sp>
        <p:nvSpPr>
          <p:cNvPr id="6" name="Rectangle 5"/>
          <p:cNvSpPr/>
          <p:nvPr/>
        </p:nvSpPr>
        <p:spPr>
          <a:xfrm>
            <a:off x="4221920" y="2331268"/>
            <a:ext cx="362600"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57" name="Rectangle 56"/>
          <p:cNvSpPr/>
          <p:nvPr/>
        </p:nvSpPr>
        <p:spPr>
          <a:xfrm>
            <a:off x="2518492" y="2329366"/>
            <a:ext cx="362600"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71" name="Rectangle 70"/>
          <p:cNvSpPr/>
          <p:nvPr/>
        </p:nvSpPr>
        <p:spPr>
          <a:xfrm>
            <a:off x="724419" y="2331268"/>
            <a:ext cx="362600"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sp>
        <p:nvSpPr>
          <p:cNvPr id="72" name="Snip Diagonal Corner Rectangle 71"/>
          <p:cNvSpPr/>
          <p:nvPr/>
        </p:nvSpPr>
        <p:spPr>
          <a:xfrm>
            <a:off x="152459" y="5946951"/>
            <a:ext cx="6017996" cy="395467"/>
          </a:xfrm>
          <a:prstGeom prst="snip2DiagRect">
            <a:avLst>
              <a:gd name="adj1" fmla="val 12839"/>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026" name="Picture 2" descr="http://www.yourdictionary.com/images/main.exclamation-point.jpg"/>
          <p:cNvPicPr>
            <a:picLocks noChangeAspect="1" noChangeArrowheads="1"/>
          </p:cNvPicPr>
          <p:nvPr/>
        </p:nvPicPr>
        <p:blipFill>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6199679" y="5605585"/>
            <a:ext cx="558573" cy="763383"/>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rot="16200000">
            <a:off x="6076425" y="2213893"/>
            <a:ext cx="1705023"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a:solidFill>
                  <a:srgbClr val="00B0F0"/>
                </a:solidFill>
                <a:latin typeface="Gill Sans Ultra Bold" pitchFamily="34" charset="0"/>
              </a:rPr>
              <a:t>hundredths</a:t>
            </a:r>
          </a:p>
        </p:txBody>
      </p:sp>
    </p:spTree>
    <p:extLst>
      <p:ext uri="{BB962C8B-B14F-4D97-AF65-F5344CB8AC3E}">
        <p14:creationId xmlns:p14="http://schemas.microsoft.com/office/powerpoint/2010/main" val="1242900608"/>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49201" y="1222585"/>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p:cNvSpPr/>
          <p:nvPr/>
        </p:nvSpPr>
        <p:spPr>
          <a:xfrm>
            <a:off x="145026" y="1614603"/>
            <a:ext cx="8561361" cy="4893647"/>
          </a:xfrm>
          <a:prstGeom prst="rect">
            <a:avLst/>
          </a:prstGeom>
        </p:spPr>
        <p:txBody>
          <a:bodyPr wrap="square">
            <a:spAutoFit/>
          </a:bodyPr>
          <a:lstStyle/>
          <a:p>
            <a:r>
              <a:rPr lang="en-GB" sz="1200" dirty="0">
                <a:latin typeface="Impact" pitchFamily="34" charset="0"/>
              </a:rPr>
              <a:t>Here we go, lets write some numbers!</a:t>
            </a:r>
          </a:p>
          <a:p>
            <a:endParaRPr lang="en-GB" sz="1200" dirty="0">
              <a:latin typeface="Impact" pitchFamily="34" charset="0"/>
            </a:endParaRPr>
          </a:p>
          <a:p>
            <a:r>
              <a:rPr lang="en-GB" sz="1200" dirty="0">
                <a:latin typeface="Impact" pitchFamily="34" charset="0"/>
              </a:rPr>
              <a:t>We place numbers in place value columns to show how many units we have.</a:t>
            </a:r>
          </a:p>
          <a:p>
            <a:r>
              <a:rPr lang="en-GB" sz="1200" dirty="0">
                <a:latin typeface="Impact" pitchFamily="34" charset="0"/>
              </a:rPr>
              <a:t>Lets try  4 cars.  Here the unit is ‘CARS’, the item we are counting, so….				              4</a:t>
            </a:r>
          </a:p>
          <a:p>
            <a:r>
              <a:rPr lang="en-GB" sz="1200" dirty="0">
                <a:latin typeface="Impact" pitchFamily="34" charset="0"/>
              </a:rPr>
              <a:t>We put the digit 4 in the column called ‘unit’ to show we have four cars</a:t>
            </a: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Lets try another.  What about six hundred and twenty pounds.  The unit is ‘pounds’ so…		                              6       2     0</a:t>
            </a:r>
          </a:p>
          <a:p>
            <a:r>
              <a:rPr lang="en-GB" sz="1200" dirty="0">
                <a:latin typeface="Impact" pitchFamily="34" charset="0"/>
              </a:rPr>
              <a:t>This number shows that you have a large set of six hundreds plus two smaller sets of ten</a:t>
            </a: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So far so good lets try another.  Lets write eighteen thousand, one hundred and seven  people.</a:t>
            </a:r>
          </a:p>
          <a:p>
            <a:r>
              <a:rPr lang="en-GB" sz="1200" dirty="0">
                <a:latin typeface="Impact" pitchFamily="34" charset="0"/>
              </a:rPr>
              <a:t>The unit is people so….						           1        8 ,     1       0      7</a:t>
            </a:r>
          </a:p>
          <a:p>
            <a:r>
              <a:rPr lang="en-GB" sz="1200" dirty="0">
                <a:latin typeface="Impact" pitchFamily="34" charset="0"/>
              </a:rPr>
              <a:t>Here there is a large set of ten thousand people, another set of eight thousand people, a single</a:t>
            </a:r>
          </a:p>
          <a:p>
            <a:r>
              <a:rPr lang="en-GB" sz="1200" dirty="0">
                <a:latin typeface="Impact" pitchFamily="34" charset="0"/>
              </a:rPr>
              <a:t>set of one hundred people, no tens (so  we insert a zero to show this), lastly a set of seven individual people.</a:t>
            </a:r>
          </a:p>
          <a:p>
            <a:r>
              <a:rPr lang="en-GB" sz="1200" dirty="0">
                <a:latin typeface="Impact" pitchFamily="34" charset="0"/>
              </a:rPr>
              <a:t>We have now started to insert a COMMA in-between the second PERIOD of numbers called thousands and the  </a:t>
            </a:r>
          </a:p>
          <a:p>
            <a:r>
              <a:rPr lang="en-GB" sz="1200" dirty="0">
                <a:latin typeface="Impact" pitchFamily="34" charset="0"/>
              </a:rPr>
              <a:t>first period of numbers (the hundreds, tens and units).  This is so the value is easier to read.  </a:t>
            </a: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IMPORTANT !  Commas are not compulsory in a number and any number can be written  without commas, however, if you decide to start using them to help break up a number, you must use  them correctly.  Commas are inserted in-between periods of THREE digits only…so make sure you use them correctly !</a:t>
            </a:r>
          </a:p>
          <a:p>
            <a:endParaRPr lang="en-GB" sz="1200" dirty="0">
              <a:latin typeface="Impact" pitchFamily="34" charset="0"/>
            </a:endParaRPr>
          </a:p>
          <a:p>
            <a:endParaRPr lang="en-GB" sz="1200" dirty="0">
              <a:latin typeface="Impact" pitchFamily="34" charset="0"/>
            </a:endParaRPr>
          </a:p>
        </p:txBody>
      </p:sp>
      <p:sp>
        <p:nvSpPr>
          <p:cNvPr id="8" name="Rectangle 7"/>
          <p:cNvSpPr/>
          <p:nvPr/>
        </p:nvSpPr>
        <p:spPr>
          <a:xfrm rot="16200000">
            <a:off x="7693324" y="1843379"/>
            <a:ext cx="52610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unit</a:t>
            </a:r>
          </a:p>
        </p:txBody>
      </p:sp>
      <p:sp>
        <p:nvSpPr>
          <p:cNvPr id="98" name="Rectangle 97"/>
          <p:cNvSpPr/>
          <p:nvPr/>
        </p:nvSpPr>
        <p:spPr>
          <a:xfrm rot="16200000">
            <a:off x="7672537" y="2669068"/>
            <a:ext cx="52610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unit</a:t>
            </a:r>
          </a:p>
        </p:txBody>
      </p:sp>
      <p:sp>
        <p:nvSpPr>
          <p:cNvPr id="99" name="Rectangle 98"/>
          <p:cNvSpPr/>
          <p:nvPr/>
        </p:nvSpPr>
        <p:spPr>
          <a:xfrm rot="16200000">
            <a:off x="7487243" y="2669068"/>
            <a:ext cx="465897"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ten</a:t>
            </a:r>
          </a:p>
        </p:txBody>
      </p:sp>
      <p:sp>
        <p:nvSpPr>
          <p:cNvPr id="100" name="Rectangle 99"/>
          <p:cNvSpPr/>
          <p:nvPr/>
        </p:nvSpPr>
        <p:spPr>
          <a:xfrm rot="16200000">
            <a:off x="7112005" y="2597317"/>
            <a:ext cx="731162"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hundred</a:t>
            </a:r>
          </a:p>
        </p:txBody>
      </p:sp>
      <p:pic>
        <p:nvPicPr>
          <p:cNvPr id="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88024" y="2204647"/>
            <a:ext cx="1288182" cy="48197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145026" y="2692373"/>
            <a:ext cx="7061634" cy="0"/>
          </a:xfrm>
          <a:prstGeom prst="line">
            <a:avLst/>
          </a:prstGeom>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rot="16200000">
            <a:off x="7707946" y="3734846"/>
            <a:ext cx="52610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unit</a:t>
            </a:r>
          </a:p>
        </p:txBody>
      </p:sp>
      <p:sp>
        <p:nvSpPr>
          <p:cNvPr id="102" name="Rectangle 101"/>
          <p:cNvSpPr/>
          <p:nvPr/>
        </p:nvSpPr>
        <p:spPr>
          <a:xfrm rot="16200000">
            <a:off x="7487244" y="3734847"/>
            <a:ext cx="465897"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ten</a:t>
            </a:r>
          </a:p>
        </p:txBody>
      </p:sp>
      <p:sp>
        <p:nvSpPr>
          <p:cNvPr id="103" name="Rectangle 102"/>
          <p:cNvSpPr/>
          <p:nvPr/>
        </p:nvSpPr>
        <p:spPr>
          <a:xfrm rot="16200000">
            <a:off x="7112006" y="3667048"/>
            <a:ext cx="731162"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hundred</a:t>
            </a:r>
          </a:p>
        </p:txBody>
      </p:sp>
      <p:sp>
        <p:nvSpPr>
          <p:cNvPr id="104" name="Rectangle 103"/>
          <p:cNvSpPr/>
          <p:nvPr/>
        </p:nvSpPr>
        <p:spPr>
          <a:xfrm rot="16200000">
            <a:off x="6811360" y="3637329"/>
            <a:ext cx="790601"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a:ln w="11430"/>
                <a:solidFill>
                  <a:srgbClr val="00FF00"/>
                </a:solidFill>
                <a:effectLst>
                  <a:outerShdw blurRad="50800" dist="39000" dir="5460000" algn="tl">
                    <a:srgbClr val="000000">
                      <a:alpha val="38000"/>
                    </a:srgbClr>
                  </a:outerShdw>
                </a:effectLst>
              </a:rPr>
              <a:t>thousand</a:t>
            </a:r>
          </a:p>
        </p:txBody>
      </p:sp>
      <p:sp>
        <p:nvSpPr>
          <p:cNvPr id="105" name="Rectangle 104"/>
          <p:cNvSpPr/>
          <p:nvPr/>
        </p:nvSpPr>
        <p:spPr>
          <a:xfrm rot="16200000">
            <a:off x="6477456" y="3587049"/>
            <a:ext cx="914032" cy="24622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00" b="1" cap="none" spc="0" dirty="0">
                <a:ln w="11430"/>
                <a:solidFill>
                  <a:srgbClr val="00FF00"/>
                </a:solidFill>
                <a:effectLst>
                  <a:outerShdw blurRad="50800" dist="39000" dir="5460000" algn="tl">
                    <a:srgbClr val="000000">
                      <a:alpha val="38000"/>
                    </a:srgbClr>
                  </a:outerShdw>
                </a:effectLst>
              </a:rPr>
              <a:t>Ten thousand</a:t>
            </a:r>
          </a:p>
        </p:txBody>
      </p:sp>
      <p:sp>
        <p:nvSpPr>
          <p:cNvPr id="106" name="Snip Single Corner Rectangle 105"/>
          <p:cNvSpPr/>
          <p:nvPr/>
        </p:nvSpPr>
        <p:spPr>
          <a:xfrm rot="5400000" flipV="1">
            <a:off x="7299743" y="1638133"/>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7" name="Snip Single Corner Rectangle 106"/>
          <p:cNvSpPr/>
          <p:nvPr/>
        </p:nvSpPr>
        <p:spPr>
          <a:xfrm rot="5400000" flipV="1">
            <a:off x="7293655" y="2295618"/>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8" name="Snip Single Corner Rectangle 107"/>
          <p:cNvSpPr/>
          <p:nvPr/>
        </p:nvSpPr>
        <p:spPr>
          <a:xfrm rot="5400000" flipV="1">
            <a:off x="7293655" y="3431024"/>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9" name="Snip Single Corner Rectangle 108"/>
          <p:cNvSpPr/>
          <p:nvPr/>
        </p:nvSpPr>
        <p:spPr>
          <a:xfrm rot="5400000" flipV="1">
            <a:off x="6520606" y="3431024"/>
            <a:ext cx="827732" cy="749046"/>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10" name="Straight Connector 109"/>
          <p:cNvCxnSpPr/>
          <p:nvPr/>
        </p:nvCxnSpPr>
        <p:spPr>
          <a:xfrm>
            <a:off x="145026" y="3573016"/>
            <a:ext cx="6299182" cy="0"/>
          </a:xfrm>
          <a:prstGeom prst="line">
            <a:avLst/>
          </a:prstGeom>
        </p:spPr>
        <p:style>
          <a:lnRef idx="1">
            <a:schemeClr val="accent1"/>
          </a:lnRef>
          <a:fillRef idx="0">
            <a:schemeClr val="accent1"/>
          </a:fillRef>
          <a:effectRef idx="0">
            <a:schemeClr val="accent1"/>
          </a:effectRef>
          <a:fontRef idx="minor">
            <a:schemeClr val="tx1"/>
          </a:fontRef>
        </p:style>
      </p:cxnSp>
      <p:sp>
        <p:nvSpPr>
          <p:cNvPr id="111" name="Snip Single Corner Rectangle 110"/>
          <p:cNvSpPr/>
          <p:nvPr/>
        </p:nvSpPr>
        <p:spPr>
          <a:xfrm rot="5400000" flipV="1">
            <a:off x="3960871" y="1629379"/>
            <a:ext cx="827732" cy="8459422"/>
          </a:xfrm>
          <a:prstGeom prst="snip1Rect">
            <a:avLst>
              <a:gd name="adj" fmla="val 4844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12" name="Picture 2" descr="http://www.yourdictionary.com/images/main.exclamation-point.jpg"/>
          <p:cNvPicPr>
            <a:picLocks noChangeAspect="1" noChangeArrowheads="1"/>
          </p:cNvPicPr>
          <p:nvPr/>
        </p:nvPicPr>
        <p:blipFill>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1753637">
            <a:off x="2595863" y="5913852"/>
            <a:ext cx="390074" cy="5331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t0.gstatic.com/images?q=tbn:ANd9GcRulifBJQFeHf9uTB9zOgT7aVi0mWpqcuJvW4geQ0ysGX1leqaS">
            <a:hlinkClick r:id="rId14"/>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20973" y="5910078"/>
            <a:ext cx="1054984" cy="573970"/>
          </a:xfrm>
          <a:prstGeom prst="rect">
            <a:avLst/>
          </a:prstGeom>
          <a:noFill/>
          <a:ln>
            <a:noFill/>
          </a:ln>
        </p:spPr>
      </p:pic>
    </p:spTree>
    <p:extLst>
      <p:ext uri="{BB962C8B-B14F-4D97-AF65-F5344CB8AC3E}">
        <p14:creationId xmlns:p14="http://schemas.microsoft.com/office/powerpoint/2010/main" val="2405564328"/>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323528" y="1591979"/>
            <a:ext cx="8640961" cy="6555641"/>
          </a:xfrm>
          <a:prstGeom prst="rect">
            <a:avLst/>
          </a:prstGeom>
        </p:spPr>
        <p:txBody>
          <a:bodyPr wrap="square">
            <a:spAutoFit/>
          </a:bodyPr>
          <a:lstStyle/>
          <a:p>
            <a:r>
              <a:rPr lang="en-GB" sz="1200" dirty="0">
                <a:latin typeface="Impact" pitchFamily="34" charset="0"/>
              </a:rPr>
              <a:t>Block 1  :   Watch tutor led demo (in class or on video)</a:t>
            </a:r>
          </a:p>
          <a:p>
            <a:endParaRPr lang="en-GB" sz="1200" dirty="0">
              <a:latin typeface="Impact" pitchFamily="34" charset="0"/>
            </a:endParaRPr>
          </a:p>
          <a:p>
            <a:r>
              <a:rPr lang="en-GB" sz="1200" dirty="0">
                <a:latin typeface="Impact" pitchFamily="34" charset="0"/>
              </a:rPr>
              <a:t>Try these, 	1)   three in the tens and six in the units is the  number …………………………………………………………………………………………</a:t>
            </a:r>
          </a:p>
          <a:p>
            <a:r>
              <a:rPr lang="en-GB" sz="1200" dirty="0">
                <a:latin typeface="Impact" pitchFamily="34" charset="0"/>
              </a:rPr>
              <a:t>2)  Eight in the tens and five in the units is the number………………………………………………………………………………………………………………………..</a:t>
            </a:r>
          </a:p>
          <a:p>
            <a:r>
              <a:rPr lang="en-GB" sz="1200" dirty="0">
                <a:latin typeface="Impact" pitchFamily="34" charset="0"/>
              </a:rPr>
              <a:t>3) Zero in the tens and nine in the units is the number …………………………………………………………………………………………………………………………</a:t>
            </a:r>
          </a:p>
          <a:p>
            <a:r>
              <a:rPr lang="en-GB" sz="1200" dirty="0">
                <a:latin typeface="Impact" pitchFamily="34" charset="0"/>
              </a:rPr>
              <a:t>4) A number ten times bigger than four is ……………………………………..  5) A number ten times smaller than thirty is ……………………………………………….</a:t>
            </a: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Block 2 :  Watch tutor led demo (in class or on video)</a:t>
            </a:r>
          </a:p>
          <a:p>
            <a:endParaRPr lang="en-GB" sz="1200" dirty="0">
              <a:latin typeface="Impact" pitchFamily="34" charset="0"/>
            </a:endParaRPr>
          </a:p>
          <a:p>
            <a:r>
              <a:rPr lang="en-GB" sz="1200" dirty="0">
                <a:latin typeface="Impact" pitchFamily="34" charset="0"/>
              </a:rPr>
              <a:t>Try these, 	6) Seven in the hundreds, five in the tens and eight in the units is the number ……………………………………………..</a:t>
            </a:r>
          </a:p>
          <a:p>
            <a:r>
              <a:rPr lang="en-GB" sz="1200" dirty="0">
                <a:latin typeface="Impact" pitchFamily="34" charset="0"/>
              </a:rPr>
              <a:t>7)  One hundred times bigger than six in the units is ……………………………………………….</a:t>
            </a:r>
          </a:p>
          <a:p>
            <a:r>
              <a:rPr lang="en-GB" sz="1200" dirty="0">
                <a:latin typeface="Impact" pitchFamily="34" charset="0"/>
              </a:rPr>
              <a:t>8)  Fifteen tens is the number ……………………………………….  9)  A number a hundred times smaller than 850 is ……………………………</a:t>
            </a:r>
          </a:p>
          <a:p>
            <a:r>
              <a:rPr lang="en-GB" sz="1200" dirty="0">
                <a:latin typeface="Impact" pitchFamily="34" charset="0"/>
              </a:rPr>
              <a:t>10)  Nine in the hundreds, three in the tens and six in the units is the number …………………………………………………………………………….</a:t>
            </a:r>
          </a:p>
          <a:p>
            <a:pPr marL="228600" indent="-228600">
              <a:buAutoNum type="arabicParenR" startAt="7"/>
            </a:pPr>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Block 3 : Watch tutor led demo (in class or on video)</a:t>
            </a:r>
          </a:p>
          <a:p>
            <a:endParaRPr lang="en-GB" sz="1200" dirty="0">
              <a:latin typeface="Impact" pitchFamily="34" charset="0"/>
            </a:endParaRPr>
          </a:p>
          <a:p>
            <a:endParaRPr lang="en-GB" sz="1200" dirty="0">
              <a:latin typeface="Impact" pitchFamily="34" charset="0"/>
            </a:endParaRPr>
          </a:p>
          <a:p>
            <a:r>
              <a:rPr lang="en-GB" sz="1200" dirty="0">
                <a:latin typeface="Impact" pitchFamily="34" charset="0"/>
              </a:rPr>
              <a:t>Try these, 	11)  A number ten times bigger than 0.4 is ……………………  12)  A hundred times bigger than forty three is ………………………………..</a:t>
            </a:r>
          </a:p>
          <a:p>
            <a:r>
              <a:rPr lang="en-GB" sz="1200" dirty="0">
                <a:latin typeface="Impact" pitchFamily="34" charset="0"/>
              </a:rPr>
              <a:t>13)  Six in the ten thousands, one in the tens is the number ……………………………………..</a:t>
            </a:r>
          </a:p>
          <a:p>
            <a:r>
              <a:rPr lang="en-GB" sz="1200" dirty="0">
                <a:latin typeface="Impact" pitchFamily="34" charset="0"/>
              </a:rPr>
              <a:t>14)  Five in the tens and five in the tenths is the number …………………………………………..  15)  A nine in the first five place values………………………….</a:t>
            </a:r>
          </a:p>
          <a:p>
            <a:r>
              <a:rPr lang="en-GB" sz="1200" dirty="0">
                <a:latin typeface="Impact" pitchFamily="34" charset="0"/>
              </a:rPr>
              <a:t>16)  89,427 is written as …………………………………………………………………………………………………………………………………………………………………………………………………………………</a:t>
            </a: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p:txBody>
      </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20" y="1515074"/>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026"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4659546" y="1330905"/>
            <a:ext cx="4207942" cy="635278"/>
          </a:xfrm>
          <a:prstGeom prst="rect">
            <a:avLst/>
          </a:prstGeom>
          <a:noFill/>
          <a:ln>
            <a:noFill/>
          </a:ln>
          <a:effectLst>
            <a:glow>
              <a:schemeClr val="accent1">
                <a:alpha val="25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043561"/>
            <a:ext cx="8964489" cy="6096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Snip Diagonal Corner Rectangle 19"/>
          <p:cNvSpPr/>
          <p:nvPr/>
        </p:nvSpPr>
        <p:spPr>
          <a:xfrm>
            <a:off x="274035" y="2993656"/>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274035" y="4484254"/>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2570677201"/>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83972" y="1177169"/>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5" name="Rectangle 24"/>
          <p:cNvSpPr/>
          <p:nvPr/>
        </p:nvSpPr>
        <p:spPr>
          <a:xfrm>
            <a:off x="251521" y="1568437"/>
            <a:ext cx="3744416" cy="369332"/>
          </a:xfrm>
          <a:prstGeom prst="rect">
            <a:avLst/>
          </a:prstGeom>
        </p:spPr>
        <p:txBody>
          <a:bodyPr wrap="square">
            <a:spAutoFit/>
          </a:bodyPr>
          <a:lstStyle/>
          <a:p>
            <a:r>
              <a:rPr lang="en-GB" dirty="0">
                <a:latin typeface="Impact" pitchFamily="34" charset="0"/>
              </a:rPr>
              <a:t>Visualising numbers on number lines</a:t>
            </a:r>
          </a:p>
        </p:txBody>
      </p: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0436" y="541275"/>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067944" y="1556792"/>
            <a:ext cx="4572000" cy="307777"/>
          </a:xfrm>
          <a:prstGeom prst="rect">
            <a:avLst/>
          </a:prstGeom>
        </p:spPr>
        <p:txBody>
          <a:bodyPr>
            <a:spAutoFit/>
          </a:bodyPr>
          <a:lstStyle/>
          <a:p>
            <a:r>
              <a:rPr lang="en-GB" sz="1400" dirty="0"/>
              <a:t>https://apps.mathlearningcenter.org/number-line/</a:t>
            </a:r>
          </a:p>
        </p:txBody>
      </p:sp>
      <p:sp>
        <p:nvSpPr>
          <p:cNvPr id="6" name="Rectangle 5"/>
          <p:cNvSpPr/>
          <p:nvPr/>
        </p:nvSpPr>
        <p:spPr>
          <a:xfrm>
            <a:off x="4193531" y="2766047"/>
            <a:ext cx="3365408" cy="307777"/>
          </a:xfrm>
          <a:prstGeom prst="rect">
            <a:avLst/>
          </a:prstGeom>
        </p:spPr>
        <p:txBody>
          <a:bodyPr wrap="none">
            <a:spAutoFit/>
          </a:bodyPr>
          <a:lstStyle/>
          <a:p>
            <a:r>
              <a:rPr lang="en-GB" sz="1400" dirty="0">
                <a:hlinkClick r:id="rId11"/>
              </a:rPr>
              <a:t>http://www.ictgames.com/arrowcards.html</a:t>
            </a:r>
            <a:endParaRPr lang="en-GB" sz="1400" dirty="0"/>
          </a:p>
        </p:txBody>
      </p:sp>
      <p:sp>
        <p:nvSpPr>
          <p:cNvPr id="18" name="Rectangle 17"/>
          <p:cNvSpPr/>
          <p:nvPr/>
        </p:nvSpPr>
        <p:spPr>
          <a:xfrm>
            <a:off x="251521" y="2080012"/>
            <a:ext cx="3744416" cy="646331"/>
          </a:xfrm>
          <a:prstGeom prst="rect">
            <a:avLst/>
          </a:prstGeom>
        </p:spPr>
        <p:txBody>
          <a:bodyPr wrap="square">
            <a:spAutoFit/>
          </a:bodyPr>
          <a:lstStyle/>
          <a:p>
            <a:r>
              <a:rPr lang="en-GB" dirty="0">
                <a:latin typeface="Impact" pitchFamily="34" charset="0"/>
              </a:rPr>
              <a:t>Place value numbers in hundreds tens and units</a:t>
            </a:r>
          </a:p>
        </p:txBody>
      </p:sp>
      <p:sp>
        <p:nvSpPr>
          <p:cNvPr id="20" name="Rectangle 19"/>
          <p:cNvSpPr/>
          <p:nvPr/>
        </p:nvSpPr>
        <p:spPr>
          <a:xfrm>
            <a:off x="306727" y="2725371"/>
            <a:ext cx="3744416" cy="646331"/>
          </a:xfrm>
          <a:prstGeom prst="rect">
            <a:avLst/>
          </a:prstGeom>
        </p:spPr>
        <p:txBody>
          <a:bodyPr wrap="square">
            <a:spAutoFit/>
          </a:bodyPr>
          <a:lstStyle/>
          <a:p>
            <a:r>
              <a:rPr lang="en-GB" dirty="0">
                <a:latin typeface="Impact" pitchFamily="34" charset="0"/>
              </a:rPr>
              <a:t>Place value using arrow cards to 9999</a:t>
            </a:r>
          </a:p>
        </p:txBody>
      </p:sp>
      <p:sp>
        <p:nvSpPr>
          <p:cNvPr id="8" name="Rectangle 7"/>
          <p:cNvSpPr/>
          <p:nvPr/>
        </p:nvSpPr>
        <p:spPr>
          <a:xfrm>
            <a:off x="4118815" y="3436824"/>
            <a:ext cx="3191964" cy="307777"/>
          </a:xfrm>
          <a:prstGeom prst="rect">
            <a:avLst/>
          </a:prstGeom>
        </p:spPr>
        <p:txBody>
          <a:bodyPr wrap="none">
            <a:spAutoFit/>
          </a:bodyPr>
          <a:lstStyle/>
          <a:p>
            <a:r>
              <a:rPr lang="en-GB" sz="1400" dirty="0">
                <a:hlinkClick r:id="rId12"/>
              </a:rPr>
              <a:t>http://www.ictgames.com/partition.html</a:t>
            </a:r>
            <a:endParaRPr lang="en-GB" sz="1400" dirty="0"/>
          </a:p>
        </p:txBody>
      </p:sp>
      <p:sp>
        <p:nvSpPr>
          <p:cNvPr id="22" name="Rectangle 21"/>
          <p:cNvSpPr/>
          <p:nvPr/>
        </p:nvSpPr>
        <p:spPr>
          <a:xfrm>
            <a:off x="311716" y="3421435"/>
            <a:ext cx="3744416" cy="369332"/>
          </a:xfrm>
          <a:prstGeom prst="rect">
            <a:avLst/>
          </a:prstGeom>
        </p:spPr>
        <p:txBody>
          <a:bodyPr wrap="square">
            <a:spAutoFit/>
          </a:bodyPr>
          <a:lstStyle/>
          <a:p>
            <a:r>
              <a:rPr lang="en-GB" dirty="0">
                <a:latin typeface="Impact" pitchFamily="34" charset="0"/>
              </a:rPr>
              <a:t>Practice with tens and units</a:t>
            </a:r>
          </a:p>
        </p:txBody>
      </p:sp>
      <p:sp>
        <p:nvSpPr>
          <p:cNvPr id="9" name="Rectangle 8"/>
          <p:cNvSpPr/>
          <p:nvPr/>
        </p:nvSpPr>
        <p:spPr>
          <a:xfrm>
            <a:off x="4122728" y="3963030"/>
            <a:ext cx="4572000" cy="523220"/>
          </a:xfrm>
          <a:prstGeom prst="rect">
            <a:avLst/>
          </a:prstGeom>
        </p:spPr>
        <p:txBody>
          <a:bodyPr>
            <a:spAutoFit/>
          </a:bodyPr>
          <a:lstStyle/>
          <a:p>
            <a:r>
              <a:rPr lang="en-GB" sz="1400" dirty="0">
                <a:hlinkClick r:id="rId13"/>
              </a:rPr>
              <a:t>http://nlvm.usu.edu/en/nav/frames_asid_337_g_1_t_1.html?from=topic_t_1.html</a:t>
            </a:r>
            <a:endParaRPr lang="en-GB" sz="1400" dirty="0"/>
          </a:p>
        </p:txBody>
      </p:sp>
      <p:sp>
        <p:nvSpPr>
          <p:cNvPr id="24" name="Rectangle 23"/>
          <p:cNvSpPr/>
          <p:nvPr/>
        </p:nvSpPr>
        <p:spPr>
          <a:xfrm>
            <a:off x="336694" y="3987393"/>
            <a:ext cx="3744416" cy="646331"/>
          </a:xfrm>
          <a:prstGeom prst="rect">
            <a:avLst/>
          </a:prstGeom>
        </p:spPr>
        <p:txBody>
          <a:bodyPr wrap="square">
            <a:spAutoFit/>
          </a:bodyPr>
          <a:lstStyle/>
          <a:p>
            <a:r>
              <a:rPr lang="en-GB" dirty="0">
                <a:latin typeface="Impact" pitchFamily="34" charset="0"/>
              </a:rPr>
              <a:t>Numbers to 100, find patterns and explore, count in sets</a:t>
            </a:r>
          </a:p>
        </p:txBody>
      </p:sp>
      <p:sp>
        <p:nvSpPr>
          <p:cNvPr id="28" name="TextBox 27">
            <a:extLst>
              <a:ext uri="{FF2B5EF4-FFF2-40B4-BE49-F238E27FC236}">
                <a16:creationId xmlns:a16="http://schemas.microsoft.com/office/drawing/2014/main" id="{299E9E3C-C276-438A-966C-E6793D72D762}"/>
              </a:ext>
            </a:extLst>
          </p:cNvPr>
          <p:cNvSpPr txBox="1"/>
          <p:nvPr/>
        </p:nvSpPr>
        <p:spPr>
          <a:xfrm>
            <a:off x="3995937" y="2137853"/>
            <a:ext cx="4464496" cy="523220"/>
          </a:xfrm>
          <a:prstGeom prst="rect">
            <a:avLst/>
          </a:prstGeom>
          <a:noFill/>
        </p:spPr>
        <p:txBody>
          <a:bodyPr wrap="square">
            <a:spAutoFit/>
          </a:bodyPr>
          <a:lstStyle/>
          <a:p>
            <a:r>
              <a:rPr lang="en-GB" sz="1400" u="sng" dirty="0"/>
              <a:t>https://www.smartickmethod.com/blog/math/number-operations-in-base-ten/place-value/units-tens-hundreds/</a:t>
            </a: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A</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extLst>
              <a:ext uri="{BEBA8EAE-BF5A-486C-A8C5-ECC9F3942E4B}">
                <a14:imgProps xmlns:a14="http://schemas.microsoft.com/office/drawing/2010/main">
                  <a14:imgLayer r:embed="rId12">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235237" y="1506597"/>
            <a:ext cx="1447800" cy="4860162"/>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3">
            <a:extLst>
              <a:ext uri="{BEBA8EAE-BF5A-486C-A8C5-ECC9F3942E4B}">
                <a14:imgProps xmlns:a14="http://schemas.microsoft.com/office/drawing/2010/main">
                  <a14:imgLayer r:embed="rId1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7164289" y="1533222"/>
            <a:ext cx="1618170" cy="4833537"/>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96838" y="1501588"/>
            <a:ext cx="5467451" cy="494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6733688"/>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B</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268760"/>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afghanappealfund.org.uk/wp-content/uploads/2012/12/top_trumps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605" y="1538775"/>
            <a:ext cx="6400800" cy="32956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telegraph.co.uk/multimedia/archive/01720/top-trumps_1720953i.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182" y="3688928"/>
            <a:ext cx="3605881" cy="29257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optrumps.com/wp-content/gallery/top-gear-cool-cars-2/top-gear-cool-cars-2-golden-car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80728" y="3219592"/>
            <a:ext cx="1980863" cy="322966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923928" y="4937293"/>
            <a:ext cx="2379509" cy="3354765"/>
          </a:xfrm>
          <a:prstGeom prst="rect">
            <a:avLst/>
          </a:prstGeom>
        </p:spPr>
        <p:txBody>
          <a:bodyPr wrap="square">
            <a:spAutoFit/>
          </a:bodyPr>
          <a:lstStyle/>
          <a:p>
            <a:r>
              <a:rPr lang="en-GB" sz="2000" dirty="0">
                <a:latin typeface="Impact" pitchFamily="34" charset="0"/>
              </a:rPr>
              <a:t>Practice Reading and Writing Large Numbers by having a go at ‘Top Trumps’.</a:t>
            </a: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p:txBody>
      </p:sp>
    </p:spTree>
    <p:extLst>
      <p:ext uri="{BB962C8B-B14F-4D97-AF65-F5344CB8AC3E}">
        <p14:creationId xmlns:p14="http://schemas.microsoft.com/office/powerpoint/2010/main" val="1323532161"/>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C</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51430" y="1491493"/>
            <a:ext cx="5242398" cy="1169551"/>
          </a:xfrm>
          <a:prstGeom prst="rect">
            <a:avLst/>
          </a:prstGeom>
        </p:spPr>
        <p:txBody>
          <a:bodyPr wrap="square">
            <a:spAutoFit/>
          </a:bodyPr>
          <a:lstStyle/>
          <a:p>
            <a:r>
              <a:rPr lang="en-GB" sz="1400" dirty="0">
                <a:latin typeface="Impact" pitchFamily="34" charset="0"/>
              </a:rPr>
              <a:t>Computer based activity -  a)  find the answers to each card on the computer   b) produce a ‘place value table’ on a spreadsheet   c) copy the answers found onto the spreadsheet in the correct columns ….</a:t>
            </a:r>
            <a:r>
              <a:rPr lang="en-GB" sz="1400" i="1" dirty="0">
                <a:latin typeface="Impact" pitchFamily="34" charset="0"/>
              </a:rPr>
              <a:t>extension: d) order the values    e)  convert the values    f)  write each value in words on the spreadsheet </a:t>
            </a:r>
          </a:p>
        </p:txBody>
      </p:sp>
      <p:pic>
        <p:nvPicPr>
          <p:cNvPr id="1027" name="Picture 3"/>
          <p:cNvPicPr>
            <a:picLocks noChangeAspect="1" noChangeArrowheads="1"/>
          </p:cNvPicPr>
          <p:nvPr/>
        </p:nvPicPr>
        <p:blipFill>
          <a:blip r:embed="rId11">
            <a:extLst>
              <a:ext uri="{BEBA8EAE-BF5A-486C-A8C5-ECC9F3942E4B}">
                <a14:imgProps xmlns:a14="http://schemas.microsoft.com/office/drawing/2010/main">
                  <a14:imgLayer r:embed="rId12">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5393828" y="1497132"/>
            <a:ext cx="3282628" cy="497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13">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535426" y="2848773"/>
            <a:ext cx="2999432" cy="216024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0714" y="2661043"/>
            <a:ext cx="5089358" cy="374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699925"/>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D</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07904" y="1556793"/>
            <a:ext cx="5055167" cy="24179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520" y="4096064"/>
            <a:ext cx="5009882" cy="225935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16896" y="1556793"/>
            <a:ext cx="787474" cy="82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1565414"/>
            <a:ext cx="2376264" cy="2308324"/>
          </a:xfrm>
          <a:prstGeom prst="rect">
            <a:avLst/>
          </a:prstGeom>
          <a:noFill/>
        </p:spPr>
        <p:txBody>
          <a:bodyPr wrap="square" rtlCol="0">
            <a:spAutoFit/>
          </a:bodyPr>
          <a:lstStyle/>
          <a:p>
            <a:r>
              <a:rPr lang="en-GB" sz="2400" dirty="0">
                <a:latin typeface="Impact" pitchFamily="34" charset="0"/>
              </a:rPr>
              <a:t>Write a cheque for a lottery win using your telephone number on LARGE FLIP CHART PAPER</a:t>
            </a:r>
          </a:p>
        </p:txBody>
      </p:sp>
      <p:pic>
        <p:nvPicPr>
          <p:cNvPr id="8196"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66492" y="4096064"/>
            <a:ext cx="1195388" cy="95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rot="20898059">
            <a:off x="1436472" y="4637829"/>
            <a:ext cx="3206628" cy="830997"/>
          </a:xfrm>
          <a:prstGeom prst="rect">
            <a:avLst/>
          </a:prstGeom>
          <a:noFill/>
        </p:spPr>
        <p:txBody>
          <a:bodyPr wrap="square" rtlCol="0">
            <a:spAutoFit/>
          </a:bodyPr>
          <a:lstStyle/>
          <a:p>
            <a:r>
              <a:rPr lang="en-GB" sz="2400" dirty="0">
                <a:latin typeface="Impact" pitchFamily="34" charset="0"/>
              </a:rPr>
              <a:t>Write a cheque for a charity fundraiser</a:t>
            </a:r>
          </a:p>
        </p:txBody>
      </p:sp>
      <p:sp>
        <p:nvSpPr>
          <p:cNvPr id="22" name="TextBox 21"/>
          <p:cNvSpPr txBox="1"/>
          <p:nvPr/>
        </p:nvSpPr>
        <p:spPr>
          <a:xfrm rot="20898059">
            <a:off x="5173347" y="5113626"/>
            <a:ext cx="3206628" cy="830997"/>
          </a:xfrm>
          <a:prstGeom prst="rect">
            <a:avLst/>
          </a:prstGeom>
          <a:noFill/>
        </p:spPr>
        <p:txBody>
          <a:bodyPr wrap="square" rtlCol="0">
            <a:spAutoFit/>
          </a:bodyPr>
          <a:lstStyle/>
          <a:p>
            <a:r>
              <a:rPr lang="en-GB" sz="2400" dirty="0">
                <a:latin typeface="Impact" pitchFamily="34" charset="0"/>
              </a:rPr>
              <a:t>Write a cheque for a lottery win</a:t>
            </a:r>
          </a:p>
        </p:txBody>
      </p:sp>
      <p:sp>
        <p:nvSpPr>
          <p:cNvPr id="23" name="TextBox 22"/>
          <p:cNvSpPr txBox="1"/>
          <p:nvPr/>
        </p:nvSpPr>
        <p:spPr>
          <a:xfrm rot="20898059">
            <a:off x="4766961" y="1887250"/>
            <a:ext cx="3206628" cy="1200329"/>
          </a:xfrm>
          <a:prstGeom prst="rect">
            <a:avLst/>
          </a:prstGeom>
          <a:noFill/>
        </p:spPr>
        <p:txBody>
          <a:bodyPr wrap="square" rtlCol="0">
            <a:spAutoFit/>
          </a:bodyPr>
          <a:lstStyle/>
          <a:p>
            <a:r>
              <a:rPr lang="en-GB" sz="2400" dirty="0">
                <a:latin typeface="Impact" pitchFamily="34" charset="0"/>
              </a:rPr>
              <a:t>Write the largest cheque you can and beat the other teams !!</a:t>
            </a:r>
          </a:p>
        </p:txBody>
      </p:sp>
    </p:spTree>
    <p:extLst>
      <p:ext uri="{BB962C8B-B14F-4D97-AF65-F5344CB8AC3E}">
        <p14:creationId xmlns:p14="http://schemas.microsoft.com/office/powerpoint/2010/main" val="1206927501"/>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hlinkClick r:id="rId9" action="ppaction://hlinksldjump">
              <a:snd r:embed="rId10" name="laser.wav"/>
            </a:hlinkClick>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779912" y="2336307"/>
            <a:ext cx="1440160" cy="1466347"/>
          </a:xfrm>
          <a:prstGeom prst="rect">
            <a:avLst/>
          </a:prstGeom>
          <a:noFill/>
          <a:ln>
            <a:noFill/>
          </a:ln>
        </p:spPr>
      </p:pic>
      <p:sp>
        <p:nvSpPr>
          <p:cNvPr id="2" name="Rectangle 1"/>
          <p:cNvSpPr/>
          <p:nvPr/>
        </p:nvSpPr>
        <p:spPr>
          <a:xfrm>
            <a:off x="1460587" y="4116616"/>
            <a:ext cx="6015814" cy="1569660"/>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9600" b="1" dirty="0">
                <a:ln w="22225">
                  <a:solidFill>
                    <a:schemeClr val="accent2"/>
                  </a:solidFill>
                  <a:prstDash val="solid"/>
                </a:ln>
                <a:solidFill>
                  <a:srgbClr val="FF0000"/>
                </a:solidFill>
              </a:rPr>
              <a:t>Place Value</a:t>
            </a:r>
            <a:endParaRPr lang="en-US" sz="96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2279356827"/>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47118" y="1549557"/>
            <a:ext cx="3532793" cy="369332"/>
          </a:xfrm>
          <a:prstGeom prst="rect">
            <a:avLst/>
          </a:prstGeom>
          <a:noFill/>
        </p:spPr>
        <p:txBody>
          <a:bodyPr wrap="square" rtlCol="0">
            <a:spAutoFit/>
          </a:bodyPr>
          <a:lstStyle/>
          <a:p>
            <a:r>
              <a:rPr lang="en-GB" dirty="0">
                <a:latin typeface="Impact" pitchFamily="34" charset="0"/>
              </a:rPr>
              <a:t>Try a variety of written practice</a:t>
            </a:r>
          </a:p>
        </p:txBody>
      </p:sp>
      <p:pic>
        <p:nvPicPr>
          <p:cNvPr id="4" name="Picture 2" descr="http://www.appcolt.com/imgbest/1/1/three_worksheets0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91880" y="2347916"/>
            <a:ext cx="5381428" cy="32789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6504" y="2564904"/>
            <a:ext cx="3532793" cy="3108543"/>
          </a:xfrm>
          <a:prstGeom prst="rect">
            <a:avLst/>
          </a:prstGeom>
          <a:noFill/>
        </p:spPr>
        <p:txBody>
          <a:bodyPr wrap="square" rtlCol="0">
            <a:spAutoFit/>
          </a:bodyPr>
          <a:lstStyle/>
          <a:p>
            <a:r>
              <a:rPr lang="en-GB" sz="2800" dirty="0">
                <a:latin typeface="Impact" pitchFamily="34" charset="0"/>
              </a:rPr>
              <a:t>Worksheets</a:t>
            </a:r>
          </a:p>
          <a:p>
            <a:endParaRPr lang="en-GB" sz="2800" dirty="0">
              <a:latin typeface="Impact" pitchFamily="34" charset="0"/>
            </a:endParaRPr>
          </a:p>
          <a:p>
            <a:r>
              <a:rPr lang="en-GB" sz="2800" dirty="0">
                <a:latin typeface="Impact" pitchFamily="34" charset="0"/>
              </a:rPr>
              <a:t>Workbooks</a:t>
            </a:r>
          </a:p>
          <a:p>
            <a:endParaRPr lang="en-GB" sz="2800" dirty="0">
              <a:latin typeface="Impact" pitchFamily="34" charset="0"/>
            </a:endParaRPr>
          </a:p>
          <a:p>
            <a:r>
              <a:rPr lang="en-GB" sz="2800" dirty="0">
                <a:latin typeface="Impact" pitchFamily="34" charset="0"/>
              </a:rPr>
              <a:t>Practice Exam Papers</a:t>
            </a:r>
          </a:p>
          <a:p>
            <a:endParaRPr lang="en-GB" sz="2800" dirty="0">
              <a:latin typeface="Impact" pitchFamily="34" charset="0"/>
            </a:endParaRPr>
          </a:p>
          <a:p>
            <a:r>
              <a:rPr lang="en-GB" sz="2800" dirty="0">
                <a:latin typeface="Impact" pitchFamily="34" charset="0"/>
              </a:rPr>
              <a:t>Maths Problems</a:t>
            </a:r>
          </a:p>
        </p:txBody>
      </p:sp>
      <p:pic>
        <p:nvPicPr>
          <p:cNvPr id="4098" name="Picture 2"/>
          <p:cNvPicPr>
            <a:picLocks noChangeAspect="1" noChangeArrowheads="1"/>
          </p:cNvPicPr>
          <p:nvPr/>
        </p:nvPicPr>
        <p:blipFill>
          <a:blip r:embed="rId14">
            <a:extLst>
              <a:ext uri="{BEBA8EAE-BF5A-486C-A8C5-ECC9F3942E4B}">
                <a14:imgProps xmlns:a14="http://schemas.microsoft.com/office/drawing/2010/main">
                  <a14:imgLayer r:embed="rId15">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189477" y="5652894"/>
            <a:ext cx="8683832" cy="82267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8706439"/>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Quiz to assess ENTRY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2062167" y="-361204"/>
            <a:ext cx="5075901" cy="869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77144" y="1449443"/>
            <a:ext cx="7851239" cy="68341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5406324"/>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Quiz to assess Entry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2087724" y="-279412"/>
            <a:ext cx="4968552" cy="849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aintStrokes/>
                    </a14:imgEffect>
                    <a14:imgEffect>
                      <a14:brightnessContrast bright="79000"/>
                    </a14:imgEffect>
                  </a14:imgLayer>
                </a14:imgProps>
              </a:ext>
              <a:ext uri="{28A0092B-C50C-407E-A947-70E740481C1C}">
                <a14:useLocalDpi xmlns:a14="http://schemas.microsoft.com/office/drawing/2010/main" val="0"/>
              </a:ext>
            </a:extLst>
          </a:blip>
          <a:srcRect/>
          <a:stretch>
            <a:fillRect/>
          </a:stretch>
        </p:blipFill>
        <p:spPr bwMode="auto">
          <a:xfrm>
            <a:off x="177144" y="1449443"/>
            <a:ext cx="7851239" cy="68341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14 – TOPIC ANSWERS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767" y="1595842"/>
            <a:ext cx="5482370" cy="25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23928" y="3547574"/>
            <a:ext cx="4929294" cy="286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V="1">
            <a:off x="3563888" y="3501008"/>
            <a:ext cx="5384827" cy="46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79444" y="3547574"/>
            <a:ext cx="0" cy="2033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1189" y="5605978"/>
            <a:ext cx="3362699" cy="0"/>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5"/>
          <p:cNvPicPr>
            <a:picLocks noChangeAspect="1" noChangeArrowheads="1"/>
          </p:cNvPicPr>
          <p:nvPr/>
        </p:nvPicPr>
        <p:blipFill>
          <a:blip r:embed="rId13">
            <a:extLst>
              <a:ext uri="{BEBA8EAE-BF5A-486C-A8C5-ECC9F3942E4B}">
                <a14:imgProps xmlns:a14="http://schemas.microsoft.com/office/drawing/2010/main">
                  <a14:imgLayer r:embed="rId14">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6012160" y="1533223"/>
            <a:ext cx="2770299" cy="1751762"/>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15">
            <a:extLst>
              <a:ext uri="{BEBA8EAE-BF5A-486C-A8C5-ECC9F3942E4B}">
                <a14:imgProps xmlns:a14="http://schemas.microsoft.com/office/drawing/2010/main">
                  <a14:imgLayer r:embed="rId16">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44130" y="4136966"/>
            <a:ext cx="3374411" cy="144389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177504"/>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
              </a:r>
            </a:p>
          </p:txBody>
        </p:sp>
      </p:grpSp>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Rectangle 7"/>
          <p:cNvSpPr/>
          <p:nvPr/>
        </p:nvSpPr>
        <p:spPr>
          <a:xfrm rot="21130310">
            <a:off x="646763" y="5303916"/>
            <a:ext cx="277114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14,623  fourteen thousand, six</a:t>
            </a:r>
          </a:p>
          <a:p>
            <a:pPr algn="ct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hundred and twenty three</a:t>
            </a:r>
            <a:endPar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2304340" y="5666673"/>
            <a:ext cx="237757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Tk</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K H T U </a:t>
            </a: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1089927">
            <a:off x="6081372" y="5375421"/>
            <a:ext cx="1478290" cy="646331"/>
          </a:xfrm>
          <a:prstGeom prst="rect">
            <a:avLst/>
          </a:prstGeom>
          <a:noFill/>
        </p:spPr>
        <p:txBody>
          <a:bodyPr wrap="none" lIns="91440" tIns="45720" rIns="91440" bIns="45720">
            <a:spAutoFit/>
          </a:bodyPr>
          <a:lstStyle/>
          <a:p>
            <a:pPr algn="ctr"/>
            <a:r>
              <a:rPr lang="en-US" sz="36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70.896</a:t>
            </a:r>
            <a:endParaRPr lang="en-US" sz="28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2"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2888926" y="3976236"/>
            <a:ext cx="1278080"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6736139" cy="307777"/>
          </a:xfrm>
          <a:prstGeom prst="rect">
            <a:avLst/>
          </a:prstGeom>
          <a:noFill/>
        </p:spPr>
        <p:txBody>
          <a:bodyPr wrap="none" rtlCol="0">
            <a:spAutoFit/>
          </a:bodyPr>
          <a:lstStyle/>
          <a:p>
            <a:r>
              <a:rPr lang="en-GB" sz="1400" dirty="0">
                <a:latin typeface="Impact" pitchFamily="34" charset="0"/>
              </a:rPr>
              <a:t>What do you now know about place value ? What did you learn in the session? Examples….</a:t>
            </a:r>
            <a:endParaRPr lang="en-GB" sz="1400" dirty="0"/>
          </a:p>
        </p:txBody>
      </p:sp>
      <p:sp>
        <p:nvSpPr>
          <p:cNvPr id="36" name="TextBox 35"/>
          <p:cNvSpPr txBox="1"/>
          <p:nvPr/>
        </p:nvSpPr>
        <p:spPr>
          <a:xfrm>
            <a:off x="732871" y="2561479"/>
            <a:ext cx="5182829" cy="1169551"/>
          </a:xfrm>
          <a:prstGeom prst="rect">
            <a:avLst/>
          </a:prstGeom>
          <a:noFill/>
        </p:spPr>
        <p:txBody>
          <a:bodyPr wrap="none" rtlCol="0">
            <a:spAutoFit/>
          </a:bodyPr>
          <a:lstStyle/>
          <a:p>
            <a:r>
              <a:rPr lang="en-GB" sz="1400" dirty="0">
                <a:latin typeface="Impact" pitchFamily="34" charset="0"/>
              </a:rPr>
              <a:t> How would you now rate your skills in reading and writing numbers?</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37" name="TextBox 36"/>
          <p:cNvSpPr txBox="1"/>
          <p:nvPr/>
        </p:nvSpPr>
        <p:spPr>
          <a:xfrm>
            <a:off x="698302" y="3876612"/>
            <a:ext cx="7111242" cy="1169551"/>
          </a:xfrm>
          <a:prstGeom prst="rect">
            <a:avLst/>
          </a:prstGeom>
          <a:noFill/>
        </p:spPr>
        <p:txBody>
          <a:bodyPr wrap="none" rtlCol="0">
            <a:spAutoFit/>
          </a:bodyPr>
          <a:lstStyle/>
          <a:p>
            <a:r>
              <a:rPr lang="en-GB" sz="1400" dirty="0">
                <a:latin typeface="Impact" pitchFamily="34" charset="0"/>
              </a:rPr>
              <a:t>The date I finished studying:                                                 My aims were…</a:t>
            </a:r>
          </a:p>
          <a:p>
            <a:endParaRPr lang="en-GB" sz="1400" dirty="0">
              <a:latin typeface="Impact" pitchFamily="34" charset="0"/>
            </a:endParaRPr>
          </a:p>
          <a:p>
            <a:r>
              <a:rPr lang="en-GB" sz="1400" dirty="0">
                <a:latin typeface="Impact" pitchFamily="34" charset="0"/>
              </a:rPr>
              <a:t>A    Learn how to read and write numbers to represent values</a:t>
            </a:r>
          </a:p>
          <a:p>
            <a:r>
              <a:rPr lang="en-GB" sz="1400" dirty="0">
                <a:latin typeface="Impact" pitchFamily="34" charset="0"/>
              </a:rPr>
              <a:t>	B    Learn the names of each column of digits</a:t>
            </a:r>
          </a:p>
          <a:p>
            <a:r>
              <a:rPr lang="en-GB" sz="1400" dirty="0">
                <a:latin typeface="Impact" pitchFamily="34" charset="0"/>
              </a:rPr>
              <a:t>		C    Know what the ‘Decimal Point’ is used for and decimal place values</a:t>
            </a:r>
            <a:endParaRPr lang="en-GB" sz="1400" dirty="0"/>
          </a:p>
        </p:txBody>
      </p:sp>
      <p:pic>
        <p:nvPicPr>
          <p:cNvPr id="6" name="Picture 5"/>
          <p:cNvPicPr>
            <a:picLocks noChangeAspect="1"/>
          </p:cNvPicPr>
          <p:nvPr/>
        </p:nvPicPr>
        <p:blipFill>
          <a:blip r:embed="rId13"/>
          <a:stretch>
            <a:fillRect/>
          </a:stretch>
        </p:blipFill>
        <p:spPr>
          <a:xfrm>
            <a:off x="4846987" y="5131192"/>
            <a:ext cx="1104623" cy="1159854"/>
          </a:xfrm>
          <a:prstGeom prst="rect">
            <a:avLst/>
          </a:prstGeom>
        </p:spPr>
      </p:pic>
      <p:pic>
        <p:nvPicPr>
          <p:cNvPr id="14" name="Picture 13"/>
          <p:cNvPicPr>
            <a:picLocks noChangeAspect="1"/>
          </p:cNvPicPr>
          <p:nvPr/>
        </p:nvPicPr>
        <p:blipFill>
          <a:blip r:embed="rId14"/>
          <a:stretch>
            <a:fillRect/>
          </a:stretch>
        </p:blipFill>
        <p:spPr>
          <a:xfrm>
            <a:off x="7380312" y="-37035"/>
            <a:ext cx="1828663" cy="2027251"/>
          </a:xfrm>
          <a:prstGeom prst="rect">
            <a:avLst/>
          </a:prstGeom>
          <a:effectLst>
            <a:softEdge rad="317500"/>
          </a:effectLst>
        </p:spPr>
      </p:pic>
    </p:spTree>
    <p:extLst>
      <p:ext uri="{BB962C8B-B14F-4D97-AF65-F5344CB8AC3E}">
        <p14:creationId xmlns:p14="http://schemas.microsoft.com/office/powerpoint/2010/main" val="2470173228"/>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ement/>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a:latin typeface="Impact" pitchFamily="34" charset="0"/>
              </a:rPr>
              <a:t>What else can you do to help yourself to learn and practice?  Here are ten suggestions, record which you do each week and also record your progress.</a:t>
            </a:r>
          </a:p>
          <a:p>
            <a:endParaRPr lang="en-GB" dirty="0">
              <a:latin typeface="Impact" pitchFamily="34" charset="0"/>
            </a:endParaRPr>
          </a:p>
          <a:p>
            <a:r>
              <a:rPr lang="en-GB" dirty="0">
                <a:latin typeface="Impact" pitchFamily="34" charset="0"/>
              </a:rPr>
              <a:t>Internet websites</a:t>
            </a:r>
          </a:p>
          <a:p>
            <a:r>
              <a:rPr lang="en-GB" dirty="0">
                <a:latin typeface="Impact" pitchFamily="34" charset="0"/>
              </a:rPr>
              <a:t>   Repeat the lesson, make notes, organise a folder, revise</a:t>
            </a:r>
          </a:p>
          <a:p>
            <a:r>
              <a:rPr lang="en-GB" dirty="0">
                <a:latin typeface="Impact" pitchFamily="34" charset="0"/>
              </a:rPr>
              <a:t>Own maths workbook</a:t>
            </a:r>
          </a:p>
          <a:p>
            <a:r>
              <a:rPr lang="en-GB" dirty="0">
                <a:latin typeface="Impact" pitchFamily="34" charset="0"/>
              </a:rPr>
              <a:t>   Study together with a friend or family member</a:t>
            </a:r>
          </a:p>
          <a:p>
            <a:r>
              <a:rPr lang="en-GB" dirty="0">
                <a:latin typeface="Impact" pitchFamily="34" charset="0"/>
              </a:rPr>
              <a:t>Finish activities in this book</a:t>
            </a:r>
          </a:p>
          <a:p>
            <a:r>
              <a:rPr lang="en-GB" dirty="0">
                <a:latin typeface="Impact" pitchFamily="34" charset="0"/>
              </a:rPr>
              <a:t>   Complete class handouts or tasks</a:t>
            </a:r>
          </a:p>
          <a:p>
            <a:r>
              <a:rPr lang="en-GB" dirty="0">
                <a:latin typeface="Impact" pitchFamily="34" charset="0"/>
              </a:rPr>
              <a:t>Practice exams / past papers</a:t>
            </a:r>
          </a:p>
          <a:p>
            <a:r>
              <a:rPr lang="en-GB" dirty="0">
                <a:latin typeface="Impact" pitchFamily="34" charset="0"/>
              </a:rPr>
              <a:t>   Use maths skills learnt at home or at work in real situations</a:t>
            </a:r>
          </a:p>
          <a:p>
            <a:r>
              <a:rPr lang="en-GB" dirty="0">
                <a:latin typeface="Impact" pitchFamily="34" charset="0"/>
              </a:rPr>
              <a:t>Play games</a:t>
            </a:r>
          </a:p>
          <a:p>
            <a:r>
              <a:rPr lang="en-GB" dirty="0">
                <a:latin typeface="Impact" pitchFamily="34" charset="0"/>
              </a:rPr>
              <a:t>  Experiment yourself, try new things ask yourself questions</a:t>
            </a:r>
          </a:p>
          <a:p>
            <a:endParaRPr lang="en-GB" dirty="0">
              <a:latin typeface="Impact" pitchFamily="34" charset="0"/>
            </a:endParaRPr>
          </a:p>
          <a:p>
            <a:r>
              <a:rPr lang="en-GB" dirty="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Snip Single Corner Rectangle 23"/>
          <p:cNvSpPr/>
          <p:nvPr/>
        </p:nvSpPr>
        <p:spPr>
          <a:xfrm flipV="1">
            <a:off x="419712" y="1408419"/>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Snip Single Corner Rectangle 25"/>
          <p:cNvSpPr/>
          <p:nvPr/>
        </p:nvSpPr>
        <p:spPr>
          <a:xfrm flipV="1">
            <a:off x="417050" y="5373216"/>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40" name="Picture 3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1657" y="49430"/>
            <a:ext cx="400790" cy="1450241"/>
          </a:xfrm>
          <a:prstGeom prst="rect">
            <a:avLst/>
          </a:prstGeom>
          <a:noFill/>
          <a:ln>
            <a:noFill/>
          </a:ln>
        </p:spPr>
      </p:pic>
      <p:pic>
        <p:nvPicPr>
          <p:cNvPr id="41" name="Picture 4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1806" y="511550"/>
            <a:ext cx="539447" cy="539449"/>
          </a:xfrm>
          <a:prstGeom prst="rect">
            <a:avLst/>
          </a:prstGeom>
          <a:noFill/>
          <a:ln>
            <a:noFill/>
          </a:ln>
        </p:spPr>
      </p:pic>
    </p:spTree>
    <p:extLst>
      <p:ext uri="{BB962C8B-B14F-4D97-AF65-F5344CB8AC3E}">
        <p14:creationId xmlns:p14="http://schemas.microsoft.com/office/powerpoint/2010/main" val="15588242"/>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229793"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5" action="ppaction://hlinksldjump">
                <a:snd r:embed="rId6" name="laser.wav"/>
              </a:hlinkClick>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grpSp>
        <p:nvGrpSpPr>
          <p:cNvPr id="3" name="Group 2"/>
          <p:cNvGrpSpPr/>
          <p:nvPr/>
        </p:nvGrpSpPr>
        <p:grpSpPr>
          <a:xfrm>
            <a:off x="1942491" y="2104257"/>
            <a:ext cx="1107969" cy="1552708"/>
            <a:chOff x="1847541" y="2113614"/>
            <a:chExt cx="1107969" cy="1552708"/>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5577" y="2113614"/>
              <a:ext cx="439933" cy="1552708"/>
            </a:xfrm>
            <a:prstGeom prst="rect">
              <a:avLst/>
            </a:prstGeom>
            <a:noFill/>
            <a:ln>
              <a:noFill/>
            </a:ln>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70532" y="2605305"/>
              <a:ext cx="508942" cy="508944"/>
            </a:xfrm>
            <a:prstGeom prst="rect">
              <a:avLst/>
            </a:prstGeom>
            <a:noFill/>
            <a:ln>
              <a:noFill/>
            </a:ln>
          </p:spPr>
        </p:pic>
        <p:sp>
          <p:nvSpPr>
            <p:cNvPr id="50" name="Text Box 2"/>
            <p:cNvSpPr txBox="1">
              <a:spLocks noChangeArrowheads="1"/>
            </p:cNvSpPr>
            <p:nvPr/>
          </p:nvSpPr>
          <p:spPr bwMode="auto">
            <a:xfrm>
              <a:off x="1847541" y="305817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grpSp>
      <p:grpSp>
        <p:nvGrpSpPr>
          <p:cNvPr id="4" name="Group 3"/>
          <p:cNvGrpSpPr/>
          <p:nvPr/>
        </p:nvGrpSpPr>
        <p:grpSpPr>
          <a:xfrm>
            <a:off x="3166361" y="2150268"/>
            <a:ext cx="914371" cy="1552708"/>
            <a:chOff x="3252623" y="2104390"/>
            <a:chExt cx="914371" cy="1552708"/>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grpSp>
      <p:grpSp>
        <p:nvGrpSpPr>
          <p:cNvPr id="7" name="Group 6"/>
          <p:cNvGrpSpPr/>
          <p:nvPr/>
        </p:nvGrpSpPr>
        <p:grpSpPr>
          <a:xfrm>
            <a:off x="4227377" y="2150745"/>
            <a:ext cx="871240" cy="1552708"/>
            <a:chOff x="4011724" y="2104390"/>
            <a:chExt cx="871240" cy="1552708"/>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grpSp>
      <p:grpSp>
        <p:nvGrpSpPr>
          <p:cNvPr id="9" name="Group 8"/>
          <p:cNvGrpSpPr/>
          <p:nvPr/>
        </p:nvGrpSpPr>
        <p:grpSpPr>
          <a:xfrm>
            <a:off x="7095566" y="2092983"/>
            <a:ext cx="940249" cy="1552708"/>
            <a:chOff x="6737583" y="2104390"/>
            <a:chExt cx="940249" cy="1552708"/>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grpSp>
      <p:grpSp>
        <p:nvGrpSpPr>
          <p:cNvPr id="9216" name="Group 9215"/>
          <p:cNvGrpSpPr/>
          <p:nvPr/>
        </p:nvGrpSpPr>
        <p:grpSpPr>
          <a:xfrm>
            <a:off x="5089261" y="4101977"/>
            <a:ext cx="1006494" cy="1552709"/>
            <a:chOff x="3125995" y="4286751"/>
            <a:chExt cx="1006494" cy="1552709"/>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2556" y="4286751"/>
              <a:ext cx="439933" cy="1552709"/>
            </a:xfrm>
            <a:prstGeom prst="rect">
              <a:avLst/>
            </a:prstGeom>
            <a:noFill/>
            <a:ln>
              <a:noFill/>
            </a:ln>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47510" y="4804320"/>
              <a:ext cx="508943" cy="483065"/>
            </a:xfrm>
            <a:prstGeom prst="rect">
              <a:avLst/>
            </a:prstGeom>
            <a:noFill/>
            <a:ln>
              <a:noFill/>
            </a:ln>
          </p:spPr>
        </p:pic>
        <p:sp>
          <p:nvSpPr>
            <p:cNvPr id="57" name="Text Box 2"/>
            <p:cNvSpPr txBox="1">
              <a:spLocks noChangeArrowheads="1"/>
            </p:cNvSpPr>
            <p:nvPr/>
          </p:nvSpPr>
          <p:spPr bwMode="auto">
            <a:xfrm>
              <a:off x="3125995" y="528738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grpSp>
      <p:grpSp>
        <p:nvGrpSpPr>
          <p:cNvPr id="9219" name="Group 9218"/>
          <p:cNvGrpSpPr/>
          <p:nvPr/>
        </p:nvGrpSpPr>
        <p:grpSpPr>
          <a:xfrm>
            <a:off x="7298281" y="4241951"/>
            <a:ext cx="922996" cy="1552709"/>
            <a:chOff x="6694453" y="4226426"/>
            <a:chExt cx="922996" cy="1552709"/>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grpSp>
      <p:pic>
        <p:nvPicPr>
          <p:cNvPr id="2063" name="Picture 30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M</a:t>
            </a:r>
            <a:r>
              <a:rPr lang="en-GB" sz="2000" b="1" dirty="0">
                <a:solidFill>
                  <a:srgbClr val="FFFFFF"/>
                </a:solidFill>
                <a:effectLst/>
                <a:latin typeface="Line Printer (PC)"/>
                <a:ea typeface="Calibri"/>
                <a:cs typeface="Times New Roman"/>
              </a:rPr>
              <a:t>ATHS  E1 E2 E3</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989489" y="2104390"/>
            <a:ext cx="920617" cy="1552708"/>
            <a:chOff x="5989489" y="2104390"/>
            <a:chExt cx="920617" cy="1552708"/>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35" name="Picture 3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gr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5247729"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160111" y="5839460"/>
            <a:ext cx="1862773"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2" name="Group 9221"/>
          <p:cNvGrpSpPr/>
          <p:nvPr/>
        </p:nvGrpSpPr>
        <p:grpSpPr>
          <a:xfrm>
            <a:off x="1068304" y="4168107"/>
            <a:ext cx="962250" cy="1552708"/>
            <a:chOff x="1078399" y="4200547"/>
            <a:chExt cx="962250" cy="1552708"/>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716" y="4200547"/>
              <a:ext cx="439933" cy="1552708"/>
            </a:xfrm>
            <a:prstGeom prst="rect">
              <a:avLst/>
            </a:prstGeom>
            <a:noFill/>
            <a:ln>
              <a:noFill/>
            </a:ln>
          </p:spPr>
        </p:pic>
        <p:pic>
          <p:nvPicPr>
            <p:cNvPr id="9220"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64297" y="4718117"/>
              <a:ext cx="484003" cy="50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 name="Text Box 2"/>
            <p:cNvSpPr txBox="1">
              <a:spLocks noChangeArrowheads="1"/>
            </p:cNvSpPr>
            <p:nvPr/>
          </p:nvSpPr>
          <p:spPr bwMode="auto">
            <a:xfrm>
              <a:off x="1078399" y="5338932"/>
              <a:ext cx="819483"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latin typeface="Line Printer (PC)"/>
                  <a:ea typeface="Calibri"/>
                  <a:cs typeface="Times New Roman"/>
                </a:rPr>
                <a:t>money</a:t>
              </a:r>
              <a:endParaRPr lang="en-GB" sz="1100" dirty="0">
                <a:effectLst/>
                <a:latin typeface="Calibri"/>
                <a:ea typeface="Calibri"/>
                <a:cs typeface="Times New Roman"/>
              </a:endParaRPr>
            </a:p>
          </p:txBody>
        </p:sp>
      </p:grpSp>
      <p:grpSp>
        <p:nvGrpSpPr>
          <p:cNvPr id="9223" name="Group 9222"/>
          <p:cNvGrpSpPr/>
          <p:nvPr/>
        </p:nvGrpSpPr>
        <p:grpSpPr>
          <a:xfrm>
            <a:off x="2088311" y="4112491"/>
            <a:ext cx="940739" cy="1552709"/>
            <a:chOff x="2110211" y="4178702"/>
            <a:chExt cx="940739" cy="1552709"/>
          </a:xfrm>
        </p:grpSpPr>
        <p:pic>
          <p:nvPicPr>
            <p:cNvPr id="92" name="Picture 9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1017" y="4178702"/>
              <a:ext cx="439933" cy="1552709"/>
            </a:xfrm>
            <a:prstGeom prst="rect">
              <a:avLst/>
            </a:prstGeom>
            <a:noFill/>
            <a:ln>
              <a:noFill/>
            </a:ln>
          </p:spPr>
        </p:pic>
        <p:pic>
          <p:nvPicPr>
            <p:cNvPr id="2051"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281514" y="4664632"/>
              <a:ext cx="507480" cy="53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Text Box 2"/>
            <p:cNvSpPr txBox="1">
              <a:spLocks noChangeArrowheads="1"/>
            </p:cNvSpPr>
            <p:nvPr/>
          </p:nvSpPr>
          <p:spPr bwMode="auto">
            <a:xfrm>
              <a:off x="2110211" y="5298925"/>
              <a:ext cx="819483"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latin typeface="Line Printer (PC)"/>
                  <a:ea typeface="Calibri"/>
                  <a:cs typeface="Times New Roman"/>
                </a:rPr>
                <a:t>Time</a:t>
              </a:r>
              <a:endParaRPr lang="en-GB" sz="1100" dirty="0">
                <a:effectLst/>
                <a:latin typeface="Calibri"/>
                <a:ea typeface="Calibri"/>
                <a:cs typeface="Times New Roman"/>
              </a:endParaRPr>
            </a:p>
          </p:txBody>
        </p:sp>
      </p:grpSp>
      <p:grpSp>
        <p:nvGrpSpPr>
          <p:cNvPr id="9227" name="Group 9226"/>
          <p:cNvGrpSpPr/>
          <p:nvPr/>
        </p:nvGrpSpPr>
        <p:grpSpPr>
          <a:xfrm>
            <a:off x="4198608" y="4110158"/>
            <a:ext cx="891382" cy="1552709"/>
            <a:chOff x="3127543" y="4191921"/>
            <a:chExt cx="891382" cy="1552709"/>
          </a:xfrm>
        </p:grpSpPr>
        <p:pic>
          <p:nvPicPr>
            <p:cNvPr id="98" name="Picture 9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8992" y="4191921"/>
              <a:ext cx="439933" cy="1552709"/>
            </a:xfrm>
            <a:prstGeom prst="rect">
              <a:avLst/>
            </a:prstGeom>
            <a:noFill/>
            <a:ln>
              <a:noFill/>
            </a:ln>
          </p:spPr>
        </p:pic>
        <p:pic>
          <p:nvPicPr>
            <p:cNvPr id="2053"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92061" y="4700223"/>
              <a:ext cx="518626" cy="51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Text Box 2"/>
            <p:cNvSpPr txBox="1">
              <a:spLocks noChangeArrowheads="1"/>
            </p:cNvSpPr>
            <p:nvPr/>
          </p:nvSpPr>
          <p:spPr bwMode="auto">
            <a:xfrm>
              <a:off x="3127543" y="5222899"/>
              <a:ext cx="819483" cy="481670"/>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2d and 3d Shapes</a:t>
              </a:r>
              <a:endParaRPr lang="en-GB" sz="1100" dirty="0">
                <a:effectLst/>
                <a:latin typeface="Calibri"/>
                <a:ea typeface="Calibri"/>
                <a:cs typeface="Times New Roman"/>
              </a:endParaRPr>
            </a:p>
          </p:txBody>
        </p:sp>
      </p:grpSp>
      <p:grpSp>
        <p:nvGrpSpPr>
          <p:cNvPr id="9226" name="Group 9225"/>
          <p:cNvGrpSpPr/>
          <p:nvPr/>
        </p:nvGrpSpPr>
        <p:grpSpPr>
          <a:xfrm>
            <a:off x="3013718" y="4110159"/>
            <a:ext cx="989383" cy="1552709"/>
            <a:chOff x="5220072" y="4201214"/>
            <a:chExt cx="989383" cy="1552709"/>
          </a:xfrm>
        </p:grpSpPr>
        <p:pic>
          <p:nvPicPr>
            <p:cNvPr id="102" name="Picture 10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9522" y="4201214"/>
              <a:ext cx="439933" cy="1552709"/>
            </a:xfrm>
            <a:prstGeom prst="rect">
              <a:avLst/>
            </a:prstGeom>
            <a:noFill/>
            <a:ln>
              <a:noFill/>
            </a:ln>
          </p:spPr>
        </p:pic>
        <p:sp>
          <p:nvSpPr>
            <p:cNvPr id="103" name="Text Box 2"/>
            <p:cNvSpPr txBox="1">
              <a:spLocks noChangeArrowheads="1"/>
            </p:cNvSpPr>
            <p:nvPr/>
          </p:nvSpPr>
          <p:spPr bwMode="auto">
            <a:xfrm>
              <a:off x="5220072" y="5282896"/>
              <a:ext cx="959191" cy="28700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temperature</a:t>
              </a:r>
              <a:endParaRPr lang="en-GB" sz="1100" dirty="0">
                <a:effectLst/>
                <a:latin typeface="Calibri"/>
                <a:ea typeface="Calibri"/>
                <a:cs typeface="Times New Roman"/>
              </a:endParaRPr>
            </a:p>
          </p:txBody>
        </p:sp>
        <p:pic>
          <p:nvPicPr>
            <p:cNvPr id="2054" name="Picture 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64088" y="4692268"/>
              <a:ext cx="543175" cy="56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93559197"/>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2180385" y="94579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Topic Introduction  : Place Value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255340" y="1272694"/>
            <a:ext cx="2300435" cy="4532570"/>
            <a:chOff x="1047256" y="2104390"/>
            <a:chExt cx="807933" cy="1552708"/>
          </a:xfrm>
        </p:grpSpPr>
        <p:pic>
          <p:nvPicPr>
            <p:cNvPr id="80" name="Pictur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1047256" y="3113650"/>
              <a:ext cx="690091" cy="274128"/>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2000" dirty="0">
                  <a:solidFill>
                    <a:srgbClr val="FFFFFF"/>
                  </a:solidFill>
                  <a:effectLst/>
                  <a:latin typeface="Line Printer (PC)"/>
                  <a:ea typeface="Calibri"/>
                  <a:cs typeface="Times New Roman"/>
                </a:rPr>
                <a:t>place</a:t>
              </a:r>
              <a:endParaRPr lang="en-GB" sz="2000" dirty="0">
                <a:effectLst/>
                <a:latin typeface="Calibri"/>
                <a:ea typeface="Calibri"/>
                <a:cs typeface="Times New Roman"/>
              </a:endParaRPr>
            </a:p>
            <a:p>
              <a:pPr algn="r">
                <a:lnSpc>
                  <a:spcPct val="115000"/>
                </a:lnSpc>
                <a:spcAft>
                  <a:spcPts val="0"/>
                </a:spcAft>
              </a:pPr>
              <a:r>
                <a:rPr lang="en-GB" sz="2000" dirty="0">
                  <a:solidFill>
                    <a:srgbClr val="FFFFFF"/>
                  </a:solidFill>
                  <a:effectLst/>
                  <a:latin typeface="Line Printer (PC)"/>
                  <a:ea typeface="Calibri"/>
                  <a:cs typeface="Times New Roman"/>
                </a:rPr>
                <a:t>value</a:t>
              </a:r>
              <a:endParaRPr lang="en-GB" sz="2000" dirty="0">
                <a:effectLst/>
                <a:latin typeface="Calibri"/>
                <a:ea typeface="Calibri"/>
                <a:cs typeface="Times New Roman"/>
              </a:endParaRPr>
            </a:p>
          </p:txBody>
        </p:sp>
        <p:pic>
          <p:nvPicPr>
            <p:cNvPr id="81" name="Picture 8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4954" y="2630585"/>
              <a:ext cx="474438" cy="483065"/>
            </a:xfrm>
            <a:prstGeom prst="rect">
              <a:avLst/>
            </a:prstGeom>
            <a:noFill/>
            <a:ln>
              <a:noFill/>
            </a:ln>
          </p:spPr>
        </p:pic>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098031" y="1706480"/>
            <a:ext cx="5683275" cy="4530832"/>
          </a:xfrm>
          <a:prstGeom prst="snip1Rect">
            <a:avLst/>
          </a:prstGeom>
          <a:blipFill dpi="0" rotWithShape="1">
            <a:blip r:embed="rId7">
              <a:grayscl/>
              <a:extLst>
                <a:ext uri="{BEBA8EAE-BF5A-486C-A8C5-ECC9F3942E4B}">
                  <a14:imgProps xmlns:a14="http://schemas.microsoft.com/office/drawing/2010/main">
                    <a14:imgLayer r:embed="rId8">
                      <a14:imgEffect>
                        <a14:artisticGlowDiffused trans="74000" intensity="2"/>
                      </a14:imgEffect>
                      <a14:imgEffect>
                        <a14:colorTemperature colorTemp="8250"/>
                      </a14:imgEffect>
                      <a14:imgEffect>
                        <a14:saturation sat="227000"/>
                      </a14:imgEffect>
                      <a14:imgEffect>
                        <a14:brightnessContrast bright="40000"/>
                      </a14:imgEffect>
                    </a14:imgLayer>
                  </a14:imgProps>
                </a:ext>
              </a:extLst>
            </a:blip>
            <a:srcRect/>
            <a:stretch>
              <a:fillRect/>
            </a:stretch>
          </a:blip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b="1" dirty="0">
                <a:solidFill>
                  <a:schemeClr val="tx1"/>
                </a:solidFill>
                <a:latin typeface="Candara" pitchFamily="34" charset="0"/>
              </a:rPr>
              <a:t>The first topic you need to know before all others! This is where maths starts, its all about digits and where you ‘Place’ them that gives a number its ‘Value’</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If you want to tell someone how many, how much, how far, how big.. this is the essential maths to start your journey off!</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This topic is the building block of all other maths topics and includes learning all about whole amounts up to the thousands place.  Each column of digits will give values in blocks of TEN, building up to produce numbers that describe a quantity and form the ‘Decimal’ system of counting.</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Choose an icon to select where to start</a:t>
            </a:r>
          </a:p>
          <a:p>
            <a:pPr algn="just"/>
            <a:endParaRPr lang="en-GB" sz="1600" b="1" dirty="0">
              <a:solidFill>
                <a:schemeClr val="accent3">
                  <a:lumMod val="50000"/>
                </a:schemeClr>
              </a:solidFill>
              <a:latin typeface="Candara" pitchFamily="34" charset="0"/>
            </a:endParaRPr>
          </a:p>
          <a:p>
            <a:endParaRPr lang="en-GB" sz="1600" dirty="0">
              <a:solidFill>
                <a:schemeClr val="accent3">
                  <a:lumMod val="50000"/>
                </a:schemeClr>
              </a:solidFill>
            </a:endParaRP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9133" y="1488370"/>
            <a:ext cx="286642"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140020" y="5981872"/>
            <a:ext cx="636039" cy="5173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8" name="TextBox 37"/>
          <p:cNvSpPr txBox="1"/>
          <p:nvPr/>
        </p:nvSpPr>
        <p:spPr>
          <a:xfrm>
            <a:off x="51128" y="605193"/>
            <a:ext cx="8841352" cy="230832"/>
          </a:xfrm>
          <a:prstGeom prst="rect">
            <a:avLst/>
          </a:prstGeom>
          <a:solidFill>
            <a:schemeClr val="bg1"/>
          </a:solidFill>
        </p:spPr>
        <p:txBody>
          <a:bodyPr wrap="square" rtlCol="0">
            <a:spAutoFit/>
          </a:bodyPr>
          <a:lstStyle/>
          <a:p>
            <a:r>
              <a:rPr lang="en-GB" sz="900" b="1" dirty="0"/>
              <a:t> </a:t>
            </a:r>
            <a:r>
              <a:rPr lang="en-GB" sz="900" b="1"/>
              <a:t>Home                     Warm up        </a:t>
            </a:r>
            <a:r>
              <a:rPr lang="en-GB" sz="900" b="1" dirty="0"/>
              <a:t>Progress Check 1     Video/Discuss        Vocab / jobs           Lesson                   Activities            Quizzes      Cont. Learning    Topic Answers   Progress Check 2</a:t>
            </a:r>
          </a:p>
        </p:txBody>
      </p:sp>
      <p:pic>
        <p:nvPicPr>
          <p:cNvPr id="39" name="Picture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34040" y="37527"/>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235614" y="47571"/>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43293" y="37527"/>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0" name="Straight Connector 4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1" name="Straight Connector 50"/>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2" name="Straight Connector 51"/>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3" name="Straight Connector 52"/>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4" name="Straight Connector 53"/>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5" name="Straight Connector 54"/>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6" name="Straight Connector 55"/>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7" name="Straight Connector 56"/>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8" name="Straight Connector 57"/>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9" name="Straight Connector 58"/>
          <p:cNvCxnSpPr/>
          <p:nvPr/>
        </p:nvCxnSpPr>
        <p:spPr>
          <a:xfrm>
            <a:off x="7884368" y="605193"/>
            <a:ext cx="0" cy="230832"/>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23067140"/>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Exercises 1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8" action="ppaction://hlinksldjump">
                <a:snd r:embed="rId9" name="laser.wav"/>
              </a:hlinkClick>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6119" y="173453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a:off x="4196118" y="5609530"/>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95735" y="181036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a:off x="2195736" y="599133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72074" y="6027774"/>
            <a:ext cx="7638326" cy="369332"/>
          </a:xfrm>
          <a:prstGeom prst="rect">
            <a:avLst/>
          </a:prstGeom>
        </p:spPr>
        <p:txBody>
          <a:bodyPr wrap="square">
            <a:spAutoFit/>
          </a:bodyPr>
          <a:lstStyle/>
          <a:p>
            <a:r>
              <a:rPr lang="en-GB" dirty="0">
                <a:latin typeface="Impact" pitchFamily="34" charset="0"/>
              </a:rPr>
              <a:t>Lets start today by revising !  Complete the above sums and multiplication grid</a:t>
            </a:r>
          </a:p>
        </p:txBody>
      </p:sp>
      <p:pic>
        <p:nvPicPr>
          <p:cNvPr id="409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716295" y="3251086"/>
            <a:ext cx="4242733" cy="136130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6"/>
          <p:cNvGraphicFramePr>
            <a:graphicFrameLocks noChangeAspect="1"/>
          </p:cNvGraphicFramePr>
          <p:nvPr>
            <p:extLst>
              <p:ext uri="{D42A27DB-BD31-4B8C-83A1-F6EECF244321}">
                <p14:modId xmlns:p14="http://schemas.microsoft.com/office/powerpoint/2010/main" val="1135184794"/>
              </p:ext>
            </p:extLst>
          </p:nvPr>
        </p:nvGraphicFramePr>
        <p:xfrm>
          <a:off x="4271021" y="2073651"/>
          <a:ext cx="4291430" cy="3535879"/>
        </p:xfrm>
        <a:graphic>
          <a:graphicData uri="http://schemas.openxmlformats.org/presentationml/2006/ole">
            <mc:AlternateContent xmlns:mc="http://schemas.openxmlformats.org/markup-compatibility/2006">
              <mc:Choice xmlns:v="urn:schemas-microsoft-com:vml" Requires="v">
                <p:oleObj spid="_x0000_s1092" name="Worksheet" r:id="rId15" imgW="6105441" imgH="4076789" progId="Excel.Sheet.12">
                  <p:embed/>
                </p:oleObj>
              </mc:Choice>
              <mc:Fallback>
                <p:oleObj name="Worksheet" r:id="rId15" imgW="6105441" imgH="4076789" progId="Excel.Sheet.12">
                  <p:embed/>
                  <p:pic>
                    <p:nvPicPr>
                      <p:cNvPr id="0" name=""/>
                      <p:cNvPicPr/>
                      <p:nvPr/>
                    </p:nvPicPr>
                    <p:blipFill>
                      <a:blip r:embed="rId16"/>
                      <a:stretch>
                        <a:fillRect/>
                      </a:stretch>
                    </p:blipFill>
                    <p:spPr>
                      <a:xfrm>
                        <a:off x="4271021" y="2073651"/>
                        <a:ext cx="4291430" cy="353587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74187998"/>
              </p:ext>
            </p:extLst>
          </p:nvPr>
        </p:nvGraphicFramePr>
        <p:xfrm>
          <a:off x="2195736" y="1959527"/>
          <a:ext cx="1937162" cy="3963257"/>
        </p:xfrm>
        <a:graphic>
          <a:graphicData uri="http://schemas.openxmlformats.org/presentationml/2006/ole">
            <mc:AlternateContent xmlns:mc="http://schemas.openxmlformats.org/markup-compatibility/2006">
              <mc:Choice xmlns:v="urn:schemas-microsoft-com:vml" Requires="v">
                <p:oleObj spid="_x0000_s1093" name="Worksheet" r:id="rId17" imgW="2095567" imgH="4076789" progId="Excel.Sheet.12">
                  <p:embed/>
                </p:oleObj>
              </mc:Choice>
              <mc:Fallback>
                <p:oleObj name="Worksheet" r:id="rId17" imgW="2095567" imgH="4076789" progId="Excel.Sheet.12">
                  <p:embed/>
                  <p:pic>
                    <p:nvPicPr>
                      <p:cNvPr id="0" name=""/>
                      <p:cNvPicPr/>
                      <p:nvPr/>
                    </p:nvPicPr>
                    <p:blipFill>
                      <a:blip r:embed="rId18"/>
                      <a:stretch>
                        <a:fillRect/>
                      </a:stretch>
                    </p:blipFill>
                    <p:spPr>
                      <a:xfrm>
                        <a:off x="2195736" y="1959527"/>
                        <a:ext cx="1937162" cy="3963257"/>
                      </a:xfrm>
                      <a:prstGeom prst="rect">
                        <a:avLst/>
                      </a:prstGeom>
                    </p:spPr>
                  </p:pic>
                </p:oleObj>
              </mc:Fallback>
            </mc:AlternateContent>
          </a:graphicData>
        </a:graphic>
      </p:graphicFrame>
    </p:spTree>
    <p:extLst>
      <p:ext uri="{BB962C8B-B14F-4D97-AF65-F5344CB8AC3E}">
        <p14:creationId xmlns:p14="http://schemas.microsoft.com/office/powerpoint/2010/main" val="2687073044"/>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6" name="Picture 4" descr="http://stillsound.files.wordpress.com/2012/04/outer-space-stars.jpeg"/>
          <p:cNvPicPr>
            <a:picLocks noChangeAspect="1" noChangeArrowheads="1"/>
          </p:cNvPicPr>
          <p:nvPr/>
        </p:nvPicPr>
        <p:blipFill>
          <a:blip r:embed="rId6">
            <a:extLst>
              <a:ext uri="{BEBA8EAE-BF5A-486C-A8C5-ECC9F3942E4B}">
                <a14:imgProps xmlns:a14="http://schemas.microsoft.com/office/drawing/2010/main">
                  <a14:imgLayer r:embed="rId7">
                    <a14:imgEffect>
                      <a14:artisticBlur radius="13"/>
                    </a14:imgEffect>
                    <a14:imgEffect>
                      <a14:saturation sat="55000"/>
                    </a14:imgEffect>
                    <a14:imgEffect>
                      <a14:brightnessContrast bright="74000"/>
                    </a14:imgEffect>
                  </a14:imgLayer>
                </a14:imgProps>
              </a:ext>
              <a:ext uri="{28A0092B-C50C-407E-A947-70E740481C1C}">
                <a14:useLocalDpi xmlns:a14="http://schemas.microsoft.com/office/drawing/2010/main" val="0"/>
              </a:ext>
            </a:extLst>
          </a:blip>
          <a:srcRect/>
          <a:stretch>
            <a:fillRect/>
          </a:stretch>
        </p:blipFill>
        <p:spPr bwMode="auto">
          <a:xfrm>
            <a:off x="692236" y="1608795"/>
            <a:ext cx="7178924" cy="4692021"/>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Exercises 2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pic>
        <p:nvPicPr>
          <p:cNvPr id="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32783" y="1631092"/>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a:off x="1729118" y="5999468"/>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800000">
            <a:off x="7762220" y="1624456"/>
            <a:ext cx="1202268" cy="467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6"/>
          <p:cNvGraphicFramePr>
            <a:graphicFrameLocks noChangeAspect="1"/>
          </p:cNvGraphicFramePr>
          <p:nvPr>
            <p:extLst>
              <p:ext uri="{D42A27DB-BD31-4B8C-83A1-F6EECF244321}">
                <p14:modId xmlns:p14="http://schemas.microsoft.com/office/powerpoint/2010/main" val="3592360894"/>
              </p:ext>
            </p:extLst>
          </p:nvPr>
        </p:nvGraphicFramePr>
        <p:xfrm>
          <a:off x="946400" y="2058763"/>
          <a:ext cx="6524605" cy="3816250"/>
        </p:xfrm>
        <a:graphic>
          <a:graphicData uri="http://schemas.openxmlformats.org/presentationml/2006/ole">
            <mc:AlternateContent xmlns:mc="http://schemas.openxmlformats.org/markup-compatibility/2006">
              <mc:Choice xmlns:v="urn:schemas-microsoft-com:vml" Requires="v">
                <p:oleObj spid="_x0000_s2083" name="Worksheet" r:id="rId16" imgW="5410335" imgH="2447856" progId="Excel.Sheet.12">
                  <p:embed/>
                </p:oleObj>
              </mc:Choice>
              <mc:Fallback>
                <p:oleObj name="Worksheet" r:id="rId16" imgW="5410335" imgH="2447856" progId="Excel.Sheet.12">
                  <p:embed/>
                  <p:pic>
                    <p:nvPicPr>
                      <p:cNvPr id="0" name=""/>
                      <p:cNvPicPr/>
                      <p:nvPr/>
                    </p:nvPicPr>
                    <p:blipFill>
                      <a:blip r:embed="rId17"/>
                      <a:stretch>
                        <a:fillRect/>
                      </a:stretch>
                    </p:blipFill>
                    <p:spPr>
                      <a:xfrm>
                        <a:off x="946400" y="2058763"/>
                        <a:ext cx="6524605" cy="3816250"/>
                      </a:xfrm>
                      <a:prstGeom prst="rect">
                        <a:avLst/>
                      </a:prstGeom>
                    </p:spPr>
                  </p:pic>
                </p:oleObj>
              </mc:Fallback>
            </mc:AlternateContent>
          </a:graphicData>
        </a:graphic>
      </p:graphicFrame>
    </p:spTree>
    <p:extLst>
      <p:ext uri="{BB962C8B-B14F-4D97-AF65-F5344CB8AC3E}">
        <p14:creationId xmlns:p14="http://schemas.microsoft.com/office/powerpoint/2010/main" val="1490721384"/>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 3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0836" y="1610703"/>
            <a:ext cx="7045846" cy="469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7597" y="1624458"/>
            <a:ext cx="1196891" cy="468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738437"/>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
              </a:r>
            </a:p>
          </p:txBody>
        </p:sp>
      </p:grpSp>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Rectangle 7"/>
          <p:cNvSpPr/>
          <p:nvPr/>
        </p:nvSpPr>
        <p:spPr>
          <a:xfrm rot="21130310">
            <a:off x="646763" y="5303916"/>
            <a:ext cx="277114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14,623  fourteen thousand, six</a:t>
            </a:r>
          </a:p>
          <a:p>
            <a:pPr algn="ct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hundred and twenty three</a:t>
            </a:r>
            <a:endParaRPr lang="en-US" sz="1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2304340" y="5666673"/>
            <a:ext cx="237757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Tk</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K H T U </a:t>
            </a: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1089927">
            <a:off x="6081372" y="5375421"/>
            <a:ext cx="1478290" cy="646331"/>
          </a:xfrm>
          <a:prstGeom prst="rect">
            <a:avLst/>
          </a:prstGeom>
          <a:noFill/>
        </p:spPr>
        <p:txBody>
          <a:bodyPr wrap="none" lIns="91440" tIns="45720" rIns="91440" bIns="45720">
            <a:spAutoFit/>
          </a:bodyPr>
          <a:lstStyle/>
          <a:p>
            <a:pPr algn="ctr"/>
            <a:r>
              <a:rPr lang="en-US" sz="36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70.896</a:t>
            </a:r>
            <a:endParaRPr lang="en-US" sz="28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2"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2888926" y="3976236"/>
            <a:ext cx="1278080"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7108036" cy="307777"/>
          </a:xfrm>
          <a:prstGeom prst="rect">
            <a:avLst/>
          </a:prstGeom>
          <a:noFill/>
        </p:spPr>
        <p:txBody>
          <a:bodyPr wrap="none" rtlCol="0">
            <a:spAutoFit/>
          </a:bodyPr>
          <a:lstStyle/>
          <a:p>
            <a:r>
              <a:rPr lang="en-GB" sz="1400" dirty="0">
                <a:latin typeface="Impact" pitchFamily="34" charset="0"/>
              </a:rPr>
              <a:t>What do you already know about place value ? What did you learn during the week? Examples….</a:t>
            </a:r>
            <a:endParaRPr lang="en-GB" sz="1400" dirty="0"/>
          </a:p>
        </p:txBody>
      </p:sp>
      <p:sp>
        <p:nvSpPr>
          <p:cNvPr id="36" name="TextBox 35"/>
          <p:cNvSpPr txBox="1"/>
          <p:nvPr/>
        </p:nvSpPr>
        <p:spPr>
          <a:xfrm>
            <a:off x="732871" y="2561479"/>
            <a:ext cx="4876656" cy="1169551"/>
          </a:xfrm>
          <a:prstGeom prst="rect">
            <a:avLst/>
          </a:prstGeom>
          <a:noFill/>
        </p:spPr>
        <p:txBody>
          <a:bodyPr wrap="none" rtlCol="0">
            <a:spAutoFit/>
          </a:bodyPr>
          <a:lstStyle/>
          <a:p>
            <a:r>
              <a:rPr lang="en-GB" sz="1400" dirty="0">
                <a:latin typeface="Impact" pitchFamily="34" charset="0"/>
              </a:rPr>
              <a:t> How would you rate your skills in reading and writing numbers?</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37" name="TextBox 36"/>
          <p:cNvSpPr txBox="1"/>
          <p:nvPr/>
        </p:nvSpPr>
        <p:spPr>
          <a:xfrm>
            <a:off x="698302" y="3876612"/>
            <a:ext cx="7111242" cy="1169551"/>
          </a:xfrm>
          <a:prstGeom prst="rect">
            <a:avLst/>
          </a:prstGeom>
          <a:noFill/>
        </p:spPr>
        <p:txBody>
          <a:bodyPr wrap="none" rtlCol="0">
            <a:spAutoFit/>
          </a:bodyPr>
          <a:lstStyle/>
          <a:p>
            <a:r>
              <a:rPr lang="en-GB" sz="1400" dirty="0">
                <a:latin typeface="Impact" pitchFamily="34" charset="0"/>
              </a:rPr>
              <a:t>The date I started studying:                                                 My aims are…</a:t>
            </a:r>
          </a:p>
          <a:p>
            <a:endParaRPr lang="en-GB" sz="1400" dirty="0">
              <a:latin typeface="Impact" pitchFamily="34" charset="0"/>
            </a:endParaRPr>
          </a:p>
          <a:p>
            <a:r>
              <a:rPr lang="en-GB" sz="1400" dirty="0">
                <a:latin typeface="Impact" pitchFamily="34" charset="0"/>
              </a:rPr>
              <a:t>A    Learn how to read and write numbers to represent values</a:t>
            </a:r>
          </a:p>
          <a:p>
            <a:r>
              <a:rPr lang="en-GB" sz="1400" dirty="0">
                <a:latin typeface="Impact" pitchFamily="34" charset="0"/>
              </a:rPr>
              <a:t>	B    Learn the names of each column of digits</a:t>
            </a:r>
          </a:p>
          <a:p>
            <a:r>
              <a:rPr lang="en-GB" sz="1400" dirty="0">
                <a:latin typeface="Impact" pitchFamily="34" charset="0"/>
              </a:rPr>
              <a:t>		C    Know what the ‘Decimal Point’ is used for and decimal place values</a:t>
            </a:r>
            <a:endParaRPr lang="en-GB" sz="1400" dirty="0"/>
          </a:p>
        </p:txBody>
      </p:sp>
      <p:pic>
        <p:nvPicPr>
          <p:cNvPr id="6" name="Picture 5"/>
          <p:cNvPicPr>
            <a:picLocks noChangeAspect="1"/>
          </p:cNvPicPr>
          <p:nvPr/>
        </p:nvPicPr>
        <p:blipFill>
          <a:blip r:embed="rId13"/>
          <a:stretch>
            <a:fillRect/>
          </a:stretch>
        </p:blipFill>
        <p:spPr>
          <a:xfrm>
            <a:off x="4846987" y="5131192"/>
            <a:ext cx="1104623" cy="1159854"/>
          </a:xfrm>
          <a:prstGeom prst="rect">
            <a:avLst/>
          </a:prstGeom>
        </p:spPr>
      </p:pic>
      <p:pic>
        <p:nvPicPr>
          <p:cNvPr id="14" name="Picture 13"/>
          <p:cNvPicPr>
            <a:picLocks noChangeAspect="1"/>
          </p:cNvPicPr>
          <p:nvPr/>
        </p:nvPicPr>
        <p:blipFill>
          <a:blip r:embed="rId14"/>
          <a:stretch>
            <a:fillRect/>
          </a:stretch>
        </p:blipFill>
        <p:spPr>
          <a:xfrm>
            <a:off x="7380312" y="-37035"/>
            <a:ext cx="1828663" cy="2027251"/>
          </a:xfrm>
          <a:prstGeom prst="rect">
            <a:avLst/>
          </a:prstGeom>
          <a:effectLst>
            <a:softEdge rad="317500"/>
          </a:effectLst>
        </p:spPr>
      </p:pic>
    </p:spTree>
    <p:extLst>
      <p:ext uri="{BB962C8B-B14F-4D97-AF65-F5344CB8AC3E}">
        <p14:creationId xmlns:p14="http://schemas.microsoft.com/office/powerpoint/2010/main" val="2483615068"/>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10" cstate="print">
            <a:extLst>
              <a:ext uri="{BEBA8EAE-BF5A-486C-A8C5-ECC9F3942E4B}">
                <a14:imgProps xmlns:a14="http://schemas.microsoft.com/office/drawing/2010/main">
                  <a14:imgLayer r:embed="rId11">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12">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a:hlinkClick r:id="rId13"/>
          </p:cNvPr>
          <p:cNvPicPr/>
          <p:nvPr/>
        </p:nvPicPr>
        <p:blipFill>
          <a:blip r:embed="rId14">
            <a:extLst>
              <a:ext uri="{28A0092B-C50C-407E-A947-70E740481C1C}">
                <a14:useLocalDpi xmlns:a14="http://schemas.microsoft.com/office/drawing/2010/main" val="0"/>
              </a:ext>
            </a:extLst>
          </a:blip>
          <a:srcRect/>
          <a:stretch>
            <a:fillRect/>
          </a:stretch>
        </p:blipFill>
        <p:spPr bwMode="auto">
          <a:xfrm>
            <a:off x="830601" y="4598188"/>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5">
            <a:extLst>
              <a:ext uri="{BEBA8EAE-BF5A-486C-A8C5-ECC9F3942E4B}">
                <a14:imgProps xmlns:a14="http://schemas.microsoft.com/office/drawing/2010/main">
                  <a14:imgLayer r:embed="rId16">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959137" y="1943021"/>
            <a:ext cx="7573304" cy="2308324"/>
          </a:xfrm>
          <a:prstGeom prst="rect">
            <a:avLst/>
          </a:prstGeom>
        </p:spPr>
        <p:txBody>
          <a:bodyPr wrap="square">
            <a:spAutoFit/>
          </a:bodyPr>
          <a:lstStyle/>
          <a:p>
            <a:r>
              <a:rPr lang="en-GB" dirty="0">
                <a:latin typeface="Impact" pitchFamily="34" charset="0"/>
              </a:rPr>
              <a:t>What is the largest number you can think of ?</a:t>
            </a:r>
          </a:p>
          <a:p>
            <a:r>
              <a:rPr lang="en-GB" dirty="0">
                <a:latin typeface="Impact" pitchFamily="34" charset="0"/>
              </a:rPr>
              <a:t>	What comes after the thousandth place value ?</a:t>
            </a:r>
          </a:p>
          <a:p>
            <a:endParaRPr lang="en-GB" dirty="0">
              <a:latin typeface="Impact" pitchFamily="34" charset="0"/>
            </a:endParaRPr>
          </a:p>
          <a:p>
            <a:r>
              <a:rPr lang="en-GB" dirty="0">
                <a:latin typeface="Impact" pitchFamily="34" charset="0"/>
              </a:rPr>
              <a:t>Why do we count in sets of ten ?</a:t>
            </a:r>
          </a:p>
          <a:p>
            <a:r>
              <a:rPr lang="en-GB" dirty="0">
                <a:latin typeface="Impact" pitchFamily="34" charset="0"/>
              </a:rPr>
              <a:t>	We write digits from the right side to the left getting bigger, why?</a:t>
            </a:r>
          </a:p>
          <a:p>
            <a:endParaRPr lang="en-GB" dirty="0">
              <a:latin typeface="Impact" pitchFamily="34" charset="0"/>
            </a:endParaRPr>
          </a:p>
          <a:p>
            <a:r>
              <a:rPr lang="en-GB" dirty="0">
                <a:latin typeface="Impact" pitchFamily="34" charset="0"/>
              </a:rPr>
              <a:t>What does the decimal point do in a number ?</a:t>
            </a:r>
          </a:p>
          <a:p>
            <a:r>
              <a:rPr lang="en-GB" dirty="0">
                <a:latin typeface="Impact" pitchFamily="34" charset="0"/>
              </a:rPr>
              <a:t>	What is the maximum value you can count up to in each place value?</a:t>
            </a: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a:latin typeface="Impact" pitchFamily="34" charset="0"/>
              </a:rPr>
              <a:t>Your thoughts..</a:t>
            </a:r>
          </a:p>
        </p:txBody>
      </p:sp>
      <p:pic>
        <p:nvPicPr>
          <p:cNvPr id="24" name="Picture 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618128"/>
      </p:ext>
    </p:extLst>
  </p:cSld>
  <p:clrMapOvr>
    <a:masterClrMapping/>
  </p:clrMapOvr>
  <mc:AlternateContent xmlns:mc="http://schemas.openxmlformats.org/markup-compatibility/2006" xmlns:p14="http://schemas.microsoft.com/office/powerpoint/2010/main">
    <mc:Choice Requires="p14">
      <p:transition spd="slow" p14:dur="1250">
        <p14:vortex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1453</TotalTime>
  <Words>1985</Words>
  <Application>Microsoft Office PowerPoint</Application>
  <PresentationFormat>On-screen Show (4:3)</PresentationFormat>
  <Paragraphs>274</Paragraphs>
  <Slides>25</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Arial</vt:lpstr>
      <vt:lpstr>Arial Unicode MS</vt:lpstr>
      <vt:lpstr>Calibri</vt:lpstr>
      <vt:lpstr>Candara</vt:lpstr>
      <vt:lpstr>Gill Sans Ultra Bold</vt:lpstr>
      <vt:lpstr>Impact</vt:lpstr>
      <vt:lpstr>Line Printer (PC)</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mr cooke</cp:lastModifiedBy>
  <cp:revision>149</cp:revision>
  <cp:lastPrinted>2014-02-21T13:07:22Z</cp:lastPrinted>
  <dcterms:created xsi:type="dcterms:W3CDTF">2013-05-06T08:56:40Z</dcterms:created>
  <dcterms:modified xsi:type="dcterms:W3CDTF">2020-09-20T09:03:40Z</dcterms:modified>
</cp:coreProperties>
</file>