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82" r:id="rId16"/>
    <p:sldId id="284" r:id="rId17"/>
    <p:sldId id="283" r:id="rId18"/>
    <p:sldId id="285" r:id="rId19"/>
    <p:sldId id="286" r:id="rId20"/>
    <p:sldId id="276" r:id="rId21"/>
    <p:sldId id="257" r:id="rId22"/>
    <p:sldId id="258" r:id="rId23"/>
    <p:sldId id="259" r:id="rId24"/>
    <p:sldId id="260" r:id="rId25"/>
    <p:sldId id="261" r:id="rId26"/>
    <p:sldId id="277" r:id="rId27"/>
    <p:sldId id="278" r:id="rId28"/>
    <p:sldId id="279" r:id="rId29"/>
    <p:sldId id="28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DF5"/>
    <a:srgbClr val="CFD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360" y="-6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0BADF-1DB3-47AE-B9E2-D140FF050E6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48801-E760-411A-873E-378D0FE66F1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2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11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12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13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14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15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22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23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24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3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4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5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7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8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9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FCDD7C-12E8-4545-A3FF-0B2CD1A50A86}" type="slidenum">
              <a:rPr lang="en-GB">
                <a:solidFill>
                  <a:prstClr val="white"/>
                </a:solidFill>
              </a:rPr>
              <a:pPr/>
              <a:t>10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7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pPr defTabSz="393828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dirty="0">
              <a:solidFill>
                <a:prstClr val="white"/>
              </a:solidFill>
              <a:latin typeface="Arial" charset="0"/>
              <a:cs typeface="Arial Unicode MS" charset="0"/>
            </a:endParaRPr>
          </a:p>
        </p:txBody>
      </p:sp>
      <p:sp>
        <p:nvSpPr>
          <p:cNvPr id="204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5" y="4343232"/>
            <a:ext cx="5481215" cy="410970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790C-E578-1C45-8B5A-371FEF90678A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3824E-41F7-D743-9C84-5AE22CBCF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4596C-473C-4276-84DB-F2B960010CBD}" type="datetimeFigureOut">
              <a:rPr lang="en-GB" smtClean="0"/>
              <a:pPr/>
              <a:t>05/10/2020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03EE2-B19B-438C-9D28-4250438D9B1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0"/>
          <a:ext cx="9143988" cy="6834302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26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164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149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26571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</a:tblGrid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302321" y="1471542"/>
            <a:ext cx="7214400" cy="6120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Learning Objectives </a:t>
            </a:r>
            <a:r>
              <a:rPr lang="en-US" sz="2000" b="1" dirty="0">
                <a:solidFill>
                  <a:schemeClr val="bg1"/>
                </a:solidFill>
              </a:rPr>
              <a:t>(each skill leads to the next)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00224" y="58837"/>
            <a:ext cx="5562600" cy="76517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u="sng" noProof="0" dirty="0" err="1">
                <a:latin typeface="Calibri (Headings)"/>
                <a:ea typeface="+mj-ea"/>
                <a:cs typeface="Calibri (Headings)"/>
              </a:rPr>
              <a:t>Maths</a:t>
            </a:r>
            <a:r>
              <a:rPr lang="en-US" sz="2800" b="1" u="sng" noProof="0" dirty="0">
                <a:latin typeface="Calibri (Headings)"/>
                <a:ea typeface="+mj-ea"/>
                <a:cs typeface="Calibri (Headings)"/>
              </a:rPr>
              <a:t> with Letters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(Headings)"/>
              <a:ea typeface="+mj-ea"/>
              <a:cs typeface="Calibri (Headings)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9" name="TextBox 8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rgbClr val="7F7F7F"/>
                  </a:solidFill>
                </a:rPr>
                <a:t>Z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Text Placeholder 3"/>
          <p:cNvSpPr txBox="1">
            <a:spLocks/>
          </p:cNvSpPr>
          <p:nvPr/>
        </p:nvSpPr>
        <p:spPr>
          <a:xfrm>
            <a:off x="6771704" y="6496372"/>
            <a:ext cx="2362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GCSE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Algebra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302027" y="2166222"/>
            <a:ext cx="7214400" cy="1542256"/>
          </a:xfrm>
          <a:prstGeom prst="roundRect">
            <a:avLst>
              <a:gd name="adj" fmla="val 5881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Understand how letters can be used in Maths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Identify and write algebraic expressions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Collect and simplify like algebraic terms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>
          <a:xfrm>
            <a:off x="6156176" y="340271"/>
            <a:ext cx="2408932" cy="365125"/>
          </a:xfrm>
        </p:spPr>
        <p:txBody>
          <a:bodyPr/>
          <a:lstStyle/>
          <a:p>
            <a:pPr algn="r"/>
            <a:fld id="{64104F90-7956-4BBC-8AAE-1F7268441D0C}" type="datetime3">
              <a:rPr lang="en-US" sz="2000" b="1" smtClean="0">
                <a:solidFill>
                  <a:schemeClr val="tx1"/>
                </a:solidFill>
              </a:rPr>
              <a:pPr algn="r"/>
              <a:t>5 October 2020</a:t>
            </a:fld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04192" y="3959950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Starter: How many paperclips?</a:t>
            </a:r>
            <a:endParaRPr lang="en-US" sz="2400" b="1" i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317126" y="4671962"/>
            <a:ext cx="7217858" cy="1623911"/>
          </a:xfrm>
          <a:prstGeom prst="roundRect">
            <a:avLst>
              <a:gd name="adj" fmla="val 8547"/>
            </a:avLst>
          </a:prstGeom>
          <a:solidFill>
            <a:schemeClr val="bg1"/>
          </a:solidFill>
          <a:ln>
            <a:solidFill>
              <a:srgbClr val="00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265113" lvl="1" indent="-265113">
              <a:lnSpc>
                <a:spcPct val="150000"/>
              </a:lnSpc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How many paperclips are there in the pot?</a:t>
            </a:r>
          </a:p>
          <a:p>
            <a:pPr marL="265113" lvl="1" indent="-265113">
              <a:lnSpc>
                <a:spcPct val="150000"/>
              </a:lnSpc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Write your guess down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457401" y="3429000"/>
            <a:ext cx="685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784"/>
          <a:stretch>
            <a:fillRect/>
          </a:stretch>
        </p:blipFill>
        <p:spPr bwMode="auto">
          <a:xfrm>
            <a:off x="6516216" y="3980018"/>
            <a:ext cx="2016224" cy="2191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Clips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472" y="2003356"/>
            <a:ext cx="4644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She takes 5 clips out to wear, how many left?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157192"/>
            <a:ext cx="1428750" cy="1219201"/>
          </a:xfrm>
          <a:prstGeom prst="rect">
            <a:avLst/>
          </a:prstGeom>
          <a:noFill/>
        </p:spPr>
      </p:pic>
      <p:pic>
        <p:nvPicPr>
          <p:cNvPr id="2052" name="Picture 4" descr="http://msofficer.files.wordpress.com/2010/05/metallic-hair-cli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013176"/>
            <a:ext cx="1584176" cy="158417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79512" y="104402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Elizabeth</a:t>
            </a:r>
            <a:r>
              <a:rPr lang="en-GB" sz="3200" dirty="0"/>
              <a:t> has a box of hair clips at home</a:t>
            </a:r>
          </a:p>
        </p:txBody>
      </p:sp>
      <p:pic>
        <p:nvPicPr>
          <p:cNvPr id="2054" name="Picture 6" descr="http://papercraftprintable.com/wp-content/gallery/cache/111__400x360_red_valentine_gift_bo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3810000" cy="31718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Clips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472" y="2003356"/>
            <a:ext cx="4644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She adds in 15 new clips that she bought at Primark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157192"/>
            <a:ext cx="1428750" cy="1219201"/>
          </a:xfrm>
          <a:prstGeom prst="rect">
            <a:avLst/>
          </a:prstGeom>
          <a:noFill/>
        </p:spPr>
      </p:pic>
      <p:pic>
        <p:nvPicPr>
          <p:cNvPr id="2052" name="Picture 4" descr="http://msofficer.files.wordpress.com/2010/05/metallic-hair-cli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013176"/>
            <a:ext cx="1584176" cy="158417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79512" y="104402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Elizabeth</a:t>
            </a:r>
            <a:r>
              <a:rPr lang="en-GB" sz="3200" dirty="0"/>
              <a:t> has a box of hair clips at home</a:t>
            </a:r>
          </a:p>
        </p:txBody>
      </p:sp>
      <p:pic>
        <p:nvPicPr>
          <p:cNvPr id="2054" name="Picture 6" descr="http://papercraftprintable.com/wp-content/gallery/cache/111__400x360_red_valentine_gift_bo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3810000" cy="31718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Clips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472" y="2003356"/>
            <a:ext cx="4644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She is given a new box of clips, with t clips in it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157192"/>
            <a:ext cx="1428750" cy="1219201"/>
          </a:xfrm>
          <a:prstGeom prst="rect">
            <a:avLst/>
          </a:prstGeom>
          <a:noFill/>
        </p:spPr>
      </p:pic>
      <p:pic>
        <p:nvPicPr>
          <p:cNvPr id="2052" name="Picture 4" descr="http://msofficer.files.wordpress.com/2010/05/metallic-hair-cli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013176"/>
            <a:ext cx="1584176" cy="158417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79512" y="104402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Elizabeth</a:t>
            </a:r>
            <a:r>
              <a:rPr lang="en-GB" sz="3200" dirty="0"/>
              <a:t> has a box of hair clips at home</a:t>
            </a:r>
          </a:p>
        </p:txBody>
      </p:sp>
      <p:pic>
        <p:nvPicPr>
          <p:cNvPr id="2054" name="Picture 6" descr="http://papercraftprintable.com/wp-content/gallery/cache/111__400x360_red_valentine_gift_bo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3810000" cy="31718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Bands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472" y="2003356"/>
            <a:ext cx="4644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How can we represent the number of hair band in the box?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79512" y="1044025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Laurelle</a:t>
            </a:r>
            <a:r>
              <a:rPr lang="en-GB" sz="3200" dirty="0"/>
              <a:t> has a box of hair bands at home, all different colours</a:t>
            </a:r>
          </a:p>
        </p:txBody>
      </p:sp>
      <p:pic>
        <p:nvPicPr>
          <p:cNvPr id="68610" name="Picture 2" descr="http://erictayson.files.wordpress.com/2011/05/favour-sq-box-purple1.gif"/>
          <p:cNvPicPr>
            <a:picLocks noChangeAspect="1" noChangeArrowheads="1"/>
          </p:cNvPicPr>
          <p:nvPr/>
        </p:nvPicPr>
        <p:blipFill>
          <a:blip r:embed="rId3" cstate="print"/>
          <a:srcRect l="7324" r="7344"/>
          <a:stretch>
            <a:fillRect/>
          </a:stretch>
        </p:blipFill>
        <p:spPr bwMode="auto">
          <a:xfrm>
            <a:off x="395536" y="2204864"/>
            <a:ext cx="3851920" cy="3383533"/>
          </a:xfrm>
          <a:prstGeom prst="rect">
            <a:avLst/>
          </a:prstGeom>
          <a:noFill/>
        </p:spPr>
      </p:pic>
      <p:pic>
        <p:nvPicPr>
          <p:cNvPr id="68612" name="Picture 4" descr="http://www.trendscoolstyle.com/wp-content/uploads/2009/04/hair-band-300x30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4221088"/>
            <a:ext cx="2281436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Bands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79512" y="1044025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Laurelle</a:t>
            </a:r>
            <a:r>
              <a:rPr lang="en-GB" sz="3200" dirty="0"/>
              <a:t> has a box of hair bands at home, all different colours</a:t>
            </a:r>
          </a:p>
        </p:txBody>
      </p:sp>
      <p:pic>
        <p:nvPicPr>
          <p:cNvPr id="68610" name="Picture 2" descr="http://erictayson.files.wordpress.com/2011/05/favour-sq-box-purple1.gif"/>
          <p:cNvPicPr>
            <a:picLocks noChangeAspect="1" noChangeArrowheads="1"/>
          </p:cNvPicPr>
          <p:nvPr/>
        </p:nvPicPr>
        <p:blipFill>
          <a:blip r:embed="rId3" cstate="print"/>
          <a:srcRect l="7324" r="7344"/>
          <a:stretch>
            <a:fillRect/>
          </a:stretch>
        </p:blipFill>
        <p:spPr bwMode="auto">
          <a:xfrm>
            <a:off x="395536" y="2204864"/>
            <a:ext cx="3851920" cy="3383533"/>
          </a:xfrm>
          <a:prstGeom prst="rect">
            <a:avLst/>
          </a:prstGeom>
          <a:noFill/>
        </p:spPr>
      </p:pic>
      <p:pic>
        <p:nvPicPr>
          <p:cNvPr id="68612" name="Picture 4" descr="http://www.trendscoolstyle.com/wp-content/uploads/2009/04/hair-band-300x30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4221088"/>
            <a:ext cx="2281436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152400" y="914400"/>
            <a:ext cx="1924000" cy="1828800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The Actual Number of 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280135" y="5537935"/>
            <a:ext cx="1676400" cy="11161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33600" y="106680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If there are 300 paperclips in a full pot,     how many paperclips did we have each time?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09800" y="2438400"/>
          <a:ext cx="6553200" cy="3997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9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2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  <a:r>
                        <a:rPr lang="en-US" baseline="0" dirty="0"/>
                        <a:t> f</a:t>
                      </a:r>
                      <a:r>
                        <a:rPr lang="en-US" dirty="0"/>
                        <a:t>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299">
                <a:tc>
                  <a:txBody>
                    <a:bodyPr/>
                    <a:lstStyle/>
                    <a:p>
                      <a:r>
                        <a:rPr lang="en-US" dirty="0"/>
                        <a:t>Take 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baseline="0" dirty="0"/>
                        <a:t> – 2 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–</a:t>
                      </a:r>
                      <a:r>
                        <a:rPr lang="en-US" baseline="0" dirty="0"/>
                        <a:t> 2 = </a:t>
                      </a:r>
                      <a:r>
                        <a:rPr lang="en-US" sz="2400" b="1" baseline="0" dirty="0"/>
                        <a:t>298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Add 4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+ 4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+ 4 = </a:t>
                      </a:r>
                      <a:r>
                        <a:rPr lang="en-US" sz="2400" b="1" dirty="0"/>
                        <a:t>304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Take 12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– 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– 12 = </a:t>
                      </a:r>
                      <a:r>
                        <a:rPr lang="en-US" sz="2400" b="1" dirty="0"/>
                        <a:t>288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Add 100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+ 100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+ 100 = </a:t>
                      </a:r>
                      <a:r>
                        <a:rPr lang="en-US" sz="2400" b="1" dirty="0"/>
                        <a:t>400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139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r>
                        <a:rPr lang="en-US" baseline="0" dirty="0"/>
                        <a:t> one full pot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+ </a:t>
                      </a:r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= </a:t>
                      </a:r>
                      <a:r>
                        <a:rPr lang="en-US" sz="2800" b="1" dirty="0"/>
                        <a:t>2n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x 100 = </a:t>
                      </a:r>
                      <a:r>
                        <a:rPr lang="en-US" sz="2400" b="1" dirty="0"/>
                        <a:t>200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baseline="0" dirty="0"/>
                        <a:t>Add two full pots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+ 2n = </a:t>
                      </a:r>
                      <a:r>
                        <a:rPr lang="en-US" sz="2800" b="1" dirty="0"/>
                        <a:t>3n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x 100 = </a:t>
                      </a:r>
                      <a:r>
                        <a:rPr lang="en-US" sz="2400" b="1" dirty="0"/>
                        <a:t>300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324600" y="2514600"/>
            <a:ext cx="23622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24600" y="3581400"/>
            <a:ext cx="14478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24600" y="4648200"/>
            <a:ext cx="15240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0800" y="5943600"/>
            <a:ext cx="12954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24600" y="3048000"/>
            <a:ext cx="14478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324600" y="4114800"/>
            <a:ext cx="14478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24600" y="5257800"/>
            <a:ext cx="13716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48200" y="2514600"/>
            <a:ext cx="15240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48200" y="3581400"/>
            <a:ext cx="15240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648200" y="4648200"/>
            <a:ext cx="15240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48200" y="5943600"/>
            <a:ext cx="10668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48200" y="3048000"/>
            <a:ext cx="15240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648200" y="4114800"/>
            <a:ext cx="15240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648200" y="5257800"/>
            <a:ext cx="9906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800600" y="205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Expression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53200" y="2057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Number Paperclips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696200" y="3048000"/>
            <a:ext cx="9906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696200" y="3581400"/>
            <a:ext cx="6096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772400" y="4114800"/>
            <a:ext cx="6096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848600" y="4648200"/>
            <a:ext cx="6858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638800" y="5257800"/>
            <a:ext cx="5334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696200" y="5257800"/>
            <a:ext cx="609600" cy="381000"/>
          </a:xfrm>
          <a:prstGeom prst="rect">
            <a:avLst/>
          </a:prstGeom>
          <a:solidFill>
            <a:srgbClr val="E8ED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638800" y="5943600"/>
            <a:ext cx="5334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96200" y="5943600"/>
            <a:ext cx="609600" cy="381000"/>
          </a:xfrm>
          <a:prstGeom prst="rect">
            <a:avLst/>
          </a:prstGeom>
          <a:solidFill>
            <a:srgbClr val="CFD8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152400" y="914400"/>
            <a:ext cx="1924000" cy="1828800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The Actual Number of 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280135" y="5537935"/>
            <a:ext cx="1676400" cy="11161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33600" y="106680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If there are 300 paperclips in a full pot,     how many paperclips did we have each time?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500489"/>
              </p:ext>
            </p:extLst>
          </p:nvPr>
        </p:nvGraphicFramePr>
        <p:xfrm>
          <a:off x="2209800" y="2438400"/>
          <a:ext cx="6553200" cy="39974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9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2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  <a:r>
                        <a:rPr lang="en-US" baseline="0" dirty="0"/>
                        <a:t> f</a:t>
                      </a:r>
                      <a:r>
                        <a:rPr lang="en-US" dirty="0"/>
                        <a:t>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299">
                <a:tc>
                  <a:txBody>
                    <a:bodyPr/>
                    <a:lstStyle/>
                    <a:p>
                      <a:r>
                        <a:rPr lang="en-US" dirty="0"/>
                        <a:t>Take 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baseline="0" dirty="0"/>
                        <a:t> – 2 </a:t>
                      </a:r>
                      <a:endParaRPr lang="en-US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–</a:t>
                      </a:r>
                      <a:r>
                        <a:rPr lang="en-US" baseline="0" dirty="0"/>
                        <a:t> 2 = </a:t>
                      </a:r>
                      <a:r>
                        <a:rPr lang="en-US" sz="2400" b="1" baseline="0" dirty="0"/>
                        <a:t>298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Add 4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+ 4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+ 4 = </a:t>
                      </a:r>
                      <a:r>
                        <a:rPr lang="en-US" sz="2400" b="1" dirty="0"/>
                        <a:t>304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Take 12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– 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– 12 = </a:t>
                      </a:r>
                      <a:r>
                        <a:rPr lang="en-US" sz="2400" b="1" dirty="0"/>
                        <a:t>288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Add 100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n</a:t>
                      </a:r>
                      <a:r>
                        <a:rPr lang="en-US" sz="2800" b="1" dirty="0"/>
                        <a:t> + 100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 + 100 = </a:t>
                      </a:r>
                      <a:r>
                        <a:rPr lang="en-US" sz="2400" b="1" dirty="0"/>
                        <a:t>400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139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  <a:r>
                        <a:rPr lang="en-US" baseline="0" dirty="0"/>
                        <a:t> one full pot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+ </a:t>
                      </a:r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= </a:t>
                      </a:r>
                      <a:r>
                        <a:rPr lang="en-US" sz="2800" b="1" dirty="0"/>
                        <a:t>2n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x 300 = </a:t>
                      </a:r>
                      <a:r>
                        <a:rPr lang="en-US" sz="2400" b="1" dirty="0"/>
                        <a:t>600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baseline="0" dirty="0"/>
                        <a:t>Add two full pots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/>
                        <a:t>n</a:t>
                      </a:r>
                      <a:r>
                        <a:rPr lang="en-US" sz="2400" b="0" dirty="0"/>
                        <a:t> + 2n = </a:t>
                      </a:r>
                      <a:r>
                        <a:rPr lang="en-US" sz="2800" b="1" dirty="0"/>
                        <a:t>3n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x 300 </a:t>
                      </a:r>
                      <a:r>
                        <a:rPr lang="en-US"/>
                        <a:t>= </a:t>
                      </a:r>
                      <a:r>
                        <a:rPr lang="en-US" sz="2400" b="1"/>
                        <a:t>900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800600" y="205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Expression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53200" y="2057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Number Paperclips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57201" y="2057400"/>
          <a:ext cx="8229599" cy="4180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8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4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Expression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300</a:t>
                      </a:r>
                      <a:r>
                        <a:rPr lang="en-US" sz="1800" b="1" baseline="0" dirty="0"/>
                        <a:t> in full pot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270 in full pot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The</a:t>
                      </a:r>
                      <a:r>
                        <a:rPr lang="en-US" sz="1800" baseline="0" dirty="0"/>
                        <a:t> f</a:t>
                      </a:r>
                      <a:r>
                        <a:rPr lang="en-US" sz="1800" dirty="0"/>
                        <a:t>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299">
                <a:tc>
                  <a:txBody>
                    <a:bodyPr/>
                    <a:lstStyle/>
                    <a:p>
                      <a:r>
                        <a:rPr lang="en-US" sz="1800" dirty="0"/>
                        <a:t>Take 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n</a:t>
                      </a:r>
                      <a:r>
                        <a:rPr lang="en-US" sz="1800" b="1" baseline="0" dirty="0"/>
                        <a:t> – 2 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300 –</a:t>
                      </a:r>
                      <a:r>
                        <a:rPr lang="en-US" sz="1800" baseline="0" dirty="0"/>
                        <a:t> 2 = </a:t>
                      </a:r>
                      <a:r>
                        <a:rPr lang="en-US" sz="1800" b="1" baseline="0" dirty="0"/>
                        <a:t>298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301">
                <a:tc>
                  <a:txBody>
                    <a:bodyPr/>
                    <a:lstStyle/>
                    <a:p>
                      <a:r>
                        <a:rPr lang="en-US" sz="1800" dirty="0"/>
                        <a:t>Add 4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n</a:t>
                      </a:r>
                      <a:r>
                        <a:rPr lang="en-US" sz="1800" b="1" dirty="0"/>
                        <a:t> + 4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300 + 4 = </a:t>
                      </a:r>
                      <a:r>
                        <a:rPr lang="en-US" sz="1800" b="1" dirty="0"/>
                        <a:t>304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1800" dirty="0"/>
                        <a:t>Take 12 out of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n</a:t>
                      </a:r>
                      <a:r>
                        <a:rPr lang="en-US" sz="1800" b="1" dirty="0"/>
                        <a:t> – 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300 – 12 = </a:t>
                      </a:r>
                      <a:r>
                        <a:rPr lang="en-US" sz="1800" b="1" dirty="0"/>
                        <a:t>288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1800" dirty="0"/>
                        <a:t>Add 100 to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n</a:t>
                      </a:r>
                      <a:r>
                        <a:rPr lang="en-US" sz="1800" b="1" dirty="0"/>
                        <a:t> + 100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300 + 100 = </a:t>
                      </a:r>
                      <a:r>
                        <a:rPr lang="en-US" sz="1800" b="1" dirty="0"/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5139">
                <a:tc>
                  <a:txBody>
                    <a:bodyPr/>
                    <a:lstStyle/>
                    <a:p>
                      <a:r>
                        <a:rPr lang="en-US" sz="1800" dirty="0"/>
                        <a:t>Add</a:t>
                      </a:r>
                      <a:r>
                        <a:rPr lang="en-US" sz="1800" baseline="0" dirty="0"/>
                        <a:t> one full pot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/>
                        <a:t>n</a:t>
                      </a:r>
                      <a:r>
                        <a:rPr lang="en-US" sz="1800" b="0" dirty="0"/>
                        <a:t> + </a:t>
                      </a:r>
                      <a:r>
                        <a:rPr lang="en-US" sz="1800" b="0" dirty="0" err="1"/>
                        <a:t>n</a:t>
                      </a:r>
                      <a:r>
                        <a:rPr lang="en-US" sz="1800" b="0" dirty="0"/>
                        <a:t> = </a:t>
                      </a:r>
                      <a:r>
                        <a:rPr lang="en-US" sz="1800" b="1" dirty="0"/>
                        <a:t>2n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 x 100 = </a:t>
                      </a:r>
                      <a:r>
                        <a:rPr lang="en-US" sz="1800" b="1" dirty="0"/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Add two full pots to the full pot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/>
                        <a:t>n</a:t>
                      </a:r>
                      <a:r>
                        <a:rPr lang="en-US" sz="1800" b="0" dirty="0"/>
                        <a:t> + 2n = </a:t>
                      </a:r>
                      <a:r>
                        <a:rPr lang="en-US" sz="1800" b="1" dirty="0"/>
                        <a:t>3n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 x 100 = </a:t>
                      </a:r>
                      <a:r>
                        <a:rPr lang="en-US" sz="1800" b="1" dirty="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79512" y="588352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Number of Paperclips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512" y="1340768"/>
            <a:ext cx="8784976" cy="5060032"/>
          </a:xfrm>
          <a:prstGeom prst="roundRect">
            <a:avLst>
              <a:gd name="adj" fmla="val 1848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457200" lvl="0" indent="-457200">
              <a:lnSpc>
                <a:spcPct val="150000"/>
              </a:lnSpc>
              <a:buClr>
                <a:srgbClr val="008000"/>
              </a:buClr>
            </a:pPr>
            <a:r>
              <a:rPr lang="en-US" sz="2000" dirty="0">
                <a:solidFill>
                  <a:schemeClr val="tx1"/>
                </a:solidFill>
              </a:rPr>
              <a:t>We have just discovered that the full pot only had 270 paperclips in it…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7391400" y="5001816"/>
            <a:ext cx="2051248" cy="1856184"/>
            <a:chOff x="6876256" y="6093296"/>
            <a:chExt cx="2160240" cy="1872208"/>
          </a:xfrm>
        </p:grpSpPr>
        <p:sp>
          <p:nvSpPr>
            <p:cNvPr id="17" name="5-Point Star 16"/>
            <p:cNvSpPr/>
            <p:nvPr/>
          </p:nvSpPr>
          <p:spPr>
            <a:xfrm>
              <a:off x="6876256" y="6093296"/>
              <a:ext cx="2160240" cy="1872208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59104" y="6771085"/>
              <a:ext cx="1245344" cy="931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>
                  <a:solidFill>
                    <a:prstClr val="black"/>
                  </a:solidFill>
                </a:rPr>
                <a:t>Repeat for 276 in the full pot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6553200" y="914400"/>
            <a:ext cx="648072" cy="609600"/>
          </a:xfrm>
          <a:prstGeom prst="roundRect">
            <a:avLst>
              <a:gd name="adj" fmla="val 21100"/>
            </a:avLst>
          </a:prstGeom>
          <a:solidFill>
            <a:srgbClr val="FF9966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white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57201" y="1955300"/>
          <a:ext cx="8305798" cy="354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6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Expression (in</a:t>
                      </a:r>
                      <a:r>
                        <a:rPr lang="en-US" sz="1800" b="1" baseline="0" dirty="0"/>
                        <a:t> box)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Number of clips in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800" dirty="0"/>
                        <a:t>Take 5 clips</a:t>
                      </a:r>
                      <a:r>
                        <a:rPr lang="en-US" sz="1800" baseline="0" dirty="0"/>
                        <a:t> out of the box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901">
                <a:tc>
                  <a:txBody>
                    <a:bodyPr/>
                    <a:lstStyle/>
                    <a:p>
                      <a:r>
                        <a:rPr lang="en-US" sz="1800" dirty="0"/>
                        <a:t>Buy 14 new clips &amp; add to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en-US" sz="1800" dirty="0"/>
                        <a:t>Add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dirty="0" err="1"/>
                        <a:t>t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dirty="0"/>
                        <a:t>clips to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19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Number bands in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endParaRPr lang="en-US" sz="18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endParaRPr lang="en-US" sz="18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endParaRPr lang="en-US" sz="18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79512" y="588352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Hair Clips &amp; Bands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512" y="1340768"/>
            <a:ext cx="8784976" cy="5060032"/>
          </a:xfrm>
          <a:prstGeom prst="roundRect">
            <a:avLst>
              <a:gd name="adj" fmla="val 1848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457200" lvl="0" indent="-457200">
              <a:lnSpc>
                <a:spcPct val="150000"/>
              </a:lnSpc>
              <a:buClr>
                <a:srgbClr val="008000"/>
              </a:buClr>
            </a:pPr>
            <a:r>
              <a:rPr lang="en-US" sz="2000" dirty="0">
                <a:solidFill>
                  <a:schemeClr val="tx1"/>
                </a:solidFill>
              </a:rPr>
              <a:t>We have just discovered that the full pot only had 270 paperclips in it…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7391400" y="5001816"/>
            <a:ext cx="2051248" cy="1856184"/>
            <a:chOff x="6876256" y="6093296"/>
            <a:chExt cx="2160240" cy="1872208"/>
          </a:xfrm>
        </p:grpSpPr>
        <p:sp>
          <p:nvSpPr>
            <p:cNvPr id="17" name="5-Point Star 16"/>
            <p:cNvSpPr/>
            <p:nvPr/>
          </p:nvSpPr>
          <p:spPr>
            <a:xfrm>
              <a:off x="6876256" y="6093296"/>
              <a:ext cx="2160240" cy="1872208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59104" y="6771085"/>
              <a:ext cx="1245344" cy="931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>
                  <a:solidFill>
                    <a:prstClr val="black"/>
                  </a:solidFill>
                </a:rPr>
                <a:t>Create another scenario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6553200" y="914400"/>
            <a:ext cx="648072" cy="609600"/>
          </a:xfrm>
          <a:prstGeom prst="roundRect">
            <a:avLst>
              <a:gd name="adj" fmla="val 21100"/>
            </a:avLst>
          </a:prstGeom>
          <a:solidFill>
            <a:srgbClr val="FF9966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white"/>
                </a:solidFill>
              </a:rPr>
              <a:t>?</a:t>
            </a:r>
          </a:p>
        </p:txBody>
      </p:sp>
      <p:pic>
        <p:nvPicPr>
          <p:cNvPr id="12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6850" y="0"/>
            <a:ext cx="1428750" cy="1219201"/>
          </a:xfrm>
          <a:prstGeom prst="rect">
            <a:avLst/>
          </a:prstGeom>
          <a:noFill/>
        </p:spPr>
      </p:pic>
      <p:pic>
        <p:nvPicPr>
          <p:cNvPr id="13" name="Picture 4" descr="http://www.trendscoolstyle.com/wp-content/uploads/2009/04/hair-band-300x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0"/>
            <a:ext cx="1443236" cy="1443236"/>
          </a:xfrm>
          <a:prstGeom prst="rect">
            <a:avLst/>
          </a:prstGeom>
          <a:noFill/>
        </p:spPr>
      </p:pic>
      <p:sp>
        <p:nvSpPr>
          <p:cNvPr id="14" name="Rounded Rectangular Callout 13"/>
          <p:cNvSpPr/>
          <p:nvPr/>
        </p:nvSpPr>
        <p:spPr>
          <a:xfrm>
            <a:off x="609600" y="5791200"/>
            <a:ext cx="2438400" cy="457200"/>
          </a:xfrm>
          <a:prstGeom prst="wedgeRoundRectCallout">
            <a:avLst>
              <a:gd name="adj1" fmla="val -23357"/>
              <a:gd name="adj2" fmla="val -114796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in 3 descriptions of your own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57201" y="1955300"/>
          <a:ext cx="8305798" cy="354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6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Expression (in</a:t>
                      </a:r>
                      <a:r>
                        <a:rPr lang="en-US" sz="1800" b="1" baseline="0" dirty="0"/>
                        <a:t> box)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Number of clips in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800" dirty="0"/>
                        <a:t>Take 5 clips</a:t>
                      </a:r>
                      <a:r>
                        <a:rPr lang="en-US" sz="1800" baseline="0" dirty="0"/>
                        <a:t> out of the box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</a:t>
                      </a:r>
                      <a:r>
                        <a:rPr lang="en-US" b="1" dirty="0"/>
                        <a:t> – 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20 </a:t>
                      </a:r>
                      <a:r>
                        <a:rPr lang="en-US" b="1"/>
                        <a:t>–</a:t>
                      </a:r>
                      <a:r>
                        <a:rPr lang="en-US" sz="1800" b="1"/>
                        <a:t> </a:t>
                      </a:r>
                      <a:r>
                        <a:rPr lang="en-US" sz="1800" b="1" dirty="0"/>
                        <a:t>___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901">
                <a:tc>
                  <a:txBody>
                    <a:bodyPr/>
                    <a:lstStyle/>
                    <a:p>
                      <a:r>
                        <a:rPr lang="en-US" sz="1800" dirty="0"/>
                        <a:t>Buy 14 new clips &amp; add to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en-US" sz="1800" dirty="0"/>
                        <a:t>Add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dirty="0" err="1"/>
                        <a:t>t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dirty="0"/>
                        <a:t>clips to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 + </a:t>
                      </a:r>
                      <a:r>
                        <a:rPr lang="en-US" sz="1800" b="1" dirty="0" err="1"/>
                        <a:t>t</a:t>
                      </a:r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19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Number bands in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Take 12 bands out of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Add another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baseline="0" dirty="0" err="1"/>
                        <a:t>b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aseline="0" dirty="0"/>
                        <a:t>bands to the box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659">
                <a:tc>
                  <a:txBody>
                    <a:bodyPr/>
                    <a:lstStyle/>
                    <a:p>
                      <a:endParaRPr lang="en-US" sz="18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79512" y="588352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Hair Clips &amp; Bands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512" y="1340768"/>
            <a:ext cx="8784976" cy="5060032"/>
          </a:xfrm>
          <a:prstGeom prst="roundRect">
            <a:avLst>
              <a:gd name="adj" fmla="val 1848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457200" lvl="0" indent="-457200">
              <a:lnSpc>
                <a:spcPct val="150000"/>
              </a:lnSpc>
              <a:buClr>
                <a:srgbClr val="008000"/>
              </a:buClr>
            </a:pPr>
            <a:r>
              <a:rPr lang="en-US" sz="2000" dirty="0">
                <a:solidFill>
                  <a:schemeClr val="tx1"/>
                </a:solidFill>
              </a:rPr>
              <a:t>Complete the blanks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7391400" y="5001816"/>
            <a:ext cx="2051248" cy="1856184"/>
            <a:chOff x="6876256" y="6093296"/>
            <a:chExt cx="2160240" cy="1872208"/>
          </a:xfrm>
        </p:grpSpPr>
        <p:sp>
          <p:nvSpPr>
            <p:cNvPr id="17" name="5-Point Star 16"/>
            <p:cNvSpPr/>
            <p:nvPr/>
          </p:nvSpPr>
          <p:spPr>
            <a:xfrm>
              <a:off x="6876256" y="6093296"/>
              <a:ext cx="2160240" cy="1872208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59104" y="6771085"/>
              <a:ext cx="1245344" cy="931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>
                  <a:solidFill>
                    <a:prstClr val="black"/>
                  </a:solidFill>
                </a:rPr>
                <a:t>Create another scenario</a:t>
              </a:r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6553200" y="914400"/>
            <a:ext cx="648072" cy="609600"/>
          </a:xfrm>
          <a:prstGeom prst="roundRect">
            <a:avLst>
              <a:gd name="adj" fmla="val 21100"/>
            </a:avLst>
          </a:prstGeom>
          <a:solidFill>
            <a:srgbClr val="FF9966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white"/>
                </a:solidFill>
              </a:rPr>
              <a:t>?</a:t>
            </a:r>
          </a:p>
        </p:txBody>
      </p:sp>
      <p:pic>
        <p:nvPicPr>
          <p:cNvPr id="12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6850" y="0"/>
            <a:ext cx="1428750" cy="1219201"/>
          </a:xfrm>
          <a:prstGeom prst="rect">
            <a:avLst/>
          </a:prstGeom>
          <a:noFill/>
        </p:spPr>
      </p:pic>
      <p:pic>
        <p:nvPicPr>
          <p:cNvPr id="13" name="Picture 4" descr="http://www.trendscoolstyle.com/wp-content/uploads/2009/04/hair-band-300x3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0"/>
            <a:ext cx="1443236" cy="1443236"/>
          </a:xfrm>
          <a:prstGeom prst="rect">
            <a:avLst/>
          </a:prstGeom>
          <a:noFill/>
        </p:spPr>
      </p:pic>
      <p:sp>
        <p:nvSpPr>
          <p:cNvPr id="14" name="Rounded Rectangular Callout 13"/>
          <p:cNvSpPr/>
          <p:nvPr/>
        </p:nvSpPr>
        <p:spPr>
          <a:xfrm>
            <a:off x="609600" y="5791200"/>
            <a:ext cx="2438400" cy="457200"/>
          </a:xfrm>
          <a:prstGeom prst="wedgeRoundRectCallout">
            <a:avLst>
              <a:gd name="adj1" fmla="val -23357"/>
              <a:gd name="adj2" fmla="val -114796"/>
              <a:gd name="adj3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in a description of your own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1668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Differentiated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How many paperclips in the pot?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6176" y="3068960"/>
            <a:ext cx="208823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1" dirty="0"/>
              <a:t>n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588352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Algebraic Expressions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512" y="1340768"/>
            <a:ext cx="8784976" cy="3024336"/>
          </a:xfrm>
          <a:prstGeom prst="roundRect">
            <a:avLst>
              <a:gd name="adj" fmla="val 4130"/>
            </a:avLst>
          </a:prstGeom>
          <a:solidFill>
            <a:schemeClr val="bg1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457200" lvl="0" indent="-457200">
              <a:lnSpc>
                <a:spcPct val="150000"/>
              </a:lnSpc>
              <a:buClr>
                <a:srgbClr val="008000"/>
              </a:buClr>
            </a:pPr>
            <a:r>
              <a:rPr lang="en-US" sz="2400" dirty="0">
                <a:solidFill>
                  <a:schemeClr val="tx1"/>
                </a:solidFill>
              </a:rPr>
              <a:t>Write an expression for: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There are </a:t>
            </a:r>
            <a:r>
              <a:rPr lang="en-US" sz="2400" b="1" dirty="0">
                <a:solidFill>
                  <a:schemeClr val="tx1"/>
                </a:solidFill>
              </a:rPr>
              <a:t>c</a:t>
            </a:r>
            <a:r>
              <a:rPr lang="en-US" sz="2400" dirty="0">
                <a:solidFill>
                  <a:schemeClr val="tx1"/>
                </a:solidFill>
              </a:rPr>
              <a:t> cars in a car park, then </a:t>
            </a:r>
            <a:r>
              <a:rPr lang="en-US" sz="2400" b="1" dirty="0">
                <a:solidFill>
                  <a:schemeClr val="tx1"/>
                </a:solidFill>
              </a:rPr>
              <a:t>5 </a:t>
            </a:r>
            <a:r>
              <a:rPr lang="en-US" sz="2400" dirty="0">
                <a:solidFill>
                  <a:schemeClr val="tx1"/>
                </a:solidFill>
              </a:rPr>
              <a:t>more cars arrive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There are </a:t>
            </a:r>
            <a:r>
              <a:rPr lang="en-US" sz="2400" b="1" dirty="0">
                <a:solidFill>
                  <a:schemeClr val="tx1"/>
                </a:solidFill>
              </a:rPr>
              <a:t>s</a:t>
            </a:r>
            <a:r>
              <a:rPr lang="en-US" sz="2400" dirty="0">
                <a:solidFill>
                  <a:schemeClr val="tx1"/>
                </a:solidFill>
              </a:rPr>
              <a:t> sweets in a box, then someone eats </a:t>
            </a:r>
            <a:r>
              <a:rPr lang="en-US" sz="2400" b="1" dirty="0">
                <a:solidFill>
                  <a:schemeClr val="tx1"/>
                </a:solidFill>
              </a:rPr>
              <a:t>6</a:t>
            </a:r>
            <a:r>
              <a:rPr lang="en-US" sz="2400" dirty="0">
                <a:solidFill>
                  <a:schemeClr val="tx1"/>
                </a:solidFill>
              </a:rPr>
              <a:t> of them 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There are </a:t>
            </a:r>
            <a:r>
              <a:rPr lang="en-US" sz="2400" b="1" dirty="0">
                <a:solidFill>
                  <a:schemeClr val="tx1"/>
                </a:solidFill>
              </a:rPr>
              <a:t>4</a:t>
            </a:r>
            <a:r>
              <a:rPr lang="en-US" sz="2400" dirty="0">
                <a:solidFill>
                  <a:schemeClr val="tx1"/>
                </a:solidFill>
              </a:rPr>
              <a:t> pupils in the canteen, then </a:t>
            </a:r>
            <a:r>
              <a:rPr lang="en-US" sz="2400" b="1" dirty="0">
                <a:solidFill>
                  <a:schemeClr val="tx1"/>
                </a:solidFill>
              </a:rPr>
              <a:t>n </a:t>
            </a:r>
            <a:r>
              <a:rPr lang="en-US" sz="2400" dirty="0">
                <a:solidFill>
                  <a:schemeClr val="tx1"/>
                </a:solidFill>
              </a:rPr>
              <a:t>more arrive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Mrs</a:t>
            </a:r>
            <a:r>
              <a:rPr lang="en-US" sz="2400" dirty="0">
                <a:solidFill>
                  <a:schemeClr val="tx1"/>
                </a:solidFill>
              </a:rPr>
              <a:t> Comber is </a:t>
            </a:r>
            <a:r>
              <a:rPr lang="en-US" sz="2400" b="1" dirty="0">
                <a:solidFill>
                  <a:schemeClr val="tx1"/>
                </a:solidFill>
              </a:rPr>
              <a:t>r</a:t>
            </a:r>
            <a:r>
              <a:rPr lang="en-US" sz="2400" dirty="0">
                <a:solidFill>
                  <a:schemeClr val="tx1"/>
                </a:solidFill>
              </a:rPr>
              <a:t> years old, her brother is 2 years younger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5364088" y="4121607"/>
            <a:ext cx="3240360" cy="2763777"/>
            <a:chOff x="6876256" y="6093296"/>
            <a:chExt cx="2160240" cy="1872208"/>
          </a:xfrm>
        </p:grpSpPr>
        <p:sp>
          <p:nvSpPr>
            <p:cNvPr id="17" name="5-Point Star 16"/>
            <p:cNvSpPr/>
            <p:nvPr/>
          </p:nvSpPr>
          <p:spPr>
            <a:xfrm>
              <a:off x="6876256" y="6093296"/>
              <a:ext cx="2160240" cy="1872208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59104" y="6771085"/>
              <a:ext cx="1245344" cy="6880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b="1" dirty="0">
                  <a:solidFill>
                    <a:prstClr val="black"/>
                  </a:solidFill>
                </a:rPr>
                <a:t>Create your own question (and answer)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986856" y="1980129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c + 5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6856" y="2510473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s - 6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86856" y="303396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4 + 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86856" y="3640505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r - 2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899886" y="616000"/>
            <a:ext cx="7214400" cy="6120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Learning Objectives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99592" y="1310680"/>
            <a:ext cx="7214400" cy="1542256"/>
          </a:xfrm>
          <a:prstGeom prst="roundRect">
            <a:avLst>
              <a:gd name="adj" fmla="val 5881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Understand how letters can be used in Maths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Identify and write algebraic expressions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</a:rPr>
              <a:t>Collect and simplify like algebraic terms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9" name="TextBox 8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rgbClr val="7F7F7F"/>
                  </a:solidFill>
                </a:rPr>
                <a:t>Z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0" name="Picture 2" descr="http://www.vectorstock.com/assets/preview/128647/london-public-transport-vecto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5909"/>
          <a:stretch>
            <a:fillRect/>
          </a:stretch>
        </p:blipFill>
        <p:spPr bwMode="auto">
          <a:xfrm>
            <a:off x="7076151" y="2279751"/>
            <a:ext cx="880225" cy="501177"/>
          </a:xfrm>
          <a:prstGeom prst="rect">
            <a:avLst/>
          </a:prstGeom>
          <a:noFill/>
        </p:spPr>
      </p:pic>
      <p:pic>
        <p:nvPicPr>
          <p:cNvPr id="77826" name="Picture 2" descr="http://lornapblog.files.wordpress.com/2011/05/big-tick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1830" y="1319386"/>
            <a:ext cx="540450" cy="525438"/>
          </a:xfrm>
          <a:prstGeom prst="rect">
            <a:avLst/>
          </a:prstGeom>
          <a:noFill/>
        </p:spPr>
      </p:pic>
      <p:pic>
        <p:nvPicPr>
          <p:cNvPr id="21" name="Picture 2" descr="http://lornapblog.files.wordpress.com/2011/05/big-tick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85853" y="1751434"/>
            <a:ext cx="540450" cy="525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251521" y="4440242"/>
            <a:ext cx="1512168" cy="164366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Collecting Like Terms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286866" y="5428188"/>
            <a:ext cx="1716677" cy="1142946"/>
          </a:xfrm>
          <a:prstGeom prst="rect">
            <a:avLst/>
          </a:prstGeom>
          <a:noFill/>
        </p:spPr>
      </p:pic>
      <p:pic>
        <p:nvPicPr>
          <p:cNvPr id="76802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060848"/>
            <a:ext cx="647700" cy="1323975"/>
          </a:xfrm>
          <a:prstGeom prst="rect">
            <a:avLst/>
          </a:prstGeom>
          <a:noFill/>
        </p:spPr>
      </p:pic>
      <p:pic>
        <p:nvPicPr>
          <p:cNvPr id="1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956" y="2074545"/>
            <a:ext cx="647700" cy="1323975"/>
          </a:xfrm>
          <a:prstGeom prst="rect">
            <a:avLst/>
          </a:prstGeom>
          <a:noFill/>
        </p:spPr>
      </p:pic>
      <p:pic>
        <p:nvPicPr>
          <p:cNvPr id="1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996" y="2060848"/>
            <a:ext cx="647700" cy="132397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39552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Shaneil</a:t>
            </a:r>
            <a:endParaRPr lang="en-GB" sz="2800" dirty="0"/>
          </a:p>
        </p:txBody>
      </p:sp>
      <p:pic>
        <p:nvPicPr>
          <p:cNvPr id="1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091328"/>
            <a:ext cx="647700" cy="1323975"/>
          </a:xfrm>
          <a:prstGeom prst="rect">
            <a:avLst/>
          </a:prstGeom>
          <a:noFill/>
        </p:spPr>
      </p:pic>
      <p:pic>
        <p:nvPicPr>
          <p:cNvPr id="1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188" y="2105025"/>
            <a:ext cx="647700" cy="1323975"/>
          </a:xfrm>
          <a:prstGeom prst="rect">
            <a:avLst/>
          </a:prstGeom>
          <a:noFill/>
        </p:spPr>
      </p:pic>
      <p:pic>
        <p:nvPicPr>
          <p:cNvPr id="18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228" y="2091328"/>
            <a:ext cx="647700" cy="1323975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69979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Georgia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20072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Firoza</a:t>
            </a:r>
            <a:endParaRPr lang="en-GB" sz="2800" dirty="0"/>
          </a:p>
        </p:txBody>
      </p:sp>
      <p:pic>
        <p:nvPicPr>
          <p:cNvPr id="21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652" y="2060848"/>
            <a:ext cx="647700" cy="1323975"/>
          </a:xfrm>
          <a:prstGeom prst="rect">
            <a:avLst/>
          </a:prstGeom>
          <a:noFill/>
        </p:spPr>
      </p:pic>
      <p:pic>
        <p:nvPicPr>
          <p:cNvPr id="22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074545"/>
            <a:ext cx="647700" cy="1323975"/>
          </a:xfrm>
          <a:prstGeom prst="rect">
            <a:avLst/>
          </a:prstGeom>
          <a:noFill/>
        </p:spPr>
      </p:pic>
      <p:pic>
        <p:nvPicPr>
          <p:cNvPr id="2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2060848"/>
            <a:ext cx="647700" cy="1323975"/>
          </a:xfrm>
          <a:prstGeom prst="rect">
            <a:avLst/>
          </a:prstGeom>
          <a:noFill/>
        </p:spPr>
      </p:pic>
      <p:pic>
        <p:nvPicPr>
          <p:cNvPr id="2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516" y="2076088"/>
            <a:ext cx="647700" cy="1323975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738031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Fatmata</a:t>
            </a:r>
            <a:endParaRPr lang="en-GB" sz="2800" dirty="0"/>
          </a:p>
        </p:txBody>
      </p:sp>
      <p:pic>
        <p:nvPicPr>
          <p:cNvPr id="2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2091328"/>
            <a:ext cx="647700" cy="1323975"/>
          </a:xfrm>
          <a:prstGeom prst="rect">
            <a:avLst/>
          </a:prstGeom>
          <a:noFill/>
        </p:spPr>
      </p:pic>
      <p:pic>
        <p:nvPicPr>
          <p:cNvPr id="2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740" y="2105025"/>
            <a:ext cx="647700" cy="1323975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6804248" y="5373216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= </a:t>
            </a:r>
            <a:r>
              <a:rPr lang="en-GB" sz="4400" b="1" dirty="0"/>
              <a:t>12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67744" y="4149080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green paperclips are there?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51920" y="5373216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 + 3 + 4 + 2</a:t>
            </a:r>
            <a:endParaRPr lang="en-GB" sz="4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  <p:bldP spid="25" grpId="0"/>
      <p:bldP spid="32" grpId="0"/>
      <p:bldP spid="34" grpId="0"/>
      <p:bldP spid="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251521" y="4440242"/>
            <a:ext cx="1512168" cy="164366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Like Terms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286866" y="5428188"/>
            <a:ext cx="1716677" cy="1142946"/>
          </a:xfrm>
          <a:prstGeom prst="rect">
            <a:avLst/>
          </a:prstGeom>
          <a:noFill/>
        </p:spPr>
      </p:pic>
      <p:pic>
        <p:nvPicPr>
          <p:cNvPr id="76802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060848"/>
            <a:ext cx="647700" cy="1323975"/>
          </a:xfrm>
          <a:prstGeom prst="rect">
            <a:avLst/>
          </a:prstGeom>
          <a:noFill/>
        </p:spPr>
      </p:pic>
      <p:pic>
        <p:nvPicPr>
          <p:cNvPr id="1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956" y="2074545"/>
            <a:ext cx="647700" cy="1323975"/>
          </a:xfrm>
          <a:prstGeom prst="rect">
            <a:avLst/>
          </a:prstGeom>
          <a:noFill/>
        </p:spPr>
      </p:pic>
      <p:pic>
        <p:nvPicPr>
          <p:cNvPr id="1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996" y="2060848"/>
            <a:ext cx="647700" cy="132397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39552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Shaneil</a:t>
            </a:r>
            <a:endParaRPr lang="en-GB" sz="2800" dirty="0"/>
          </a:p>
        </p:txBody>
      </p:sp>
      <p:pic>
        <p:nvPicPr>
          <p:cNvPr id="1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091328"/>
            <a:ext cx="647700" cy="1323975"/>
          </a:xfrm>
          <a:prstGeom prst="rect">
            <a:avLst/>
          </a:prstGeom>
          <a:noFill/>
        </p:spPr>
      </p:pic>
      <p:pic>
        <p:nvPicPr>
          <p:cNvPr id="1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188" y="2105025"/>
            <a:ext cx="647700" cy="1323975"/>
          </a:xfrm>
          <a:prstGeom prst="rect">
            <a:avLst/>
          </a:prstGeom>
          <a:noFill/>
        </p:spPr>
      </p:pic>
      <p:pic>
        <p:nvPicPr>
          <p:cNvPr id="18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228" y="2091328"/>
            <a:ext cx="647700" cy="1323975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69979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Georgia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20072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Firoza</a:t>
            </a:r>
            <a:endParaRPr lang="en-GB" sz="2800" dirty="0"/>
          </a:p>
        </p:txBody>
      </p:sp>
      <p:pic>
        <p:nvPicPr>
          <p:cNvPr id="21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652" y="2060848"/>
            <a:ext cx="647700" cy="1323975"/>
          </a:xfrm>
          <a:prstGeom prst="rect">
            <a:avLst/>
          </a:prstGeom>
          <a:noFill/>
        </p:spPr>
      </p:pic>
      <p:pic>
        <p:nvPicPr>
          <p:cNvPr id="22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074545"/>
            <a:ext cx="647700" cy="1323975"/>
          </a:xfrm>
          <a:prstGeom prst="rect">
            <a:avLst/>
          </a:prstGeom>
          <a:noFill/>
        </p:spPr>
      </p:pic>
      <p:pic>
        <p:nvPicPr>
          <p:cNvPr id="2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2060848"/>
            <a:ext cx="647700" cy="1323975"/>
          </a:xfrm>
          <a:prstGeom prst="rect">
            <a:avLst/>
          </a:prstGeom>
          <a:noFill/>
        </p:spPr>
      </p:pic>
      <p:pic>
        <p:nvPicPr>
          <p:cNvPr id="2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516" y="2076088"/>
            <a:ext cx="647700" cy="1323975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738031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Fatmata</a:t>
            </a:r>
            <a:endParaRPr lang="en-GB" sz="2800" dirty="0"/>
          </a:p>
        </p:txBody>
      </p:sp>
      <p:pic>
        <p:nvPicPr>
          <p:cNvPr id="2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2091328"/>
            <a:ext cx="647700" cy="1323975"/>
          </a:xfrm>
          <a:prstGeom prst="rect">
            <a:avLst/>
          </a:prstGeom>
          <a:noFill/>
        </p:spPr>
      </p:pic>
      <p:pic>
        <p:nvPicPr>
          <p:cNvPr id="2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740" y="2105025"/>
            <a:ext cx="647700" cy="1323975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755576" y="3140968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23248" y="4876800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= </a:t>
            </a:r>
            <a:r>
              <a:rPr lang="en-GB" sz="4400" b="1" dirty="0"/>
              <a:t>12g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62944" y="4149080"/>
            <a:ext cx="6571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much are they all worth?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843808" y="3133135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22560" y="3140968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4g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68344" y="3148375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2g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90800" y="4889684"/>
            <a:ext cx="4032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3g + 3g + 4g + 2g</a:t>
            </a:r>
            <a:endParaRPr lang="en-GB" sz="4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950840" y="5753780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collected like terms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82272" y="5638800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simplified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33400" y="914400"/>
            <a:ext cx="5785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Each green paper clip is worth </a:t>
            </a:r>
            <a:r>
              <a:rPr lang="en-GB" sz="2800" b="1" dirty="0" err="1">
                <a:solidFill>
                  <a:prstClr val="black"/>
                </a:solidFill>
              </a:rPr>
              <a:t>g</a:t>
            </a:r>
            <a:r>
              <a:rPr lang="en-GB" sz="2800" b="1" dirty="0">
                <a:solidFill>
                  <a:prstClr val="black"/>
                </a:solidFill>
              </a:rPr>
              <a:t> </a:t>
            </a:r>
            <a:r>
              <a:rPr lang="en-GB" sz="2800" dirty="0">
                <a:solidFill>
                  <a:prstClr val="black"/>
                </a:solidFill>
              </a:rPr>
              <a:t>pence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/>
      <p:bldP spid="35" grpId="0"/>
      <p:bldP spid="36" grpId="0"/>
      <p:bldP spid="37" grpId="0"/>
      <p:bldP spid="29" grpId="0"/>
      <p:bldP spid="30" grpId="0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251521" y="4440242"/>
            <a:ext cx="1512168" cy="164366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Like Terms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286866" y="5428188"/>
            <a:ext cx="1716677" cy="1142946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39552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Zaime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69979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Yaimun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932040" y="155679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Poppy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80312" y="158727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Sophie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04248" y="4740384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= </a:t>
            </a:r>
            <a:r>
              <a:rPr lang="en-GB" sz="4400" b="1" dirty="0"/>
              <a:t>6r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47864" y="4740384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4r + 3r       + r</a:t>
            </a:r>
            <a:endParaRPr lang="en-GB" sz="4400" b="1" dirty="0"/>
          </a:p>
        </p:txBody>
      </p:sp>
      <p:pic>
        <p:nvPicPr>
          <p:cNvPr id="82946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35" y="2132856"/>
            <a:ext cx="744799" cy="1512168"/>
          </a:xfrm>
          <a:prstGeom prst="rect">
            <a:avLst/>
          </a:prstGeom>
          <a:noFill/>
        </p:spPr>
      </p:pic>
      <p:pic>
        <p:nvPicPr>
          <p:cNvPr id="28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065" y="2132856"/>
            <a:ext cx="744799" cy="1512168"/>
          </a:xfrm>
          <a:prstGeom prst="rect">
            <a:avLst/>
          </a:prstGeom>
          <a:noFill/>
        </p:spPr>
      </p:pic>
      <p:pic>
        <p:nvPicPr>
          <p:cNvPr id="29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4873" y="2132856"/>
            <a:ext cx="744799" cy="1512168"/>
          </a:xfrm>
          <a:prstGeom prst="rect">
            <a:avLst/>
          </a:prstGeom>
          <a:noFill/>
        </p:spPr>
      </p:pic>
      <p:pic>
        <p:nvPicPr>
          <p:cNvPr id="30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6921" y="2132856"/>
            <a:ext cx="744799" cy="1512168"/>
          </a:xfrm>
          <a:prstGeom prst="rect">
            <a:avLst/>
          </a:prstGeom>
          <a:noFill/>
        </p:spPr>
      </p:pic>
      <p:pic>
        <p:nvPicPr>
          <p:cNvPr id="31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3065" y="2132856"/>
            <a:ext cx="744799" cy="1512168"/>
          </a:xfrm>
          <a:prstGeom prst="rect">
            <a:avLst/>
          </a:prstGeom>
          <a:noFill/>
        </p:spPr>
      </p:pic>
      <p:pic>
        <p:nvPicPr>
          <p:cNvPr id="33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35113" y="2132856"/>
            <a:ext cx="744799" cy="1512168"/>
          </a:xfrm>
          <a:prstGeom prst="rect">
            <a:avLst/>
          </a:prstGeom>
          <a:noFill/>
        </p:spPr>
      </p:pic>
      <p:pic>
        <p:nvPicPr>
          <p:cNvPr id="35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63304" y="2132856"/>
            <a:ext cx="744799" cy="1512168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4803264" y="2350621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Took away</a:t>
            </a:r>
          </a:p>
        </p:txBody>
      </p:sp>
      <p:pic>
        <p:nvPicPr>
          <p:cNvPr id="37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0089" y="2076088"/>
            <a:ext cx="744799" cy="1512168"/>
          </a:xfrm>
          <a:prstGeom prst="rect">
            <a:avLst/>
          </a:prstGeom>
          <a:noFill/>
        </p:spPr>
      </p:pic>
      <p:pic>
        <p:nvPicPr>
          <p:cNvPr id="40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36681" y="2132856"/>
            <a:ext cx="744799" cy="1512168"/>
          </a:xfrm>
          <a:prstGeom prst="rect">
            <a:avLst/>
          </a:prstGeom>
          <a:noFill/>
        </p:spPr>
      </p:pic>
      <p:pic>
        <p:nvPicPr>
          <p:cNvPr id="41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55393" y="2143904"/>
            <a:ext cx="744799" cy="1512168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755576" y="3444240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4r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43808" y="3436407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22560" y="3444240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-2r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6336" y="3429000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1r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96336" y="3383280"/>
            <a:ext cx="936104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400" dirty="0"/>
              <a:t>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8328" y="4725144"/>
            <a:ext cx="1512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-2r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131840" y="5608404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collected like terms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020272" y="5589240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/>
              <a:t>simplified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33400" y="914400"/>
            <a:ext cx="50614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800" dirty="0">
                <a:solidFill>
                  <a:prstClr val="black"/>
                </a:solidFill>
              </a:rPr>
              <a:t>Red paperclips are worth </a:t>
            </a:r>
            <a:r>
              <a:rPr lang="en-GB" sz="2800" b="1" dirty="0" err="1">
                <a:solidFill>
                  <a:prstClr val="black"/>
                </a:solidFill>
              </a:rPr>
              <a:t>r</a:t>
            </a:r>
            <a:r>
              <a:rPr lang="en-GB" sz="2800" dirty="0">
                <a:solidFill>
                  <a:prstClr val="black"/>
                </a:solidFill>
              </a:rPr>
              <a:t> pence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  <p:bldP spid="25" grpId="0"/>
      <p:bldP spid="32" grpId="0"/>
      <p:bldP spid="38" grpId="0"/>
      <p:bldP spid="36" grpId="0"/>
      <p:bldP spid="42" grpId="0"/>
      <p:bldP spid="43" grpId="0"/>
      <p:bldP spid="44" grpId="0"/>
      <p:bldP spid="45" grpId="0"/>
      <p:bldP spid="46" grpId="0" animBg="1"/>
      <p:bldP spid="47" grpId="0"/>
      <p:bldP spid="48" grpId="0"/>
      <p:bldP spid="4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5-Point Star 60"/>
          <p:cNvSpPr/>
          <p:nvPr/>
        </p:nvSpPr>
        <p:spPr>
          <a:xfrm>
            <a:off x="0" y="5257800"/>
            <a:ext cx="848072" cy="716632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prstClr val="black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9512" y="588352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Collecting Like Terms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9512" y="1340768"/>
            <a:ext cx="8784976" cy="4983832"/>
          </a:xfrm>
          <a:prstGeom prst="roundRect">
            <a:avLst>
              <a:gd name="adj" fmla="val 4130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457200" lvl="0" indent="-457200">
              <a:lnSpc>
                <a:spcPct val="150000"/>
              </a:lnSpc>
              <a:buClr>
                <a:srgbClr val="008000"/>
              </a:buClr>
            </a:pPr>
            <a:r>
              <a:rPr lang="en-US" sz="2400" dirty="0">
                <a:solidFill>
                  <a:schemeClr val="tx1"/>
                </a:solidFill>
              </a:rPr>
              <a:t>Write a long expression and then the simplified expression for: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If </a:t>
            </a:r>
            <a:r>
              <a:rPr lang="en-US" sz="2400" dirty="0" err="1">
                <a:solidFill>
                  <a:schemeClr val="tx1"/>
                </a:solidFill>
              </a:rPr>
              <a:t>g</a:t>
            </a:r>
            <a:r>
              <a:rPr lang="en-US" sz="2400" dirty="0">
                <a:solidFill>
                  <a:schemeClr val="tx1"/>
                </a:solidFill>
              </a:rPr>
              <a:t> = 2, </a:t>
            </a:r>
            <a:r>
              <a:rPr lang="en-US" sz="2400" dirty="0" err="1">
                <a:solidFill>
                  <a:schemeClr val="tx1"/>
                </a:solidFill>
              </a:rPr>
              <a:t>r</a:t>
            </a:r>
            <a:r>
              <a:rPr lang="en-US" sz="2400" dirty="0">
                <a:solidFill>
                  <a:schemeClr val="tx1"/>
                </a:solidFill>
              </a:rPr>
              <a:t> = 5 and </a:t>
            </a:r>
            <a:r>
              <a:rPr lang="en-US" sz="2400" dirty="0" err="1">
                <a:solidFill>
                  <a:schemeClr val="tx1"/>
                </a:solidFill>
              </a:rPr>
              <a:t>b</a:t>
            </a:r>
            <a:r>
              <a:rPr lang="en-US" sz="2400" dirty="0">
                <a:solidFill>
                  <a:schemeClr val="tx1"/>
                </a:solidFill>
              </a:rPr>
              <a:t> = 6, work out the</a:t>
            </a:r>
          </a:p>
          <a:p>
            <a:pPr marL="457200" lvl="0" indent="-457200">
              <a:buClr>
                <a:srgbClr val="008000"/>
              </a:buClr>
            </a:pPr>
            <a:r>
              <a:rPr lang="en-US" sz="2400" dirty="0">
                <a:solidFill>
                  <a:schemeClr val="tx1"/>
                </a:solidFill>
              </a:rPr>
              <a:t>	value of your answers for questions 1 to 3</a:t>
            </a:r>
          </a:p>
        </p:txBody>
      </p:sp>
      <p:grpSp>
        <p:nvGrpSpPr>
          <p:cNvPr id="2" name="Group 13"/>
          <p:cNvGrpSpPr/>
          <p:nvPr/>
        </p:nvGrpSpPr>
        <p:grpSpPr>
          <a:xfrm>
            <a:off x="6619528" y="4797152"/>
            <a:ext cx="2448272" cy="2088232"/>
            <a:chOff x="6876256" y="6093296"/>
            <a:chExt cx="2160240" cy="1872208"/>
          </a:xfrm>
        </p:grpSpPr>
        <p:sp>
          <p:nvSpPr>
            <p:cNvPr id="17" name="5-Point Star 16"/>
            <p:cNvSpPr/>
            <p:nvPr/>
          </p:nvSpPr>
          <p:spPr>
            <a:xfrm>
              <a:off x="6876256" y="6093296"/>
              <a:ext cx="2160240" cy="1872208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80491" y="6771085"/>
              <a:ext cx="1461339" cy="9105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b="1" dirty="0">
                  <a:solidFill>
                    <a:prstClr val="black"/>
                  </a:solidFill>
                </a:rPr>
                <a:t>Ask for the extension sheet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84168" y="1980129"/>
            <a:ext cx="305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3g + 2g + 2g + 4g =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2680" y="2447176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11g</a:t>
            </a:r>
          </a:p>
        </p:txBody>
      </p:sp>
      <p:pic>
        <p:nvPicPr>
          <p:cNvPr id="1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060849"/>
            <a:ext cx="575692" cy="1176782"/>
          </a:xfrm>
          <a:prstGeom prst="rect">
            <a:avLst/>
          </a:prstGeom>
          <a:noFill/>
        </p:spPr>
      </p:pic>
      <p:pic>
        <p:nvPicPr>
          <p:cNvPr id="19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956" y="2060849"/>
            <a:ext cx="575692" cy="1176782"/>
          </a:xfrm>
          <a:prstGeom prst="rect">
            <a:avLst/>
          </a:prstGeom>
          <a:noFill/>
        </p:spPr>
      </p:pic>
      <p:pic>
        <p:nvPicPr>
          <p:cNvPr id="20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76948" y="2060849"/>
            <a:ext cx="575692" cy="1176782"/>
          </a:xfrm>
          <a:prstGeom prst="rect">
            <a:avLst/>
          </a:prstGeom>
          <a:noFill/>
        </p:spPr>
      </p:pic>
      <p:pic>
        <p:nvPicPr>
          <p:cNvPr id="21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92464" y="2060849"/>
            <a:ext cx="575692" cy="1176782"/>
          </a:xfrm>
          <a:prstGeom prst="rect">
            <a:avLst/>
          </a:prstGeom>
          <a:noFill/>
        </p:spPr>
      </p:pic>
      <p:pic>
        <p:nvPicPr>
          <p:cNvPr id="22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22024" y="2060849"/>
            <a:ext cx="575692" cy="1176782"/>
          </a:xfrm>
          <a:prstGeom prst="rect">
            <a:avLst/>
          </a:prstGeom>
          <a:noFill/>
        </p:spPr>
      </p:pic>
      <p:pic>
        <p:nvPicPr>
          <p:cNvPr id="2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46668" y="2060849"/>
            <a:ext cx="575692" cy="1176782"/>
          </a:xfrm>
          <a:prstGeom prst="rect">
            <a:avLst/>
          </a:prstGeom>
          <a:noFill/>
        </p:spPr>
      </p:pic>
      <p:pic>
        <p:nvPicPr>
          <p:cNvPr id="2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228" y="2060849"/>
            <a:ext cx="575692" cy="1176782"/>
          </a:xfrm>
          <a:prstGeom prst="rect">
            <a:avLst/>
          </a:prstGeom>
          <a:noFill/>
        </p:spPr>
      </p:pic>
      <p:pic>
        <p:nvPicPr>
          <p:cNvPr id="25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060849"/>
            <a:ext cx="575692" cy="1176782"/>
          </a:xfrm>
          <a:prstGeom prst="rect">
            <a:avLst/>
          </a:prstGeom>
          <a:noFill/>
        </p:spPr>
      </p:pic>
      <p:pic>
        <p:nvPicPr>
          <p:cNvPr id="2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5496" y="2060849"/>
            <a:ext cx="575692" cy="1176782"/>
          </a:xfrm>
          <a:prstGeom prst="rect">
            <a:avLst/>
          </a:prstGeom>
          <a:noFill/>
        </p:spPr>
      </p:pic>
      <p:pic>
        <p:nvPicPr>
          <p:cNvPr id="2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860" y="2060849"/>
            <a:ext cx="575692" cy="1176782"/>
          </a:xfrm>
          <a:prstGeom prst="rect">
            <a:avLst/>
          </a:prstGeom>
          <a:noFill/>
        </p:spPr>
      </p:pic>
      <p:pic>
        <p:nvPicPr>
          <p:cNvPr id="28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420" y="2060849"/>
            <a:ext cx="575692" cy="1176782"/>
          </a:xfrm>
          <a:prstGeom prst="rect">
            <a:avLst/>
          </a:prstGeom>
          <a:noFill/>
        </p:spPr>
      </p:pic>
      <p:pic>
        <p:nvPicPr>
          <p:cNvPr id="29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8024" y="3212976"/>
            <a:ext cx="567466" cy="1152128"/>
          </a:xfrm>
          <a:prstGeom prst="rect">
            <a:avLst/>
          </a:prstGeom>
          <a:noFill/>
        </p:spPr>
      </p:pic>
      <p:pic>
        <p:nvPicPr>
          <p:cNvPr id="30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3212976"/>
            <a:ext cx="567466" cy="1152128"/>
          </a:xfrm>
          <a:prstGeom prst="rect">
            <a:avLst/>
          </a:prstGeom>
          <a:noFill/>
        </p:spPr>
      </p:pic>
      <p:pic>
        <p:nvPicPr>
          <p:cNvPr id="31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3550" y="3212976"/>
            <a:ext cx="567466" cy="1152128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1608624" y="334768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pic>
        <p:nvPicPr>
          <p:cNvPr id="33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56662" y="3212976"/>
            <a:ext cx="567466" cy="1152128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4761736" y="3347685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pic>
        <p:nvPicPr>
          <p:cNvPr id="35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3212976"/>
            <a:ext cx="567466" cy="1152128"/>
          </a:xfrm>
          <a:prstGeom prst="rect">
            <a:avLst/>
          </a:prstGeom>
          <a:noFill/>
        </p:spPr>
      </p:pic>
      <p:pic>
        <p:nvPicPr>
          <p:cNvPr id="36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9352" y="3212976"/>
            <a:ext cx="567466" cy="1152128"/>
          </a:xfrm>
          <a:prstGeom prst="rect">
            <a:avLst/>
          </a:prstGeom>
          <a:noFill/>
        </p:spPr>
      </p:pic>
      <p:pic>
        <p:nvPicPr>
          <p:cNvPr id="37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6816" y="3212976"/>
            <a:ext cx="567466" cy="1152128"/>
          </a:xfrm>
          <a:prstGeom prst="rect">
            <a:avLst/>
          </a:prstGeom>
          <a:noFill/>
        </p:spPr>
      </p:pic>
      <p:pic>
        <p:nvPicPr>
          <p:cNvPr id="38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6376" y="3212976"/>
            <a:ext cx="567466" cy="1152128"/>
          </a:xfrm>
          <a:prstGeom prst="rect">
            <a:avLst/>
          </a:prstGeom>
          <a:noFill/>
        </p:spPr>
      </p:pic>
      <p:pic>
        <p:nvPicPr>
          <p:cNvPr id="41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90414" y="3212976"/>
            <a:ext cx="567466" cy="1152128"/>
          </a:xfrm>
          <a:prstGeom prst="rect">
            <a:avLst/>
          </a:prstGeom>
          <a:noFill/>
        </p:spPr>
      </p:pic>
      <p:pic>
        <p:nvPicPr>
          <p:cNvPr id="86018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365104"/>
            <a:ext cx="504056" cy="992360"/>
          </a:xfrm>
          <a:prstGeom prst="rect">
            <a:avLst/>
          </a:prstGeom>
          <a:noFill/>
        </p:spPr>
      </p:pic>
      <p:pic>
        <p:nvPicPr>
          <p:cNvPr id="42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2344" y="4365104"/>
            <a:ext cx="504056" cy="992360"/>
          </a:xfrm>
          <a:prstGeom prst="rect">
            <a:avLst/>
          </a:prstGeom>
          <a:noFill/>
        </p:spPr>
      </p:pic>
      <p:pic>
        <p:nvPicPr>
          <p:cNvPr id="43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00376" y="4365104"/>
            <a:ext cx="504056" cy="992360"/>
          </a:xfrm>
          <a:prstGeom prst="rect">
            <a:avLst/>
          </a:prstGeom>
          <a:noFill/>
        </p:spPr>
      </p:pic>
      <p:sp>
        <p:nvSpPr>
          <p:cNvPr id="45" name="TextBox 44"/>
          <p:cNvSpPr txBox="1"/>
          <p:nvPr/>
        </p:nvSpPr>
        <p:spPr>
          <a:xfrm>
            <a:off x="3275856" y="4510861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pic>
        <p:nvPicPr>
          <p:cNvPr id="46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2944" y="4365104"/>
            <a:ext cx="504056" cy="992360"/>
          </a:xfrm>
          <a:prstGeom prst="rect">
            <a:avLst/>
          </a:prstGeom>
          <a:noFill/>
        </p:spPr>
      </p:pic>
      <p:pic>
        <p:nvPicPr>
          <p:cNvPr id="47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365104"/>
            <a:ext cx="504056" cy="992360"/>
          </a:xfrm>
          <a:prstGeom prst="rect">
            <a:avLst/>
          </a:prstGeom>
          <a:noFill/>
        </p:spPr>
      </p:pic>
      <p:pic>
        <p:nvPicPr>
          <p:cNvPr id="48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4365104"/>
            <a:ext cx="504056" cy="992360"/>
          </a:xfrm>
          <a:prstGeom prst="rect">
            <a:avLst/>
          </a:prstGeom>
          <a:noFill/>
        </p:spPr>
      </p:pic>
      <p:pic>
        <p:nvPicPr>
          <p:cNvPr id="49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23144" y="4365104"/>
            <a:ext cx="504056" cy="992360"/>
          </a:xfrm>
          <a:prstGeom prst="rect">
            <a:avLst/>
          </a:prstGeom>
          <a:noFill/>
        </p:spPr>
      </p:pic>
      <p:pic>
        <p:nvPicPr>
          <p:cNvPr id="50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4365104"/>
            <a:ext cx="504056" cy="992360"/>
          </a:xfrm>
          <a:prstGeom prst="rect">
            <a:avLst/>
          </a:prstGeom>
          <a:noFill/>
        </p:spPr>
      </p:pic>
      <p:pic>
        <p:nvPicPr>
          <p:cNvPr id="51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365104"/>
            <a:ext cx="504056" cy="992360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6084168" y="3117582"/>
            <a:ext cx="305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2r – r + 5r – 2r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=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02680" y="3584629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4r</a:t>
            </a:r>
          </a:p>
        </p:txBody>
      </p:sp>
      <p:pic>
        <p:nvPicPr>
          <p:cNvPr id="54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89294" y="3212976"/>
            <a:ext cx="567466" cy="1152128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6084168" y="4295998"/>
            <a:ext cx="305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3b + 3b – 2b + b</a:t>
            </a:r>
          </a:p>
          <a:p>
            <a:r>
              <a:rPr lang="en-GB" sz="3200" b="1" dirty="0">
                <a:solidFill>
                  <a:srgbClr val="FF0000"/>
                </a:solidFill>
              </a:rPr>
              <a:t>=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02680" y="4763045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5b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162800" y="2600980"/>
            <a:ext cx="99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162800" y="3606224"/>
            <a:ext cx="99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162800" y="4825424"/>
            <a:ext cx="990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52" grpId="0"/>
      <p:bldP spid="53" grpId="0"/>
      <p:bldP spid="55" grpId="0"/>
      <p:bldP spid="56" grpId="0"/>
      <p:bldP spid="57" grpId="0"/>
      <p:bldP spid="58" grpId="0"/>
      <p:bldP spid="5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097852"/>
            <a:ext cx="7128792" cy="647580"/>
          </a:xfrm>
          <a:prstGeom prst="roundRect">
            <a:avLst>
              <a:gd name="adj" fmla="val 211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                  Extension Work</a:t>
            </a:r>
          </a:p>
        </p:txBody>
      </p:sp>
      <p:pic>
        <p:nvPicPr>
          <p:cNvPr id="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220617"/>
            <a:ext cx="575692" cy="1176782"/>
          </a:xfrm>
          <a:prstGeom prst="rect">
            <a:avLst/>
          </a:prstGeom>
          <a:noFill/>
        </p:spPr>
      </p:pic>
      <p:pic>
        <p:nvPicPr>
          <p:cNvPr id="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948" y="2220617"/>
            <a:ext cx="575692" cy="1176782"/>
          </a:xfrm>
          <a:prstGeom prst="rect">
            <a:avLst/>
          </a:prstGeom>
          <a:noFill/>
        </p:spPr>
      </p:pic>
      <p:pic>
        <p:nvPicPr>
          <p:cNvPr id="8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04940" y="2220617"/>
            <a:ext cx="575692" cy="1176782"/>
          </a:xfrm>
          <a:prstGeom prst="rect">
            <a:avLst/>
          </a:prstGeom>
          <a:noFill/>
        </p:spPr>
      </p:pic>
      <p:pic>
        <p:nvPicPr>
          <p:cNvPr id="9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2160" y="4509120"/>
            <a:ext cx="575692" cy="1176782"/>
          </a:xfrm>
          <a:prstGeom prst="rect">
            <a:avLst/>
          </a:prstGeom>
          <a:noFill/>
        </p:spPr>
      </p:pic>
      <p:pic>
        <p:nvPicPr>
          <p:cNvPr id="10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4509120"/>
            <a:ext cx="575692" cy="1176782"/>
          </a:xfrm>
          <a:prstGeom prst="rect">
            <a:avLst/>
          </a:prstGeom>
          <a:noFill/>
        </p:spPr>
      </p:pic>
      <p:pic>
        <p:nvPicPr>
          <p:cNvPr id="13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2220617"/>
            <a:ext cx="575692" cy="1176782"/>
          </a:xfrm>
          <a:prstGeom prst="rect">
            <a:avLst/>
          </a:prstGeom>
          <a:noFill/>
        </p:spPr>
      </p:pic>
      <p:pic>
        <p:nvPicPr>
          <p:cNvPr id="1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53488" y="2220617"/>
            <a:ext cx="575692" cy="1176782"/>
          </a:xfrm>
          <a:prstGeom prst="rect">
            <a:avLst/>
          </a:prstGeom>
          <a:noFill/>
        </p:spPr>
      </p:pic>
      <p:pic>
        <p:nvPicPr>
          <p:cNvPr id="15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2852" y="2220617"/>
            <a:ext cx="575692" cy="1176782"/>
          </a:xfrm>
          <a:prstGeom prst="rect">
            <a:avLst/>
          </a:prstGeom>
          <a:noFill/>
        </p:spPr>
      </p:pic>
      <p:pic>
        <p:nvPicPr>
          <p:cNvPr id="16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2276872"/>
            <a:ext cx="567466" cy="1152128"/>
          </a:xfrm>
          <a:prstGeom prst="rect">
            <a:avLst/>
          </a:prstGeom>
          <a:noFill/>
        </p:spPr>
      </p:pic>
      <p:pic>
        <p:nvPicPr>
          <p:cNvPr id="17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3368" y="2276872"/>
            <a:ext cx="567466" cy="1152128"/>
          </a:xfrm>
          <a:prstGeom prst="rect">
            <a:avLst/>
          </a:prstGeom>
          <a:noFill/>
        </p:spPr>
      </p:pic>
      <p:pic>
        <p:nvPicPr>
          <p:cNvPr id="18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3429000"/>
            <a:ext cx="567466" cy="1152128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5508104" y="3501008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87824" y="3563709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pic>
        <p:nvPicPr>
          <p:cNvPr id="21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2204864"/>
            <a:ext cx="567466" cy="1152128"/>
          </a:xfrm>
          <a:prstGeom prst="rect">
            <a:avLst/>
          </a:prstGeom>
          <a:noFill/>
        </p:spPr>
      </p:pic>
      <p:pic>
        <p:nvPicPr>
          <p:cNvPr id="22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21640" y="2204864"/>
            <a:ext cx="567466" cy="1152128"/>
          </a:xfrm>
          <a:prstGeom prst="rect">
            <a:avLst/>
          </a:prstGeom>
          <a:noFill/>
        </p:spPr>
      </p:pic>
      <p:pic>
        <p:nvPicPr>
          <p:cNvPr id="23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104" y="2204864"/>
            <a:ext cx="567466" cy="1152128"/>
          </a:xfrm>
          <a:prstGeom prst="rect">
            <a:avLst/>
          </a:prstGeom>
          <a:noFill/>
        </p:spPr>
      </p:pic>
      <p:pic>
        <p:nvPicPr>
          <p:cNvPr id="24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58664" y="2204864"/>
            <a:ext cx="567466" cy="1152128"/>
          </a:xfrm>
          <a:prstGeom prst="rect">
            <a:avLst/>
          </a:prstGeom>
          <a:noFill/>
        </p:spPr>
      </p:pic>
      <p:pic>
        <p:nvPicPr>
          <p:cNvPr id="25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524872"/>
            <a:ext cx="504056" cy="992360"/>
          </a:xfrm>
          <a:prstGeom prst="rect">
            <a:avLst/>
          </a:prstGeom>
          <a:noFill/>
        </p:spPr>
      </p:pic>
      <p:pic>
        <p:nvPicPr>
          <p:cNvPr id="26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0336" y="4524872"/>
            <a:ext cx="504056" cy="992360"/>
          </a:xfrm>
          <a:prstGeom prst="rect">
            <a:avLst/>
          </a:prstGeom>
          <a:noFill/>
        </p:spPr>
      </p:pic>
      <p:pic>
        <p:nvPicPr>
          <p:cNvPr id="27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524872"/>
            <a:ext cx="504056" cy="992360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2699792" y="472514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Take away</a:t>
            </a:r>
          </a:p>
        </p:txBody>
      </p:sp>
      <p:pic>
        <p:nvPicPr>
          <p:cNvPr id="29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78928" y="3429000"/>
            <a:ext cx="504056" cy="992360"/>
          </a:xfrm>
          <a:prstGeom prst="rect">
            <a:avLst/>
          </a:prstGeom>
          <a:noFill/>
        </p:spPr>
      </p:pic>
      <p:pic>
        <p:nvPicPr>
          <p:cNvPr id="30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429000"/>
            <a:ext cx="504056" cy="992360"/>
          </a:xfrm>
          <a:prstGeom prst="rect">
            <a:avLst/>
          </a:prstGeom>
          <a:noFill/>
        </p:spPr>
      </p:pic>
      <p:pic>
        <p:nvPicPr>
          <p:cNvPr id="31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429000"/>
            <a:ext cx="504056" cy="992360"/>
          </a:xfrm>
          <a:prstGeom prst="rect">
            <a:avLst/>
          </a:prstGeom>
          <a:noFill/>
        </p:spPr>
      </p:pic>
      <p:pic>
        <p:nvPicPr>
          <p:cNvPr id="32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43224" y="3429000"/>
            <a:ext cx="504056" cy="992360"/>
          </a:xfrm>
          <a:prstGeom prst="rect">
            <a:avLst/>
          </a:prstGeom>
          <a:noFill/>
        </p:spPr>
      </p:pic>
      <p:pic>
        <p:nvPicPr>
          <p:cNvPr id="33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3429000"/>
            <a:ext cx="504056" cy="992360"/>
          </a:xfrm>
          <a:prstGeom prst="rect">
            <a:avLst/>
          </a:prstGeom>
          <a:noFill/>
        </p:spPr>
      </p:pic>
      <p:pic>
        <p:nvPicPr>
          <p:cNvPr id="34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356992"/>
            <a:ext cx="504056" cy="992360"/>
          </a:xfrm>
          <a:prstGeom prst="rect">
            <a:avLst/>
          </a:prstGeom>
          <a:noFill/>
        </p:spPr>
      </p:pic>
      <p:pic>
        <p:nvPicPr>
          <p:cNvPr id="35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3230" y="3429000"/>
            <a:ext cx="567466" cy="1152128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107504" y="220486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7504" y="338893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2.</a:t>
            </a:r>
          </a:p>
        </p:txBody>
      </p:sp>
      <p:pic>
        <p:nvPicPr>
          <p:cNvPr id="38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429000"/>
            <a:ext cx="567466" cy="1152128"/>
          </a:xfrm>
          <a:prstGeom prst="rect">
            <a:avLst/>
          </a:prstGeom>
          <a:noFill/>
        </p:spPr>
      </p:pic>
      <p:pic>
        <p:nvPicPr>
          <p:cNvPr id="39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5096" y="3429000"/>
            <a:ext cx="567466" cy="1152128"/>
          </a:xfrm>
          <a:prstGeom prst="rect">
            <a:avLst/>
          </a:prstGeom>
          <a:noFill/>
        </p:spPr>
      </p:pic>
      <p:pic>
        <p:nvPicPr>
          <p:cNvPr id="40" name="Picture 2" descr="http://www.teach2theplanet.com/images/red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32560" y="3429000"/>
            <a:ext cx="567466" cy="1152128"/>
          </a:xfrm>
          <a:prstGeom prst="rect">
            <a:avLst/>
          </a:prstGeom>
          <a:noFill/>
        </p:spPr>
      </p:pic>
      <p:sp>
        <p:nvSpPr>
          <p:cNvPr id="41" name="TextBox 40"/>
          <p:cNvSpPr txBox="1"/>
          <p:nvPr/>
        </p:nvSpPr>
        <p:spPr>
          <a:xfrm>
            <a:off x="107504" y="446905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3.</a:t>
            </a:r>
          </a:p>
        </p:txBody>
      </p:sp>
      <p:pic>
        <p:nvPicPr>
          <p:cNvPr id="42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9088" y="4581128"/>
            <a:ext cx="504056" cy="992360"/>
          </a:xfrm>
          <a:prstGeom prst="rect">
            <a:avLst/>
          </a:prstGeom>
          <a:noFill/>
        </p:spPr>
      </p:pic>
      <p:pic>
        <p:nvPicPr>
          <p:cNvPr id="43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4581128"/>
            <a:ext cx="504056" cy="992360"/>
          </a:xfrm>
          <a:prstGeom prst="rect">
            <a:avLst/>
          </a:prstGeom>
          <a:noFill/>
        </p:spPr>
      </p:pic>
      <p:pic>
        <p:nvPicPr>
          <p:cNvPr id="44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4168" y="2204864"/>
            <a:ext cx="575692" cy="1176782"/>
          </a:xfrm>
          <a:prstGeom prst="rect">
            <a:avLst/>
          </a:prstGeom>
          <a:noFill/>
        </p:spPr>
      </p:pic>
      <p:pic>
        <p:nvPicPr>
          <p:cNvPr id="45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204864"/>
            <a:ext cx="575692" cy="1176782"/>
          </a:xfrm>
          <a:prstGeom prst="rect">
            <a:avLst/>
          </a:prstGeom>
          <a:noFill/>
        </p:spPr>
      </p:pic>
      <p:pic>
        <p:nvPicPr>
          <p:cNvPr id="46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8620" y="4509120"/>
            <a:ext cx="575692" cy="1176782"/>
          </a:xfrm>
          <a:prstGeom prst="rect">
            <a:avLst/>
          </a:prstGeom>
          <a:noFill/>
        </p:spPr>
      </p:pic>
      <p:pic>
        <p:nvPicPr>
          <p:cNvPr id="47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39032" y="4509120"/>
            <a:ext cx="575692" cy="1176782"/>
          </a:xfrm>
          <a:prstGeom prst="rect">
            <a:avLst/>
          </a:prstGeom>
          <a:noFill/>
        </p:spPr>
      </p:pic>
      <p:pic>
        <p:nvPicPr>
          <p:cNvPr id="48" name="Picture 2" descr="http://www.teach2theplanet.com/images/greenp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509120"/>
            <a:ext cx="575692" cy="1176782"/>
          </a:xfrm>
          <a:prstGeom prst="rect">
            <a:avLst/>
          </a:prstGeom>
          <a:noFill/>
        </p:spPr>
      </p:pic>
      <p:pic>
        <p:nvPicPr>
          <p:cNvPr id="49" name="Picture 2" descr="http://www.teach2theplanet.com/images/blackpc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4509120"/>
            <a:ext cx="504056" cy="992360"/>
          </a:xfrm>
          <a:prstGeom prst="rect">
            <a:avLst/>
          </a:prstGeom>
          <a:noFill/>
        </p:spPr>
      </p:pic>
      <p:sp>
        <p:nvSpPr>
          <p:cNvPr id="51" name="5-Point Star 50"/>
          <p:cNvSpPr/>
          <p:nvPr/>
        </p:nvSpPr>
        <p:spPr>
          <a:xfrm>
            <a:off x="323528" y="908720"/>
            <a:ext cx="1080120" cy="1008112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9552" y="620688"/>
            <a:ext cx="8064896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Plenary: True or False?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553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44008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b="1" dirty="0">
                <a:solidFill>
                  <a:schemeClr val="tx1"/>
                </a:solidFill>
              </a:rPr>
              <a:t>You can use any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b="1" dirty="0">
                <a:solidFill>
                  <a:schemeClr val="tx1"/>
                </a:solidFill>
              </a:rPr>
              <a:t>letters in algebraic 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9552" y="620688"/>
            <a:ext cx="8064896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Plenary: </a:t>
            </a:r>
            <a:r>
              <a:rPr lang="en-US" sz="2200" b="1" dirty="0">
                <a:solidFill>
                  <a:schemeClr val="bg1"/>
                </a:solidFill>
              </a:rPr>
              <a:t>True or False?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553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b="1" dirty="0">
                <a:solidFill>
                  <a:schemeClr val="tx1"/>
                </a:solidFill>
              </a:rPr>
              <a:t>5</a:t>
            </a:r>
            <a:r>
              <a:rPr lang="en-US" sz="2800" dirty="0">
                <a:solidFill>
                  <a:schemeClr val="tx1"/>
                </a:solidFill>
              </a:rPr>
              <a:t> more than </a:t>
            </a:r>
            <a:r>
              <a:rPr lang="en-US" sz="2800" b="1" dirty="0" err="1">
                <a:solidFill>
                  <a:schemeClr val="tx1"/>
                </a:solidFill>
              </a:rPr>
              <a:t>n</a:t>
            </a:r>
            <a:r>
              <a:rPr lang="en-US" sz="2800" dirty="0">
                <a:solidFill>
                  <a:schemeClr val="tx1"/>
                </a:solidFill>
              </a:rPr>
              <a:t> is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b="1" dirty="0" err="1">
                <a:solidFill>
                  <a:schemeClr val="tx1"/>
                </a:solidFill>
              </a:rPr>
              <a:t>n</a:t>
            </a:r>
            <a:r>
              <a:rPr lang="en-US" sz="2800" b="1" dirty="0">
                <a:solidFill>
                  <a:schemeClr val="tx1"/>
                </a:solidFill>
              </a:rPr>
              <a:t> + 5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44008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b="1" dirty="0">
                <a:solidFill>
                  <a:schemeClr val="tx1"/>
                </a:solidFill>
              </a:rPr>
              <a:t>n + 5 </a:t>
            </a:r>
            <a:r>
              <a:rPr lang="en-US" sz="2800" dirty="0">
                <a:solidFill>
                  <a:schemeClr val="tx1"/>
                </a:solidFill>
              </a:rPr>
              <a:t>is the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same as </a:t>
            </a:r>
            <a:r>
              <a:rPr lang="en-US" sz="2800" b="1" dirty="0">
                <a:solidFill>
                  <a:schemeClr val="tx1"/>
                </a:solidFill>
              </a:rPr>
              <a:t>5 +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9552" y="620688"/>
            <a:ext cx="8064896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Plenary: </a:t>
            </a:r>
            <a:r>
              <a:rPr lang="en-US" sz="2200" b="1" dirty="0">
                <a:solidFill>
                  <a:schemeClr val="bg1"/>
                </a:solidFill>
              </a:rPr>
              <a:t>True or False?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553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Bob is </a:t>
            </a:r>
            <a:r>
              <a:rPr lang="en-US" sz="2800" b="1" dirty="0" err="1">
                <a:solidFill>
                  <a:schemeClr val="tx1"/>
                </a:solidFill>
              </a:rPr>
              <a:t>t</a:t>
            </a:r>
            <a:r>
              <a:rPr lang="en-US" sz="2800" dirty="0">
                <a:solidFill>
                  <a:schemeClr val="tx1"/>
                </a:solidFill>
              </a:rPr>
              <a:t> years old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Rob is </a:t>
            </a:r>
            <a:r>
              <a:rPr lang="en-US" sz="2800" b="1" dirty="0">
                <a:solidFill>
                  <a:schemeClr val="tx1"/>
                </a:solidFill>
              </a:rPr>
              <a:t>5</a:t>
            </a:r>
            <a:r>
              <a:rPr lang="en-US" sz="2800" dirty="0">
                <a:solidFill>
                  <a:schemeClr val="tx1"/>
                </a:solidFill>
              </a:rPr>
              <a:t> years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older than Bob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So, Rob is </a:t>
            </a:r>
            <a:r>
              <a:rPr lang="en-US" sz="2800" b="1" dirty="0">
                <a:solidFill>
                  <a:schemeClr val="tx1"/>
                </a:solidFill>
              </a:rPr>
              <a:t>t – 5 </a:t>
            </a:r>
            <a:r>
              <a:rPr lang="en-US" sz="2800" dirty="0">
                <a:solidFill>
                  <a:schemeClr val="tx1"/>
                </a:solidFill>
              </a:rPr>
              <a:t>years old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44008" y="1328068"/>
            <a:ext cx="3997326" cy="4350984"/>
          </a:xfrm>
          <a:prstGeom prst="roundRect">
            <a:avLst>
              <a:gd name="adj" fmla="val 332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My dad is twice as old as me. 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If I am </a:t>
            </a:r>
            <a:r>
              <a:rPr lang="en-US" sz="2800" b="1" dirty="0">
                <a:solidFill>
                  <a:schemeClr val="tx1"/>
                </a:solidFill>
              </a:rPr>
              <a:t>y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years old, how old </a:t>
            </a:r>
          </a:p>
          <a:p>
            <a:pPr marL="176213" indent="-176213" algn="ctr">
              <a:lnSpc>
                <a:spcPct val="150000"/>
              </a:lnSpc>
              <a:buClr>
                <a:srgbClr val="0000FF"/>
              </a:buClr>
            </a:pPr>
            <a:r>
              <a:rPr lang="en-US" sz="2800" dirty="0">
                <a:solidFill>
                  <a:schemeClr val="tx1"/>
                </a:solidFill>
              </a:rPr>
              <a:t>is my dad?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took 2 out?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8104" y="2780928"/>
            <a:ext cx="316835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1" dirty="0"/>
              <a:t>n-2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added 4?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80" y="2780928"/>
            <a:ext cx="345638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1" dirty="0"/>
              <a:t>n+4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took 12 out?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8064" y="2941201"/>
            <a:ext cx="43924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b="1" dirty="0"/>
              <a:t>n+12</a:t>
            </a:r>
            <a:endParaRPr lang="en-GB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148064" y="2920752"/>
            <a:ext cx="4392488" cy="22159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3800" b="1" dirty="0"/>
              <a:t>n-12</a:t>
            </a:r>
            <a:endParaRPr lang="en-GB" sz="1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added 100?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4048" y="3007112"/>
            <a:ext cx="47525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b="1" dirty="0"/>
              <a:t>n+100</a:t>
            </a:r>
            <a:endParaRPr lang="en-GB" sz="1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added another pot?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8064" y="2780928"/>
            <a:ext cx="475252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b="1" dirty="0" err="1"/>
              <a:t>n+n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92080" y="2798346"/>
            <a:ext cx="4752528" cy="26468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600" b="1" dirty="0"/>
              <a:t>2xn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36096" y="2852936"/>
            <a:ext cx="4752528" cy="26468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600" b="1" dirty="0"/>
              <a:t>2n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www.visualphotos.com/photo/2x2651315/jar_of_colored_paper_clips_oof072.jpg"/>
          <p:cNvPicPr>
            <a:picLocks noChangeAspect="1" noChangeArrowheads="1"/>
          </p:cNvPicPr>
          <p:nvPr/>
        </p:nvPicPr>
        <p:blipFill>
          <a:blip r:embed="rId3" cstate="print"/>
          <a:srcRect b="5784"/>
          <a:stretch>
            <a:fillRect/>
          </a:stretch>
        </p:blipFill>
        <p:spPr bwMode="auto">
          <a:xfrm>
            <a:off x="971600" y="1124744"/>
            <a:ext cx="4032448" cy="4383096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Paperclips </a:t>
            </a:r>
          </a:p>
        </p:txBody>
      </p:sp>
      <p:pic>
        <p:nvPicPr>
          <p:cNvPr id="15364" name="Picture 4" descr="http://www.istockphoto.com/file_thumbview_approve/3043392/2/istockphoto_3043392-paper-clips-on-whit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-604837" y="3843337"/>
            <a:ext cx="3619500" cy="240982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148064" y="1556792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if I added another 2 more pots?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4048" y="2863096"/>
            <a:ext cx="47525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b="1" dirty="0" err="1"/>
              <a:t>n+n+n</a:t>
            </a:r>
            <a:endParaRPr lang="en-GB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04048" y="2852936"/>
            <a:ext cx="4139952" cy="26468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/>
              <a:t>3xn</a:t>
            </a:r>
            <a:endParaRPr lang="en-GB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32040" y="2924944"/>
            <a:ext cx="4139952" cy="26468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/>
              <a:t>3n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16632"/>
            <a:ext cx="7272808" cy="6084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Your Turn: Hair Clips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472" y="2003356"/>
            <a:ext cx="4644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How can we represent the number of hair clips in the box?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7584" y="2420888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http://www.pretty-pieces.co.uk/v/vspfiles/photos/S10XHAGY06-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157192"/>
            <a:ext cx="1428750" cy="1219201"/>
          </a:xfrm>
          <a:prstGeom prst="rect">
            <a:avLst/>
          </a:prstGeom>
          <a:noFill/>
        </p:spPr>
      </p:pic>
      <p:pic>
        <p:nvPicPr>
          <p:cNvPr id="2052" name="Picture 4" descr="http://msofficer.files.wordpress.com/2010/05/metallic-hair-cli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013176"/>
            <a:ext cx="1584176" cy="158417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79512" y="1044025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Elizabeth</a:t>
            </a:r>
            <a:r>
              <a:rPr lang="en-GB" sz="3200" dirty="0"/>
              <a:t> has a box of hair clips at home</a:t>
            </a:r>
          </a:p>
        </p:txBody>
      </p:sp>
      <p:pic>
        <p:nvPicPr>
          <p:cNvPr id="2054" name="Picture 6" descr="http://papercraftprintable.com/wp-content/gallery/cache/111__400x360_red_valentine_gift_box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3810000" cy="31718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4193</TotalTime>
  <Words>1219</Words>
  <Application>Microsoft Office PowerPoint</Application>
  <PresentationFormat>On-screen Show (4:3)</PresentationFormat>
  <Paragraphs>292</Paragraphs>
  <Slides>29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(Headings)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z.coomber</dc:creator>
  <cp:lastModifiedBy>mr cooke</cp:lastModifiedBy>
  <cp:revision>17</cp:revision>
  <dcterms:created xsi:type="dcterms:W3CDTF">2012-01-11T10:30:54Z</dcterms:created>
  <dcterms:modified xsi:type="dcterms:W3CDTF">2020-10-05T10:42:06Z</dcterms:modified>
</cp:coreProperties>
</file>