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9" r:id="rId5"/>
    <p:sldId id="257" r:id="rId6"/>
    <p:sldId id="263" r:id="rId7"/>
    <p:sldId id="267" r:id="rId8"/>
    <p:sldId id="270" r:id="rId9"/>
    <p:sldId id="271" r:id="rId10"/>
    <p:sldId id="262" r:id="rId11"/>
    <p:sldId id="265" r:id="rId12"/>
    <p:sldId id="273" r:id="rId13"/>
    <p:sldId id="274" r:id="rId14"/>
    <p:sldId id="275" r:id="rId15"/>
    <p:sldId id="277" r:id="rId16"/>
    <p:sldId id="278" r:id="rId17"/>
    <p:sldId id="272" r:id="rId18"/>
    <p:sldId id="268" r:id="rId19"/>
    <p:sldId id="26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88727E-A013-4EF8-9CE0-3AB9B0BB9070}" v="21" dt="2023-07-17T11:19:00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406C1-360C-401D-982C-48D3F98B7B4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BF39E-89C8-469C-83D8-2CCBDE19C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048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11/09/2023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91126" y="1479223"/>
            <a:ext cx="4978401" cy="26010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91125" y="4735888"/>
            <a:ext cx="4978401" cy="19544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24904"/>
            <a:ext cx="4978401" cy="2617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937974" y="4269330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Fractions of Quantities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1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Comparing Fractions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9670" y="5047952"/>
            <a:ext cx="4729021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AutoNum type="alphaLcParenR"/>
            </a:pPr>
            <a:r>
              <a:rPr lang="en-GB" sz="2400" dirty="0"/>
              <a:t>Find 5cm as a fraction of 15cm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400" dirty="0"/>
              <a:t>Find 7 days as a fraction of 4 weeks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9AC095-E036-4A6F-8DEA-1DD229FA12ED}"/>
                  </a:ext>
                </a:extLst>
              </p:cNvPr>
              <p:cNvSpPr txBox="1"/>
              <p:nvPr/>
            </p:nvSpPr>
            <p:spPr>
              <a:xfrm>
                <a:off x="7048500" y="1685925"/>
                <a:ext cx="3916941" cy="16633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Write these fractions from smallest to biggest:</a:t>
                </a:r>
              </a:p>
              <a:p>
                <a:endParaRPr lang="en-GB" dirty="0"/>
              </a:p>
              <a:p>
                <a:r>
                  <a:rPr lang="en-GB" sz="3200" dirty="0"/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3200" dirty="0"/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200" dirty="0"/>
                  <a:t> , 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3200" dirty="0"/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9AC095-E036-4A6F-8DEA-1DD229FA1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0" y="1685925"/>
                <a:ext cx="3916941" cy="1663340"/>
              </a:xfrm>
              <a:prstGeom prst="rect">
                <a:avLst/>
              </a:prstGeom>
              <a:blipFill>
                <a:blip r:embed="rId3"/>
                <a:stretch>
                  <a:fillRect l="-3888" t="-2206" b="-33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0">
            <a:extLst>
              <a:ext uri="{FF2B5EF4-FFF2-40B4-BE49-F238E27FC236}">
                <a16:creationId xmlns:a16="http://schemas.microsoft.com/office/drawing/2014/main" id="{FE9471D7-088C-4A52-B539-1B302E8027DA}"/>
              </a:ext>
            </a:extLst>
          </p:cNvPr>
          <p:cNvSpPr/>
          <p:nvPr/>
        </p:nvSpPr>
        <p:spPr>
          <a:xfrm>
            <a:off x="6829425" y="4704444"/>
            <a:ext cx="4932117" cy="19859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DAE1DD-215E-4B96-A092-7AD720BE71BA}"/>
              </a:ext>
            </a:extLst>
          </p:cNvPr>
          <p:cNvSpPr txBox="1"/>
          <p:nvPr/>
        </p:nvSpPr>
        <p:spPr>
          <a:xfrm>
            <a:off x="6733311" y="4253567"/>
            <a:ext cx="5611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Improper and Mixed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7C2CE4-088F-4E3F-89F9-01FFAD5EC2C0}"/>
                  </a:ext>
                </a:extLst>
              </p:cNvPr>
              <p:cNvSpPr txBox="1"/>
              <p:nvPr/>
            </p:nvSpPr>
            <p:spPr>
              <a:xfrm>
                <a:off x="6939422" y="4500797"/>
                <a:ext cx="4729021" cy="2162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sz="2400" dirty="0"/>
                  <a:t>What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as a mixed number?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sz="2400" dirty="0"/>
                  <a:t>What is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as an improper fraction?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7C2CE4-088F-4E3F-89F9-01FFAD5EC2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9422" y="4500797"/>
                <a:ext cx="4729021" cy="2162323"/>
              </a:xfrm>
              <a:prstGeom prst="rect">
                <a:avLst/>
              </a:prstGeom>
              <a:blipFill>
                <a:blip r:embed="rId4"/>
                <a:stretch>
                  <a:fillRect l="-2062" b="-53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5E6A8B2F-1749-4245-9095-7FC9F564501A}"/>
              </a:ext>
            </a:extLst>
          </p:cNvPr>
          <p:cNvSpPr txBox="1"/>
          <p:nvPr/>
        </p:nvSpPr>
        <p:spPr>
          <a:xfrm>
            <a:off x="1026577" y="1122593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Adding and Subtracting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C64CD9-32BC-4C3F-BCC1-8A1BC7CE338B}"/>
              </a:ext>
            </a:extLst>
          </p:cNvPr>
          <p:cNvSpPr txBox="1"/>
          <p:nvPr/>
        </p:nvSpPr>
        <p:spPr>
          <a:xfrm>
            <a:off x="3086100" y="3244334"/>
            <a:ext cx="6172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3F59BA-2A98-4850-8A97-BF265D80AB6A}"/>
                  </a:ext>
                </a:extLst>
              </p:cNvPr>
              <p:cNvSpPr txBox="1"/>
              <p:nvPr/>
            </p:nvSpPr>
            <p:spPr>
              <a:xfrm>
                <a:off x="706845" y="1782500"/>
                <a:ext cx="187672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3F59BA-2A98-4850-8A97-BF265D80A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45" y="1782500"/>
                <a:ext cx="1876720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585E456-AD7A-4B51-852B-51B9E7E9DCD0}"/>
                  </a:ext>
                </a:extLst>
              </p:cNvPr>
              <p:cNvSpPr txBox="1"/>
              <p:nvPr/>
            </p:nvSpPr>
            <p:spPr>
              <a:xfrm>
                <a:off x="3478376" y="1742396"/>
                <a:ext cx="1876720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585E456-AD7A-4B51-852B-51B9E7E9D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376" y="1742396"/>
                <a:ext cx="1876720" cy="900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16394F47-1C35-4FB2-9B9D-AA9C415769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56902" y="3137229"/>
                <a:ext cx="2031167" cy="132409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2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600" dirty="0"/>
                  <a:t> </a:t>
                </a:r>
              </a:p>
              <a:p>
                <a:endParaRPr lang="en-GB" sz="4000" dirty="0"/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16394F47-1C35-4FB2-9B9D-AA9C415769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6902" y="3137229"/>
                <a:ext cx="2031167" cy="1324094"/>
              </a:xfrm>
              <a:blipFill>
                <a:blip r:embed="rId8"/>
                <a:stretch>
                  <a:fillRect t="-1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1A7D72-15CC-4E8E-A99E-095FEC4745CA}"/>
                  </a:ext>
                </a:extLst>
              </p:cNvPr>
              <p:cNvSpPr txBox="1"/>
              <p:nvPr/>
            </p:nvSpPr>
            <p:spPr>
              <a:xfrm>
                <a:off x="3478376" y="2978107"/>
                <a:ext cx="1876720" cy="1086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 sz="2800" dirty="0"/>
                        <m:t> </m:t>
                      </m:r>
                    </m:oMath>
                  </m:oMathPara>
                </a14:m>
                <a:endParaRPr lang="en-GB" sz="2800" dirty="0"/>
              </a:p>
              <a:p>
                <a:endParaRPr lang="en-GB" sz="12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1A7D72-15CC-4E8E-A99E-095FEC4745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376" y="2978107"/>
                <a:ext cx="1876720" cy="108645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51703" y="1386037"/>
                <a:ext cx="5081508" cy="60637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a) Jeremy has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cm</m:t>
                    </m:r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of</m:t>
                    </m:r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string</m:t>
                    </m:r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Lola</m:t>
                    </m:r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has</m:t>
                    </m:r>
                    <m:r>
                      <m:rPr>
                        <m:nor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2800" dirty="0"/>
                      <m:t>2</m:t>
                    </m:r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800" dirty="0"/>
                  <a:t>. </a:t>
                </a:r>
              </a:p>
              <a:p>
                <a:r>
                  <a:rPr lang="en-GB" sz="2800" dirty="0"/>
                  <a:t>How much string do they have altogether?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b) A marathon is 26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miles</m:t>
                    </m:r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GB" sz="2800" dirty="0"/>
                  <a:t>Priya is 15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800" dirty="0"/>
              </a:p>
              <a:p>
                <a:r>
                  <a:rPr lang="en-GB" sz="2800" dirty="0"/>
                  <a:t> of the way through. How far has she got left to go?</a:t>
                </a:r>
              </a:p>
              <a:p>
                <a:endParaRPr lang="en-GB" sz="2800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703" y="1386037"/>
                <a:ext cx="5081508" cy="6063711"/>
              </a:xfrm>
              <a:prstGeom prst="rect">
                <a:avLst/>
              </a:prstGeom>
              <a:blipFill>
                <a:blip r:embed="rId2"/>
                <a:stretch>
                  <a:fillRect l="-2398" t="-905" r="-20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FE9B32B-9DE4-43D8-93BA-1BC085AF01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40903" y="1513840"/>
                <a:ext cx="3709116" cy="34544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GB" dirty="0"/>
                  <a:t>a)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/>
                  <a:t> =</a:t>
                </a:r>
              </a:p>
              <a:p>
                <a:pPr marL="457200" indent="-457200">
                  <a:buAutoNum type="alphaLcParenR"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b)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=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c)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/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=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d)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dirty="0"/>
                  <a:t> + 3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=</a:t>
                </a:r>
              </a:p>
              <a:p>
                <a:pPr marL="0" indent="0">
                  <a:buNone/>
                </a:pPr>
                <a:endParaRPr lang="en-GB" sz="4800" dirty="0"/>
              </a:p>
              <a:p>
                <a:pPr marL="0" indent="0">
                  <a:buNone/>
                </a:pPr>
                <a:endParaRPr lang="en-GB" sz="480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FE9B32B-9DE4-43D8-93BA-1BC085AF01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40903" y="1513840"/>
                <a:ext cx="3709116" cy="3454400"/>
              </a:xfrm>
              <a:blipFill>
                <a:blip r:embed="rId3"/>
                <a:stretch>
                  <a:fillRect l="-3454" t="-353" b="-243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64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Expressing as a Fraction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871B4CA-C199-4B41-8476-9DFB718CE9D6}"/>
              </a:ext>
            </a:extLst>
          </p:cNvPr>
          <p:cNvSpPr/>
          <p:nvPr/>
        </p:nvSpPr>
        <p:spPr>
          <a:xfrm>
            <a:off x="1387885" y="165493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671B6EC-0BBA-4BD0-93AC-E104353AA906}"/>
              </a:ext>
            </a:extLst>
          </p:cNvPr>
          <p:cNvSpPr/>
          <p:nvPr/>
        </p:nvSpPr>
        <p:spPr>
          <a:xfrm>
            <a:off x="1387885" y="4196146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C7B11D-F104-4E10-936C-428B7E29D11A}"/>
              </a:ext>
            </a:extLst>
          </p:cNvPr>
          <p:cNvSpPr txBox="1"/>
          <p:nvPr/>
        </p:nvSpPr>
        <p:spPr>
          <a:xfrm>
            <a:off x="3876336" y="2213791"/>
            <a:ext cx="5093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Express 4cm as a fraction of 20cm.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FE4A1E-8040-4376-A3AF-9555B5263107}"/>
              </a:ext>
            </a:extLst>
          </p:cNvPr>
          <p:cNvSpPr txBox="1"/>
          <p:nvPr/>
        </p:nvSpPr>
        <p:spPr>
          <a:xfrm>
            <a:off x="3607038" y="5052241"/>
            <a:ext cx="5632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Express 10 days as a fraction of 2 weeks.</a:t>
            </a:r>
          </a:p>
        </p:txBody>
      </p:sp>
    </p:spTree>
    <p:extLst>
      <p:ext uri="{BB962C8B-B14F-4D97-AF65-F5344CB8AC3E}">
        <p14:creationId xmlns:p14="http://schemas.microsoft.com/office/powerpoint/2010/main" val="1142005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EAB32C-DEF2-454E-BEA2-A03E4A935055}"/>
              </a:ext>
            </a:extLst>
          </p:cNvPr>
          <p:cNvSpPr txBox="1"/>
          <p:nvPr/>
        </p:nvSpPr>
        <p:spPr>
          <a:xfrm>
            <a:off x="2422264" y="2347506"/>
            <a:ext cx="38080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800" dirty="0"/>
              <a:t>2 cm, 6 cm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4 kg, 20 kg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£ 8, £ 20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5 hrs, 24 hrs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C5030-6A61-4C48-AF63-CAFBD56D2F9B}"/>
              </a:ext>
            </a:extLst>
          </p:cNvPr>
          <p:cNvSpPr txBox="1"/>
          <p:nvPr/>
        </p:nvSpPr>
        <p:spPr>
          <a:xfrm>
            <a:off x="6096000" y="2347506"/>
            <a:ext cx="38080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e) 12 days, 30 days</a:t>
            </a:r>
          </a:p>
          <a:p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50p, £3</a:t>
            </a:r>
          </a:p>
          <a:p>
            <a:pPr marL="385763" indent="-385763">
              <a:buAutoNum type="alphaLcParenR" startAt="6"/>
            </a:pPr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4 days, 2 weeks</a:t>
            </a:r>
          </a:p>
          <a:p>
            <a:pPr marL="385763" indent="-385763">
              <a:buAutoNum type="alphaLcParenR" startAt="6"/>
            </a:pPr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40 minutes, 2 hrs</a:t>
            </a:r>
          </a:p>
        </p:txBody>
      </p:sp>
      <p:sp>
        <p:nvSpPr>
          <p:cNvPr id="8" name="Rounded Rectangle 11">
            <a:extLst>
              <a:ext uri="{FF2B5EF4-FFF2-40B4-BE49-F238E27FC236}">
                <a16:creationId xmlns:a16="http://schemas.microsoft.com/office/drawing/2014/main" id="{5F6ECD87-FEAD-4F5D-B64C-0D3DDA11FCE7}"/>
              </a:ext>
            </a:extLst>
          </p:cNvPr>
          <p:cNvSpPr/>
          <p:nvPr/>
        </p:nvSpPr>
        <p:spPr>
          <a:xfrm>
            <a:off x="608271" y="1292773"/>
            <a:ext cx="10971198" cy="528667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122F7C-4C44-4C30-97B2-D1D84DE3A1ED}"/>
              </a:ext>
            </a:extLst>
          </p:cNvPr>
          <p:cNvSpPr txBox="1"/>
          <p:nvPr/>
        </p:nvSpPr>
        <p:spPr>
          <a:xfrm>
            <a:off x="1257300" y="1609725"/>
            <a:ext cx="8039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Express the first as a fraction of the second: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372985C-8F31-4EBA-81EF-14AA1C059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3565062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**Past Paper 2**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38C513-FBFB-4107-8AE8-F9896A9D6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936" y="1277559"/>
            <a:ext cx="9437936" cy="26664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509D728-EFA3-4462-A621-61ABB18C13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749" y="4602884"/>
            <a:ext cx="9679123" cy="105053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647996D-A7FA-4E0C-8C22-177BAF5E9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8" y="730659"/>
            <a:ext cx="1067687" cy="103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749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Practice Set 2</a:t>
            </a:r>
          </a:p>
        </p:txBody>
      </p:sp>
      <p:pic>
        <p:nvPicPr>
          <p:cNvPr id="102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9B9FFE-BA03-4ECE-8CF4-BA80FC22B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2977" y="906144"/>
            <a:ext cx="5495825" cy="31811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E8B35E-001B-43FB-8328-9260F178C6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93" y="4448578"/>
            <a:ext cx="10480994" cy="74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039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6898" y="361327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Past Paper 1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647996D-A7FA-4E0C-8C22-177BAF5E9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8" y="730659"/>
            <a:ext cx="1067687" cy="103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0F31990-3B0D-47E8-AD87-C202E9830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655" y="1767841"/>
            <a:ext cx="9620250" cy="187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*** Past Paper 2 ***</a:t>
            </a:r>
          </a:p>
        </p:txBody>
      </p:sp>
      <p:pic>
        <p:nvPicPr>
          <p:cNvPr id="4" name="Picture 3" descr="Graphical user interface, text, application&#10;&#10;Description automatically generated with medium confidence">
            <a:extLst>
              <a:ext uri="{FF2B5EF4-FFF2-40B4-BE49-F238E27FC236}">
                <a16:creationId xmlns:a16="http://schemas.microsoft.com/office/drawing/2014/main" id="{B601A416-35DF-4189-9111-F8AF58F1F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131598"/>
            <a:ext cx="8155516" cy="29368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970138-7DCF-4344-81D3-5BA16B183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7850" y="4003040"/>
            <a:ext cx="7772400" cy="647700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BA93A2AA-5528-4367-BAB2-886C8BAB1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8" y="730659"/>
            <a:ext cx="1067687" cy="103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584807"/>
            <a:ext cx="10788072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  <a:endParaRPr lang="en-US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Read, write, order and compare fractions and mixed numbers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Express numbers as a fraction of another</a:t>
            </a: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104640"/>
            <a:ext cx="11286836" cy="253630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Fractions</a:t>
            </a:r>
            <a:endParaRPr lang="en-GB" b="1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0C1F5E-02B7-4651-82CF-464DA4085A21}"/>
              </a:ext>
            </a:extLst>
          </p:cNvPr>
          <p:cNvSpPr txBox="1"/>
          <p:nvPr/>
        </p:nvSpPr>
        <p:spPr>
          <a:xfrm>
            <a:off x="720436" y="4357129"/>
            <a:ext cx="52942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dirty="0"/>
              <a:t>Work out 4.2 x 2.1</a:t>
            </a:r>
          </a:p>
          <a:p>
            <a:pPr marL="342900" indent="-342900">
              <a:buAutoNum type="alphaLcParenR"/>
            </a:pPr>
            <a:r>
              <a:rPr lang="en-GB" dirty="0"/>
              <a:t>On Friday, Lorenzo’s bank account had –£58.65 in. On Monday he got paid £276.50. How much does he have in his account once he gets paid?</a:t>
            </a:r>
          </a:p>
          <a:p>
            <a:pPr marL="342900" indent="-342900">
              <a:buAutoNum type="alphaLcParenR"/>
            </a:pPr>
            <a:r>
              <a:rPr lang="en-GB" dirty="0"/>
              <a:t>Xi gets a new job. She gets paid £7.54 per hour. In a year she works 8 hours a week. Estimate how much she earns in a year.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018D40-75C9-4548-A39D-532C18803079}"/>
              </a:ext>
            </a:extLst>
          </p:cNvPr>
          <p:cNvSpPr txBox="1"/>
          <p:nvPr/>
        </p:nvSpPr>
        <p:spPr>
          <a:xfrm>
            <a:off x="6214226" y="4357129"/>
            <a:ext cx="5294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d) Rachel needs to buy food. She needs to buy 18 packets of crisps. One pack costs £0.89. A multipack of 4 costs £3.40. Which option is cheaper, and by how much?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Fractions of Amounts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35975" y="2443044"/>
                <a:ext cx="9162934" cy="70288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of £450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975" y="2443044"/>
                <a:ext cx="9162934" cy="702885"/>
              </a:xfrm>
              <a:prstGeom prst="rect">
                <a:avLst/>
              </a:prstGeom>
              <a:blipFill>
                <a:blip r:embed="rId2"/>
                <a:stretch>
                  <a:fillRect l="-1397" b="-12174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35975" y="4929527"/>
                <a:ext cx="9162934" cy="12865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dirty="0"/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/>
                  <a:t> of 1kg</a:t>
                </a:r>
              </a:p>
            </p:txBody>
          </p:sp>
        </mc:Choice>
        <mc:Fallback xmlns="">
          <p:sp>
            <p:nvSpPr>
              <p:cNvPr id="1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35975" y="4929527"/>
                <a:ext cx="9162934" cy="1286543"/>
              </a:xfrm>
              <a:blipFill>
                <a:blip r:embed="rId3"/>
                <a:stretch>
                  <a:fillRect l="-1397" t="-14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74515" y="1052699"/>
                <a:ext cx="4555957" cy="5607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Find:</a:t>
                </a:r>
              </a:p>
              <a:p>
                <a:r>
                  <a:rPr lang="en-GB" sz="2800" dirty="0"/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of 500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of 630g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of 90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/>
                  <a:t>of 90</a:t>
                </a:r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5)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of 300</a:t>
                </a:r>
              </a:p>
              <a:p>
                <a:endParaRPr lang="en-GB" sz="2000" i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515" y="1052699"/>
                <a:ext cx="4555957" cy="5607304"/>
              </a:xfrm>
              <a:prstGeom prst="rect">
                <a:avLst/>
              </a:prstGeom>
              <a:blipFill>
                <a:blip r:embed="rId2"/>
                <a:stretch>
                  <a:fillRect l="-2674" t="-10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53856" y="1385371"/>
                <a:ext cx="4555957" cy="3467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2800" dirty="0"/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of 3 litres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Freddie needs to deposit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/>
                  <a:t> of the value of a car he wants, before he buys. The car costs £5200. How much does he need to deposit?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3856" y="1385371"/>
                <a:ext cx="4555957" cy="3467103"/>
              </a:xfrm>
              <a:prstGeom prst="rect">
                <a:avLst/>
              </a:prstGeom>
              <a:blipFill>
                <a:blip r:embed="rId3"/>
                <a:stretch>
                  <a:fillRect l="-2807" r="-2941" b="-40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914400"/>
            <a:ext cx="5157261" cy="588390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914400"/>
            <a:ext cx="5157261" cy="58839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Mixed Number &amp; Top Heavy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35975" y="2443044"/>
                <a:ext cx="9162934" cy="535468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Convert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000" dirty="0"/>
                  <a:t> to an improper fraction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975" y="2443044"/>
                <a:ext cx="9162934" cy="535468"/>
              </a:xfrm>
              <a:prstGeom prst="rect">
                <a:avLst/>
              </a:prstGeom>
              <a:blipFill>
                <a:blip r:embed="rId2"/>
                <a:stretch>
                  <a:fillRect l="-732" b="-7955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35975" y="4929527"/>
                <a:ext cx="9162934" cy="12865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Convert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000" dirty="0"/>
                  <a:t> to a mixed number</a:t>
                </a:r>
              </a:p>
            </p:txBody>
          </p:sp>
        </mc:Choice>
        <mc:Fallback xmlns="">
          <p:sp>
            <p:nvSpPr>
              <p:cNvPr id="1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35975" y="4929527"/>
                <a:ext cx="9162934" cy="1286543"/>
              </a:xfrm>
              <a:blipFill>
                <a:blip r:embed="rId3"/>
                <a:stretch>
                  <a:fillRect l="-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9955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52604" y="1386037"/>
                <a:ext cx="4555957" cy="5436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Convert the following to a mixed number: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87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62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2800" b="0" dirty="0"/>
              </a:p>
              <a:p>
                <a:pPr marL="342900" indent="-342900">
                  <a:buAutoNum type="arabicParenR"/>
                </a:pPr>
                <a:endParaRPr lang="en-GB" sz="2400" dirty="0"/>
              </a:p>
              <a:p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604" y="1386037"/>
                <a:ext cx="4555957" cy="5436488"/>
              </a:xfrm>
              <a:prstGeom prst="rect">
                <a:avLst/>
              </a:prstGeom>
              <a:blipFill>
                <a:blip r:embed="rId2"/>
                <a:stretch>
                  <a:fillRect l="-2811" t="-10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93720" y="1386037"/>
                <a:ext cx="4555957" cy="4996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Convert the following to an improper fraction: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2800" b="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720" y="1386037"/>
                <a:ext cx="4555957" cy="4996496"/>
              </a:xfrm>
              <a:prstGeom prst="rect">
                <a:avLst/>
              </a:prstGeom>
              <a:blipFill>
                <a:blip r:embed="rId3"/>
                <a:stretch>
                  <a:fillRect l="-2811" t="-9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1386037"/>
            <a:ext cx="5157261" cy="514684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514615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07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Comparing Fractions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7892" y="2028657"/>
            <a:ext cx="7007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Put these fractions in ascending order: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871B4CA-C199-4B41-8476-9DFB718CE9D6}"/>
              </a:ext>
            </a:extLst>
          </p:cNvPr>
          <p:cNvSpPr/>
          <p:nvPr/>
        </p:nvSpPr>
        <p:spPr>
          <a:xfrm>
            <a:off x="1387885" y="165493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39365DF-3D9E-5D07-63C6-C403754151EF}"/>
              </a:ext>
            </a:extLst>
          </p:cNvPr>
          <p:cNvGrpSpPr/>
          <p:nvPr/>
        </p:nvGrpSpPr>
        <p:grpSpPr>
          <a:xfrm>
            <a:off x="3875870" y="2628900"/>
            <a:ext cx="4082344" cy="812336"/>
            <a:chOff x="3875870" y="2628900"/>
            <a:chExt cx="4082344" cy="8123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4C896811-56B3-4D33-8FDF-90E90E4FC074}"/>
                    </a:ext>
                  </a:extLst>
                </p:cNvPr>
                <p:cNvSpPr txBox="1"/>
                <p:nvPr/>
              </p:nvSpPr>
              <p:spPr>
                <a:xfrm>
                  <a:off x="3875870" y="2656406"/>
                  <a:ext cx="295275" cy="7848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           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4C896811-56B3-4D33-8FDF-90E90E4FC0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75870" y="2656406"/>
                  <a:ext cx="295275" cy="78483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DB82F4AC-6531-43FD-ACFB-2B3EFD3755F2}"/>
                    </a:ext>
                  </a:extLst>
                </p:cNvPr>
                <p:cNvSpPr txBox="1"/>
                <p:nvPr/>
              </p:nvSpPr>
              <p:spPr>
                <a:xfrm>
                  <a:off x="4996615" y="2638425"/>
                  <a:ext cx="704850" cy="7838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DB82F4AC-6531-43FD-ACFB-2B3EFD3755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6615" y="2638425"/>
                  <a:ext cx="704850" cy="78380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35677C0E-BABA-4C5C-B706-42FB0237A8D7}"/>
                    </a:ext>
                  </a:extLst>
                </p:cNvPr>
                <p:cNvSpPr txBox="1"/>
                <p:nvPr/>
              </p:nvSpPr>
              <p:spPr>
                <a:xfrm>
                  <a:off x="6168037" y="2628900"/>
                  <a:ext cx="704850" cy="7813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35677C0E-BABA-4C5C-B706-42FB0237A8D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037" y="2628900"/>
                  <a:ext cx="704850" cy="78136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EE1D6536-15D1-49C0-A7D4-9B44BF41F687}"/>
                    </a:ext>
                  </a:extLst>
                </p:cNvPr>
                <p:cNvSpPr txBox="1"/>
                <p:nvPr/>
              </p:nvSpPr>
              <p:spPr>
                <a:xfrm>
                  <a:off x="7253364" y="2638425"/>
                  <a:ext cx="704850" cy="7936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EE1D6536-15D1-49C0-A7D4-9B44BF41F6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3364" y="2638425"/>
                  <a:ext cx="704850" cy="79367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671B6EC-0BBA-4BD0-93AC-E104353AA906}"/>
              </a:ext>
            </a:extLst>
          </p:cNvPr>
          <p:cNvSpPr/>
          <p:nvPr/>
        </p:nvSpPr>
        <p:spPr>
          <a:xfrm>
            <a:off x="1387885" y="4196146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094A7F-D96D-426A-9E46-B9BDAEF5CB94}"/>
              </a:ext>
            </a:extLst>
          </p:cNvPr>
          <p:cNvSpPr txBox="1"/>
          <p:nvPr/>
        </p:nvSpPr>
        <p:spPr>
          <a:xfrm>
            <a:off x="1712192" y="4485279"/>
            <a:ext cx="5897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Put these fractions in descending order: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60E8D0B-B156-1CA1-50D7-E16AB5749E60}"/>
              </a:ext>
            </a:extLst>
          </p:cNvPr>
          <p:cNvGrpSpPr/>
          <p:nvPr/>
        </p:nvGrpSpPr>
        <p:grpSpPr>
          <a:xfrm>
            <a:off x="4167940" y="5095047"/>
            <a:ext cx="3904574" cy="783804"/>
            <a:chOff x="4167940" y="5095047"/>
            <a:chExt cx="3904574" cy="7838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CEDD3FD2-A6CD-48D7-BBDD-DE74419F83B1}"/>
                    </a:ext>
                  </a:extLst>
                </p:cNvPr>
                <p:cNvSpPr txBox="1"/>
                <p:nvPr/>
              </p:nvSpPr>
              <p:spPr>
                <a:xfrm>
                  <a:off x="5110915" y="5095047"/>
                  <a:ext cx="704850" cy="7838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13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CEDD3FD2-A6CD-48D7-BBDD-DE74419F83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10915" y="5095047"/>
                  <a:ext cx="704850" cy="78380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7D84D5DC-C7EE-4106-8F7D-E58FCD5E6E82}"/>
                    </a:ext>
                  </a:extLst>
                </p:cNvPr>
                <p:cNvSpPr txBox="1"/>
                <p:nvPr/>
              </p:nvSpPr>
              <p:spPr>
                <a:xfrm>
                  <a:off x="7367664" y="5095047"/>
                  <a:ext cx="704850" cy="7813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7D84D5DC-C7EE-4106-8F7D-E58FCD5E6E8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664" y="5095047"/>
                  <a:ext cx="704850" cy="78136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B0BE55F-6222-4674-9DFE-0F5B639BBAD1}"/>
                    </a:ext>
                  </a:extLst>
                </p:cNvPr>
                <p:cNvSpPr txBox="1"/>
                <p:nvPr/>
              </p:nvSpPr>
              <p:spPr>
                <a:xfrm>
                  <a:off x="4167940" y="5123099"/>
                  <a:ext cx="704850" cy="61696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GB" sz="2400" dirty="0"/>
                    <a:t>3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a14:m>
                  <a:r>
                    <a:rPr lang="en-GB" sz="2400" dirty="0"/>
                    <a:t> </a:t>
                  </a: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B0BE55F-6222-4674-9DFE-0F5B639BBA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7940" y="5123099"/>
                  <a:ext cx="704850" cy="616964"/>
                </a:xfrm>
                <a:prstGeom prst="rect">
                  <a:avLst/>
                </a:prstGeom>
                <a:blipFill>
                  <a:blip r:embed="rId8"/>
                  <a:stretch>
                    <a:fillRect l="-13913" b="-882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15DAFCE-F603-4FAE-B868-E869AABD189B}"/>
                    </a:ext>
                  </a:extLst>
                </p:cNvPr>
                <p:cNvSpPr txBox="1"/>
                <p:nvPr/>
              </p:nvSpPr>
              <p:spPr>
                <a:xfrm>
                  <a:off x="6424689" y="5126510"/>
                  <a:ext cx="704850" cy="61574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GB" sz="2400" dirty="0"/>
                    <a:t>3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sz="2400" dirty="0"/>
                    <a:t> </a:t>
                  </a: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15DAFCE-F603-4FAE-B868-E869AABD189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4689" y="5126510"/>
                  <a:ext cx="704850" cy="615746"/>
                </a:xfrm>
                <a:prstGeom prst="rect">
                  <a:avLst/>
                </a:prstGeom>
                <a:blipFill>
                  <a:blip r:embed="rId9"/>
                  <a:stretch>
                    <a:fillRect l="-13793" b="-990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41671" y="1574857"/>
                <a:ext cx="5123862" cy="45516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Put these fractions in ascending order.</a:t>
                </a:r>
              </a:p>
              <a:p>
                <a:endParaRPr lang="en-GB" sz="3200" dirty="0"/>
              </a:p>
              <a:p>
                <a:r>
                  <a:rPr lang="en-GB" sz="3200" dirty="0"/>
                  <a:t>a)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3200" b="0" i="0" smtClean="0">
                        <a:latin typeface="Cambria Math" panose="02040503050406030204" pitchFamily="18" charset="0"/>
                      </a:rPr>
                      <m:t>      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32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GB" sz="3200" dirty="0"/>
              </a:p>
              <a:p>
                <a:endParaRPr lang="en-GB" sz="3200" dirty="0"/>
              </a:p>
              <a:p>
                <a:r>
                  <a:rPr lang="en-GB" sz="3200" dirty="0"/>
                  <a:t>b)  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32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53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3200" dirty="0"/>
                  <a:t>     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GB" sz="3200" dirty="0"/>
              </a:p>
              <a:p>
                <a:pPr marL="342900" indent="-342900">
                  <a:buAutoNum type="alphaLcParenR"/>
                </a:pPr>
                <a:endParaRPr lang="en-GB" sz="3200" i="1" dirty="0"/>
              </a:p>
              <a:p>
                <a:r>
                  <a:rPr lang="en-GB" sz="3200" dirty="0"/>
                  <a:t>c)  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2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32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32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671" y="1574857"/>
                <a:ext cx="5123862" cy="4551695"/>
              </a:xfrm>
              <a:prstGeom prst="rect">
                <a:avLst/>
              </a:prstGeom>
              <a:blipFill>
                <a:blip r:embed="rId2"/>
                <a:stretch>
                  <a:fillRect l="-2973" t="-1205" b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93069" y="2123340"/>
                <a:ext cx="5157260" cy="1743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Rachel takes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/>
                  <a:t>m of cloth, Ria takes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GB" sz="2800" dirty="0"/>
                  <a:t>m and Ricardo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m of cloth. Who takes the most cloth?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069" y="2123340"/>
                <a:ext cx="5157260" cy="1743554"/>
              </a:xfrm>
              <a:prstGeom prst="rect">
                <a:avLst/>
              </a:prstGeom>
              <a:blipFill>
                <a:blip r:embed="rId3"/>
                <a:stretch>
                  <a:fillRect l="-2482"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1386037"/>
            <a:ext cx="5157261" cy="513668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Adding and Subtracting Fractions 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871B4CA-C199-4B41-8476-9DFB718CE9D6}"/>
              </a:ext>
            </a:extLst>
          </p:cNvPr>
          <p:cNvSpPr/>
          <p:nvPr/>
        </p:nvSpPr>
        <p:spPr>
          <a:xfrm>
            <a:off x="1387885" y="165493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671B6EC-0BBA-4BD0-93AC-E104353AA906}"/>
              </a:ext>
            </a:extLst>
          </p:cNvPr>
          <p:cNvSpPr/>
          <p:nvPr/>
        </p:nvSpPr>
        <p:spPr>
          <a:xfrm>
            <a:off x="1387885" y="4196146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ED59FB-F390-4CA6-A0BE-CBE0A21ED83E}"/>
                  </a:ext>
                </a:extLst>
              </p:cNvPr>
              <p:cNvSpPr txBox="1"/>
              <p:nvPr/>
            </p:nvSpPr>
            <p:spPr>
              <a:xfrm>
                <a:off x="2134177" y="1912713"/>
                <a:ext cx="1876720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ED59FB-F390-4CA6-A0BE-CBE0A21ED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177" y="1912713"/>
                <a:ext cx="1876720" cy="12488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8A0613-D4F8-44BC-8150-5E23F58D1EBA}"/>
                  </a:ext>
                </a:extLst>
              </p:cNvPr>
              <p:cNvSpPr txBox="1"/>
              <p:nvPr/>
            </p:nvSpPr>
            <p:spPr>
              <a:xfrm>
                <a:off x="6784058" y="1914956"/>
                <a:ext cx="1876720" cy="1246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8A0613-D4F8-44BC-8150-5E23F58D1E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058" y="1914956"/>
                <a:ext cx="1876720" cy="12465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3506CD-3C35-491A-856E-DF6CAEF27075}"/>
                  </a:ext>
                </a:extLst>
              </p:cNvPr>
              <p:cNvSpPr txBox="1"/>
              <p:nvPr/>
            </p:nvSpPr>
            <p:spPr>
              <a:xfrm>
                <a:off x="2059657" y="4578664"/>
                <a:ext cx="2636167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0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+1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3506CD-3C35-491A-856E-DF6CAEF270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657" y="4578664"/>
                <a:ext cx="2636167" cy="12488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277BBEE-B49F-4A9D-BA1B-785010419F9A}"/>
                  </a:ext>
                </a:extLst>
              </p:cNvPr>
              <p:cNvSpPr txBox="1"/>
              <p:nvPr/>
            </p:nvSpPr>
            <p:spPr>
              <a:xfrm>
                <a:off x="6698332" y="4580907"/>
                <a:ext cx="2712367" cy="1246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0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277BBEE-B49F-4A9D-BA1B-785010419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8332" y="4580907"/>
                <a:ext cx="2712367" cy="12465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713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3ED88F39-ACEF-4D8F-A9C3-EC8BCCC446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627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Cambria Math</vt:lpstr>
      <vt:lpstr>Times New Roman</vt:lpstr>
      <vt:lpstr>Office Theme</vt:lpstr>
      <vt:lpstr>PowerPoint Presentation</vt:lpstr>
      <vt:lpstr>Fractions</vt:lpstr>
      <vt:lpstr>Fractions of Amounts</vt:lpstr>
      <vt:lpstr>Your turn…</vt:lpstr>
      <vt:lpstr>Mixed Number &amp; Top Heavy</vt:lpstr>
      <vt:lpstr>Your turn…</vt:lpstr>
      <vt:lpstr>Comparing Fractions </vt:lpstr>
      <vt:lpstr>Your turn…</vt:lpstr>
      <vt:lpstr>Adding and Subtracting Fractions </vt:lpstr>
      <vt:lpstr>Your turn…</vt:lpstr>
      <vt:lpstr>Expressing as a Fraction</vt:lpstr>
      <vt:lpstr>Your turn…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20</cp:revision>
  <dcterms:created xsi:type="dcterms:W3CDTF">2021-04-21T08:57:39Z</dcterms:created>
  <dcterms:modified xsi:type="dcterms:W3CDTF">2023-09-11T15:23:47Z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