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6" r:id="rId6"/>
    <p:sldId id="267" r:id="rId7"/>
    <p:sldId id="265" r:id="rId8"/>
    <p:sldId id="270" r:id="rId9"/>
    <p:sldId id="276" r:id="rId10"/>
    <p:sldId id="272" r:id="rId11"/>
    <p:sldId id="275" r:id="rId12"/>
    <p:sldId id="281" r:id="rId13"/>
    <p:sldId id="280" r:id="rId14"/>
    <p:sldId id="277" r:id="rId15"/>
    <p:sldId id="282" r:id="rId16"/>
    <p:sldId id="283" r:id="rId17"/>
    <p:sldId id="278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ABE5E8-5D8F-2825-27F7-5576842482D5}" v="1" dt="2022-01-27T10:34:24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3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6493C-ADC7-44EF-89AD-0D047EA44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0205A7-C5E8-4ADD-903F-CBABB2670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E0D45-FDF3-48BA-936C-16E8A67A9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7F475-5BD7-4870-811C-D33B2AA24C4F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C7A17-B8FA-42C8-B2CD-7EA0E48A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8319A-7ECF-419D-837C-FC285E42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6D09-A1B0-46B4-864E-7BA74EABF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255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920F7-34B3-4833-BDD3-99F6C3F69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D4B2F3-5245-47E4-B456-5E5A0E416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E5C4C-E834-45DB-A21B-F79F6A2E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7F475-5BD7-4870-811C-D33B2AA24C4F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A889F-D78F-4169-BC97-E4AA54368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5A69F-2FE0-4EDE-B74E-B255F7FD8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6D09-A1B0-46B4-864E-7BA74EABF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64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1C24B3-DA1F-4747-BC95-58ACFB8A2F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F52B3C-883F-4219-A1D5-E5F3CB1148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2CC95-0141-4098-AD1D-99AA0B5D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7F475-5BD7-4870-811C-D33B2AA24C4F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16030-D41B-40FF-B35F-AEC1C2012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312D1-DFB4-4E82-A7D2-72D73A4D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6D09-A1B0-46B4-864E-7BA74EABF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00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4CB03-DB76-4ECE-989C-FBA4D8303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81D86-BE7A-47E8-AD5E-9811B086F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244D4-18AC-4328-8806-0129BDC0D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7F475-5BD7-4870-811C-D33B2AA24C4F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BC706-412F-412A-B566-F5A367227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2AB6C-AC4C-4A15-A1D6-B326C49D2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6D09-A1B0-46B4-864E-7BA74EABF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31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02A07-BB70-4FF5-A3D3-451E74FCD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901C1-F7F9-4B89-B555-03C0679D7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8400B-4D66-4033-9E00-312D868D6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7F475-5BD7-4870-811C-D33B2AA24C4F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537BA-8B65-4EA7-B42C-D51EE6FC4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40A10-007A-4FEE-AAF6-E56DF1A5F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6D09-A1B0-46B4-864E-7BA74EABF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05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271FD-72E1-42C9-A2C5-3E4976820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6DE96-3AFA-436F-8418-CE03026D8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A4CAF-8E39-4C1B-9743-8B75DE11F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8FF39-6FC1-4387-8259-A80AE5909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7F475-5BD7-4870-811C-D33B2AA24C4F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CCC90-6930-490C-A07C-7A2B6895D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B257F-AA09-4DD0-88BD-B86382BDC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6D09-A1B0-46B4-864E-7BA74EABF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077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5435-C978-43ED-82C2-BB1B460B6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F9B21-F4C1-439C-B6E1-A0EBF7866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38786F-DFA7-4100-B239-F632D5048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1309FC-E359-43FC-BA12-97F427B636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D184A2-4A38-4B8D-AA33-DEFBD97F90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3BA3F3-7CE9-4AC1-BAE0-E1F39AC22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7F475-5BD7-4870-811C-D33B2AA24C4F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416DA3-946A-47A5-9752-B39322C55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3D676F-57A1-45A2-B7A0-2AA7A7601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6D09-A1B0-46B4-864E-7BA74EABF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33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72BA2-1FF1-4D95-8996-84462BA1D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94170-8D90-4D5F-8C93-0A9ADDE04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7F475-5BD7-4870-811C-D33B2AA24C4F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248E7-5BCE-40C3-9AC8-EAAC5A742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07B648-4437-4ECB-B386-062B530FB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6D09-A1B0-46B4-864E-7BA74EABF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92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B9213D-5051-4ADB-840C-E1906FD8A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7F475-5BD7-4870-811C-D33B2AA24C4F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A4A95B-D451-447A-B570-DB7BC78FE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1C10D-9D48-4E20-9648-07F86413A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6D09-A1B0-46B4-864E-7BA74EABF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9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F73BD-11F8-4FE6-B479-F1C969309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FCB77-3D66-40E6-8801-A0C20FEC9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F854F3-FFDF-43F1-9DFA-E4C9B7EC2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6694EA-E4DE-4BA3-9D3A-692265DDE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7F475-5BD7-4870-811C-D33B2AA24C4F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163BA-5F02-4758-8504-ED5D84A5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83EBB-6B42-4630-B233-5F855FEEB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6D09-A1B0-46B4-864E-7BA74EABF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98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CC46A-4661-4AE4-969E-A3509A92C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C1A2AC-1F6B-40CD-AD98-448888D440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D0DB63-D423-4021-840C-5045A1D38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D3EAA-5022-4CF5-810E-8FEEA02E7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7F475-5BD7-4870-811C-D33B2AA24C4F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8A93CC-47C5-4575-8637-E63F1D1BF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A6872-E1FD-4A2B-8DF9-DD20F22A8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6D09-A1B0-46B4-864E-7BA74EABF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16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46F8DE-FF80-4479-A0C6-8E24519EC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DD24B-6C2B-4AB6-A51E-EBB6EFFC9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E1E65-25BC-4226-BF3D-97B6F1CE0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7F475-5BD7-4870-811C-D33B2AA24C4F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5C100-CDD3-4F4C-BC84-C57A3CF4E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8418C-066B-4145-A25F-A553702E2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76D09-A1B0-46B4-864E-7BA74EABF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92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8770"/>
            <a:ext cx="9144000" cy="1066655"/>
          </a:xfrm>
        </p:spPr>
        <p:txBody>
          <a:bodyPr>
            <a:noAutofit/>
          </a:bodyPr>
          <a:lstStyle/>
          <a:p>
            <a:r>
              <a:rPr lang="en-GB" u="sng" dirty="0"/>
              <a:t>Transformations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7527" y="1486911"/>
            <a:ext cx="10196946" cy="2189162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be able to identify, describe and construct congruent and similar shapes, including on coordinate axes, by considering rotation, reflection, translation and enlargement  </a:t>
            </a:r>
          </a:p>
          <a:p>
            <a:pPr marL="342900" indent="-342900" algn="l">
              <a:buFontTx/>
              <a:buChar char="-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be able to apply addition and subtraction of vectors, multiplication of vectors by a scalar, including fractional scale factors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AFDBD9-62E7-4DDA-9253-65184E4CC7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119"/>
          <a:stretch/>
        </p:blipFill>
        <p:spPr>
          <a:xfrm>
            <a:off x="5256657" y="3897559"/>
            <a:ext cx="5550936" cy="25863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82DA69-689F-4E95-BE8E-63280471C1D3}"/>
              </a:ext>
            </a:extLst>
          </p:cNvPr>
          <p:cNvSpPr txBox="1"/>
          <p:nvPr/>
        </p:nvSpPr>
        <p:spPr>
          <a:xfrm>
            <a:off x="997527" y="4110425"/>
            <a:ext cx="3375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Describe fully the single transformation that maps shape A onto shape B.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75854" y="1265425"/>
            <a:ext cx="10695709" cy="2244393"/>
          </a:xfrm>
          <a:prstGeom prst="round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775855" y="3676073"/>
            <a:ext cx="10695709" cy="2918691"/>
          </a:xfrm>
          <a:prstGeom prst="round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3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Screen Clipping">
            <a:extLst>
              <a:ext uri="{FF2B5EF4-FFF2-40B4-BE49-F238E27FC236}">
                <a16:creationId xmlns:a16="http://schemas.microsoft.com/office/drawing/2014/main" id="{B9A2E4B4-CC1A-40B5-BFAF-3A07906F9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620" y="434048"/>
            <a:ext cx="6917162" cy="6185430"/>
          </a:xfrm>
        </p:spPr>
      </p:pic>
      <p:sp>
        <p:nvSpPr>
          <p:cNvPr id="6" name="TextBox 5"/>
          <p:cNvSpPr txBox="1"/>
          <p:nvPr/>
        </p:nvSpPr>
        <p:spPr>
          <a:xfrm>
            <a:off x="350982" y="434048"/>
            <a:ext cx="3482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Exam questions - Q3    </a:t>
            </a:r>
          </a:p>
        </p:txBody>
      </p:sp>
    </p:spTree>
    <p:extLst>
      <p:ext uri="{BB962C8B-B14F-4D97-AF65-F5344CB8AC3E}">
        <p14:creationId xmlns:p14="http://schemas.microsoft.com/office/powerpoint/2010/main" val="2833653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2EB80C-8609-4026-A50D-8DDA973180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08"/>
          <a:stretch/>
        </p:blipFill>
        <p:spPr>
          <a:xfrm>
            <a:off x="1561358" y="896153"/>
            <a:ext cx="6825259" cy="56374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D35198-B710-4961-B806-969B18694D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15" b="90130"/>
          <a:stretch/>
        </p:blipFill>
        <p:spPr>
          <a:xfrm>
            <a:off x="2974524" y="424812"/>
            <a:ext cx="6419850" cy="4713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9431" y="424812"/>
            <a:ext cx="3482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Exam question – Q4a</a:t>
            </a:r>
          </a:p>
        </p:txBody>
      </p:sp>
    </p:spTree>
    <p:extLst>
      <p:ext uri="{BB962C8B-B14F-4D97-AF65-F5344CB8AC3E}">
        <p14:creationId xmlns:p14="http://schemas.microsoft.com/office/powerpoint/2010/main" val="926863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D6041D-689B-4FC5-B0B1-36763CE5F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000"/>
          <a:stretch/>
        </p:blipFill>
        <p:spPr>
          <a:xfrm>
            <a:off x="3805294" y="1019152"/>
            <a:ext cx="5690350" cy="548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B33C93-AD5B-466D-B85B-ABAA320E58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3" t="84729" r="50000" b="7556"/>
          <a:stretch/>
        </p:blipFill>
        <p:spPr>
          <a:xfrm>
            <a:off x="384869" y="381843"/>
            <a:ext cx="3318824" cy="711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CCE70B-5122-4987-9BB0-C6490479E1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637" t="93778"/>
          <a:stretch/>
        </p:blipFill>
        <p:spPr>
          <a:xfrm>
            <a:off x="3805294" y="252534"/>
            <a:ext cx="447040" cy="62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03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E992DE-5986-4A62-8CF9-CA0BA31634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309"/>
          <a:stretch/>
        </p:blipFill>
        <p:spPr>
          <a:xfrm>
            <a:off x="1492664" y="1160870"/>
            <a:ext cx="6125676" cy="51223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921B27-272A-4C06-B49D-75D3F3D871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637" t="93778"/>
          <a:stretch/>
        </p:blipFill>
        <p:spPr>
          <a:xfrm>
            <a:off x="7276200" y="5869041"/>
            <a:ext cx="447040" cy="6250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285FD8-DC23-4E55-9244-B141EA5FFE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852" b="15034"/>
          <a:stretch/>
        </p:blipFill>
        <p:spPr>
          <a:xfrm>
            <a:off x="504373" y="238218"/>
            <a:ext cx="7865017" cy="80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87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F0BE2D4-4578-4A5B-9893-D135C07E83B2}"/>
              </a:ext>
            </a:extLst>
          </p:cNvPr>
          <p:cNvGrpSpPr/>
          <p:nvPr/>
        </p:nvGrpSpPr>
        <p:grpSpPr>
          <a:xfrm>
            <a:off x="838199" y="1690688"/>
            <a:ext cx="6948341" cy="2617361"/>
            <a:chOff x="751032" y="416646"/>
            <a:chExt cx="5326495" cy="197557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DB4B226-34A3-46E0-949C-D1C918272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1032" y="416646"/>
              <a:ext cx="3086301" cy="197557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C71E91-BD47-4A6B-8755-5B1086704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5604" y="1833707"/>
              <a:ext cx="951923" cy="331731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70340" y="646485"/>
            <a:ext cx="3482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Practice Paper 2 -  Set 1 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70340" y="1496291"/>
            <a:ext cx="10810460" cy="5006109"/>
          </a:xfrm>
          <a:prstGeom prst="round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927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72C10FC9-076B-415B-85CD-C30744A3B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11" y="1690688"/>
            <a:ext cx="10529585" cy="2461290"/>
          </a:xfrm>
          <a:prstGeom prst="rect">
            <a:avLst/>
          </a:prstGeom>
        </p:spPr>
      </p:pic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3B43BDAF-13C1-45E3-948F-23F34096E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00" y="4516582"/>
            <a:ext cx="10734406" cy="13219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1311" y="512906"/>
            <a:ext cx="3482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June 2018 -  Paper 3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4657" y="1002378"/>
            <a:ext cx="11148291" cy="3121891"/>
          </a:xfrm>
          <a:prstGeom prst="round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572655" y="4516582"/>
            <a:ext cx="11259127" cy="200429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479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8AFC5-C479-46FD-9737-DB6EFF7AC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88" y="-21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u="sng" dirty="0"/>
              <a:t>Reflection</a:t>
            </a:r>
          </a:p>
        </p:txBody>
      </p:sp>
      <p:grpSp>
        <p:nvGrpSpPr>
          <p:cNvPr id="4" name="Group 9">
            <a:extLst>
              <a:ext uri="{FF2B5EF4-FFF2-40B4-BE49-F238E27FC236}">
                <a16:creationId xmlns:a16="http://schemas.microsoft.com/office/drawing/2014/main" id="{80191115-4A86-416D-89E3-B376077D0D0C}"/>
              </a:ext>
            </a:extLst>
          </p:cNvPr>
          <p:cNvGrpSpPr>
            <a:grpSpLocks/>
          </p:cNvGrpSpPr>
          <p:nvPr/>
        </p:nvGrpSpPr>
        <p:grpSpPr bwMode="auto">
          <a:xfrm>
            <a:off x="5168900" y="1690688"/>
            <a:ext cx="4527550" cy="4543425"/>
            <a:chOff x="2925" y="1067"/>
            <a:chExt cx="2852" cy="2862"/>
          </a:xfrm>
        </p:grpSpPr>
        <p:grpSp>
          <p:nvGrpSpPr>
            <p:cNvPr id="5" name="Group 10">
              <a:extLst>
                <a:ext uri="{FF2B5EF4-FFF2-40B4-BE49-F238E27FC236}">
                  <a16:creationId xmlns:a16="http://schemas.microsoft.com/office/drawing/2014/main" id="{C8F1AC8A-46CF-4C2B-A14C-D722562D57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6" y="1207"/>
              <a:ext cx="2721" cy="2722"/>
              <a:chOff x="1429" y="981"/>
              <a:chExt cx="2721" cy="2722"/>
            </a:xfrm>
          </p:grpSpPr>
          <p:sp>
            <p:nvSpPr>
              <p:cNvPr id="23" name="Rectangle 11">
                <a:extLst>
                  <a:ext uri="{FF2B5EF4-FFF2-40B4-BE49-F238E27FC236}">
                    <a16:creationId xmlns:a16="http://schemas.microsoft.com/office/drawing/2014/main" id="{3C5900E0-3E09-42E4-B189-37533D8D8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9" y="981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4" name="Rectangle 12">
                <a:extLst>
                  <a:ext uri="{FF2B5EF4-FFF2-40B4-BE49-F238E27FC236}">
                    <a16:creationId xmlns:a16="http://schemas.microsoft.com/office/drawing/2014/main" id="{34F3E029-E05A-40F1-8037-586B8E07D2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" y="981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5" name="Rectangle 13">
                <a:extLst>
                  <a:ext uri="{FF2B5EF4-FFF2-40B4-BE49-F238E27FC236}">
                    <a16:creationId xmlns:a16="http://schemas.microsoft.com/office/drawing/2014/main" id="{FA06FA0B-76EE-46A1-9913-922B819D0E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2" y="981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6" name="Rectangle 14">
                <a:extLst>
                  <a:ext uri="{FF2B5EF4-FFF2-40B4-BE49-F238E27FC236}">
                    <a16:creationId xmlns:a16="http://schemas.microsoft.com/office/drawing/2014/main" id="{21E0D1A3-1E6C-4025-BAD7-F1207FC51B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" y="981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7" name="Rectangle 15">
                <a:extLst>
                  <a:ext uri="{FF2B5EF4-FFF2-40B4-BE49-F238E27FC236}">
                    <a16:creationId xmlns:a16="http://schemas.microsoft.com/office/drawing/2014/main" id="{5F748AA2-85ED-4DA4-B915-ED7F3A4F43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6" y="981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8" name="Rectangle 16">
                <a:extLst>
                  <a:ext uri="{FF2B5EF4-FFF2-40B4-BE49-F238E27FC236}">
                    <a16:creationId xmlns:a16="http://schemas.microsoft.com/office/drawing/2014/main" id="{CB3ECC62-733D-44F2-93CE-2A92C6BF6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7" y="981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9" name="Rectangle 17">
                <a:extLst>
                  <a:ext uri="{FF2B5EF4-FFF2-40B4-BE49-F238E27FC236}">
                    <a16:creationId xmlns:a16="http://schemas.microsoft.com/office/drawing/2014/main" id="{5B221663-5715-4C4C-9572-69711F97FE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981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0" name="Rectangle 18">
                <a:extLst>
                  <a:ext uri="{FF2B5EF4-FFF2-40B4-BE49-F238E27FC236}">
                    <a16:creationId xmlns:a16="http://schemas.microsoft.com/office/drawing/2014/main" id="{5B6FD17C-FA26-4277-BA0E-BC5F631BEF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5" y="981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1" name="Rectangle 19">
                <a:extLst>
                  <a:ext uri="{FF2B5EF4-FFF2-40B4-BE49-F238E27FC236}">
                    <a16:creationId xmlns:a16="http://schemas.microsoft.com/office/drawing/2014/main" id="{8E741D3F-DA58-41FB-96FE-D314195A48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6" y="981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" name="Rectangle 20">
                <a:extLst>
                  <a:ext uri="{FF2B5EF4-FFF2-40B4-BE49-F238E27FC236}">
                    <a16:creationId xmlns:a16="http://schemas.microsoft.com/office/drawing/2014/main" id="{37A46321-E2D2-4E47-9FDA-F8E6ED0906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8" y="981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3" name="Rectangle 21">
                <a:extLst>
                  <a:ext uri="{FF2B5EF4-FFF2-40B4-BE49-F238E27FC236}">
                    <a16:creationId xmlns:a16="http://schemas.microsoft.com/office/drawing/2014/main" id="{CDBDF35B-1053-4EB8-A39B-5550FBF73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" y="981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4" name="Rectangle 22">
                <a:extLst>
                  <a:ext uri="{FF2B5EF4-FFF2-40B4-BE49-F238E27FC236}">
                    <a16:creationId xmlns:a16="http://schemas.microsoft.com/office/drawing/2014/main" id="{4F9E26F6-CF73-4CFF-8BEA-EAEA457D1A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981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5" name="Rectangle 23">
                <a:extLst>
                  <a:ext uri="{FF2B5EF4-FFF2-40B4-BE49-F238E27FC236}">
                    <a16:creationId xmlns:a16="http://schemas.microsoft.com/office/drawing/2014/main" id="{D8E70C9A-C945-42F8-A132-70D0FB1C9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1" y="981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6" name="Rectangle 24">
                <a:extLst>
                  <a:ext uri="{FF2B5EF4-FFF2-40B4-BE49-F238E27FC236}">
                    <a16:creationId xmlns:a16="http://schemas.microsoft.com/office/drawing/2014/main" id="{76F2DE8A-B924-4640-9D10-1C0B6B06C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3" y="981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7" name="Rectangle 25">
                <a:extLst>
                  <a:ext uri="{FF2B5EF4-FFF2-40B4-BE49-F238E27FC236}">
                    <a16:creationId xmlns:a16="http://schemas.microsoft.com/office/drawing/2014/main" id="{2804508D-94FF-494B-BF54-92C646E867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4" y="981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8" name="Rectangle 26">
                <a:extLst>
                  <a:ext uri="{FF2B5EF4-FFF2-40B4-BE49-F238E27FC236}">
                    <a16:creationId xmlns:a16="http://schemas.microsoft.com/office/drawing/2014/main" id="{D71262A4-B1A5-4BF4-8AC2-1F3A908191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699" y="255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9" name="Rectangle 27">
                <a:extLst>
                  <a:ext uri="{FF2B5EF4-FFF2-40B4-BE49-F238E27FC236}">
                    <a16:creationId xmlns:a16="http://schemas.microsoft.com/office/drawing/2014/main" id="{4EFE71EA-E3AC-4F3A-B5BA-331D907FC0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699" y="74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0" name="Rectangle 28">
                <a:extLst>
                  <a:ext uri="{FF2B5EF4-FFF2-40B4-BE49-F238E27FC236}">
                    <a16:creationId xmlns:a16="http://schemas.microsoft.com/office/drawing/2014/main" id="{7CD61659-E0FB-4079-A2A4-50609E1D4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699" y="-107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" name="Rectangle 29">
                <a:extLst>
                  <a:ext uri="{FF2B5EF4-FFF2-40B4-BE49-F238E27FC236}">
                    <a16:creationId xmlns:a16="http://schemas.microsoft.com/office/drawing/2014/main" id="{579FD49F-9B52-4E9A-9224-3E83ED7717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699" y="-288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2" name="Rectangle 30">
                <a:extLst>
                  <a:ext uri="{FF2B5EF4-FFF2-40B4-BE49-F238E27FC236}">
                    <a16:creationId xmlns:a16="http://schemas.microsoft.com/office/drawing/2014/main" id="{94AB1A56-781A-4B95-9587-13F380E9A3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699" y="981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3" name="Rectangle 31">
                <a:extLst>
                  <a:ext uri="{FF2B5EF4-FFF2-40B4-BE49-F238E27FC236}">
                    <a16:creationId xmlns:a16="http://schemas.microsoft.com/office/drawing/2014/main" id="{515AB7DC-EDD2-4B1C-A083-89078C201F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699" y="800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4" name="Rectangle 32">
                <a:extLst>
                  <a:ext uri="{FF2B5EF4-FFF2-40B4-BE49-F238E27FC236}">
                    <a16:creationId xmlns:a16="http://schemas.microsoft.com/office/drawing/2014/main" id="{B638F567-6DED-4A3E-98F1-F42DCCFEF2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699" y="619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5" name="Rectangle 33">
                <a:extLst>
                  <a:ext uri="{FF2B5EF4-FFF2-40B4-BE49-F238E27FC236}">
                    <a16:creationId xmlns:a16="http://schemas.microsoft.com/office/drawing/2014/main" id="{BD1DEB51-2641-453F-BFD6-BCFD6DDE6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699" y="438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6" name="Rectangle 34">
                <a:extLst>
                  <a:ext uri="{FF2B5EF4-FFF2-40B4-BE49-F238E27FC236}">
                    <a16:creationId xmlns:a16="http://schemas.microsoft.com/office/drawing/2014/main" id="{59807A43-16F3-463E-BF38-42AE711A1C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699" y="1705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7" name="Rectangle 35">
                <a:extLst>
                  <a:ext uri="{FF2B5EF4-FFF2-40B4-BE49-F238E27FC236}">
                    <a16:creationId xmlns:a16="http://schemas.microsoft.com/office/drawing/2014/main" id="{769B2CFE-AA38-415E-BFAE-384DABFA11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699" y="1524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8" name="Rectangle 36">
                <a:extLst>
                  <a:ext uri="{FF2B5EF4-FFF2-40B4-BE49-F238E27FC236}">
                    <a16:creationId xmlns:a16="http://schemas.microsoft.com/office/drawing/2014/main" id="{EDAAFAF0-8946-4D3E-B66E-3D24F6F291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699" y="1343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9" name="Rectangle 37">
                <a:extLst>
                  <a:ext uri="{FF2B5EF4-FFF2-40B4-BE49-F238E27FC236}">
                    <a16:creationId xmlns:a16="http://schemas.microsoft.com/office/drawing/2014/main" id="{4C6A25FB-91AE-47C0-A45E-F17A17FF8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699" y="1162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0" name="Rectangle 38">
                <a:extLst>
                  <a:ext uri="{FF2B5EF4-FFF2-40B4-BE49-F238E27FC236}">
                    <a16:creationId xmlns:a16="http://schemas.microsoft.com/office/drawing/2014/main" id="{EA2F4EE1-BAA8-4F61-950F-DEA5F6F85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699" y="2252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" name="Rectangle 39">
                <a:extLst>
                  <a:ext uri="{FF2B5EF4-FFF2-40B4-BE49-F238E27FC236}">
                    <a16:creationId xmlns:a16="http://schemas.microsoft.com/office/drawing/2014/main" id="{E8C3E8D0-934F-429F-A3E9-C0BA25EFF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699" y="2071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" name="Rectangle 40">
                <a:extLst>
                  <a:ext uri="{FF2B5EF4-FFF2-40B4-BE49-F238E27FC236}">
                    <a16:creationId xmlns:a16="http://schemas.microsoft.com/office/drawing/2014/main" id="{FD03AD31-8A06-4811-B2EB-F64E80A8C9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699" y="1890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6" name="Line 41">
              <a:extLst>
                <a:ext uri="{FF2B5EF4-FFF2-40B4-BE49-F238E27FC236}">
                  <a16:creationId xmlns:a16="http://schemas.microsoft.com/office/drawing/2014/main" id="{93179D47-32DE-47E0-9651-07EEAFDE9B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5" y="1207"/>
              <a:ext cx="0" cy="27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Line 42">
              <a:extLst>
                <a:ext uri="{FF2B5EF4-FFF2-40B4-BE49-F238E27FC236}">
                  <a16:creationId xmlns:a16="http://schemas.microsoft.com/office/drawing/2014/main" id="{7A206E4A-2D6D-4A67-B9C0-4095245337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5" y="2659"/>
              <a:ext cx="27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 Box 43">
              <a:extLst>
                <a:ext uri="{FF2B5EF4-FFF2-40B4-BE49-F238E27FC236}">
                  <a16:creationId xmlns:a16="http://schemas.microsoft.com/office/drawing/2014/main" id="{F0F13610-2268-4F0F-B2CB-997323CB50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9" y="106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y</a:t>
              </a:r>
            </a:p>
          </p:txBody>
        </p:sp>
        <p:sp>
          <p:nvSpPr>
            <p:cNvPr id="9" name="Text Box 44">
              <a:extLst>
                <a:ext uri="{FF2B5EF4-FFF2-40B4-BE49-F238E27FC236}">
                  <a16:creationId xmlns:a16="http://schemas.microsoft.com/office/drawing/2014/main" id="{D67EDD00-8B85-4EED-8C31-5A031DEBF5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9" y="25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x</a:t>
              </a:r>
            </a:p>
          </p:txBody>
        </p:sp>
        <p:sp>
          <p:nvSpPr>
            <p:cNvPr id="10" name="Text Box 45">
              <a:extLst>
                <a:ext uri="{FF2B5EF4-FFF2-40B4-BE49-F238E27FC236}">
                  <a16:creationId xmlns:a16="http://schemas.microsoft.com/office/drawing/2014/main" id="{D49F1A79-9C50-42EC-A52E-704B708510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2627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/>
                <a:t>0</a:t>
              </a:r>
            </a:p>
          </p:txBody>
        </p:sp>
        <p:sp>
          <p:nvSpPr>
            <p:cNvPr id="11" name="Text Box 46">
              <a:extLst>
                <a:ext uri="{FF2B5EF4-FFF2-40B4-BE49-F238E27FC236}">
                  <a16:creationId xmlns:a16="http://schemas.microsoft.com/office/drawing/2014/main" id="{A5D7C4E9-6D60-41D3-B69B-CC92264D2A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" y="2627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/>
                <a:t>2</a:t>
              </a:r>
            </a:p>
          </p:txBody>
        </p:sp>
        <p:sp>
          <p:nvSpPr>
            <p:cNvPr id="12" name="Text Box 47">
              <a:extLst>
                <a:ext uri="{FF2B5EF4-FFF2-40B4-BE49-F238E27FC236}">
                  <a16:creationId xmlns:a16="http://schemas.microsoft.com/office/drawing/2014/main" id="{ABED884F-611D-403D-90FD-8235AE3714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4" y="2622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/>
                <a:t>4</a:t>
              </a:r>
            </a:p>
          </p:txBody>
        </p:sp>
        <p:sp>
          <p:nvSpPr>
            <p:cNvPr id="13" name="Text Box 48">
              <a:extLst>
                <a:ext uri="{FF2B5EF4-FFF2-40B4-BE49-F238E27FC236}">
                  <a16:creationId xmlns:a16="http://schemas.microsoft.com/office/drawing/2014/main" id="{53A712B5-A5B8-4FFA-8E62-642F454268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7" y="2622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/>
                <a:t>6</a:t>
              </a:r>
            </a:p>
          </p:txBody>
        </p:sp>
        <p:sp>
          <p:nvSpPr>
            <p:cNvPr id="14" name="Text Box 49">
              <a:extLst>
                <a:ext uri="{FF2B5EF4-FFF2-40B4-BE49-F238E27FC236}">
                  <a16:creationId xmlns:a16="http://schemas.microsoft.com/office/drawing/2014/main" id="{E23CB4E0-0EEF-41D6-9E22-11755C9820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9" y="1842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/>
                <a:t>4</a:t>
              </a:r>
            </a:p>
          </p:txBody>
        </p:sp>
        <p:sp>
          <p:nvSpPr>
            <p:cNvPr id="15" name="Text Box 50">
              <a:extLst>
                <a:ext uri="{FF2B5EF4-FFF2-40B4-BE49-F238E27FC236}">
                  <a16:creationId xmlns:a16="http://schemas.microsoft.com/office/drawing/2014/main" id="{FB444472-C914-47D1-9F0D-5FA850352C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0" y="2931"/>
              <a:ext cx="20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/>
                <a:t>-2</a:t>
              </a:r>
            </a:p>
          </p:txBody>
        </p:sp>
        <p:sp>
          <p:nvSpPr>
            <p:cNvPr id="16" name="Text Box 51">
              <a:extLst>
                <a:ext uri="{FF2B5EF4-FFF2-40B4-BE49-F238E27FC236}">
                  <a16:creationId xmlns:a16="http://schemas.microsoft.com/office/drawing/2014/main" id="{1638BD1E-90E4-4F76-86A4-E5685A9B3D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0" y="3294"/>
              <a:ext cx="20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/>
                <a:t>-4</a:t>
              </a:r>
            </a:p>
          </p:txBody>
        </p:sp>
        <p:sp>
          <p:nvSpPr>
            <p:cNvPr id="17" name="Text Box 52">
              <a:extLst>
                <a:ext uri="{FF2B5EF4-FFF2-40B4-BE49-F238E27FC236}">
                  <a16:creationId xmlns:a16="http://schemas.microsoft.com/office/drawing/2014/main" id="{AEC7A48E-2197-4EB1-A7BD-8E8AD22CB2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0" y="3665"/>
              <a:ext cx="20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/>
                <a:t>-6</a:t>
              </a:r>
            </a:p>
          </p:txBody>
        </p:sp>
        <p:sp>
          <p:nvSpPr>
            <p:cNvPr id="18" name="Text Box 53">
              <a:extLst>
                <a:ext uri="{FF2B5EF4-FFF2-40B4-BE49-F238E27FC236}">
                  <a16:creationId xmlns:a16="http://schemas.microsoft.com/office/drawing/2014/main" id="{EC4B4EBA-79EB-46F3-A794-9F0AF1E46F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9" y="1488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/>
                <a:t>6</a:t>
              </a:r>
            </a:p>
          </p:txBody>
        </p:sp>
        <p:sp>
          <p:nvSpPr>
            <p:cNvPr id="19" name="Text Box 54">
              <a:extLst>
                <a:ext uri="{FF2B5EF4-FFF2-40B4-BE49-F238E27FC236}">
                  <a16:creationId xmlns:a16="http://schemas.microsoft.com/office/drawing/2014/main" id="{D51CD19C-65B2-488B-AAFD-AEE68137DC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9" y="2622"/>
              <a:ext cx="20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/>
                <a:t>-4</a:t>
              </a:r>
            </a:p>
          </p:txBody>
        </p:sp>
        <p:sp>
          <p:nvSpPr>
            <p:cNvPr id="20" name="Text Box 55">
              <a:extLst>
                <a:ext uri="{FF2B5EF4-FFF2-40B4-BE49-F238E27FC236}">
                  <a16:creationId xmlns:a16="http://schemas.microsoft.com/office/drawing/2014/main" id="{EFCB5876-1309-46D3-8C0F-FBBEDD47F8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9" y="2205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/>
                <a:t>2</a:t>
              </a:r>
            </a:p>
          </p:txBody>
        </p:sp>
        <p:sp>
          <p:nvSpPr>
            <p:cNvPr id="21" name="Text Box 56">
              <a:extLst>
                <a:ext uri="{FF2B5EF4-FFF2-40B4-BE49-F238E27FC236}">
                  <a16:creationId xmlns:a16="http://schemas.microsoft.com/office/drawing/2014/main" id="{7672B69D-2C81-4285-A024-F330BFF652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2622"/>
              <a:ext cx="20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/>
                <a:t>-6</a:t>
              </a:r>
            </a:p>
          </p:txBody>
        </p:sp>
        <p:sp>
          <p:nvSpPr>
            <p:cNvPr id="22" name="Text Box 57">
              <a:extLst>
                <a:ext uri="{FF2B5EF4-FFF2-40B4-BE49-F238E27FC236}">
                  <a16:creationId xmlns:a16="http://schemas.microsoft.com/office/drawing/2014/main" id="{3525B493-0BC1-4E85-BFE3-40F61AD70F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622"/>
              <a:ext cx="20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/>
                <a:t>-2</a:t>
              </a:r>
            </a:p>
          </p:txBody>
        </p:sp>
      </p:grpSp>
      <p:sp>
        <p:nvSpPr>
          <p:cNvPr id="54" name="Line 60">
            <a:extLst>
              <a:ext uri="{FF2B5EF4-FFF2-40B4-BE49-F238E27FC236}">
                <a16:creationId xmlns:a16="http://schemas.microsoft.com/office/drawing/2014/main" id="{6A2877D9-47D9-4421-B67B-FA86906196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217988"/>
            <a:ext cx="4716462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56" name="Group 62">
            <a:extLst>
              <a:ext uri="{FF2B5EF4-FFF2-40B4-BE49-F238E27FC236}">
                <a16:creationId xmlns:a16="http://schemas.microsoft.com/office/drawing/2014/main" id="{FEC48CAC-570F-489A-B73D-8B23998521AD}"/>
              </a:ext>
            </a:extLst>
          </p:cNvPr>
          <p:cNvGrpSpPr>
            <a:grpSpLocks/>
          </p:cNvGrpSpPr>
          <p:nvPr/>
        </p:nvGrpSpPr>
        <p:grpSpPr bwMode="auto">
          <a:xfrm>
            <a:off x="7473950" y="2778125"/>
            <a:ext cx="1152525" cy="576263"/>
            <a:chOff x="4377" y="1752"/>
            <a:chExt cx="726" cy="363"/>
          </a:xfrm>
        </p:grpSpPr>
        <p:sp>
          <p:nvSpPr>
            <p:cNvPr id="57" name="Freeform 63">
              <a:extLst>
                <a:ext uri="{FF2B5EF4-FFF2-40B4-BE49-F238E27FC236}">
                  <a16:creationId xmlns:a16="http://schemas.microsoft.com/office/drawing/2014/main" id="{5AB09E6E-7CC3-43A2-995C-C0540C400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" y="1752"/>
              <a:ext cx="726" cy="363"/>
            </a:xfrm>
            <a:custGeom>
              <a:avLst/>
              <a:gdLst>
                <a:gd name="T0" fmla="*/ 0 w 726"/>
                <a:gd name="T1" fmla="*/ 0 h 363"/>
                <a:gd name="T2" fmla="*/ 181 w 726"/>
                <a:gd name="T3" fmla="*/ 363 h 363"/>
                <a:gd name="T4" fmla="*/ 726 w 726"/>
                <a:gd name="T5" fmla="*/ 181 h 363"/>
                <a:gd name="T6" fmla="*/ 0 w 726"/>
                <a:gd name="T7" fmla="*/ 0 h 3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26" h="363">
                  <a:moveTo>
                    <a:pt x="0" y="0"/>
                  </a:moveTo>
                  <a:lnTo>
                    <a:pt x="181" y="363"/>
                  </a:lnTo>
                  <a:lnTo>
                    <a:pt x="726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Text Box 64">
              <a:extLst>
                <a:ext uri="{FF2B5EF4-FFF2-40B4-BE49-F238E27FC236}">
                  <a16:creationId xmlns:a16="http://schemas.microsoft.com/office/drawing/2014/main" id="{1A482A3F-A7E6-4624-8725-E88F500DFB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" y="1838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59" name="Group 65">
            <a:extLst>
              <a:ext uri="{FF2B5EF4-FFF2-40B4-BE49-F238E27FC236}">
                <a16:creationId xmlns:a16="http://schemas.microsoft.com/office/drawing/2014/main" id="{5445A143-88B5-42C7-A3E7-0E7A810800A7}"/>
              </a:ext>
            </a:extLst>
          </p:cNvPr>
          <p:cNvGrpSpPr>
            <a:grpSpLocks/>
          </p:cNvGrpSpPr>
          <p:nvPr/>
        </p:nvGrpSpPr>
        <p:grpSpPr bwMode="auto">
          <a:xfrm>
            <a:off x="7473950" y="5081588"/>
            <a:ext cx="1152525" cy="576262"/>
            <a:chOff x="4377" y="3203"/>
            <a:chExt cx="726" cy="363"/>
          </a:xfrm>
        </p:grpSpPr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541B78F9-FC58-485C-B2DF-47B4E37CD51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377" y="3203"/>
              <a:ext cx="726" cy="363"/>
            </a:xfrm>
            <a:custGeom>
              <a:avLst/>
              <a:gdLst>
                <a:gd name="T0" fmla="*/ 0 w 726"/>
                <a:gd name="T1" fmla="*/ 0 h 363"/>
                <a:gd name="T2" fmla="*/ 181 w 726"/>
                <a:gd name="T3" fmla="*/ 363 h 363"/>
                <a:gd name="T4" fmla="*/ 726 w 726"/>
                <a:gd name="T5" fmla="*/ 181 h 363"/>
                <a:gd name="T6" fmla="*/ 0 w 726"/>
                <a:gd name="T7" fmla="*/ 0 h 3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26" h="363">
                  <a:moveTo>
                    <a:pt x="0" y="0"/>
                  </a:moveTo>
                  <a:lnTo>
                    <a:pt x="181" y="363"/>
                  </a:lnTo>
                  <a:lnTo>
                    <a:pt x="726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Text Box 67">
              <a:extLst>
                <a:ext uri="{FF2B5EF4-FFF2-40B4-BE49-F238E27FC236}">
                  <a16:creationId xmlns:a16="http://schemas.microsoft.com/office/drawing/2014/main" id="{AC656A84-EBD5-4FE1-BFA6-FAEAED29B1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" y="3244"/>
              <a:ext cx="2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chemeClr val="bg1"/>
                  </a:solidFill>
                </a:rPr>
                <a:t>S’</a:t>
              </a:r>
            </a:p>
          </p:txBody>
        </p:sp>
      </p:grpSp>
      <p:grpSp>
        <p:nvGrpSpPr>
          <p:cNvPr id="62" name="Group 68">
            <a:extLst>
              <a:ext uri="{FF2B5EF4-FFF2-40B4-BE49-F238E27FC236}">
                <a16:creationId xmlns:a16="http://schemas.microsoft.com/office/drawing/2014/main" id="{49B297D9-7C88-461C-8A31-32C07520DE61}"/>
              </a:ext>
            </a:extLst>
          </p:cNvPr>
          <p:cNvGrpSpPr>
            <a:grpSpLocks/>
          </p:cNvGrpSpPr>
          <p:nvPr/>
        </p:nvGrpSpPr>
        <p:grpSpPr bwMode="auto">
          <a:xfrm>
            <a:off x="7689850" y="4217988"/>
            <a:ext cx="311150" cy="863600"/>
            <a:chOff x="4513" y="2659"/>
            <a:chExt cx="196" cy="544"/>
          </a:xfrm>
        </p:grpSpPr>
        <p:sp>
          <p:nvSpPr>
            <p:cNvPr id="63" name="Line 69">
              <a:extLst>
                <a:ext uri="{FF2B5EF4-FFF2-40B4-BE49-F238E27FC236}">
                  <a16:creationId xmlns:a16="http://schemas.microsoft.com/office/drawing/2014/main" id="{FE10C97E-8A52-486E-AB2C-5B9976D6C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8" y="2659"/>
              <a:ext cx="0" cy="5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 Box 70">
              <a:extLst>
                <a:ext uri="{FF2B5EF4-FFF2-40B4-BE49-F238E27FC236}">
                  <a16:creationId xmlns:a16="http://schemas.microsoft.com/office/drawing/2014/main" id="{79E1F188-3B38-4FCF-B58B-5DFF2121A0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" y="283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3</a:t>
              </a:r>
            </a:p>
          </p:txBody>
        </p:sp>
      </p:grpSp>
      <p:grpSp>
        <p:nvGrpSpPr>
          <p:cNvPr id="65" name="Group 71">
            <a:extLst>
              <a:ext uri="{FF2B5EF4-FFF2-40B4-BE49-F238E27FC236}">
                <a16:creationId xmlns:a16="http://schemas.microsoft.com/office/drawing/2014/main" id="{758C5F9E-1120-4E42-8948-EECFF6C24F58}"/>
              </a:ext>
            </a:extLst>
          </p:cNvPr>
          <p:cNvGrpSpPr>
            <a:grpSpLocks/>
          </p:cNvGrpSpPr>
          <p:nvPr/>
        </p:nvGrpSpPr>
        <p:grpSpPr bwMode="auto">
          <a:xfrm>
            <a:off x="7618412" y="3354388"/>
            <a:ext cx="382588" cy="863600"/>
            <a:chOff x="4468" y="2115"/>
            <a:chExt cx="241" cy="544"/>
          </a:xfrm>
        </p:grpSpPr>
        <p:sp>
          <p:nvSpPr>
            <p:cNvPr id="66" name="Rectangle 72">
              <a:extLst>
                <a:ext uri="{FF2B5EF4-FFF2-40B4-BE49-F238E27FC236}">
                  <a16:creationId xmlns:a16="http://schemas.microsoft.com/office/drawing/2014/main" id="{6614484F-19A6-4DDF-A51A-6CE51FF69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2568"/>
              <a:ext cx="90" cy="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" name="Line 73">
              <a:extLst>
                <a:ext uri="{FF2B5EF4-FFF2-40B4-BE49-F238E27FC236}">
                  <a16:creationId xmlns:a16="http://schemas.microsoft.com/office/drawing/2014/main" id="{1D92010A-53D2-4A78-8D63-C8D8C547F2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8" y="2115"/>
              <a:ext cx="0" cy="5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 Box 74">
              <a:extLst>
                <a:ext uri="{FF2B5EF4-FFF2-40B4-BE49-F238E27FC236}">
                  <a16:creationId xmlns:a16="http://schemas.microsoft.com/office/drawing/2014/main" id="{BF462C8B-3F0C-4EB9-840D-049AB4FA85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" y="229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3</a:t>
              </a:r>
            </a:p>
          </p:txBody>
        </p:sp>
      </p:grpSp>
      <p:grpSp>
        <p:nvGrpSpPr>
          <p:cNvPr id="69" name="Group 75">
            <a:extLst>
              <a:ext uri="{FF2B5EF4-FFF2-40B4-BE49-F238E27FC236}">
                <a16:creationId xmlns:a16="http://schemas.microsoft.com/office/drawing/2014/main" id="{E8F48373-9AB4-4E0C-8AF0-5B8B6E19AD3E}"/>
              </a:ext>
            </a:extLst>
          </p:cNvPr>
          <p:cNvGrpSpPr>
            <a:grpSpLocks/>
          </p:cNvGrpSpPr>
          <p:nvPr/>
        </p:nvGrpSpPr>
        <p:grpSpPr bwMode="auto">
          <a:xfrm>
            <a:off x="7237412" y="2778125"/>
            <a:ext cx="311150" cy="1439863"/>
            <a:chOff x="4228" y="1752"/>
            <a:chExt cx="196" cy="907"/>
          </a:xfrm>
        </p:grpSpPr>
        <p:sp>
          <p:nvSpPr>
            <p:cNvPr id="70" name="Rectangle 76">
              <a:extLst>
                <a:ext uri="{FF2B5EF4-FFF2-40B4-BE49-F238E27FC236}">
                  <a16:creationId xmlns:a16="http://schemas.microsoft.com/office/drawing/2014/main" id="{74073071-A9ED-4686-8D6D-4E05055E2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" y="2568"/>
              <a:ext cx="91" cy="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" name="Line 77">
              <a:extLst>
                <a:ext uri="{FF2B5EF4-FFF2-40B4-BE49-F238E27FC236}">
                  <a16:creationId xmlns:a16="http://schemas.microsoft.com/office/drawing/2014/main" id="{0C118DB7-EE77-4683-AAF6-3FD62CAC00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7" y="1752"/>
              <a:ext cx="0" cy="90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Text Box 78">
              <a:extLst>
                <a:ext uri="{FF2B5EF4-FFF2-40B4-BE49-F238E27FC236}">
                  <a16:creationId xmlns:a16="http://schemas.microsoft.com/office/drawing/2014/main" id="{7316FC8F-E1AC-4BF8-AD99-6C865575E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8" y="208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5</a:t>
              </a:r>
            </a:p>
          </p:txBody>
        </p:sp>
      </p:grpSp>
      <p:grpSp>
        <p:nvGrpSpPr>
          <p:cNvPr id="73" name="Group 79">
            <a:extLst>
              <a:ext uri="{FF2B5EF4-FFF2-40B4-BE49-F238E27FC236}">
                <a16:creationId xmlns:a16="http://schemas.microsoft.com/office/drawing/2014/main" id="{8D2F3BAE-0E86-4811-9050-80EF297A6E41}"/>
              </a:ext>
            </a:extLst>
          </p:cNvPr>
          <p:cNvGrpSpPr>
            <a:grpSpLocks/>
          </p:cNvGrpSpPr>
          <p:nvPr/>
        </p:nvGrpSpPr>
        <p:grpSpPr bwMode="auto">
          <a:xfrm>
            <a:off x="7237412" y="4217988"/>
            <a:ext cx="311150" cy="1439862"/>
            <a:chOff x="4228" y="2659"/>
            <a:chExt cx="196" cy="907"/>
          </a:xfrm>
        </p:grpSpPr>
        <p:sp>
          <p:nvSpPr>
            <p:cNvPr id="74" name="Line 80">
              <a:extLst>
                <a:ext uri="{FF2B5EF4-FFF2-40B4-BE49-F238E27FC236}">
                  <a16:creationId xmlns:a16="http://schemas.microsoft.com/office/drawing/2014/main" id="{C4CA7AF2-4B08-47F1-B611-091FF7521A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7" y="2659"/>
              <a:ext cx="0" cy="90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Text Box 81">
              <a:extLst>
                <a:ext uri="{FF2B5EF4-FFF2-40B4-BE49-F238E27FC236}">
                  <a16:creationId xmlns:a16="http://schemas.microsoft.com/office/drawing/2014/main" id="{2FB577EF-69C9-4FBC-9ABF-C1644D4745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8" y="280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5</a:t>
              </a:r>
            </a:p>
          </p:txBody>
        </p:sp>
      </p:grpSp>
      <p:grpSp>
        <p:nvGrpSpPr>
          <p:cNvPr id="76" name="Group 82">
            <a:extLst>
              <a:ext uri="{FF2B5EF4-FFF2-40B4-BE49-F238E27FC236}">
                <a16:creationId xmlns:a16="http://schemas.microsoft.com/office/drawing/2014/main" id="{C7C2BC78-AEC3-4E61-A50A-BD3BA5B1D57C}"/>
              </a:ext>
            </a:extLst>
          </p:cNvPr>
          <p:cNvGrpSpPr>
            <a:grpSpLocks/>
          </p:cNvGrpSpPr>
          <p:nvPr/>
        </p:nvGrpSpPr>
        <p:grpSpPr bwMode="auto">
          <a:xfrm>
            <a:off x="8553450" y="4217988"/>
            <a:ext cx="311150" cy="1152525"/>
            <a:chOff x="5057" y="2659"/>
            <a:chExt cx="196" cy="726"/>
          </a:xfrm>
        </p:grpSpPr>
        <p:sp>
          <p:nvSpPr>
            <p:cNvPr id="77" name="Line 83">
              <a:extLst>
                <a:ext uri="{FF2B5EF4-FFF2-40B4-BE49-F238E27FC236}">
                  <a16:creationId xmlns:a16="http://schemas.microsoft.com/office/drawing/2014/main" id="{69C93C2C-A936-492B-979A-3EF2BCEEF8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3" y="2659"/>
              <a:ext cx="0" cy="72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Text Box 84">
              <a:extLst>
                <a:ext uri="{FF2B5EF4-FFF2-40B4-BE49-F238E27FC236}">
                  <a16:creationId xmlns:a16="http://schemas.microsoft.com/office/drawing/2014/main" id="{737533AE-4EC7-434B-BF04-9FB19475C9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7" y="280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4</a:t>
              </a:r>
            </a:p>
          </p:txBody>
        </p:sp>
      </p:grpSp>
      <p:grpSp>
        <p:nvGrpSpPr>
          <p:cNvPr id="79" name="Group 85">
            <a:extLst>
              <a:ext uri="{FF2B5EF4-FFF2-40B4-BE49-F238E27FC236}">
                <a16:creationId xmlns:a16="http://schemas.microsoft.com/office/drawing/2014/main" id="{716B03E7-C9E6-48E7-A695-D3A71EAE96D5}"/>
              </a:ext>
            </a:extLst>
          </p:cNvPr>
          <p:cNvGrpSpPr>
            <a:grpSpLocks/>
          </p:cNvGrpSpPr>
          <p:nvPr/>
        </p:nvGrpSpPr>
        <p:grpSpPr bwMode="auto">
          <a:xfrm>
            <a:off x="8482012" y="3065463"/>
            <a:ext cx="363538" cy="1152525"/>
            <a:chOff x="5012" y="1933"/>
            <a:chExt cx="229" cy="726"/>
          </a:xfrm>
        </p:grpSpPr>
        <p:sp>
          <p:nvSpPr>
            <p:cNvPr id="80" name="Line 86">
              <a:extLst>
                <a:ext uri="{FF2B5EF4-FFF2-40B4-BE49-F238E27FC236}">
                  <a16:creationId xmlns:a16="http://schemas.microsoft.com/office/drawing/2014/main" id="{637E2300-5157-407B-B970-FC0ABD9DD2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3" y="1933"/>
              <a:ext cx="0" cy="72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Text Box 87">
              <a:extLst>
                <a:ext uri="{FF2B5EF4-FFF2-40B4-BE49-F238E27FC236}">
                  <a16:creationId xmlns:a16="http://schemas.microsoft.com/office/drawing/2014/main" id="{B70674A5-1F6C-4EB1-AE0C-8AF9552F31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5" y="208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4</a:t>
              </a:r>
            </a:p>
          </p:txBody>
        </p:sp>
        <p:sp>
          <p:nvSpPr>
            <p:cNvPr id="82" name="Rectangle 88">
              <a:extLst>
                <a:ext uri="{FF2B5EF4-FFF2-40B4-BE49-F238E27FC236}">
                  <a16:creationId xmlns:a16="http://schemas.microsoft.com/office/drawing/2014/main" id="{6DEDD5BB-9151-4BAC-9DBE-277B4393F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2" y="2568"/>
              <a:ext cx="91" cy="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86" name="Rectangle 95">
            <a:extLst>
              <a:ext uri="{FF2B5EF4-FFF2-40B4-BE49-F238E27FC236}">
                <a16:creationId xmlns:a16="http://schemas.microsoft.com/office/drawing/2014/main" id="{FFB80C52-8CFE-479F-9597-9C70402CD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725" y="1720923"/>
            <a:ext cx="417671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 dirty="0">
                <a:latin typeface="+mn-lt"/>
              </a:rPr>
              <a:t>Reflect shape S in the x-axis.</a:t>
            </a:r>
            <a:endParaRPr lang="en-GB" alt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5471579-6D03-4A3F-94AD-991D5C4ACC8D}"/>
              </a:ext>
            </a:extLst>
          </p:cNvPr>
          <p:cNvSpPr txBox="1"/>
          <p:nvPr/>
        </p:nvSpPr>
        <p:spPr>
          <a:xfrm>
            <a:off x="833270" y="2118985"/>
            <a:ext cx="4006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To draw the reflection, first draw the mirror line.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0641E8F-15F4-47BC-A02C-CEB200D725EE}"/>
              </a:ext>
            </a:extLst>
          </p:cNvPr>
          <p:cNvSpPr txBox="1"/>
          <p:nvPr/>
        </p:nvSpPr>
        <p:spPr>
          <a:xfrm>
            <a:off x="835712" y="3026528"/>
            <a:ext cx="400288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000" dirty="0"/>
              <a:t>Now draw a perpendicular line from one corner of the original shape to the mirror line, and extend it for the same distance on the other side. Repeat with the other corners.</a:t>
            </a:r>
          </a:p>
          <a:p>
            <a:endParaRPr lang="en-GB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827066D-1237-41B4-8C1A-34AE6D5837AA}"/>
              </a:ext>
            </a:extLst>
          </p:cNvPr>
          <p:cNvSpPr txBox="1"/>
          <p:nvPr/>
        </p:nvSpPr>
        <p:spPr>
          <a:xfrm>
            <a:off x="865082" y="4974661"/>
            <a:ext cx="308564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000" dirty="0"/>
              <a:t>Finally, draw in your transformed shape…</a:t>
            </a:r>
            <a:endParaRPr lang="en-GB" altLang="en-US" sz="2000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554182" y="1182255"/>
            <a:ext cx="10737706" cy="5283200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47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8" grpId="0"/>
      <p:bldP spid="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D740F-7155-4DA5-8539-AE098B7A9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8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u="sng" dirty="0"/>
              <a:t>Reflection</a:t>
            </a:r>
          </a:p>
        </p:txBody>
      </p:sp>
      <p:grpSp>
        <p:nvGrpSpPr>
          <p:cNvPr id="4" name="Group 9">
            <a:extLst>
              <a:ext uri="{FF2B5EF4-FFF2-40B4-BE49-F238E27FC236}">
                <a16:creationId xmlns:a16="http://schemas.microsoft.com/office/drawing/2014/main" id="{497A27C0-EBF2-4A22-AD08-1585E7D93349}"/>
              </a:ext>
            </a:extLst>
          </p:cNvPr>
          <p:cNvGrpSpPr>
            <a:grpSpLocks/>
          </p:cNvGrpSpPr>
          <p:nvPr/>
        </p:nvGrpSpPr>
        <p:grpSpPr bwMode="auto">
          <a:xfrm>
            <a:off x="5024438" y="1690688"/>
            <a:ext cx="4527550" cy="4543425"/>
            <a:chOff x="2925" y="1067"/>
            <a:chExt cx="2852" cy="2862"/>
          </a:xfrm>
        </p:grpSpPr>
        <p:grpSp>
          <p:nvGrpSpPr>
            <p:cNvPr id="5" name="Group 10">
              <a:extLst>
                <a:ext uri="{FF2B5EF4-FFF2-40B4-BE49-F238E27FC236}">
                  <a16:creationId xmlns:a16="http://schemas.microsoft.com/office/drawing/2014/main" id="{500AD5FB-E655-4221-B2FA-B53F0B427D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6" y="1207"/>
              <a:ext cx="2721" cy="2722"/>
              <a:chOff x="1429" y="981"/>
              <a:chExt cx="2721" cy="2722"/>
            </a:xfrm>
          </p:grpSpPr>
          <p:sp>
            <p:nvSpPr>
              <p:cNvPr id="23" name="Rectangle 11">
                <a:extLst>
                  <a:ext uri="{FF2B5EF4-FFF2-40B4-BE49-F238E27FC236}">
                    <a16:creationId xmlns:a16="http://schemas.microsoft.com/office/drawing/2014/main" id="{374AFF15-819F-4FF9-B71F-5EF978830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9" y="981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4" name="Rectangle 12">
                <a:extLst>
                  <a:ext uri="{FF2B5EF4-FFF2-40B4-BE49-F238E27FC236}">
                    <a16:creationId xmlns:a16="http://schemas.microsoft.com/office/drawing/2014/main" id="{0677333F-F4A9-4059-99FF-2C0468607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" y="981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5" name="Rectangle 13">
                <a:extLst>
                  <a:ext uri="{FF2B5EF4-FFF2-40B4-BE49-F238E27FC236}">
                    <a16:creationId xmlns:a16="http://schemas.microsoft.com/office/drawing/2014/main" id="{12F3D9DD-74F6-4073-AD17-22DDB77622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2" y="981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6" name="Rectangle 14">
                <a:extLst>
                  <a:ext uri="{FF2B5EF4-FFF2-40B4-BE49-F238E27FC236}">
                    <a16:creationId xmlns:a16="http://schemas.microsoft.com/office/drawing/2014/main" id="{62135A99-3889-4B87-869C-D6AA96366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" y="981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7" name="Rectangle 15">
                <a:extLst>
                  <a:ext uri="{FF2B5EF4-FFF2-40B4-BE49-F238E27FC236}">
                    <a16:creationId xmlns:a16="http://schemas.microsoft.com/office/drawing/2014/main" id="{9CEC7EE1-B5D2-4C5B-B960-8531305428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6" y="981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8" name="Rectangle 16">
                <a:extLst>
                  <a:ext uri="{FF2B5EF4-FFF2-40B4-BE49-F238E27FC236}">
                    <a16:creationId xmlns:a16="http://schemas.microsoft.com/office/drawing/2014/main" id="{5E0DE80A-2B49-4AA9-843F-A2BE6C59A2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7" y="981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9" name="Rectangle 17">
                <a:extLst>
                  <a:ext uri="{FF2B5EF4-FFF2-40B4-BE49-F238E27FC236}">
                    <a16:creationId xmlns:a16="http://schemas.microsoft.com/office/drawing/2014/main" id="{B04D8C60-C3E7-4D66-B248-4361C26DA7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981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0" name="Rectangle 18">
                <a:extLst>
                  <a:ext uri="{FF2B5EF4-FFF2-40B4-BE49-F238E27FC236}">
                    <a16:creationId xmlns:a16="http://schemas.microsoft.com/office/drawing/2014/main" id="{22394BAE-EF6D-4F8F-BE55-E3EC7197E9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5" y="981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1" name="Rectangle 19">
                <a:extLst>
                  <a:ext uri="{FF2B5EF4-FFF2-40B4-BE49-F238E27FC236}">
                    <a16:creationId xmlns:a16="http://schemas.microsoft.com/office/drawing/2014/main" id="{04FDA16D-AB2C-43B4-8860-CC3FA09FB7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6" y="981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" name="Rectangle 20">
                <a:extLst>
                  <a:ext uri="{FF2B5EF4-FFF2-40B4-BE49-F238E27FC236}">
                    <a16:creationId xmlns:a16="http://schemas.microsoft.com/office/drawing/2014/main" id="{263B3D1C-D101-4BF5-9C30-4271DF76C5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8" y="981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3" name="Rectangle 21">
                <a:extLst>
                  <a:ext uri="{FF2B5EF4-FFF2-40B4-BE49-F238E27FC236}">
                    <a16:creationId xmlns:a16="http://schemas.microsoft.com/office/drawing/2014/main" id="{58B75FB7-3AFA-431B-BB20-F1EF54349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" y="981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4" name="Rectangle 22">
                <a:extLst>
                  <a:ext uri="{FF2B5EF4-FFF2-40B4-BE49-F238E27FC236}">
                    <a16:creationId xmlns:a16="http://schemas.microsoft.com/office/drawing/2014/main" id="{244FF3A1-8D80-4A91-8FA7-CDEF10B7BA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981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5" name="Rectangle 23">
                <a:extLst>
                  <a:ext uri="{FF2B5EF4-FFF2-40B4-BE49-F238E27FC236}">
                    <a16:creationId xmlns:a16="http://schemas.microsoft.com/office/drawing/2014/main" id="{BA917927-6834-47A5-9070-C6BA73414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1" y="981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6" name="Rectangle 24">
                <a:extLst>
                  <a:ext uri="{FF2B5EF4-FFF2-40B4-BE49-F238E27FC236}">
                    <a16:creationId xmlns:a16="http://schemas.microsoft.com/office/drawing/2014/main" id="{F0EF03AA-2C9A-4D58-B455-8201FCB567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3" y="981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7" name="Rectangle 25">
                <a:extLst>
                  <a:ext uri="{FF2B5EF4-FFF2-40B4-BE49-F238E27FC236}">
                    <a16:creationId xmlns:a16="http://schemas.microsoft.com/office/drawing/2014/main" id="{2930CF2B-17BD-4C89-BFD7-0A5960EA43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4" y="981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8" name="Rectangle 26">
                <a:extLst>
                  <a:ext uri="{FF2B5EF4-FFF2-40B4-BE49-F238E27FC236}">
                    <a16:creationId xmlns:a16="http://schemas.microsoft.com/office/drawing/2014/main" id="{070872A8-F09C-4DDA-AD18-31A6C1FA66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699" y="255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9" name="Rectangle 27">
                <a:extLst>
                  <a:ext uri="{FF2B5EF4-FFF2-40B4-BE49-F238E27FC236}">
                    <a16:creationId xmlns:a16="http://schemas.microsoft.com/office/drawing/2014/main" id="{153F53B4-07AF-4BA8-AC86-018015F28D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699" y="74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0" name="Rectangle 28">
                <a:extLst>
                  <a:ext uri="{FF2B5EF4-FFF2-40B4-BE49-F238E27FC236}">
                    <a16:creationId xmlns:a16="http://schemas.microsoft.com/office/drawing/2014/main" id="{9200D6F9-2C99-40F1-A756-E09990DEC5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699" y="-107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" name="Rectangle 29">
                <a:extLst>
                  <a:ext uri="{FF2B5EF4-FFF2-40B4-BE49-F238E27FC236}">
                    <a16:creationId xmlns:a16="http://schemas.microsoft.com/office/drawing/2014/main" id="{51B8DEFB-5763-4437-B046-F0209E5C4A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699" y="-288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2" name="Rectangle 30">
                <a:extLst>
                  <a:ext uri="{FF2B5EF4-FFF2-40B4-BE49-F238E27FC236}">
                    <a16:creationId xmlns:a16="http://schemas.microsoft.com/office/drawing/2014/main" id="{6F2B4D77-CA2F-4C51-B9FB-03420CA935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699" y="981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3" name="Rectangle 31">
                <a:extLst>
                  <a:ext uri="{FF2B5EF4-FFF2-40B4-BE49-F238E27FC236}">
                    <a16:creationId xmlns:a16="http://schemas.microsoft.com/office/drawing/2014/main" id="{D2A25B56-C911-4B91-B289-2CAB8C96D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699" y="800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4" name="Rectangle 32">
                <a:extLst>
                  <a:ext uri="{FF2B5EF4-FFF2-40B4-BE49-F238E27FC236}">
                    <a16:creationId xmlns:a16="http://schemas.microsoft.com/office/drawing/2014/main" id="{E26F41EC-943F-4094-86FB-5B2D6E604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699" y="619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5" name="Rectangle 33">
                <a:extLst>
                  <a:ext uri="{FF2B5EF4-FFF2-40B4-BE49-F238E27FC236}">
                    <a16:creationId xmlns:a16="http://schemas.microsoft.com/office/drawing/2014/main" id="{71ABB39A-669B-4738-B077-C82F8ABC70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699" y="438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6" name="Rectangle 34">
                <a:extLst>
                  <a:ext uri="{FF2B5EF4-FFF2-40B4-BE49-F238E27FC236}">
                    <a16:creationId xmlns:a16="http://schemas.microsoft.com/office/drawing/2014/main" id="{45B4E693-E0AD-48E6-9BF1-E98F78C986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699" y="1705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7" name="Rectangle 35">
                <a:extLst>
                  <a:ext uri="{FF2B5EF4-FFF2-40B4-BE49-F238E27FC236}">
                    <a16:creationId xmlns:a16="http://schemas.microsoft.com/office/drawing/2014/main" id="{084D0A4B-2FEB-4721-8C4B-C3F199757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699" y="1524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8" name="Rectangle 36">
                <a:extLst>
                  <a:ext uri="{FF2B5EF4-FFF2-40B4-BE49-F238E27FC236}">
                    <a16:creationId xmlns:a16="http://schemas.microsoft.com/office/drawing/2014/main" id="{AA00793A-9F52-4A2E-B5D1-F4261F74BB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699" y="1343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9" name="Rectangle 37">
                <a:extLst>
                  <a:ext uri="{FF2B5EF4-FFF2-40B4-BE49-F238E27FC236}">
                    <a16:creationId xmlns:a16="http://schemas.microsoft.com/office/drawing/2014/main" id="{F1469A1A-C250-4BAB-9C07-0FA48EFF4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699" y="1162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0" name="Rectangle 38">
                <a:extLst>
                  <a:ext uri="{FF2B5EF4-FFF2-40B4-BE49-F238E27FC236}">
                    <a16:creationId xmlns:a16="http://schemas.microsoft.com/office/drawing/2014/main" id="{9E554237-BCF8-4392-8007-BCFE885696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699" y="2252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" name="Rectangle 39">
                <a:extLst>
                  <a:ext uri="{FF2B5EF4-FFF2-40B4-BE49-F238E27FC236}">
                    <a16:creationId xmlns:a16="http://schemas.microsoft.com/office/drawing/2014/main" id="{5B4E9CB4-3050-4459-95E4-A4CA3D9E7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699" y="2071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2" name="Rectangle 40">
                <a:extLst>
                  <a:ext uri="{FF2B5EF4-FFF2-40B4-BE49-F238E27FC236}">
                    <a16:creationId xmlns:a16="http://schemas.microsoft.com/office/drawing/2014/main" id="{4D167E79-0853-4921-9B44-27BE0ECCB0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699" y="1890"/>
                <a:ext cx="181" cy="27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6" name="Line 41">
              <a:extLst>
                <a:ext uri="{FF2B5EF4-FFF2-40B4-BE49-F238E27FC236}">
                  <a16:creationId xmlns:a16="http://schemas.microsoft.com/office/drawing/2014/main" id="{90CD5AC6-440F-4FBF-9AB3-773CC32E00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5" y="1207"/>
              <a:ext cx="0" cy="27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Line 42">
              <a:extLst>
                <a:ext uri="{FF2B5EF4-FFF2-40B4-BE49-F238E27FC236}">
                  <a16:creationId xmlns:a16="http://schemas.microsoft.com/office/drawing/2014/main" id="{93BEF00E-F02F-4C45-A23E-B8848B91A5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5" y="2659"/>
              <a:ext cx="27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 Box 43">
              <a:extLst>
                <a:ext uri="{FF2B5EF4-FFF2-40B4-BE49-F238E27FC236}">
                  <a16:creationId xmlns:a16="http://schemas.microsoft.com/office/drawing/2014/main" id="{B5BE6635-35BE-4D24-8D48-D4ED56EFD9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9" y="106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y</a:t>
              </a:r>
            </a:p>
          </p:txBody>
        </p:sp>
        <p:sp>
          <p:nvSpPr>
            <p:cNvPr id="9" name="Text Box 44">
              <a:extLst>
                <a:ext uri="{FF2B5EF4-FFF2-40B4-BE49-F238E27FC236}">
                  <a16:creationId xmlns:a16="http://schemas.microsoft.com/office/drawing/2014/main" id="{1A132357-CF9A-485F-88DD-5FD334B759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9" y="25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x</a:t>
              </a:r>
            </a:p>
          </p:txBody>
        </p:sp>
        <p:sp>
          <p:nvSpPr>
            <p:cNvPr id="10" name="Text Box 45">
              <a:extLst>
                <a:ext uri="{FF2B5EF4-FFF2-40B4-BE49-F238E27FC236}">
                  <a16:creationId xmlns:a16="http://schemas.microsoft.com/office/drawing/2014/main" id="{98CF6356-487E-424B-8894-BB5E1E80C9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2627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/>
                <a:t>0</a:t>
              </a:r>
            </a:p>
          </p:txBody>
        </p:sp>
        <p:sp>
          <p:nvSpPr>
            <p:cNvPr id="11" name="Text Box 46">
              <a:extLst>
                <a:ext uri="{FF2B5EF4-FFF2-40B4-BE49-F238E27FC236}">
                  <a16:creationId xmlns:a16="http://schemas.microsoft.com/office/drawing/2014/main" id="{B31DFBEB-15F6-4A71-B504-1F93549806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" y="2627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/>
                <a:t>2</a:t>
              </a:r>
            </a:p>
          </p:txBody>
        </p:sp>
        <p:sp>
          <p:nvSpPr>
            <p:cNvPr id="12" name="Text Box 47">
              <a:extLst>
                <a:ext uri="{FF2B5EF4-FFF2-40B4-BE49-F238E27FC236}">
                  <a16:creationId xmlns:a16="http://schemas.microsoft.com/office/drawing/2014/main" id="{CDBC57D8-E3CF-4E72-BE11-100366ADDC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4" y="2622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/>
                <a:t>4</a:t>
              </a:r>
            </a:p>
          </p:txBody>
        </p:sp>
        <p:sp>
          <p:nvSpPr>
            <p:cNvPr id="13" name="Text Box 48">
              <a:extLst>
                <a:ext uri="{FF2B5EF4-FFF2-40B4-BE49-F238E27FC236}">
                  <a16:creationId xmlns:a16="http://schemas.microsoft.com/office/drawing/2014/main" id="{FA5E88CB-E45F-47E3-9C53-244DCCE12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7" y="2622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/>
                <a:t>6</a:t>
              </a:r>
            </a:p>
          </p:txBody>
        </p:sp>
        <p:sp>
          <p:nvSpPr>
            <p:cNvPr id="14" name="Text Box 49">
              <a:extLst>
                <a:ext uri="{FF2B5EF4-FFF2-40B4-BE49-F238E27FC236}">
                  <a16:creationId xmlns:a16="http://schemas.microsoft.com/office/drawing/2014/main" id="{F73B8E1B-B439-4D23-B92C-3A42334A00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9" y="1842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/>
                <a:t>4</a:t>
              </a:r>
            </a:p>
          </p:txBody>
        </p:sp>
        <p:sp>
          <p:nvSpPr>
            <p:cNvPr id="15" name="Text Box 50">
              <a:extLst>
                <a:ext uri="{FF2B5EF4-FFF2-40B4-BE49-F238E27FC236}">
                  <a16:creationId xmlns:a16="http://schemas.microsoft.com/office/drawing/2014/main" id="{0A234463-C84C-445F-AEBD-5D1C02A462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0" y="2931"/>
              <a:ext cx="20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/>
                <a:t>-2</a:t>
              </a:r>
            </a:p>
          </p:txBody>
        </p:sp>
        <p:sp>
          <p:nvSpPr>
            <p:cNvPr id="16" name="Text Box 51">
              <a:extLst>
                <a:ext uri="{FF2B5EF4-FFF2-40B4-BE49-F238E27FC236}">
                  <a16:creationId xmlns:a16="http://schemas.microsoft.com/office/drawing/2014/main" id="{B32B945D-EDE4-4982-AAC5-A21A327A46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0" y="3294"/>
              <a:ext cx="20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/>
                <a:t>-4</a:t>
              </a:r>
            </a:p>
          </p:txBody>
        </p:sp>
        <p:sp>
          <p:nvSpPr>
            <p:cNvPr id="17" name="Text Box 52">
              <a:extLst>
                <a:ext uri="{FF2B5EF4-FFF2-40B4-BE49-F238E27FC236}">
                  <a16:creationId xmlns:a16="http://schemas.microsoft.com/office/drawing/2014/main" id="{6F89231F-1C9D-4A37-A290-970C381F95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0" y="3665"/>
              <a:ext cx="20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/>
                <a:t>-6</a:t>
              </a:r>
            </a:p>
          </p:txBody>
        </p:sp>
        <p:sp>
          <p:nvSpPr>
            <p:cNvPr id="18" name="Text Box 53">
              <a:extLst>
                <a:ext uri="{FF2B5EF4-FFF2-40B4-BE49-F238E27FC236}">
                  <a16:creationId xmlns:a16="http://schemas.microsoft.com/office/drawing/2014/main" id="{9C9343D4-ACAE-4B82-BE3B-3C03DCEF02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9" y="1488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/>
                <a:t>6</a:t>
              </a:r>
            </a:p>
          </p:txBody>
        </p:sp>
        <p:sp>
          <p:nvSpPr>
            <p:cNvPr id="19" name="Text Box 54">
              <a:extLst>
                <a:ext uri="{FF2B5EF4-FFF2-40B4-BE49-F238E27FC236}">
                  <a16:creationId xmlns:a16="http://schemas.microsoft.com/office/drawing/2014/main" id="{5C346CDE-5EE5-4103-986F-76A8BF15F2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9" y="2622"/>
              <a:ext cx="20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/>
                <a:t>-4</a:t>
              </a:r>
            </a:p>
          </p:txBody>
        </p:sp>
        <p:sp>
          <p:nvSpPr>
            <p:cNvPr id="20" name="Text Box 55">
              <a:extLst>
                <a:ext uri="{FF2B5EF4-FFF2-40B4-BE49-F238E27FC236}">
                  <a16:creationId xmlns:a16="http://schemas.microsoft.com/office/drawing/2014/main" id="{A977777D-9000-4DE5-9E51-AC197E7A0B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9" y="2205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/>
                <a:t>2</a:t>
              </a:r>
            </a:p>
          </p:txBody>
        </p:sp>
        <p:sp>
          <p:nvSpPr>
            <p:cNvPr id="21" name="Text Box 56">
              <a:extLst>
                <a:ext uri="{FF2B5EF4-FFF2-40B4-BE49-F238E27FC236}">
                  <a16:creationId xmlns:a16="http://schemas.microsoft.com/office/drawing/2014/main" id="{92B79C3A-2593-4673-8C81-FCA9077301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2622"/>
              <a:ext cx="20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/>
                <a:t>-6</a:t>
              </a:r>
            </a:p>
          </p:txBody>
        </p:sp>
        <p:sp>
          <p:nvSpPr>
            <p:cNvPr id="22" name="Text Box 57">
              <a:extLst>
                <a:ext uri="{FF2B5EF4-FFF2-40B4-BE49-F238E27FC236}">
                  <a16:creationId xmlns:a16="http://schemas.microsoft.com/office/drawing/2014/main" id="{AA3B4F5B-C851-446A-BE59-2272A4B0C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622"/>
              <a:ext cx="20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/>
                <a:t>-2</a:t>
              </a:r>
            </a:p>
          </p:txBody>
        </p:sp>
      </p:grpSp>
      <p:sp>
        <p:nvSpPr>
          <p:cNvPr id="53" name="Line 64">
            <a:extLst>
              <a:ext uri="{FF2B5EF4-FFF2-40B4-BE49-F238E27FC236}">
                <a16:creationId xmlns:a16="http://schemas.microsoft.com/office/drawing/2014/main" id="{30A17E61-E504-4AAC-BEBF-EA8AE4862D5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6825" y="1697038"/>
            <a:ext cx="0" cy="4752975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" name="Rectangle 72">
            <a:extLst>
              <a:ext uri="{FF2B5EF4-FFF2-40B4-BE49-F238E27FC236}">
                <a16:creationId xmlns:a16="http://schemas.microsoft.com/office/drawing/2014/main" id="{800668FD-B4AF-40EC-96EF-1D177C7BAE2C}"/>
              </a:ext>
            </a:extLst>
          </p:cNvPr>
          <p:cNvSpPr txBox="1">
            <a:spLocks noChangeArrowheads="1"/>
          </p:cNvSpPr>
          <p:nvPr/>
        </p:nvSpPr>
        <p:spPr>
          <a:xfrm>
            <a:off x="838993" y="1874044"/>
            <a:ext cx="4038600" cy="892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en-US" sz="2000" dirty="0"/>
              <a:t>Reflect shape T in the line x=2</a:t>
            </a:r>
          </a:p>
        </p:txBody>
      </p:sp>
      <p:grpSp>
        <p:nvGrpSpPr>
          <p:cNvPr id="58" name="Group 78">
            <a:extLst>
              <a:ext uri="{FF2B5EF4-FFF2-40B4-BE49-F238E27FC236}">
                <a16:creationId xmlns:a16="http://schemas.microsoft.com/office/drawing/2014/main" id="{C05406D1-0332-45BB-A641-27B8275BF73A}"/>
              </a:ext>
            </a:extLst>
          </p:cNvPr>
          <p:cNvGrpSpPr>
            <a:grpSpLocks/>
          </p:cNvGrpSpPr>
          <p:nvPr/>
        </p:nvGrpSpPr>
        <p:grpSpPr bwMode="auto">
          <a:xfrm>
            <a:off x="6176963" y="2489200"/>
            <a:ext cx="576262" cy="1152525"/>
            <a:chOff x="3651" y="1570"/>
            <a:chExt cx="363" cy="726"/>
          </a:xfrm>
        </p:grpSpPr>
        <p:sp>
          <p:nvSpPr>
            <p:cNvPr id="59" name="Freeform 76">
              <a:extLst>
                <a:ext uri="{FF2B5EF4-FFF2-40B4-BE49-F238E27FC236}">
                  <a16:creationId xmlns:a16="http://schemas.microsoft.com/office/drawing/2014/main" id="{15E6F25B-2FBF-4BA3-88D2-D134EE3EE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" y="1570"/>
              <a:ext cx="363" cy="726"/>
            </a:xfrm>
            <a:custGeom>
              <a:avLst/>
              <a:gdLst>
                <a:gd name="T0" fmla="*/ 363 w 363"/>
                <a:gd name="T1" fmla="*/ 0 h 726"/>
                <a:gd name="T2" fmla="*/ 0 w 363"/>
                <a:gd name="T3" fmla="*/ 182 h 726"/>
                <a:gd name="T4" fmla="*/ 181 w 363"/>
                <a:gd name="T5" fmla="*/ 726 h 726"/>
                <a:gd name="T6" fmla="*/ 363 w 363"/>
                <a:gd name="T7" fmla="*/ 0 h 7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3" h="726">
                  <a:moveTo>
                    <a:pt x="363" y="0"/>
                  </a:moveTo>
                  <a:lnTo>
                    <a:pt x="0" y="182"/>
                  </a:lnTo>
                  <a:lnTo>
                    <a:pt x="181" y="726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 Box 77">
              <a:extLst>
                <a:ext uri="{FF2B5EF4-FFF2-40B4-BE49-F238E27FC236}">
                  <a16:creationId xmlns:a16="http://schemas.microsoft.com/office/drawing/2014/main" id="{145B7DD0-BF6A-46B6-9580-63D438CE43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9" y="1719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T</a:t>
              </a:r>
            </a:p>
          </p:txBody>
        </p:sp>
      </p:grpSp>
      <p:grpSp>
        <p:nvGrpSpPr>
          <p:cNvPr id="61" name="Group 79">
            <a:extLst>
              <a:ext uri="{FF2B5EF4-FFF2-40B4-BE49-F238E27FC236}">
                <a16:creationId xmlns:a16="http://schemas.microsoft.com/office/drawing/2014/main" id="{16D2D7BD-F913-4C5F-83D0-58E6EB7AC3A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482013" y="2489200"/>
            <a:ext cx="574675" cy="1152525"/>
            <a:chOff x="3651" y="1570"/>
            <a:chExt cx="363" cy="726"/>
          </a:xfrm>
        </p:grpSpPr>
        <p:sp>
          <p:nvSpPr>
            <p:cNvPr id="62" name="Freeform 80">
              <a:extLst>
                <a:ext uri="{FF2B5EF4-FFF2-40B4-BE49-F238E27FC236}">
                  <a16:creationId xmlns:a16="http://schemas.microsoft.com/office/drawing/2014/main" id="{5D1A14D0-AD5C-4EBA-98CB-8D0A27F41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" y="1570"/>
              <a:ext cx="363" cy="726"/>
            </a:xfrm>
            <a:custGeom>
              <a:avLst/>
              <a:gdLst>
                <a:gd name="T0" fmla="*/ 363 w 363"/>
                <a:gd name="T1" fmla="*/ 0 h 726"/>
                <a:gd name="T2" fmla="*/ 0 w 363"/>
                <a:gd name="T3" fmla="*/ 182 h 726"/>
                <a:gd name="T4" fmla="*/ 181 w 363"/>
                <a:gd name="T5" fmla="*/ 726 h 726"/>
                <a:gd name="T6" fmla="*/ 363 w 363"/>
                <a:gd name="T7" fmla="*/ 0 h 7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3" h="726">
                  <a:moveTo>
                    <a:pt x="363" y="0"/>
                  </a:moveTo>
                  <a:lnTo>
                    <a:pt x="0" y="182"/>
                  </a:lnTo>
                  <a:lnTo>
                    <a:pt x="181" y="726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Text Box 81">
              <a:extLst>
                <a:ext uri="{FF2B5EF4-FFF2-40B4-BE49-F238E27FC236}">
                  <a16:creationId xmlns:a16="http://schemas.microsoft.com/office/drawing/2014/main" id="{5FB6B4F9-4BEA-4F65-889A-D2651A0030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" y="1719"/>
              <a:ext cx="23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T’</a:t>
              </a:r>
            </a:p>
          </p:txBody>
        </p:sp>
      </p:grpSp>
      <p:grpSp>
        <p:nvGrpSpPr>
          <p:cNvPr id="68" name="Group 107">
            <a:extLst>
              <a:ext uri="{FF2B5EF4-FFF2-40B4-BE49-F238E27FC236}">
                <a16:creationId xmlns:a16="http://schemas.microsoft.com/office/drawing/2014/main" id="{2012EE40-F050-42F0-BB0E-F336886F34E3}"/>
              </a:ext>
            </a:extLst>
          </p:cNvPr>
          <p:cNvGrpSpPr>
            <a:grpSpLocks/>
          </p:cNvGrpSpPr>
          <p:nvPr/>
        </p:nvGrpSpPr>
        <p:grpSpPr bwMode="auto">
          <a:xfrm>
            <a:off x="6753225" y="2195513"/>
            <a:ext cx="863600" cy="438150"/>
            <a:chOff x="4014" y="1385"/>
            <a:chExt cx="544" cy="276"/>
          </a:xfrm>
        </p:grpSpPr>
        <p:sp>
          <p:nvSpPr>
            <p:cNvPr id="69" name="Line 88">
              <a:extLst>
                <a:ext uri="{FF2B5EF4-FFF2-40B4-BE49-F238E27FC236}">
                  <a16:creationId xmlns:a16="http://schemas.microsoft.com/office/drawing/2014/main" id="{0BDC3653-B0D7-4F44-9B30-44B3339559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1570"/>
              <a:ext cx="54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Rectangle 89">
              <a:extLst>
                <a:ext uri="{FF2B5EF4-FFF2-40B4-BE49-F238E27FC236}">
                  <a16:creationId xmlns:a16="http://schemas.microsoft.com/office/drawing/2014/main" id="{A7F3B58A-0E01-4785-BA28-636A097EB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1570"/>
              <a:ext cx="90" cy="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" name="Text Box 90">
              <a:extLst>
                <a:ext uri="{FF2B5EF4-FFF2-40B4-BE49-F238E27FC236}">
                  <a16:creationId xmlns:a16="http://schemas.microsoft.com/office/drawing/2014/main" id="{CDADD271-B9AD-4BF3-B070-FF4B797DB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8" y="138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3</a:t>
              </a:r>
            </a:p>
          </p:txBody>
        </p:sp>
      </p:grpSp>
      <p:grpSp>
        <p:nvGrpSpPr>
          <p:cNvPr id="72" name="Group 106">
            <a:extLst>
              <a:ext uri="{FF2B5EF4-FFF2-40B4-BE49-F238E27FC236}">
                <a16:creationId xmlns:a16="http://schemas.microsoft.com/office/drawing/2014/main" id="{63675FD1-924B-4300-91AF-2FFABFBA187F}"/>
              </a:ext>
            </a:extLst>
          </p:cNvPr>
          <p:cNvGrpSpPr>
            <a:grpSpLocks/>
          </p:cNvGrpSpPr>
          <p:nvPr/>
        </p:nvGrpSpPr>
        <p:grpSpPr bwMode="auto">
          <a:xfrm>
            <a:off x="7618413" y="2195513"/>
            <a:ext cx="863600" cy="366712"/>
            <a:chOff x="4559" y="1385"/>
            <a:chExt cx="544" cy="231"/>
          </a:xfrm>
        </p:grpSpPr>
        <p:sp>
          <p:nvSpPr>
            <p:cNvPr id="73" name="Line 92">
              <a:extLst>
                <a:ext uri="{FF2B5EF4-FFF2-40B4-BE49-F238E27FC236}">
                  <a16:creationId xmlns:a16="http://schemas.microsoft.com/office/drawing/2014/main" id="{FA0D25D2-5A10-4358-A495-8BC5D4BCA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9" y="1570"/>
              <a:ext cx="54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 Box 93">
              <a:extLst>
                <a:ext uri="{FF2B5EF4-FFF2-40B4-BE49-F238E27FC236}">
                  <a16:creationId xmlns:a16="http://schemas.microsoft.com/office/drawing/2014/main" id="{47513B97-668B-4674-983E-BC5EC21EEA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3" y="138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3</a:t>
              </a:r>
            </a:p>
          </p:txBody>
        </p:sp>
      </p:grpSp>
      <p:grpSp>
        <p:nvGrpSpPr>
          <p:cNvPr id="75" name="Group 108">
            <a:extLst>
              <a:ext uri="{FF2B5EF4-FFF2-40B4-BE49-F238E27FC236}">
                <a16:creationId xmlns:a16="http://schemas.microsoft.com/office/drawing/2014/main" id="{7633B39E-0C65-48C1-AF8B-0E5D8CA42AE6}"/>
              </a:ext>
            </a:extLst>
          </p:cNvPr>
          <p:cNvGrpSpPr>
            <a:grpSpLocks/>
          </p:cNvGrpSpPr>
          <p:nvPr/>
        </p:nvGrpSpPr>
        <p:grpSpPr bwMode="auto">
          <a:xfrm>
            <a:off x="6176963" y="2489200"/>
            <a:ext cx="1439862" cy="438150"/>
            <a:chOff x="3651" y="1570"/>
            <a:chExt cx="907" cy="276"/>
          </a:xfrm>
        </p:grpSpPr>
        <p:sp>
          <p:nvSpPr>
            <p:cNvPr id="76" name="Line 96">
              <a:extLst>
                <a:ext uri="{FF2B5EF4-FFF2-40B4-BE49-F238E27FC236}">
                  <a16:creationId xmlns:a16="http://schemas.microsoft.com/office/drawing/2014/main" id="{40BAD06B-F887-4023-9869-3BDCE6F1EB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1" y="1752"/>
              <a:ext cx="907" cy="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Rectangle 97">
              <a:extLst>
                <a:ext uri="{FF2B5EF4-FFF2-40B4-BE49-F238E27FC236}">
                  <a16:creationId xmlns:a16="http://schemas.microsoft.com/office/drawing/2014/main" id="{7E4B39E4-CF59-41BC-850D-13F5B4D82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1755"/>
              <a:ext cx="90" cy="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" name="Text Box 98">
              <a:extLst>
                <a:ext uri="{FF2B5EF4-FFF2-40B4-BE49-F238E27FC236}">
                  <a16:creationId xmlns:a16="http://schemas.microsoft.com/office/drawing/2014/main" id="{E08E1A7E-E1DD-480B-AF93-9EF5871B83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8" y="157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5</a:t>
              </a:r>
            </a:p>
          </p:txBody>
        </p:sp>
      </p:grpSp>
      <p:grpSp>
        <p:nvGrpSpPr>
          <p:cNvPr id="79" name="Group 109">
            <a:extLst>
              <a:ext uri="{FF2B5EF4-FFF2-40B4-BE49-F238E27FC236}">
                <a16:creationId xmlns:a16="http://schemas.microsoft.com/office/drawing/2014/main" id="{2BFBA886-78A9-44EF-87B6-EB07C2FB3BFD}"/>
              </a:ext>
            </a:extLst>
          </p:cNvPr>
          <p:cNvGrpSpPr>
            <a:grpSpLocks/>
          </p:cNvGrpSpPr>
          <p:nvPr/>
        </p:nvGrpSpPr>
        <p:grpSpPr bwMode="auto">
          <a:xfrm>
            <a:off x="7618413" y="2489200"/>
            <a:ext cx="1438275" cy="366713"/>
            <a:chOff x="4559" y="1570"/>
            <a:chExt cx="906" cy="231"/>
          </a:xfrm>
        </p:grpSpPr>
        <p:sp>
          <p:nvSpPr>
            <p:cNvPr id="80" name="Line 99">
              <a:extLst>
                <a:ext uri="{FF2B5EF4-FFF2-40B4-BE49-F238E27FC236}">
                  <a16:creationId xmlns:a16="http://schemas.microsoft.com/office/drawing/2014/main" id="{050E96D4-908A-4414-BAFB-9F43E7AAAB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9" y="1752"/>
              <a:ext cx="906" cy="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Text Box 100">
              <a:extLst>
                <a:ext uri="{FF2B5EF4-FFF2-40B4-BE49-F238E27FC236}">
                  <a16:creationId xmlns:a16="http://schemas.microsoft.com/office/drawing/2014/main" id="{BFC3C735-0C1F-4746-A852-B39EE7BA7B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3" y="157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5</a:t>
              </a:r>
            </a:p>
          </p:txBody>
        </p:sp>
      </p:grpSp>
      <p:grpSp>
        <p:nvGrpSpPr>
          <p:cNvPr id="82" name="Group 110">
            <a:extLst>
              <a:ext uri="{FF2B5EF4-FFF2-40B4-BE49-F238E27FC236}">
                <a16:creationId xmlns:a16="http://schemas.microsoft.com/office/drawing/2014/main" id="{F34B78D5-4E46-49E8-A93D-69ECBA223932}"/>
              </a:ext>
            </a:extLst>
          </p:cNvPr>
          <p:cNvGrpSpPr>
            <a:grpSpLocks/>
          </p:cNvGrpSpPr>
          <p:nvPr/>
        </p:nvGrpSpPr>
        <p:grpSpPr bwMode="auto">
          <a:xfrm>
            <a:off x="6465888" y="3348038"/>
            <a:ext cx="1150937" cy="438150"/>
            <a:chOff x="3833" y="2111"/>
            <a:chExt cx="725" cy="276"/>
          </a:xfrm>
        </p:grpSpPr>
        <p:sp>
          <p:nvSpPr>
            <p:cNvPr id="83" name="Line 101">
              <a:extLst>
                <a:ext uri="{FF2B5EF4-FFF2-40B4-BE49-F238E27FC236}">
                  <a16:creationId xmlns:a16="http://schemas.microsoft.com/office/drawing/2014/main" id="{63F52A3F-D7FA-4B75-8782-86FC2F79F2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2296"/>
              <a:ext cx="725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Rectangle 102">
              <a:extLst>
                <a:ext uri="{FF2B5EF4-FFF2-40B4-BE49-F238E27FC236}">
                  <a16:creationId xmlns:a16="http://schemas.microsoft.com/office/drawing/2014/main" id="{9732BBC1-12D6-409A-BB97-CB8EBB8F9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2296"/>
              <a:ext cx="90" cy="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5" name="Text Box 103">
              <a:extLst>
                <a:ext uri="{FF2B5EF4-FFF2-40B4-BE49-F238E27FC236}">
                  <a16:creationId xmlns:a16="http://schemas.microsoft.com/office/drawing/2014/main" id="{1A7B33B9-126F-44CE-804B-28DA2C011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8" y="211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4</a:t>
              </a:r>
            </a:p>
          </p:txBody>
        </p:sp>
      </p:grpSp>
      <p:grpSp>
        <p:nvGrpSpPr>
          <p:cNvPr id="86" name="Group 111">
            <a:extLst>
              <a:ext uri="{FF2B5EF4-FFF2-40B4-BE49-F238E27FC236}">
                <a16:creationId xmlns:a16="http://schemas.microsoft.com/office/drawing/2014/main" id="{5214785D-7E05-42D4-ACD9-EFC9E36C3F43}"/>
              </a:ext>
            </a:extLst>
          </p:cNvPr>
          <p:cNvGrpSpPr>
            <a:grpSpLocks/>
          </p:cNvGrpSpPr>
          <p:nvPr/>
        </p:nvGrpSpPr>
        <p:grpSpPr bwMode="auto">
          <a:xfrm>
            <a:off x="7618413" y="3348038"/>
            <a:ext cx="1150937" cy="366712"/>
            <a:chOff x="4559" y="2111"/>
            <a:chExt cx="725" cy="231"/>
          </a:xfrm>
        </p:grpSpPr>
        <p:sp>
          <p:nvSpPr>
            <p:cNvPr id="87" name="Line 104">
              <a:extLst>
                <a:ext uri="{FF2B5EF4-FFF2-40B4-BE49-F238E27FC236}">
                  <a16:creationId xmlns:a16="http://schemas.microsoft.com/office/drawing/2014/main" id="{C3AA46A8-AB4F-41BE-BEFA-D359147CE2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9" y="2296"/>
              <a:ext cx="725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Text Box 105">
              <a:extLst>
                <a:ext uri="{FF2B5EF4-FFF2-40B4-BE49-F238E27FC236}">
                  <a16:creationId xmlns:a16="http://schemas.microsoft.com/office/drawing/2014/main" id="{C39606BA-2032-4924-99E7-1208E8B9D5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3" y="211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4</a:t>
              </a:r>
            </a:p>
          </p:txBody>
        </p: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E4D468D-7A43-409D-BB5D-01464BA9AFA4}"/>
              </a:ext>
            </a:extLst>
          </p:cNvPr>
          <p:cNvSpPr/>
          <p:nvPr/>
        </p:nvSpPr>
        <p:spPr>
          <a:xfrm>
            <a:off x="830264" y="2550139"/>
            <a:ext cx="33720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Where is the line x=2?</a:t>
            </a:r>
          </a:p>
          <a:p>
            <a:r>
              <a:rPr lang="en-GB" sz="2000" dirty="0"/>
              <a:t>Hint: Where is ‘2’ on the x-axis?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BE617EE-2255-42B5-989D-5B5B21A7800B}"/>
              </a:ext>
            </a:extLst>
          </p:cNvPr>
          <p:cNvSpPr/>
          <p:nvPr/>
        </p:nvSpPr>
        <p:spPr>
          <a:xfrm>
            <a:off x="835312" y="4008017"/>
            <a:ext cx="35441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Using the line x=2 as your mirror line, draw in your perpendicular lines. 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C55D166-456A-4D0E-BEB5-50910965B81F}"/>
              </a:ext>
            </a:extLst>
          </p:cNvPr>
          <p:cNvSpPr txBox="1"/>
          <p:nvPr/>
        </p:nvSpPr>
        <p:spPr>
          <a:xfrm>
            <a:off x="829337" y="5465896"/>
            <a:ext cx="337299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000" dirty="0"/>
              <a:t>Finally, draw in your transformed shape…</a:t>
            </a:r>
            <a:endParaRPr lang="en-GB" altLang="en-US" sz="2000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618836" y="1597891"/>
            <a:ext cx="10734964" cy="5024582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84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111" grpId="0"/>
      <p:bldP spid="112" grpId="0"/>
      <p:bldP spid="1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2DCA01-9339-49A3-957C-F293CBACF6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120"/>
          <a:stretch/>
        </p:blipFill>
        <p:spPr>
          <a:xfrm>
            <a:off x="351351" y="1272175"/>
            <a:ext cx="5318063" cy="52732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496AE6-56AA-4682-8C2A-E385BB7AFD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0" r="2954" b="9926"/>
          <a:stretch/>
        </p:blipFill>
        <p:spPr>
          <a:xfrm>
            <a:off x="6566492" y="1504571"/>
            <a:ext cx="4862315" cy="4941683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75195" y="0"/>
            <a:ext cx="61722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turn…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4998" y="807339"/>
                <a:ext cx="51457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Reflect triangle A in the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– axis.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998" y="807339"/>
                <a:ext cx="5145704" cy="400110"/>
              </a:xfrm>
              <a:prstGeom prst="rect">
                <a:avLst/>
              </a:prstGeom>
              <a:blipFill>
                <a:blip r:embed="rId4"/>
                <a:stretch>
                  <a:fillRect l="-1183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566492" y="806570"/>
                <a:ext cx="523471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Reflect shape A in the line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= 3.</a:t>
                </a:r>
              </a:p>
              <a:p>
                <a:r>
                  <a:rPr lang="en-GB" sz="2000" dirty="0"/>
                  <a:t>Label the new shape B.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492" y="806570"/>
                <a:ext cx="5234715" cy="707886"/>
              </a:xfrm>
              <a:prstGeom prst="rect">
                <a:avLst/>
              </a:prstGeom>
              <a:blipFill>
                <a:blip r:embed="rId5"/>
                <a:stretch>
                  <a:fillRect l="-1164" t="-4310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260482" y="693465"/>
            <a:ext cx="5567663" cy="5981112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5993258" y="693465"/>
            <a:ext cx="5718451" cy="5981112"/>
          </a:xfrm>
          <a:prstGeom prst="round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810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43783335-5041-4B1A-ADDD-58B85665BF04}"/>
              </a:ext>
            </a:extLst>
          </p:cNvPr>
          <p:cNvSpPr txBox="1"/>
          <p:nvPr/>
        </p:nvSpPr>
        <p:spPr>
          <a:xfrm>
            <a:off x="904187" y="1080324"/>
            <a:ext cx="4449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Describe fully the transformation that maps white onto red.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F5D803-0D6A-4D09-970A-DE4FC9A9AEF3}"/>
              </a:ext>
            </a:extLst>
          </p:cNvPr>
          <p:cNvSpPr txBox="1"/>
          <p:nvPr/>
        </p:nvSpPr>
        <p:spPr>
          <a:xfrm>
            <a:off x="6970337" y="1080324"/>
            <a:ext cx="4449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Describe fully the transformation that maps white onto red.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78717B1-3E74-4A8D-8D35-7E7D5B5BA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85" y="1911321"/>
            <a:ext cx="4262607" cy="42099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7DA8471-478D-4E2D-9158-56324A67F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336" y="1911321"/>
            <a:ext cx="4262607" cy="425205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10540" y="93326"/>
            <a:ext cx="61722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turn…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10540" y="849745"/>
            <a:ext cx="4977460" cy="57080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6677891" y="720436"/>
            <a:ext cx="4950691" cy="580043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655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9AFF3-418A-4560-A1A8-35B0CEBCC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u="sng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849CAA-6B29-4F07-A4D9-0E6557E0CE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3116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000" dirty="0"/>
                  <a:t>A vector has </a:t>
                </a:r>
                <a:r>
                  <a:rPr lang="en-GB" sz="2000" b="1" dirty="0"/>
                  <a:t>length</a:t>
                </a:r>
                <a:r>
                  <a:rPr lang="en-GB" sz="2000" dirty="0"/>
                  <a:t> and </a:t>
                </a:r>
                <a:r>
                  <a:rPr lang="en-GB" sz="2000" b="1" dirty="0"/>
                  <a:t>direction</a:t>
                </a:r>
                <a:r>
                  <a:rPr lang="en-GB" sz="2000" dirty="0"/>
                  <a:t>.</a:t>
                </a:r>
              </a:p>
              <a:p>
                <a:pPr marL="0" indent="0">
                  <a:buNone/>
                </a:pPr>
                <a:r>
                  <a:rPr lang="en-GB" sz="2000" dirty="0"/>
                  <a:t>A vector can be written as a column vector or drawn as an arrow.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sz="2000" dirty="0"/>
                  <a:t>Column vector</a:t>
                </a:r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849CAA-6B29-4F07-A4D9-0E6557E0C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3116"/>
                <a:ext cx="10515600" cy="4351338"/>
              </a:xfrm>
              <a:blipFill>
                <a:blip r:embed="rId2"/>
                <a:stretch>
                  <a:fillRect l="-638" t="-15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278CB38-6450-4440-BB1E-A08F02E4F8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206" t="41181" r="8131" b="30655"/>
          <a:stretch/>
        </p:blipFill>
        <p:spPr>
          <a:xfrm>
            <a:off x="6463146" y="3668785"/>
            <a:ext cx="4463472" cy="275538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79A82D62-B74D-4E38-8044-1B3BA1474E84}"/>
              </a:ext>
            </a:extLst>
          </p:cNvPr>
          <p:cNvGrpSpPr/>
          <p:nvPr/>
        </p:nvGrpSpPr>
        <p:grpSpPr>
          <a:xfrm>
            <a:off x="3525560" y="2324306"/>
            <a:ext cx="4496650" cy="532168"/>
            <a:chOff x="4439960" y="2896832"/>
            <a:chExt cx="4496650" cy="53216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42537AC-B2C0-4802-81FB-B1F30DFB67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9960" y="3214540"/>
              <a:ext cx="895611" cy="21446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053DAE0-21B3-4BA0-BB77-9304E1B03078}"/>
                    </a:ext>
                  </a:extLst>
                </p:cNvPr>
                <p:cNvSpPr txBox="1"/>
                <p:nvPr/>
              </p:nvSpPr>
              <p:spPr>
                <a:xfrm>
                  <a:off x="5420412" y="2896832"/>
                  <a:ext cx="351619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GB" sz="2000" dirty="0"/>
                    <a:t>-component: 3 units right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053DAE0-21B3-4BA0-BB77-9304E1B030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0412" y="2896832"/>
                  <a:ext cx="3516198" cy="400110"/>
                </a:xfrm>
                <a:prstGeom prst="rect">
                  <a:avLst/>
                </a:prstGeom>
                <a:blipFill>
                  <a:blip r:embed="rId4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90FBA32-7D8C-4AB2-8DDD-56C730EC64AC}"/>
              </a:ext>
            </a:extLst>
          </p:cNvPr>
          <p:cNvGrpSpPr/>
          <p:nvPr/>
        </p:nvGrpSpPr>
        <p:grpSpPr>
          <a:xfrm>
            <a:off x="3525561" y="3179826"/>
            <a:ext cx="4496649" cy="400110"/>
            <a:chOff x="4439961" y="4009526"/>
            <a:chExt cx="4496649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2D707C4-AB76-4D92-92CC-ED58DD463FA9}"/>
                    </a:ext>
                  </a:extLst>
                </p:cNvPr>
                <p:cNvSpPr txBox="1"/>
                <p:nvPr/>
              </p:nvSpPr>
              <p:spPr>
                <a:xfrm>
                  <a:off x="5420412" y="4009526"/>
                  <a:ext cx="351619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GB" sz="2000" dirty="0"/>
                    <a:t>-component: 2 units up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2D707C4-AB76-4D92-92CC-ED58DD463F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0412" y="4009526"/>
                  <a:ext cx="3516198" cy="400110"/>
                </a:xfrm>
                <a:prstGeom prst="rect">
                  <a:avLst/>
                </a:prstGeom>
                <a:blipFill>
                  <a:blip r:embed="rId5"/>
                  <a:stretch>
                    <a:fillRect t="-9231" b="-2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59253A9-7264-4A31-9FC3-E16126A561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39961" y="4009526"/>
              <a:ext cx="895610" cy="28164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" name="Rounded Rectangle 4"/>
          <p:cNvSpPr/>
          <p:nvPr/>
        </p:nvSpPr>
        <p:spPr>
          <a:xfrm>
            <a:off x="489527" y="1302327"/>
            <a:ext cx="11259128" cy="5218546"/>
          </a:xfrm>
          <a:prstGeom prst="round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84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909DAB-B742-430C-BBFB-B66C4CFE28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0178" y="1191164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000" dirty="0"/>
                  <a:t> 1.</a:t>
                </a:r>
                <a:r>
                  <a:rPr lang="en-GB" dirty="0"/>
                  <a:t>   </a:t>
                </a:r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/>
                  <a:t>, find the following vectors.</a:t>
                </a:r>
              </a:p>
              <a:p>
                <a:pPr marL="0" indent="0">
                  <a:buNone/>
                </a:pPr>
                <a:endParaRPr lang="en-GB" sz="2000" b="1" dirty="0"/>
              </a:p>
              <a:p>
                <a:pPr marL="0" indent="0">
                  <a:buNone/>
                </a:pPr>
                <a:r>
                  <a:rPr lang="en-GB" sz="2000" dirty="0"/>
                  <a:t>       a)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GB" sz="2000" dirty="0"/>
                  <a:t>          b)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GB" sz="2000" dirty="0"/>
                  <a:t>          c)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GB" sz="2000" dirty="0"/>
                  <a:t>          d)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endParaRPr lang="en-GB" sz="2000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sz="2000" dirty="0"/>
              </a:p>
              <a:p>
                <a:pPr marL="0" indent="0">
                  <a:buNone/>
                </a:pPr>
                <a:endParaRPr lang="en-GB" sz="2000" dirty="0"/>
              </a:p>
              <a:p>
                <a:pPr marL="0" indent="0">
                  <a:buNone/>
                </a:pPr>
                <a:endParaRPr lang="en-GB" sz="2000" dirty="0"/>
              </a:p>
              <a:p>
                <a:pPr marL="0" indent="0">
                  <a:buNone/>
                </a:pPr>
                <a:r>
                  <a:rPr lang="en-GB" sz="2000" dirty="0"/>
                  <a:t> 2.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909DAB-B742-430C-BBFB-B66C4CFE28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0178" y="1191164"/>
                <a:ext cx="10515600" cy="4351338"/>
              </a:xfrm>
              <a:blipFill>
                <a:blip r:embed="rId2"/>
                <a:stretch>
                  <a:fillRect l="-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0537343-036A-45EF-A08F-4536E58BB2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65" t="46234" r="10649" b="29883"/>
          <a:stretch/>
        </p:blipFill>
        <p:spPr>
          <a:xfrm>
            <a:off x="951679" y="3990872"/>
            <a:ext cx="10874034" cy="1878026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27413" y="136232"/>
            <a:ext cx="61722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turn…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40178" y="960582"/>
            <a:ext cx="11520913" cy="222596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440178" y="3556000"/>
            <a:ext cx="11604040" cy="2595418"/>
          </a:xfrm>
          <a:prstGeom prst="round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91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6C7D20-076D-482A-AB21-0A6714B055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, work out: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a)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dirty="0"/>
                  <a:t>               b)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b="1" dirty="0"/>
                  <a:t>               </a:t>
                </a:r>
                <a:r>
                  <a:rPr lang="en-GB" dirty="0"/>
                  <a:t>c)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b="1" dirty="0"/>
                  <a:t>               </a:t>
                </a:r>
                <a:r>
                  <a:rPr lang="en-GB" dirty="0"/>
                  <a:t>d)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GB" b="1" dirty="0"/>
              </a:p>
              <a:p>
                <a:pPr marL="0" indent="0">
                  <a:buNone/>
                </a:pPr>
                <a:r>
                  <a:rPr lang="en-GB" dirty="0"/>
                  <a:t>e)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b="1" dirty="0"/>
                  <a:t>             </a:t>
                </a:r>
                <a:r>
                  <a:rPr lang="en-GB" dirty="0"/>
                  <a:t>f)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dirty="0"/>
                  <a:t>       g)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b="1" dirty="0"/>
                  <a:t>             </a:t>
                </a:r>
                <a:r>
                  <a:rPr lang="en-GB" dirty="0"/>
                  <a:t>h)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6C7D20-076D-482A-AB21-0A6714B055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 txBox="1">
            <a:spLocks/>
          </p:cNvSpPr>
          <p:nvPr/>
        </p:nvSpPr>
        <p:spPr>
          <a:xfrm>
            <a:off x="619777" y="284014"/>
            <a:ext cx="61722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turn…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19777" y="1644073"/>
            <a:ext cx="10734023" cy="2937163"/>
          </a:xfrm>
          <a:prstGeom prst="round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317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61E196-04CC-4D80-8F78-8F3A0F82A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474" y="2110123"/>
            <a:ext cx="4325336" cy="3417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4B864B-E500-4524-A71C-7A8C3A006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590" y="2012776"/>
            <a:ext cx="4325336" cy="3424224"/>
          </a:xfrm>
          <a:prstGeom prst="rect">
            <a:avLst/>
          </a:prstGeom>
          <a:ln>
            <a:noFill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95268" y="302487"/>
            <a:ext cx="61722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turn…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92727" y="1524000"/>
            <a:ext cx="5153891" cy="4553527"/>
          </a:xfrm>
          <a:prstGeom prst="round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6226365" y="1524000"/>
            <a:ext cx="5439162" cy="455352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842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ationanddiscussion xmlns="a675e989-819c-4ef8-a9e7-308823201b2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EDFF64637C074B9468D8400699BC31" ma:contentTypeVersion="14" ma:contentTypeDescription="Create a new document." ma:contentTypeScope="" ma:versionID="999ee6dba2c83fd35070fcf36004950c">
  <xsd:schema xmlns:xsd="http://www.w3.org/2001/XMLSchema" xmlns:xs="http://www.w3.org/2001/XMLSchema" xmlns:p="http://schemas.microsoft.com/office/2006/metadata/properties" xmlns:ns2="a675e989-819c-4ef8-a9e7-308823201b25" xmlns:ns3="84be7d0a-34a6-4ef2-a332-62c3b98ca601" targetNamespace="http://schemas.microsoft.com/office/2006/metadata/properties" ma:root="true" ma:fieldsID="3fe37b08140f3367720c3b68730b0f79" ns2:_="" ns3:_="">
    <xsd:import namespace="a675e989-819c-4ef8-a9e7-308823201b25"/>
    <xsd:import namespace="84be7d0a-34a6-4ef2-a332-62c3b98ca6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Presentationanddiscussio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5e989-819c-4ef8-a9e7-308823201b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Presentationanddiscussion" ma:index="17" nillable="true" ma:displayName="Presentation and discussion" ma:description="Prince Gyamfi Presentation&#10;Ahmad, Eyob, Kirthikan discussion" ma:format="Dropdown" ma:internalName="Presentationanddiscussion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e7d0a-34a6-4ef2-a332-62c3b98ca6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748892-B9F9-476F-AE51-A100E0C843D3}">
  <ds:schemaRefs>
    <ds:schemaRef ds:uri="http://purl.org/dc/elements/1.1/"/>
    <ds:schemaRef ds:uri="a675e989-819c-4ef8-a9e7-308823201b25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84be7d0a-34a6-4ef2-a332-62c3b98ca601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D622329-F020-40F7-A988-341F53C658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9B3EFC-FBCF-4F96-8B52-973B453871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75e989-819c-4ef8-a9e7-308823201b25"/>
    <ds:schemaRef ds:uri="84be7d0a-34a6-4ef2-a332-62c3b98ca6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463</Words>
  <Application>Microsoft Office PowerPoint</Application>
  <PresentationFormat>Widescreen</PresentationFormat>
  <Paragraphs>95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Transformations</vt:lpstr>
      <vt:lpstr>Reflection</vt:lpstr>
      <vt:lpstr>Reflection</vt:lpstr>
      <vt:lpstr>PowerPoint Presentation</vt:lpstr>
      <vt:lpstr>PowerPoint Presentation</vt:lpstr>
      <vt:lpstr>VECTORS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Transformations</dc:title>
  <dc:creator>Amit Panesar</dc:creator>
  <cp:lastModifiedBy>Marica Briedenhann</cp:lastModifiedBy>
  <cp:revision>20</cp:revision>
  <dcterms:created xsi:type="dcterms:W3CDTF">2020-09-09T12:04:15Z</dcterms:created>
  <dcterms:modified xsi:type="dcterms:W3CDTF">2022-01-31T10:34:53Z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0x01010020EDFF64637C074B9468D8400699BC31</vt:lpwstr>
  </property>
</Properties>
</file>