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9" r:id="rId6"/>
    <p:sldId id="260" r:id="rId7"/>
    <p:sldId id="261" r:id="rId8"/>
    <p:sldId id="262" r:id="rId9"/>
    <p:sldId id="265" r:id="rId10"/>
    <p:sldId id="263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06/05/2021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5026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06/05/2021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402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06/05/2021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8202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06/05/2021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407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06/05/2021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0808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06/05/2021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9210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06/05/2021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0806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06/05/2021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2550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06/05/2021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985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06/05/2021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4626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06/05/2021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0276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E84F9-B196-4B9C-B27E-F5CFD5F57A3E}" type="datetimeFigureOut">
              <a:rPr lang="en-GB" smtClean="0"/>
              <a:t>06/05/2021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417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20437" y="1408831"/>
            <a:ext cx="10788072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cs typeface="Times New Roman" panose="02020603050405020304" pitchFamily="18" charset="0"/>
              </a:rPr>
              <a:t>Learning Objectives</a:t>
            </a:r>
          </a:p>
          <a:p>
            <a:pPr>
              <a:lnSpc>
                <a:spcPct val="150000"/>
              </a:lnSpc>
            </a:pPr>
            <a:r>
              <a:rPr lang="en-GB" dirty="0" smtClean="0">
                <a:cs typeface="Times New Roman" panose="02020603050405020304" pitchFamily="18" charset="0"/>
              </a:rPr>
              <a:t>To be able to :</a:t>
            </a:r>
            <a:endParaRPr lang="en-US" dirty="0" smtClean="0"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smtClean="0">
                <a:cs typeface="Times New Roman" panose="02020603050405020304" pitchFamily="18" charset="0"/>
              </a:rPr>
              <a:t>To be able to express one quantity as a percentage of another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smtClean="0">
                <a:cs typeface="Times New Roman" panose="02020603050405020304" pitchFamily="18" charset="0"/>
              </a:rPr>
              <a:t>To be able to compare two quantities using percentages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smtClean="0">
                <a:cs typeface="Times New Roman" panose="02020603050405020304" pitchFamily="18" charset="0"/>
              </a:rPr>
              <a:t>To be able to work with percentages greater than 100%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smtClean="0">
                <a:cs typeface="Times New Roman" panose="02020603050405020304" pitchFamily="18" charset="0"/>
              </a:rPr>
              <a:t>To be able to solve problems involving simple interest </a:t>
            </a:r>
            <a:endParaRPr lang="en-GB" dirty="0" smtClean="0">
              <a:cs typeface="Times New Roman" panose="0202060305040502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71055" y="1256145"/>
            <a:ext cx="11286836" cy="264569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5"/>
          <p:cNvSpPr/>
          <p:nvPr/>
        </p:nvSpPr>
        <p:spPr>
          <a:xfrm>
            <a:off x="471055" y="4313382"/>
            <a:ext cx="11286836" cy="2327563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533237" y="134072"/>
            <a:ext cx="9144000" cy="992764"/>
          </a:xfrm>
        </p:spPr>
        <p:txBody>
          <a:bodyPr>
            <a:normAutofit/>
          </a:bodyPr>
          <a:lstStyle/>
          <a:p>
            <a:r>
              <a:rPr lang="en-GB" u="sng" dirty="0" smtClean="0"/>
              <a:t>PERCENTAGE</a:t>
            </a:r>
            <a:endParaRPr lang="en-GB" b="1" u="sng" dirty="0"/>
          </a:p>
        </p:txBody>
      </p:sp>
      <p:sp>
        <p:nvSpPr>
          <p:cNvPr id="2" name="TextBox 1"/>
          <p:cNvSpPr txBox="1"/>
          <p:nvPr/>
        </p:nvSpPr>
        <p:spPr>
          <a:xfrm>
            <a:off x="720437" y="4442691"/>
            <a:ext cx="65485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Complete the table </a:t>
            </a:r>
            <a:endParaRPr lang="en-GB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0315159"/>
              </p:ext>
            </p:extLst>
          </p:nvPr>
        </p:nvGraphicFramePr>
        <p:xfrm>
          <a:off x="4341090" y="4627357"/>
          <a:ext cx="3980874" cy="185928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326958">
                  <a:extLst>
                    <a:ext uri="{9D8B030D-6E8A-4147-A177-3AD203B41FA5}">
                      <a16:colId xmlns:a16="http://schemas.microsoft.com/office/drawing/2014/main" val="4120479102"/>
                    </a:ext>
                  </a:extLst>
                </a:gridCol>
                <a:gridCol w="1326958">
                  <a:extLst>
                    <a:ext uri="{9D8B030D-6E8A-4147-A177-3AD203B41FA5}">
                      <a16:colId xmlns:a16="http://schemas.microsoft.com/office/drawing/2014/main" val="1186599046"/>
                    </a:ext>
                  </a:extLst>
                </a:gridCol>
                <a:gridCol w="1326958">
                  <a:extLst>
                    <a:ext uri="{9D8B030D-6E8A-4147-A177-3AD203B41FA5}">
                      <a16:colId xmlns:a16="http://schemas.microsoft.com/office/drawing/2014/main" val="2454322830"/>
                    </a:ext>
                  </a:extLst>
                </a:gridCol>
              </a:tblGrid>
              <a:tr h="361292">
                <a:tc>
                  <a:txBody>
                    <a:bodyPr/>
                    <a:lstStyle/>
                    <a:p>
                      <a:r>
                        <a:rPr lang="en-GB" dirty="0" smtClean="0"/>
                        <a:t>Fraction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Decimal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Percentage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9332177"/>
                  </a:ext>
                </a:extLst>
              </a:tr>
              <a:tr h="361292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½ 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3113328"/>
                  </a:ext>
                </a:extLst>
              </a:tr>
              <a:tr h="361292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0.23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8424519"/>
                  </a:ext>
                </a:extLst>
              </a:tr>
              <a:tr h="361292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0.45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7043442"/>
                  </a:ext>
                </a:extLst>
              </a:tr>
              <a:tr h="361292"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20%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08945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16382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3179" y="1131598"/>
            <a:ext cx="8058150" cy="31908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3179" y="4703041"/>
            <a:ext cx="8124825" cy="12573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1673" y="175491"/>
            <a:ext cx="5403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Practise paper set 4 Paper 2</a:t>
            </a:r>
            <a:endParaRPr lang="en-GB" dirty="0"/>
          </a:p>
        </p:txBody>
      </p:sp>
      <p:pic>
        <p:nvPicPr>
          <p:cNvPr id="1026" name="Picture 2" descr="Image result for calculator symbols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221673" y="647230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2222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29670" y="1653057"/>
            <a:ext cx="4895273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dirty="0" smtClean="0"/>
              <a:t>1a) Express 15 as a percentage of 50</a:t>
            </a:r>
          </a:p>
          <a:p>
            <a:pPr>
              <a:lnSpc>
                <a:spcPct val="150000"/>
              </a:lnSpc>
            </a:pPr>
            <a:r>
              <a:rPr lang="en-GB" dirty="0" smtClean="0"/>
              <a:t>1b) There are 300 counters in a bag, 45 of which are green. Express the amount of green counters as a percentage. </a:t>
            </a:r>
          </a:p>
          <a:p>
            <a:pPr>
              <a:lnSpc>
                <a:spcPct val="150000"/>
              </a:lnSpc>
            </a:pPr>
            <a:r>
              <a:rPr lang="en-GB" dirty="0" smtClean="0"/>
              <a:t>1c) What is 12% of 68 kg?</a:t>
            </a:r>
            <a:endParaRPr lang="en-GB" dirty="0"/>
          </a:p>
        </p:txBody>
      </p:sp>
      <p:sp>
        <p:nvSpPr>
          <p:cNvPr id="8" name="Rounded Rectangle 7"/>
          <p:cNvSpPr/>
          <p:nvPr/>
        </p:nvSpPr>
        <p:spPr>
          <a:xfrm>
            <a:off x="591126" y="1479223"/>
            <a:ext cx="4978401" cy="260100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ounded Rectangle 9"/>
          <p:cNvSpPr/>
          <p:nvPr/>
        </p:nvSpPr>
        <p:spPr>
          <a:xfrm>
            <a:off x="609599" y="4924888"/>
            <a:ext cx="4978401" cy="156358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ounded Rectangle 10"/>
          <p:cNvSpPr/>
          <p:nvPr/>
        </p:nvSpPr>
        <p:spPr>
          <a:xfrm>
            <a:off x="6783141" y="1424904"/>
            <a:ext cx="4978401" cy="261711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535710" y="1034715"/>
            <a:ext cx="50107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Quantity</a:t>
            </a:r>
            <a:endParaRPr lang="en-GB" sz="2400" dirty="0">
              <a:solidFill>
                <a:schemeClr val="accent5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5710" y="4524732"/>
            <a:ext cx="49229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Greater than 100%</a:t>
            </a:r>
            <a:endParaRPr lang="en-GB" sz="2400" dirty="0">
              <a:solidFill>
                <a:schemeClr val="accent3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783141" y="1034715"/>
            <a:ext cx="41352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Simple interest</a:t>
            </a:r>
            <a:endParaRPr lang="en-GB" sz="2400" dirty="0">
              <a:solidFill>
                <a:schemeClr val="accent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1505529" y="134072"/>
            <a:ext cx="9144000" cy="9927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u="sng" dirty="0" smtClean="0"/>
              <a:t>STARTER</a:t>
            </a:r>
            <a:endParaRPr lang="en-GB" u="sng" dirty="0"/>
          </a:p>
        </p:txBody>
      </p:sp>
      <p:sp>
        <p:nvSpPr>
          <p:cNvPr id="2" name="TextBox 1"/>
          <p:cNvSpPr txBox="1"/>
          <p:nvPr/>
        </p:nvSpPr>
        <p:spPr>
          <a:xfrm>
            <a:off x="729670" y="5047952"/>
            <a:ext cx="4729021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dirty="0" smtClean="0"/>
              <a:t>1a) Find 130% of 90</a:t>
            </a:r>
          </a:p>
          <a:p>
            <a:pPr>
              <a:lnSpc>
                <a:spcPct val="150000"/>
              </a:lnSpc>
            </a:pPr>
            <a:r>
              <a:rPr lang="en-GB" dirty="0" smtClean="0"/>
              <a:t>1b) Find 180% of 70</a:t>
            </a:r>
          </a:p>
          <a:p>
            <a:pPr>
              <a:lnSpc>
                <a:spcPct val="150000"/>
              </a:lnSpc>
            </a:pPr>
            <a:r>
              <a:rPr lang="en-GB" dirty="0" smtClean="0"/>
              <a:t>1c) Find 221% of 370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7055612" y="1424904"/>
            <a:ext cx="4544291" cy="25423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arenR"/>
            </a:pPr>
            <a:r>
              <a:rPr lang="en-GB" dirty="0" smtClean="0"/>
              <a:t>How much money would be in a savings account that pays simple interest if:</a:t>
            </a:r>
          </a:p>
          <a:p>
            <a:pPr marL="342900" indent="-342900">
              <a:lnSpc>
                <a:spcPct val="150000"/>
              </a:lnSpc>
              <a:buAutoNum type="alphaLcParenR"/>
            </a:pPr>
            <a:r>
              <a:rPr lang="en-GB" dirty="0" smtClean="0"/>
              <a:t>£500 was invested for 2 years in an account which pays 10% interest each year.</a:t>
            </a:r>
          </a:p>
          <a:p>
            <a:pPr marL="342900" indent="-342900">
              <a:lnSpc>
                <a:spcPct val="150000"/>
              </a:lnSpc>
              <a:buAutoNum type="alphaLcParenR"/>
            </a:pPr>
            <a:r>
              <a:rPr lang="en-GB" dirty="0" smtClean="0"/>
              <a:t>£900 was invested for 6 years in an account which pays 5% interest each year.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1622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 smtClean="0"/>
              <a:t>QUANTITY</a:t>
            </a:r>
            <a:endParaRPr lang="en-GB" u="sng" dirty="0"/>
          </a:p>
        </p:txBody>
      </p:sp>
      <p:sp>
        <p:nvSpPr>
          <p:cNvPr id="8" name="Rounded Rectangle 7"/>
          <p:cNvSpPr/>
          <p:nvPr/>
        </p:nvSpPr>
        <p:spPr>
          <a:xfrm>
            <a:off x="1542473" y="1791854"/>
            <a:ext cx="9531928" cy="204104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1542473" y="4202231"/>
            <a:ext cx="9531928" cy="2013839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1773381" y="2050472"/>
            <a:ext cx="9023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 chess club has 25 members. 12 of these members are female. Express the number of female members of the club as a percentage. 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1773381" y="4432201"/>
            <a:ext cx="88669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Out of 24 pupils in a class, 18 walk to school. What percentage of the class:</a:t>
            </a:r>
          </a:p>
          <a:p>
            <a:pPr marL="342900" indent="-342900">
              <a:buAutoNum type="alphaLcParenR"/>
            </a:pPr>
            <a:r>
              <a:rPr lang="en-GB" dirty="0" smtClean="0"/>
              <a:t>Walk to school?</a:t>
            </a:r>
          </a:p>
          <a:p>
            <a:pPr marL="342900" indent="-342900">
              <a:buAutoNum type="alphaLcParenR"/>
            </a:pPr>
            <a:r>
              <a:rPr lang="en-GB" dirty="0" smtClean="0"/>
              <a:t>Do not walk to school?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4526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608271" y="1386037"/>
            <a:ext cx="5157261" cy="5193411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ounded Rectangle 12"/>
          <p:cNvSpPr/>
          <p:nvPr/>
        </p:nvSpPr>
        <p:spPr>
          <a:xfrm>
            <a:off x="6393069" y="1386722"/>
            <a:ext cx="5157261" cy="519341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 smtClean="0"/>
              <a:t>Your turn…</a:t>
            </a:r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978712" y="1502688"/>
            <a:ext cx="4643071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arenR"/>
            </a:pPr>
            <a:r>
              <a:rPr lang="en-GB" dirty="0" smtClean="0"/>
              <a:t>Write each of the following amounts as a percentage.</a:t>
            </a:r>
          </a:p>
          <a:p>
            <a:pPr marL="342900" indent="-342900">
              <a:lnSpc>
                <a:spcPct val="150000"/>
              </a:lnSpc>
              <a:buAutoNum type="alphaLcParenR"/>
            </a:pPr>
            <a:r>
              <a:rPr lang="en-GB" dirty="0" smtClean="0"/>
              <a:t>15 out of 24</a:t>
            </a:r>
          </a:p>
          <a:p>
            <a:pPr marL="342900" indent="-342900">
              <a:lnSpc>
                <a:spcPct val="150000"/>
              </a:lnSpc>
              <a:buAutoNum type="alphaLcParenR"/>
            </a:pPr>
            <a:r>
              <a:rPr lang="en-GB" dirty="0" smtClean="0"/>
              <a:t>221 out of 260</a:t>
            </a:r>
          </a:p>
          <a:p>
            <a:pPr marL="342900" indent="-342900">
              <a:lnSpc>
                <a:spcPct val="150000"/>
              </a:lnSpc>
              <a:buAutoNum type="alphaLcParenR"/>
            </a:pPr>
            <a:r>
              <a:rPr lang="en-GB" dirty="0" smtClean="0"/>
              <a:t>661 out of 500</a:t>
            </a:r>
          </a:p>
          <a:p>
            <a:pPr marL="342900" indent="-342900">
              <a:lnSpc>
                <a:spcPct val="150000"/>
              </a:lnSpc>
              <a:buAutoNum type="alphaLcParenR"/>
            </a:pPr>
            <a:endParaRPr lang="en-GB" dirty="0"/>
          </a:p>
          <a:p>
            <a:pPr marL="342900" indent="-342900">
              <a:lnSpc>
                <a:spcPct val="150000"/>
              </a:lnSpc>
              <a:buAutoNum type="arabicParenR" startAt="2"/>
            </a:pPr>
            <a:r>
              <a:rPr lang="en-GB" dirty="0" smtClean="0"/>
              <a:t>A school has 875 pupils. 525 are boys. What is this as a percentage?</a:t>
            </a:r>
          </a:p>
          <a:p>
            <a:pPr marL="342900" indent="-342900">
              <a:lnSpc>
                <a:spcPct val="150000"/>
              </a:lnSpc>
              <a:buAutoNum type="arabicParenR" startAt="2"/>
            </a:pPr>
            <a:endParaRPr lang="en-GB" dirty="0"/>
          </a:p>
          <a:p>
            <a:pPr marL="342900" indent="-342900">
              <a:lnSpc>
                <a:spcPct val="150000"/>
              </a:lnSpc>
              <a:buAutoNum type="arabicParenR" startAt="2"/>
            </a:pPr>
            <a:r>
              <a:rPr lang="en-GB" dirty="0" smtClean="0"/>
              <a:t>171 out of 180 raffle tickets were sold for a summer fete. What percentage of the tickets were sold?</a:t>
            </a:r>
          </a:p>
          <a:p>
            <a:pPr marL="342900" indent="-342900">
              <a:buAutoNum type="alphaLcParenR"/>
            </a:pP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6790767" y="1745731"/>
            <a:ext cx="4643071" cy="4108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arenR"/>
            </a:pPr>
            <a:r>
              <a:rPr lang="en-GB" dirty="0" smtClean="0"/>
              <a:t>Write each of the following amounts as a percentage.</a:t>
            </a:r>
          </a:p>
          <a:p>
            <a:pPr marL="342900" indent="-342900">
              <a:lnSpc>
                <a:spcPct val="150000"/>
              </a:lnSpc>
              <a:buAutoNum type="alphaLcParenR"/>
            </a:pPr>
            <a:r>
              <a:rPr lang="en-GB" dirty="0" smtClean="0"/>
              <a:t>116.6  out of 212</a:t>
            </a:r>
          </a:p>
          <a:p>
            <a:pPr marL="342900" indent="-342900">
              <a:lnSpc>
                <a:spcPct val="150000"/>
              </a:lnSpc>
              <a:buAutoNum type="alphaLcParenR"/>
            </a:pPr>
            <a:r>
              <a:rPr lang="en-GB" dirty="0" smtClean="0"/>
              <a:t>53.5 out of 428</a:t>
            </a:r>
          </a:p>
          <a:p>
            <a:pPr marL="342900" indent="-342900">
              <a:lnSpc>
                <a:spcPct val="150000"/>
              </a:lnSpc>
              <a:buAutoNum type="alphaLcParenR"/>
            </a:pPr>
            <a:r>
              <a:rPr lang="en-GB" dirty="0" smtClean="0"/>
              <a:t>226.8 out of 210</a:t>
            </a:r>
          </a:p>
          <a:p>
            <a:pPr marL="342900" indent="-342900">
              <a:lnSpc>
                <a:spcPct val="150000"/>
              </a:lnSpc>
              <a:buAutoNum type="alphaLcParenR"/>
            </a:pPr>
            <a:endParaRPr lang="en-GB" dirty="0"/>
          </a:p>
          <a:p>
            <a:pPr>
              <a:lnSpc>
                <a:spcPct val="150000"/>
              </a:lnSpc>
            </a:pPr>
            <a:r>
              <a:rPr lang="en-GB" dirty="0" smtClean="0"/>
              <a:t>2)   The jackpot for a lottery was £10250. John won £1896.25. What percentage of the total jackpot did he win?</a:t>
            </a:r>
          </a:p>
          <a:p>
            <a:pPr marL="342900" indent="-342900">
              <a:buAutoNum type="alphaLcParenR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3157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 smtClean="0"/>
              <a:t>CALCULATING SIMPLE INTEREST</a:t>
            </a:r>
            <a:endParaRPr lang="en-GB" u="sng" dirty="0"/>
          </a:p>
        </p:txBody>
      </p:sp>
      <p:sp>
        <p:nvSpPr>
          <p:cNvPr id="7" name="TextBox 6"/>
          <p:cNvSpPr txBox="1"/>
          <p:nvPr/>
        </p:nvSpPr>
        <p:spPr>
          <a:xfrm>
            <a:off x="1387886" y="2523957"/>
            <a:ext cx="45559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Deposit of £50 at 3% for 2 years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1387885" y="4072020"/>
            <a:ext cx="45559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Deposit of £70 at 2% for 5 years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0488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 smtClean="0"/>
              <a:t>Your turn…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184684" y="2117557"/>
            <a:ext cx="45559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Deposit of £20 at 4% for 3 years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1184683" y="4099484"/>
            <a:ext cx="45559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Deposit of £80 at 2% for 4 years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6787755" y="2123340"/>
            <a:ext cx="45559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Deposit of £3270 at 4% for 15 years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6787755" y="4099484"/>
            <a:ext cx="45559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Deposit of £4760 at 9% for 12 years</a:t>
            </a:r>
            <a:endParaRPr lang="en-GB" dirty="0"/>
          </a:p>
        </p:txBody>
      </p:sp>
      <p:sp>
        <p:nvSpPr>
          <p:cNvPr id="11" name="Rounded Rectangle 10"/>
          <p:cNvSpPr/>
          <p:nvPr/>
        </p:nvSpPr>
        <p:spPr>
          <a:xfrm>
            <a:off x="608271" y="1386037"/>
            <a:ext cx="5157261" cy="449752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ounded Rectangle 14"/>
          <p:cNvSpPr/>
          <p:nvPr/>
        </p:nvSpPr>
        <p:spPr>
          <a:xfrm>
            <a:off x="6393069" y="1386722"/>
            <a:ext cx="5157261" cy="449752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56676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 smtClean="0"/>
              <a:t>SIMPLE INTEREST</a:t>
            </a:r>
            <a:endParaRPr lang="en-GB" u="sng" dirty="0"/>
          </a:p>
        </p:txBody>
      </p:sp>
      <p:sp>
        <p:nvSpPr>
          <p:cNvPr id="8" name="Rounded Rectangle 7"/>
          <p:cNvSpPr/>
          <p:nvPr/>
        </p:nvSpPr>
        <p:spPr>
          <a:xfrm>
            <a:off x="1542473" y="1791854"/>
            <a:ext cx="9531928" cy="204104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1542473" y="4202231"/>
            <a:ext cx="9531928" cy="2013839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1735975" y="1937257"/>
            <a:ext cx="9162934" cy="646331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Sally deposits £600 into an account with interest rate of 5% per year. Calculate the interest that Sally received in one year and find how much money she has in the account after one year. 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1735975" y="4449239"/>
            <a:ext cx="9162934" cy="12865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800" dirty="0" smtClean="0"/>
              <a:t>Jamie’s bank account pays interest at a rate of 10% per year. If he puts £850 into his account, how much will Jamie have after a year?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24524284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 smtClean="0"/>
              <a:t>Your turn…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184684" y="2117557"/>
            <a:ext cx="45559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Deposit of £20 at 4% for 3 years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1184683" y="4099484"/>
            <a:ext cx="45559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Deposit of £80 at 2% for 4 years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6787755" y="2123340"/>
            <a:ext cx="45559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Deposit of £3270 at 4% for 15 years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6787755" y="4099484"/>
            <a:ext cx="45559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Deposit of £4760 at 9% for 12 years</a:t>
            </a:r>
            <a:endParaRPr lang="en-GB" dirty="0"/>
          </a:p>
        </p:txBody>
      </p:sp>
      <p:sp>
        <p:nvSpPr>
          <p:cNvPr id="11" name="Rounded Rectangle 10"/>
          <p:cNvSpPr/>
          <p:nvPr/>
        </p:nvSpPr>
        <p:spPr>
          <a:xfrm>
            <a:off x="608271" y="1386037"/>
            <a:ext cx="5157261" cy="449752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ounded Rectangle 14"/>
          <p:cNvSpPr/>
          <p:nvPr/>
        </p:nvSpPr>
        <p:spPr>
          <a:xfrm>
            <a:off x="6393069" y="1386722"/>
            <a:ext cx="5157261" cy="449752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97839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4938" y="961448"/>
            <a:ext cx="6638925" cy="34766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6174" y="4585855"/>
            <a:ext cx="7305675" cy="10668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32509" y="249382"/>
            <a:ext cx="34821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November 2018 Paper 2</a:t>
            </a:r>
            <a:endParaRPr lang="en-GB" dirty="0"/>
          </a:p>
        </p:txBody>
      </p:sp>
      <p:pic>
        <p:nvPicPr>
          <p:cNvPr id="7" name="Picture 2" descr="Image result for calculator symbols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332509" y="721121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13485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EDFF64637C074B9468D8400699BC31" ma:contentTypeVersion="14" ma:contentTypeDescription="Create a new document." ma:contentTypeScope="" ma:versionID="999ee6dba2c83fd35070fcf36004950c">
  <xsd:schema xmlns:xsd="http://www.w3.org/2001/XMLSchema" xmlns:xs="http://www.w3.org/2001/XMLSchema" xmlns:p="http://schemas.microsoft.com/office/2006/metadata/properties" xmlns:ns2="a675e989-819c-4ef8-a9e7-308823201b25" xmlns:ns3="84be7d0a-34a6-4ef2-a332-62c3b98ca601" targetNamespace="http://schemas.microsoft.com/office/2006/metadata/properties" ma:root="true" ma:fieldsID="3fe37b08140f3367720c3b68730b0f79" ns2:_="" ns3:_="">
    <xsd:import namespace="a675e989-819c-4ef8-a9e7-308823201b25"/>
    <xsd:import namespace="84be7d0a-34a6-4ef2-a332-62c3b98c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Presentationanddiscussio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e989-819c-4ef8-a9e7-308823201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Presentationanddiscussion" ma:index="17" nillable="true" ma:displayName="Presentation and discussion" ma:description="Prince Gyamfi Presentation&#10;Ahmad, Eyob, Kirthikan discussion" ma:format="Dropdown" ma:internalName="Presentationanddiscussion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e7d0a-34a6-4ef2-a332-62c3b98ca60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anddiscussion xmlns="a675e989-819c-4ef8-a9e7-308823201b2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FAD3F65-F223-4FAC-B3C4-C0664FF220BB}"/>
</file>

<file path=customXml/itemProps2.xml><?xml version="1.0" encoding="utf-8"?>
<ds:datastoreItem xmlns:ds="http://schemas.openxmlformats.org/officeDocument/2006/customXml" ds:itemID="{8DCF44E9-3204-4EF9-AA2B-5AE50A8A107A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e580a216-88d0-453b-946c-6faddb45788b"/>
    <ds:schemaRef ds:uri="http://purl.org/dc/elements/1.1/"/>
    <ds:schemaRef ds:uri="http://schemas.microsoft.com/office/2006/metadata/properties"/>
    <ds:schemaRef ds:uri="cc5a4335-4904-48fb-a026-7b0b82363d38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A30832EA-5FD5-402E-93B2-9C89C008551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325</TotalTime>
  <Words>545</Words>
  <Application>Microsoft Office PowerPoint</Application>
  <PresentationFormat>Widescreen</PresentationFormat>
  <Paragraphs>66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Arial Black</vt:lpstr>
      <vt:lpstr>Calibri</vt:lpstr>
      <vt:lpstr>Calibri Light</vt:lpstr>
      <vt:lpstr>Times New Roman</vt:lpstr>
      <vt:lpstr>Office Theme</vt:lpstr>
      <vt:lpstr>PERCENTAGE</vt:lpstr>
      <vt:lpstr>PowerPoint Presentation</vt:lpstr>
      <vt:lpstr>QUANTITY</vt:lpstr>
      <vt:lpstr>Your turn…</vt:lpstr>
      <vt:lpstr>CALCULATING SIMPLE INTEREST</vt:lpstr>
      <vt:lpstr>Your turn…</vt:lpstr>
      <vt:lpstr>SIMPLE INTEREST</vt:lpstr>
      <vt:lpstr>Your turn…</vt:lpstr>
      <vt:lpstr>PowerPoint Presentation</vt:lpstr>
      <vt:lpstr>PowerPoint Presentation</vt:lpstr>
    </vt:vector>
  </TitlesOfParts>
  <Company>Milton Keynes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PERCENTAGE</dc:title>
  <dc:creator>Jenisha Ananthan</dc:creator>
  <cp:lastModifiedBy>Jenisha Ananthan</cp:lastModifiedBy>
  <cp:revision>15</cp:revision>
  <dcterms:created xsi:type="dcterms:W3CDTF">2021-04-21T08:57:39Z</dcterms:created>
  <dcterms:modified xsi:type="dcterms:W3CDTF">2021-05-06T08:49:45Z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0x01010020EDFF64637C074B9468D8400699BC31</vt:lpwstr>
  </property>
</Properties>
</file>