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9" r:id="rId2"/>
    <p:sldId id="273" r:id="rId3"/>
    <p:sldId id="275" r:id="rId4"/>
    <p:sldId id="256" r:id="rId5"/>
    <p:sldId id="278" r:id="rId6"/>
    <p:sldId id="277" r:id="rId7"/>
    <p:sldId id="280" r:id="rId8"/>
    <p:sldId id="281" r:id="rId9"/>
    <p:sldId id="276" r:id="rId10"/>
    <p:sldId id="282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8EBAD-88DB-469A-9925-3717DBD358C3}" v="1" dt="2022-05-16T16:34:48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49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1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9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2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4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7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4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DF1705-A7C6-8920-E6B4-7332E753B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086" y="131241"/>
            <a:ext cx="4184766" cy="2691472"/>
          </a:xfrm>
          <a:prstGeom prst="rect">
            <a:avLst/>
          </a:prstGeom>
        </p:spPr>
      </p:pic>
      <p:pic>
        <p:nvPicPr>
          <p:cNvPr id="3074" name="Picture 2" descr="Free Low Angle View of Office Building Against Sky Stock Photo">
            <a:extLst>
              <a:ext uri="{FF2B5EF4-FFF2-40B4-BE49-F238E27FC236}">
                <a16:creationId xmlns:a16="http://schemas.microsoft.com/office/drawing/2014/main" id="{858F17F1-8BC8-AD66-652F-9934D857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95" y="4035287"/>
            <a:ext cx="4041249" cy="269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B164E-02B7-F665-E054-91F293FF27BF}"/>
              </a:ext>
            </a:extLst>
          </p:cNvPr>
          <p:cNvSpPr/>
          <p:nvPr/>
        </p:nvSpPr>
        <p:spPr>
          <a:xfrm>
            <a:off x="7871086" y="3055204"/>
            <a:ext cx="43558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real building is x300 bigger than the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90CAD6-69D0-9949-F477-9E52BB600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25" y="255475"/>
            <a:ext cx="7630166" cy="3881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D5F9D3-9DE8-1E57-3C77-4F80CB32C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72" y="4492486"/>
            <a:ext cx="1223807" cy="1200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4050BF-DBCF-F7DF-7CE2-63D2C821A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407" y="4421226"/>
            <a:ext cx="2474636" cy="2428055"/>
          </a:xfrm>
          <a:prstGeom prst="rect">
            <a:avLst/>
          </a:prstGeom>
        </p:spPr>
      </p:pic>
      <p:sp>
        <p:nvSpPr>
          <p:cNvPr id="13" name="Arrow: Up 12">
            <a:extLst>
              <a:ext uri="{FF2B5EF4-FFF2-40B4-BE49-F238E27FC236}">
                <a16:creationId xmlns:a16="http://schemas.microsoft.com/office/drawing/2014/main" id="{6D2AB981-9742-F747-4BCA-0C8D2CF7E702}"/>
              </a:ext>
            </a:extLst>
          </p:cNvPr>
          <p:cNvSpPr/>
          <p:nvPr/>
        </p:nvSpPr>
        <p:spPr>
          <a:xfrm rot="6814605">
            <a:off x="1633143" y="4782708"/>
            <a:ext cx="926151" cy="1311955"/>
          </a:xfrm>
          <a:prstGeom prst="upArrow">
            <a:avLst>
              <a:gd name="adj1" fmla="val 21851"/>
              <a:gd name="adj2" fmla="val 53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D4EFB-DC9A-C566-5E1E-122245A434D3}"/>
              </a:ext>
            </a:extLst>
          </p:cNvPr>
          <p:cNvSpPr/>
          <p:nvPr/>
        </p:nvSpPr>
        <p:spPr>
          <a:xfrm rot="17260638">
            <a:off x="8147610" y="1776281"/>
            <a:ext cx="1580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20cm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6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4F0C2A-A888-71E4-0D8E-2A410AE32281}"/>
              </a:ext>
            </a:extLst>
          </p:cNvPr>
          <p:cNvSpPr/>
          <p:nvPr/>
        </p:nvSpPr>
        <p:spPr>
          <a:xfrm>
            <a:off x="908304" y="411281"/>
            <a:ext cx="8816009" cy="14542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96291-27C7-F8F1-2783-CBD4A870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3,  8,  5,  7,  6,  7,  3,  7,  2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F3ED-1FE1-8982-5D5D-3151175C8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the Mean</a:t>
            </a:r>
          </a:p>
          <a:p>
            <a:r>
              <a:rPr lang="en-GB" dirty="0"/>
              <a:t>Find the Mode</a:t>
            </a:r>
          </a:p>
          <a:p>
            <a:r>
              <a:rPr lang="en-GB" dirty="0"/>
              <a:t>Find the Median</a:t>
            </a:r>
          </a:p>
          <a:p>
            <a:r>
              <a:rPr lang="en-GB" dirty="0"/>
              <a:t>Find the Range</a:t>
            </a:r>
          </a:p>
        </p:txBody>
      </p:sp>
      <p:pic>
        <p:nvPicPr>
          <p:cNvPr id="6146" name="Picture 2" descr="iluzionistsedzus trick cards magician magic trick GIF">
            <a:extLst>
              <a:ext uri="{FF2B5EF4-FFF2-40B4-BE49-F238E27FC236}">
                <a16:creationId xmlns:a16="http://schemas.microsoft.com/office/drawing/2014/main" id="{162ECC22-D01C-5ECC-3534-5ED6F24F2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88" y="4143168"/>
            <a:ext cx="4805012" cy="271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9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1ABC-267F-9D9F-F439-AC82E047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 Style Questions -  MMMR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4E8A8-693C-789F-4E5B-A59606428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088" y="1606235"/>
            <a:ext cx="5545000" cy="310156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33B32A-70B1-6FFA-C8B9-AD15C6480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784" y="1606234"/>
            <a:ext cx="5792128" cy="4794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weather forecaster wishes compare temperature ranges to see if this is affected as daily temperatures rise and fall. Use a suitable graph to compare range to a temperature over eight days in February. You must clearly be able to show any outliers in your data and only need to show one temperature either high or low.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0E90DA-C8E1-A160-E656-69CD4D2CA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59" y="4786780"/>
            <a:ext cx="5677519" cy="20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3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4 Graph Paper 1.5.10mm Grid Unpunched">
            <a:extLst>
              <a:ext uri="{FF2B5EF4-FFF2-40B4-BE49-F238E27FC236}">
                <a16:creationId xmlns:a16="http://schemas.microsoft.com/office/drawing/2014/main" id="{32E69C25-9EC2-AC9D-15AB-CB85D6C04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0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1ABC-267F-9D9F-F439-AC82E047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 Style Questions -  MMMR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04DB4-0FC8-94F3-BBCC-01A7485E9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478" y="1481552"/>
            <a:ext cx="7017647" cy="298640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E6DFDA-BC5E-3EB3-6888-23DE4C512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805017"/>
            <a:ext cx="4412974" cy="47945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 company needs to find the average number of people answering a survey per category about how many brothers and sisters they have. They do not need data on those that have the same number of brothers and sisters. Use a Median and Mean calculation and state which is the higher average.</a:t>
            </a:r>
          </a:p>
        </p:txBody>
      </p:sp>
    </p:spTree>
    <p:extLst>
      <p:ext uri="{BB962C8B-B14F-4D97-AF65-F5344CB8AC3E}">
        <p14:creationId xmlns:p14="http://schemas.microsoft.com/office/powerpoint/2010/main" val="116787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2D2E97-8A3C-3D4B-ADC5-FD3CDDECFC55}"/>
              </a:ext>
            </a:extLst>
          </p:cNvPr>
          <p:cNvSpPr/>
          <p:nvPr/>
        </p:nvSpPr>
        <p:spPr>
          <a:xfrm>
            <a:off x="1238098" y="503233"/>
            <a:ext cx="9234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 Style Questions - Scale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6E7A31-0C0E-AB11-FB09-0323917F94F2}"/>
              </a:ext>
            </a:extLst>
          </p:cNvPr>
          <p:cNvSpPr txBox="1"/>
          <p:nvPr/>
        </p:nvSpPr>
        <p:spPr>
          <a:xfrm>
            <a:off x="5264425" y="2124322"/>
            <a:ext cx="63729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Lara is flying from London (England) to Madrid (Spain) as shown on the map.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distance on the map is 7.4cm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map scale is   1: n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actual distance is 1300km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Find ‘n’ the missing value in the map scale.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45B89-3851-AE07-620F-AD0929ABC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42" y="1574848"/>
            <a:ext cx="3475386" cy="519545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ECA514-F521-626F-976C-B99015534D2A}"/>
              </a:ext>
            </a:extLst>
          </p:cNvPr>
          <p:cNvCxnSpPr/>
          <p:nvPr/>
        </p:nvCxnSpPr>
        <p:spPr>
          <a:xfrm flipH="1">
            <a:off x="2578894" y="3836194"/>
            <a:ext cx="614362" cy="2073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388AC45-A817-D7CF-CDBF-62E445B19C53}"/>
              </a:ext>
            </a:extLst>
          </p:cNvPr>
          <p:cNvSpPr/>
          <p:nvPr/>
        </p:nvSpPr>
        <p:spPr>
          <a:xfrm rot="17288657">
            <a:off x="2200251" y="4565942"/>
            <a:ext cx="9573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7.4cm</a:t>
            </a:r>
          </a:p>
        </p:txBody>
      </p:sp>
    </p:spTree>
    <p:extLst>
      <p:ext uri="{BB962C8B-B14F-4D97-AF65-F5344CB8AC3E}">
        <p14:creationId xmlns:p14="http://schemas.microsoft.com/office/powerpoint/2010/main" val="105277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2D2E97-8A3C-3D4B-ADC5-FD3CDDECFC55}"/>
              </a:ext>
            </a:extLst>
          </p:cNvPr>
          <p:cNvSpPr/>
          <p:nvPr/>
        </p:nvSpPr>
        <p:spPr>
          <a:xfrm>
            <a:off x="810715" y="584017"/>
            <a:ext cx="9234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 Style Questions - Scale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6E7A31-0C0E-AB11-FB09-0323917F94F2}"/>
              </a:ext>
            </a:extLst>
          </p:cNvPr>
          <p:cNvSpPr txBox="1"/>
          <p:nvPr/>
        </p:nvSpPr>
        <p:spPr>
          <a:xfrm>
            <a:off x="463825" y="2167184"/>
            <a:ext cx="63729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model car shown is a 1 : 18  scale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This car measures 15cm long.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Find the cars real length in metres</a:t>
            </a:r>
          </a:p>
          <a:p>
            <a:pPr marL="457200" indent="-457200">
              <a:buAutoNum type="alphaLcParenR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Find length of a model of this car if the real car is 2.5m long (still using 1:18)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6C12-B80B-F4F8-C8E9-4A66BC26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319" y="1643828"/>
            <a:ext cx="4551654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7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7D03296-BABA-47AD-A5D5-ED1567270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BC151-C6D7-2330-054E-F2B405E99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6061"/>
            <a:ext cx="10515600" cy="1092050"/>
          </a:xfrm>
        </p:spPr>
        <p:txBody>
          <a:bodyPr>
            <a:normAutofit/>
          </a:bodyPr>
          <a:lstStyle/>
          <a:p>
            <a:pPr algn="ctr"/>
            <a:r>
              <a:rPr lang="en-GB" sz="5200"/>
              <a:t>L2 Fskills Maths</a:t>
            </a: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396083"/>
            <a:ext cx="10515599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7EC20-0ECA-434C-0DBF-88515820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089" y="1511968"/>
            <a:ext cx="9751823" cy="582612"/>
          </a:xfrm>
        </p:spPr>
        <p:txBody>
          <a:bodyPr anchor="ctr">
            <a:normAutofit/>
          </a:bodyPr>
          <a:lstStyle/>
          <a:p>
            <a:pPr algn="ctr"/>
            <a:r>
              <a:rPr lang="en-GB" sz="2400"/>
              <a:t>Mean Median Mode Range and Percentage Change Revision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1859832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ime Box GIF by BoxMedia">
            <a:extLst>
              <a:ext uri="{FF2B5EF4-FFF2-40B4-BE49-F238E27FC236}">
                <a16:creationId xmlns:a16="http://schemas.microsoft.com/office/drawing/2014/main" id="{D5F1988B-6260-85AD-EBB9-8A5D1CAF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9" y="2893622"/>
            <a:ext cx="5140661" cy="289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Calculator">
            <a:extLst>
              <a:ext uri="{FF2B5EF4-FFF2-40B4-BE49-F238E27FC236}">
                <a16:creationId xmlns:a16="http://schemas.microsoft.com/office/drawing/2014/main" id="{835E541E-5C29-5B83-488B-8D6673DD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3531" y="2399494"/>
            <a:ext cx="3879878" cy="38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4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841D2-4456-EC05-75A9-BC39AA42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Percentage Change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ypography font GIF">
            <a:extLst>
              <a:ext uri="{FF2B5EF4-FFF2-40B4-BE49-F238E27FC236}">
                <a16:creationId xmlns:a16="http://schemas.microsoft.com/office/drawing/2014/main" id="{DBAA307B-1AF3-FE61-2C43-770CF227B6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4714" y="625683"/>
            <a:ext cx="4546150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83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C170E-2194-EF6D-E14E-33DC6808A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6" y="2922103"/>
            <a:ext cx="11622157" cy="3776871"/>
          </a:xfrm>
        </p:spPr>
        <p:txBody>
          <a:bodyPr>
            <a:normAutofit/>
          </a:bodyPr>
          <a:lstStyle/>
          <a:p>
            <a:r>
              <a:rPr lang="en-GB" dirty="0"/>
              <a:t>__ = 1 x 4			__ = 1 x 15 people		30 = __  x 40</a:t>
            </a:r>
          </a:p>
          <a:p>
            <a:r>
              <a:rPr lang="en-GB" dirty="0"/>
              <a:t>__ = 1 x 2.3		__ = 1.5 x £20			£6 = __ x £5</a:t>
            </a:r>
          </a:p>
          <a:p>
            <a:r>
              <a:rPr lang="en-GB" dirty="0"/>
              <a:t>__ = 1 x £8		__ = 1.10 x 80g			200m = __  x 150m</a:t>
            </a:r>
          </a:p>
          <a:p>
            <a:r>
              <a:rPr lang="en-GB" dirty="0"/>
              <a:t>__ = 0.5 x 16m		__ = 1.75 x 1.2ml			8p = __ £2</a:t>
            </a:r>
          </a:p>
          <a:p>
            <a:r>
              <a:rPr lang="en-GB" dirty="0"/>
              <a:t>__ = 0.2 x 8L		__ = 1.06 x £2			£1870 = 1.02 x __</a:t>
            </a:r>
          </a:p>
          <a:p>
            <a:r>
              <a:rPr lang="en-GB" dirty="0"/>
              <a:t>__ = 0.05 x £200	__ = 1.9 x 40			93 = 0.89 x 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21CDC-948A-66F5-19D7-22C8EACFE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" y="0"/>
            <a:ext cx="6096000" cy="2793026"/>
          </a:xfrm>
          <a:prstGeom prst="rect">
            <a:avLst/>
          </a:prstGeom>
        </p:spPr>
      </p:pic>
      <p:pic>
        <p:nvPicPr>
          <p:cNvPr id="5122" name="Picture 2" descr="Reporting Social Media GIF by Agorapulse">
            <a:extLst>
              <a:ext uri="{FF2B5EF4-FFF2-40B4-BE49-F238E27FC236}">
                <a16:creationId xmlns:a16="http://schemas.microsoft.com/office/drawing/2014/main" id="{D5394D85-9EDC-8E97-34A3-D9B9AEE64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7" y="159026"/>
            <a:ext cx="528927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4308-BF06-990B-92FE-6C8C97224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 business wishes to increase their percentage profits by at least 3% from 2022 to 2023.</a:t>
            </a:r>
          </a:p>
          <a:p>
            <a:pPr marL="0" indent="0">
              <a:buNone/>
            </a:pPr>
            <a:r>
              <a:rPr lang="en-GB" dirty="0"/>
              <a:t>They have already increase prices for tickets from £17.50 to £18.</a:t>
            </a:r>
          </a:p>
          <a:p>
            <a:pPr marL="514350" indent="-514350">
              <a:buAutoNum type="alphaLcParenR"/>
            </a:pPr>
            <a:r>
              <a:rPr lang="en-GB" dirty="0"/>
              <a:t>Show if the business has increased prices enough yet.</a:t>
            </a:r>
          </a:p>
          <a:p>
            <a:pPr marL="514350" indent="-514350">
              <a:buAutoNum type="alphaLcParenR"/>
            </a:pPr>
            <a:r>
              <a:rPr lang="en-GB" dirty="0"/>
              <a:t>Find the 2024 ticket price if the business wishes to increase profits from 2022 by 4% by 2024</a:t>
            </a:r>
          </a:p>
          <a:p>
            <a:pPr marL="514350" indent="-514350">
              <a:buAutoNum type="alphaLcParenR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AF51C1-5C50-FF18-D455-F89E7AB20ADA}"/>
              </a:ext>
            </a:extLst>
          </p:cNvPr>
          <p:cNvSpPr/>
          <p:nvPr/>
        </p:nvSpPr>
        <p:spPr>
          <a:xfrm>
            <a:off x="1381224" y="685800"/>
            <a:ext cx="813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 Style Questions - 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0077C-106C-6E15-CD58-D152418F7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001" y="443948"/>
            <a:ext cx="9715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0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4308-BF06-990B-92FE-6C8C97224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An item on ebay is reduced in price on its second listing. It was first listed as £25.95 and was reduced to £21.</a:t>
            </a:r>
          </a:p>
          <a:p>
            <a:pPr marL="0" indent="0">
              <a:buNone/>
            </a:pPr>
            <a:r>
              <a:rPr lang="en-GB" dirty="0"/>
              <a:t>Ebay takes 2% of the sale price when sold.</a:t>
            </a:r>
          </a:p>
          <a:p>
            <a:pPr marL="0" indent="0">
              <a:buNone/>
            </a:pPr>
            <a:r>
              <a:rPr lang="en-GB" dirty="0"/>
              <a:t>Find the total value the lister received and the amount taken by ebay.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____________lister,  ______________ ebay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AF51C1-5C50-FF18-D455-F89E7AB20ADA}"/>
              </a:ext>
            </a:extLst>
          </p:cNvPr>
          <p:cNvSpPr/>
          <p:nvPr/>
        </p:nvSpPr>
        <p:spPr>
          <a:xfrm>
            <a:off x="1381224" y="685800"/>
            <a:ext cx="813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 Style Questions - 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0077C-106C-6E15-CD58-D152418F7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001" y="443948"/>
            <a:ext cx="971550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A37DD-5290-53DE-F8FA-24DAF3EAD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927" y="4891576"/>
            <a:ext cx="33432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8F923FF-DD0C-4FD3-A1B4-68DFA511C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751C7-62EF-75AA-FD43-5C72850D5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72" y="1144769"/>
            <a:ext cx="3724217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three types of Average plus Range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67BD8-8209-A099-EA09-5F00005F1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51" y="560232"/>
            <a:ext cx="3675888" cy="256393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CC211C-9E7D-145C-7D1B-379B91B87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11896" y="564827"/>
            <a:ext cx="3675888" cy="255474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1" y="4177748"/>
            <a:ext cx="3706859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8E3CE7-FABA-19F8-15CD-3E9EA35F1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151" y="3622742"/>
            <a:ext cx="3675888" cy="2527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065B12-8A12-F30D-EAC3-3B013FB1C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333" y="3613554"/>
            <a:ext cx="3675888" cy="2545552"/>
          </a:xfrm>
          <a:prstGeom prst="rect">
            <a:avLst/>
          </a:prstGeom>
        </p:spPr>
      </p:pic>
      <p:pic>
        <p:nvPicPr>
          <p:cNvPr id="4098" name="Picture 2" descr="graph GIF by MIT ">
            <a:extLst>
              <a:ext uri="{FF2B5EF4-FFF2-40B4-BE49-F238E27FC236}">
                <a16:creationId xmlns:a16="http://schemas.microsoft.com/office/drawing/2014/main" id="{FEEE7E5B-946F-DB71-6A7C-A13F00163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0" y="4295857"/>
            <a:ext cx="3845678" cy="21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317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43841"/>
      </a:dk2>
      <a:lt2>
        <a:srgbClr val="E2E5E8"/>
      </a:lt2>
      <a:accent1>
        <a:srgbClr val="BA9C7E"/>
      </a:accent1>
      <a:accent2>
        <a:srgbClr val="A7A372"/>
      </a:accent2>
      <a:accent3>
        <a:srgbClr val="98A67E"/>
      </a:accent3>
      <a:accent4>
        <a:srgbClr val="84AD76"/>
      </a:accent4>
      <a:accent5>
        <a:srgbClr val="82AC89"/>
      </a:accent5>
      <a:accent6>
        <a:srgbClr val="76AD97"/>
      </a:accent6>
      <a:hlink>
        <a:srgbClr val="6084A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543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Calibri</vt:lpstr>
      <vt:lpstr>AccentBoxVTI</vt:lpstr>
      <vt:lpstr>PowerPoint Presentation</vt:lpstr>
      <vt:lpstr>PowerPoint Presentation</vt:lpstr>
      <vt:lpstr>PowerPoint Presentation</vt:lpstr>
      <vt:lpstr>L2 Fskills Maths</vt:lpstr>
      <vt:lpstr>Percentage Change</vt:lpstr>
      <vt:lpstr>PowerPoint Presentation</vt:lpstr>
      <vt:lpstr>PowerPoint Presentation</vt:lpstr>
      <vt:lpstr>PowerPoint Presentation</vt:lpstr>
      <vt:lpstr>The three types of Average plus Range</vt:lpstr>
      <vt:lpstr>3,  8,  5,  7,  6,  7,  3,  7,  2</vt:lpstr>
      <vt:lpstr>Exam Style Questions -  MMMR</vt:lpstr>
      <vt:lpstr>PowerPoint Presentation</vt:lpstr>
      <vt:lpstr>Exam Style Questions -  MMMR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 Fskills Maths</dc:title>
  <dc:creator>Malcolm Cooke</dc:creator>
  <cp:lastModifiedBy>Malcolm Cooke</cp:lastModifiedBy>
  <cp:revision>14</cp:revision>
  <dcterms:created xsi:type="dcterms:W3CDTF">2022-05-08T15:12:19Z</dcterms:created>
  <dcterms:modified xsi:type="dcterms:W3CDTF">2024-06-11T18:46:09Z</dcterms:modified>
</cp:coreProperties>
</file>