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60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329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34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0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85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7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30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09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45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140D4-1486-4E16-A6D1-92A95CCD006F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E63EE-F668-43C2-9BFC-140788AF69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54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Trigonometry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Finding an angle</a:t>
            </a:r>
          </a:p>
          <a:p>
            <a:r>
              <a:rPr lang="en-GB" dirty="0" smtClean="0"/>
              <a:t>Finding a length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Can you identify the sides to choose the right ratio?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14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09117" y="597711"/>
            <a:ext cx="586381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GB" sz="2000" dirty="0">
                <a:latin typeface="Comic Sans MS" pitchFamily="66" charset="0"/>
              </a:rPr>
              <a:t>We can label the sides of a right-angled triangle in the following way: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181270" y="1744494"/>
            <a:ext cx="33845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Comic Sans MS" pitchFamily="66" charset="0"/>
              </a:rPr>
              <a:t>Hypotenuse </a:t>
            </a:r>
            <a:r>
              <a:rPr lang="en-GB" sz="2000" b="1" dirty="0" smtClean="0">
                <a:solidFill>
                  <a:schemeClr val="accent1"/>
                </a:solidFill>
                <a:latin typeface="Comic Sans MS" pitchFamily="66" charset="0"/>
              </a:rPr>
              <a:t>(</a:t>
            </a:r>
            <a:r>
              <a:rPr lang="en-GB" sz="2000" b="1" dirty="0" err="1" smtClean="0">
                <a:solidFill>
                  <a:schemeClr val="accent1"/>
                </a:solidFill>
                <a:latin typeface="Comic Sans MS" pitchFamily="66" charset="0"/>
              </a:rPr>
              <a:t>hyp</a:t>
            </a:r>
            <a:r>
              <a:rPr lang="en-GB" sz="2000" b="1" dirty="0" smtClean="0">
                <a:solidFill>
                  <a:schemeClr val="accent1"/>
                </a:solidFill>
                <a:latin typeface="Comic Sans MS" pitchFamily="66" charset="0"/>
              </a:rPr>
              <a:t>)</a:t>
            </a:r>
            <a:endParaRPr lang="en-GB" sz="2000" b="1" dirty="0">
              <a:solidFill>
                <a:schemeClr val="accent1"/>
              </a:solidFill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This is the longest side and is opposite the right-angle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8122000" y="2727741"/>
            <a:ext cx="291545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accent2"/>
                </a:solidFill>
                <a:latin typeface="Comic Sans MS" pitchFamily="66" charset="0"/>
              </a:rPr>
              <a:t>Opposite Side 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(</a:t>
            </a:r>
            <a:r>
              <a:rPr lang="en-GB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opp</a:t>
            </a:r>
            <a:r>
              <a:rPr lang="en-GB" sz="2000" b="1" dirty="0" smtClean="0">
                <a:solidFill>
                  <a:schemeClr val="accent2"/>
                </a:solidFill>
                <a:latin typeface="Comic Sans MS" pitchFamily="66" charset="0"/>
              </a:rPr>
              <a:t>)</a:t>
            </a:r>
            <a:endParaRPr lang="en-GB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This is the side opposite the angle in question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309787" y="4221089"/>
            <a:ext cx="591837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Adjacent Side 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GB" sz="2000" b="1" dirty="0" err="1" smtClean="0">
                <a:solidFill>
                  <a:srgbClr val="FF0000"/>
                </a:solidFill>
                <a:latin typeface="Comic Sans MS" pitchFamily="66" charset="0"/>
              </a:rPr>
              <a:t>adj</a:t>
            </a:r>
            <a:r>
              <a:rPr lang="en-GB" sz="2000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n-GB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This is the side adjacent (next to) the angle in question.</a:t>
            </a:r>
          </a:p>
        </p:txBody>
      </p: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6707610" y="1744495"/>
            <a:ext cx="1368425" cy="1989987"/>
            <a:chOff x="1746" y="709"/>
            <a:chExt cx="1407" cy="2359"/>
          </a:xfrm>
        </p:grpSpPr>
        <p:grpSp>
          <p:nvGrpSpPr>
            <p:cNvPr id="4109" name="Group 13"/>
            <p:cNvGrpSpPr>
              <a:grpSpLocks/>
            </p:cNvGrpSpPr>
            <p:nvPr/>
          </p:nvGrpSpPr>
          <p:grpSpPr bwMode="auto">
            <a:xfrm>
              <a:off x="1746" y="709"/>
              <a:ext cx="1407" cy="2359"/>
              <a:chOff x="1655" y="1026"/>
              <a:chExt cx="1407" cy="2359"/>
            </a:xfrm>
          </p:grpSpPr>
          <p:sp>
            <p:nvSpPr>
              <p:cNvPr id="4099" name="AutoShape 3"/>
              <p:cNvSpPr>
                <a:spLocks noChangeArrowheads="1"/>
              </p:cNvSpPr>
              <p:nvPr/>
            </p:nvSpPr>
            <p:spPr bwMode="auto">
              <a:xfrm rot="16200000">
                <a:off x="1179" y="1502"/>
                <a:ext cx="2359" cy="1407"/>
              </a:xfrm>
              <a:prstGeom prst="rtTriangle">
                <a:avLst/>
              </a:prstGeom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wrap="none" anchor="ctr"/>
              <a:lstStyle/>
              <a:p>
                <a:pPr algn="ctr"/>
                <a:endParaRPr lang="en-US" sz="2000">
                  <a:solidFill>
                    <a:srgbClr val="FF9933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4104" name="Arc 8"/>
              <p:cNvSpPr>
                <a:spLocks/>
              </p:cNvSpPr>
              <p:nvPr/>
            </p:nvSpPr>
            <p:spPr bwMode="auto">
              <a:xfrm>
                <a:off x="1882" y="2976"/>
                <a:ext cx="318" cy="40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headEnd/>
                <a:tailEnd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 sz="2000">
                  <a:latin typeface="Comic Sans MS" pitchFamily="66" charset="0"/>
                </a:endParaRPr>
              </a:p>
            </p:txBody>
          </p:sp>
        </p:grp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 flipV="1">
              <a:off x="2880" y="2750"/>
              <a:ext cx="0" cy="317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 sz="2000">
                <a:latin typeface="Comic Sans MS" pitchFamily="66" charset="0"/>
              </a:endParaRPr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2880" y="2750"/>
              <a:ext cx="272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 sz="2000">
                <a:latin typeface="Comic Sans MS" pitchFamily="66" charset="0"/>
              </a:endParaRPr>
            </a:p>
          </p:txBody>
        </p:sp>
      </p:grpSp>
      <p:sp>
        <p:nvSpPr>
          <p:cNvPr id="4112" name="AutoShape 16"/>
          <p:cNvSpPr>
            <a:spLocks noChangeArrowheads="1"/>
          </p:cNvSpPr>
          <p:nvPr/>
        </p:nvSpPr>
        <p:spPr bwMode="auto">
          <a:xfrm rot="18632607">
            <a:off x="7294420" y="3001609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headEnd/>
            <a:tailEnd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6928386" y="3925455"/>
            <a:ext cx="463436" cy="4341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705308" y="2687646"/>
            <a:ext cx="528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accent1"/>
                </a:solidFill>
              </a:rPr>
              <a:t>hyp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2673" y="2373166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accent2"/>
                </a:solidFill>
              </a:rPr>
              <a:t>opp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24787" y="3660784"/>
            <a:ext cx="74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FF0000"/>
                </a:solidFill>
              </a:rPr>
              <a:t>adj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68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 animBg="1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06859" y="951489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Calculate the size of angle Q.</a:t>
            </a:r>
          </a:p>
        </p:txBody>
      </p:sp>
      <p:sp>
        <p:nvSpPr>
          <p:cNvPr id="3" name="Isosceles Triangle 2"/>
          <p:cNvSpPr/>
          <p:nvPr/>
        </p:nvSpPr>
        <p:spPr bwMode="auto">
          <a:xfrm>
            <a:off x="5015880" y="1870968"/>
            <a:ext cx="2160240" cy="2232248"/>
          </a:xfrm>
          <a:prstGeom prst="triangle">
            <a:avLst>
              <a:gd name="adj" fmla="val 0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4" name="Arc 3"/>
          <p:cNvSpPr/>
          <p:nvPr/>
        </p:nvSpPr>
        <p:spPr bwMode="auto">
          <a:xfrm>
            <a:off x="6457514" y="3471951"/>
            <a:ext cx="1296144" cy="1296144"/>
          </a:xfrm>
          <a:prstGeom prst="arc">
            <a:avLst>
              <a:gd name="adj1" fmla="val 10935674"/>
              <a:gd name="adj2" fmla="val 14119038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8357" y="2809240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4.3m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81034" y="4103216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3.8m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7891" y="3498095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Q°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902205" y="1762786"/>
            <a:ext cx="1695609" cy="1365669"/>
            <a:chOff x="6342825" y="1962840"/>
            <a:chExt cx="1695609" cy="1365669"/>
          </a:xfrm>
        </p:grpSpPr>
        <p:sp>
          <p:nvSpPr>
            <p:cNvPr id="9" name="Isosceles Triangle 8"/>
            <p:cNvSpPr/>
            <p:nvPr/>
          </p:nvSpPr>
          <p:spPr bwMode="auto">
            <a:xfrm>
              <a:off x="6454258" y="1962840"/>
              <a:ext cx="1584176" cy="1365669"/>
            </a:xfrm>
            <a:prstGeom prst="triangle">
              <a:avLst/>
            </a:prstGeom>
            <a:noFill/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GB">
                <a:solidFill>
                  <a:schemeClr val="bg1"/>
                </a:solidFill>
                <a:latin typeface="Arial" charset="0"/>
                <a:ea typeface="Microsoft YaHei" charset="-122"/>
              </a:endParaRPr>
            </a:p>
          </p:txBody>
        </p:sp>
        <p:cxnSp>
          <p:nvCxnSpPr>
            <p:cNvPr id="11" name="Straight Connector 10"/>
            <p:cNvCxnSpPr>
              <a:stCxn id="9" idx="1"/>
              <a:endCxn id="9" idx="5"/>
            </p:cNvCxnSpPr>
            <p:nvPr/>
          </p:nvCxnSpPr>
          <p:spPr bwMode="auto">
            <a:xfrm>
              <a:off x="6850302" y="2645675"/>
              <a:ext cx="792088" cy="0"/>
            </a:xfrm>
            <a:prstGeom prst="line">
              <a:avLst/>
            </a:prstGeom>
            <a:solidFill>
              <a:srgbClr val="00B8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2"/>
            <p:cNvCxnSpPr>
              <a:stCxn id="9" idx="3"/>
            </p:cNvCxnSpPr>
            <p:nvPr/>
          </p:nvCxnSpPr>
          <p:spPr bwMode="auto">
            <a:xfrm flipV="1">
              <a:off x="7246346" y="2645675"/>
              <a:ext cx="0" cy="682834"/>
            </a:xfrm>
            <a:prstGeom prst="line">
              <a:avLst/>
            </a:prstGeom>
            <a:solidFill>
              <a:srgbClr val="00B8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TextBox 13"/>
            <p:cNvSpPr txBox="1"/>
            <p:nvPr/>
          </p:nvSpPr>
          <p:spPr>
            <a:xfrm>
              <a:off x="6342825" y="2972322"/>
              <a:ext cx="10187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err="1" smtClean="0">
                  <a:latin typeface="Comic Sans MS" pitchFamily="66" charset="0"/>
                </a:rPr>
                <a:t>Tan</a:t>
              </a:r>
              <a:r>
                <a:rPr lang="en-GB" sz="1600" baseline="-25000" dirty="0" err="1" smtClean="0">
                  <a:latin typeface="Comic Sans MS" pitchFamily="66" charset="0"/>
                </a:rPr>
                <a:t>angle</a:t>
              </a:r>
              <a:endParaRPr lang="en-GB" sz="1600" dirty="0">
                <a:latin typeface="Comic Sans MS" pitchFamily="66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96296" y="2245565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Comic Sans MS" pitchFamily="66" charset="0"/>
                </a:rPr>
                <a:t>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94378" y="2787037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Comic Sans MS" pitchFamily="66" charset="0"/>
                </a:rPr>
                <a:t>A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289795" y="3128454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solidFill>
                  <a:srgbClr val="FF0000"/>
                </a:solidFill>
                <a:latin typeface="Comic Sans MS" pitchFamily="66" charset="0"/>
              </a:rPr>
              <a:t>opp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15880" y="3728417"/>
            <a:ext cx="365154" cy="36515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81034" y="4390803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solidFill>
                  <a:srgbClr val="FF0000"/>
                </a:solidFill>
                <a:latin typeface="Comic Sans MS" pitchFamily="66" charset="0"/>
              </a:rPr>
              <a:t>adj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9751475" y="2370868"/>
            <a:ext cx="638427" cy="638427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53658" y="3429000"/>
            <a:ext cx="2518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latin typeface="Comic Sans MS" pitchFamily="66" charset="0"/>
              </a:rPr>
              <a:t>tanQ</a:t>
            </a:r>
            <a:r>
              <a:rPr lang="en-GB" sz="2000" dirty="0">
                <a:latin typeface="Comic Sans MS" pitchFamily="66" charset="0"/>
              </a:rPr>
              <a:t> = </a:t>
            </a:r>
            <a:r>
              <a:rPr lang="en-GB" sz="2000" dirty="0" err="1">
                <a:latin typeface="Comic Sans MS" pitchFamily="66" charset="0"/>
              </a:rPr>
              <a:t>opp</a:t>
            </a:r>
            <a:r>
              <a:rPr lang="en-GB" sz="2000" dirty="0">
                <a:latin typeface="Comic Sans MS" pitchFamily="66" charset="0"/>
              </a:rPr>
              <a:t> ÷ </a:t>
            </a:r>
            <a:r>
              <a:rPr lang="en-GB" sz="2000" dirty="0" err="1">
                <a:latin typeface="Comic Sans MS" pitchFamily="66" charset="0"/>
              </a:rPr>
              <a:t>adj</a:t>
            </a:r>
            <a:r>
              <a:rPr lang="en-GB" sz="2000" dirty="0">
                <a:latin typeface="Comic Sans MS" pitchFamily="66" charset="0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62347" y="3877017"/>
            <a:ext cx="25101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latin typeface="Comic Sans MS" pitchFamily="66" charset="0"/>
              </a:rPr>
              <a:t>tanQ</a:t>
            </a:r>
            <a:r>
              <a:rPr lang="en-GB" sz="2000" dirty="0">
                <a:latin typeface="Comic Sans MS" pitchFamily="66" charset="0"/>
              </a:rPr>
              <a:t> = 4.3 ÷ 3.8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62346" y="4325034"/>
            <a:ext cx="2798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Q = tan</a:t>
            </a:r>
            <a:r>
              <a:rPr lang="en-GB" sz="2000" baseline="30000" dirty="0">
                <a:latin typeface="Comic Sans MS" pitchFamily="66" charset="0"/>
              </a:rPr>
              <a:t>-1</a:t>
            </a:r>
            <a:r>
              <a:rPr lang="en-GB" sz="2000" dirty="0">
                <a:latin typeface="Comic Sans MS" pitchFamily="66" charset="0"/>
              </a:rPr>
              <a:t> (4.3 ÷ 3.8)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62347" y="4768095"/>
            <a:ext cx="2510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Q = 49°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9125" y="2045511"/>
            <a:ext cx="29831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Label the relevant sides for the question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Choose the ratio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Substitute the values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Solve the equation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Round the final answer</a:t>
            </a:r>
            <a:endParaRPr lang="en-GB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3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 animBg="1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83832" y="112474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Calculate the length of side p</a:t>
            </a:r>
            <a:r>
              <a:rPr lang="en-GB" sz="2800" dirty="0">
                <a:latin typeface="Comic Sans MS" pitchFamily="66" charset="0"/>
              </a:rPr>
              <a:t>.</a:t>
            </a:r>
          </a:p>
        </p:txBody>
      </p:sp>
      <p:sp>
        <p:nvSpPr>
          <p:cNvPr id="3" name="Isosceles Triangle 2"/>
          <p:cNvSpPr/>
          <p:nvPr/>
        </p:nvSpPr>
        <p:spPr bwMode="auto">
          <a:xfrm>
            <a:off x="4727848" y="1844824"/>
            <a:ext cx="2160240" cy="2232248"/>
          </a:xfrm>
          <a:prstGeom prst="triangle">
            <a:avLst>
              <a:gd name="adj" fmla="val 0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4" name="Arc 3"/>
          <p:cNvSpPr/>
          <p:nvPr/>
        </p:nvSpPr>
        <p:spPr bwMode="auto">
          <a:xfrm>
            <a:off x="6096000" y="3429000"/>
            <a:ext cx="1296144" cy="1296144"/>
          </a:xfrm>
          <a:prstGeom prst="arc">
            <a:avLst>
              <a:gd name="adj1" fmla="val 10935674"/>
              <a:gd name="adj2" fmla="val 14119038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74610" y="2536945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93002" y="4077072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7cm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45950" y="3429000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46°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8013638" y="1762786"/>
            <a:ext cx="1584176" cy="1365669"/>
            <a:chOff x="6454258" y="1962840"/>
            <a:chExt cx="1584176" cy="1365669"/>
          </a:xfrm>
        </p:grpSpPr>
        <p:sp>
          <p:nvSpPr>
            <p:cNvPr id="9" name="Isosceles Triangle 8"/>
            <p:cNvSpPr/>
            <p:nvPr/>
          </p:nvSpPr>
          <p:spPr bwMode="auto">
            <a:xfrm>
              <a:off x="6454258" y="1962840"/>
              <a:ext cx="1584176" cy="1365669"/>
            </a:xfrm>
            <a:prstGeom prst="triangle">
              <a:avLst/>
            </a:prstGeom>
            <a:noFill/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GB">
                <a:solidFill>
                  <a:schemeClr val="bg1"/>
                </a:solidFill>
                <a:latin typeface="Arial" charset="0"/>
                <a:ea typeface="Microsoft YaHei" charset="-122"/>
              </a:endParaRPr>
            </a:p>
          </p:txBody>
        </p:sp>
        <p:cxnSp>
          <p:nvCxnSpPr>
            <p:cNvPr id="11" name="Straight Connector 10"/>
            <p:cNvCxnSpPr>
              <a:stCxn id="9" idx="1"/>
              <a:endCxn id="9" idx="5"/>
            </p:cNvCxnSpPr>
            <p:nvPr/>
          </p:nvCxnSpPr>
          <p:spPr bwMode="auto">
            <a:xfrm>
              <a:off x="6850302" y="2645675"/>
              <a:ext cx="792088" cy="0"/>
            </a:xfrm>
            <a:prstGeom prst="line">
              <a:avLst/>
            </a:prstGeom>
            <a:solidFill>
              <a:srgbClr val="00B8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2"/>
            <p:cNvCxnSpPr>
              <a:stCxn id="9" idx="3"/>
            </p:cNvCxnSpPr>
            <p:nvPr/>
          </p:nvCxnSpPr>
          <p:spPr bwMode="auto">
            <a:xfrm flipV="1">
              <a:off x="7246346" y="2645675"/>
              <a:ext cx="0" cy="682834"/>
            </a:xfrm>
            <a:prstGeom prst="line">
              <a:avLst/>
            </a:prstGeom>
            <a:solidFill>
              <a:srgbClr val="00B8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TextBox 13"/>
            <p:cNvSpPr txBox="1"/>
            <p:nvPr/>
          </p:nvSpPr>
          <p:spPr>
            <a:xfrm>
              <a:off x="6454258" y="2937054"/>
              <a:ext cx="9001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err="1" smtClean="0">
                  <a:latin typeface="Comic Sans MS" pitchFamily="66" charset="0"/>
                </a:rPr>
                <a:t>Cos</a:t>
              </a:r>
              <a:r>
                <a:rPr lang="en-GB" sz="1600" baseline="-25000" dirty="0" err="1" smtClean="0">
                  <a:latin typeface="Comic Sans MS" pitchFamily="66" charset="0"/>
                </a:rPr>
                <a:t>angle</a:t>
              </a:r>
              <a:endParaRPr lang="en-GB" sz="1600" dirty="0">
                <a:latin typeface="Comic Sans MS" pitchFamily="66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96296" y="2245565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Comic Sans MS" pitchFamily="66" charset="0"/>
                </a:rPr>
                <a:t>A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94378" y="2787037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Comic Sans MS" pitchFamily="66" charset="0"/>
                </a:rPr>
                <a:t>H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645950" y="2186872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solidFill>
                  <a:srgbClr val="FF0000"/>
                </a:solidFill>
                <a:latin typeface="Comic Sans MS" pitchFamily="66" charset="0"/>
              </a:rPr>
              <a:t>hyp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727848" y="3702273"/>
            <a:ext cx="365154" cy="36515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4101" y="4473364"/>
            <a:ext cx="9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solidFill>
                  <a:srgbClr val="FF0000"/>
                </a:solidFill>
                <a:latin typeface="Comic Sans MS" pitchFamily="66" charset="0"/>
              </a:rPr>
              <a:t>adj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8167299" y="2526517"/>
            <a:ext cx="638427" cy="638427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GB">
              <a:solidFill>
                <a:schemeClr val="bg1"/>
              </a:solidFill>
              <a:latin typeface="Arial" charset="0"/>
              <a:ea typeface="Microsoft YaHei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53657" y="3429000"/>
            <a:ext cx="2923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cos 46</a:t>
            </a:r>
            <a:r>
              <a:rPr lang="en-GB" sz="2000" baseline="30000" dirty="0" smtClean="0">
                <a:latin typeface="Comic Sans MS" pitchFamily="66" charset="0"/>
              </a:rPr>
              <a:t>0</a:t>
            </a:r>
            <a:r>
              <a:rPr lang="en-GB" sz="2000" dirty="0" smtClean="0">
                <a:latin typeface="Comic Sans MS" pitchFamily="66" charset="0"/>
              </a:rPr>
              <a:t> </a:t>
            </a:r>
            <a:r>
              <a:rPr lang="en-GB" sz="2000" dirty="0">
                <a:latin typeface="Comic Sans MS" pitchFamily="66" charset="0"/>
              </a:rPr>
              <a:t>= </a:t>
            </a:r>
            <a:r>
              <a:rPr lang="en-GB" sz="2000" u="sng" dirty="0" err="1" smtClean="0">
                <a:latin typeface="Comic Sans MS" pitchFamily="66" charset="0"/>
              </a:rPr>
              <a:t>adj</a:t>
            </a:r>
            <a:endParaRPr lang="en-GB" sz="2000" u="sng" dirty="0" smtClean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      </a:t>
            </a:r>
            <a:r>
              <a:rPr lang="en-GB" sz="2000" dirty="0" err="1" smtClean="0">
                <a:latin typeface="Comic Sans MS" pitchFamily="66" charset="0"/>
              </a:rPr>
              <a:t>hyp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62347" y="4238094"/>
            <a:ext cx="2086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0.6946… </a:t>
            </a:r>
            <a:r>
              <a:rPr lang="en-GB" sz="2000" dirty="0">
                <a:latin typeface="Comic Sans MS" pitchFamily="66" charset="0"/>
              </a:rPr>
              <a:t>= </a:t>
            </a:r>
            <a:r>
              <a:rPr lang="en-GB" sz="2000" u="sng" dirty="0" smtClean="0">
                <a:latin typeface="Comic Sans MS" pitchFamily="66" charset="0"/>
              </a:rPr>
              <a:t>7</a:t>
            </a:r>
          </a:p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             p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70358" y="5290491"/>
            <a:ext cx="2873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p = </a:t>
            </a:r>
            <a:r>
              <a:rPr lang="en-GB" sz="2000" dirty="0" smtClean="0">
                <a:latin typeface="Comic Sans MS" pitchFamily="66" charset="0"/>
              </a:rPr>
              <a:t>10.0768…</a:t>
            </a:r>
          </a:p>
          <a:p>
            <a:r>
              <a:rPr lang="en-GB" sz="2000" dirty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   = </a:t>
            </a:r>
            <a:r>
              <a:rPr lang="en-GB" sz="2000" dirty="0" smtClean="0">
                <a:latin typeface="Comic Sans MS" pitchFamily="66" charset="0"/>
              </a:rPr>
              <a:t>10.08cm (2dp) </a:t>
            </a:r>
            <a:endParaRPr lang="en-GB" sz="20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9125" y="2045511"/>
            <a:ext cx="29831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Label the relevant sides for the question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Choose the ratio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Substitute the values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Solve the equation</a:t>
            </a:r>
          </a:p>
          <a:p>
            <a:pPr marL="342900" indent="-342900">
              <a:buAutoNum type="arabicPeriod"/>
            </a:pPr>
            <a:r>
              <a:rPr lang="en-GB" dirty="0" smtClean="0">
                <a:solidFill>
                  <a:schemeClr val="accent5"/>
                </a:solidFill>
              </a:rPr>
              <a:t>Round the final answer</a:t>
            </a:r>
            <a:endParaRPr lang="en-GB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29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 animBg="1"/>
      <p:bldP spid="22" grpId="0"/>
      <p:bldP spid="23" grpId="0"/>
      <p:bldP spid="24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198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Comic Sans MS</vt:lpstr>
      <vt:lpstr>Office Theme</vt:lpstr>
      <vt:lpstr>Trigonometry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Moore</dc:creator>
  <cp:lastModifiedBy>Michelle Moore</cp:lastModifiedBy>
  <cp:revision>6</cp:revision>
  <dcterms:created xsi:type="dcterms:W3CDTF">2017-02-15T15:11:02Z</dcterms:created>
  <dcterms:modified xsi:type="dcterms:W3CDTF">2017-02-15T22:38:18Z</dcterms:modified>
</cp:coreProperties>
</file>