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4" r:id="rId2"/>
    <p:sldId id="257" r:id="rId3"/>
    <p:sldId id="330" r:id="rId4"/>
    <p:sldId id="331" r:id="rId5"/>
    <p:sldId id="298" r:id="rId6"/>
    <p:sldId id="299" r:id="rId7"/>
    <p:sldId id="324" r:id="rId8"/>
    <p:sldId id="325" r:id="rId9"/>
    <p:sldId id="335" r:id="rId10"/>
    <p:sldId id="336" r:id="rId11"/>
    <p:sldId id="340" r:id="rId12"/>
    <p:sldId id="341" r:id="rId13"/>
    <p:sldId id="342" r:id="rId14"/>
    <p:sldId id="343" r:id="rId15"/>
    <p:sldId id="305" r:id="rId16"/>
    <p:sldId id="313" r:id="rId17"/>
    <p:sldId id="314" r:id="rId18"/>
    <p:sldId id="337" r:id="rId19"/>
    <p:sldId id="346" r:id="rId20"/>
    <p:sldId id="321" r:id="rId21"/>
    <p:sldId id="339" r:id="rId22"/>
    <p:sldId id="345" r:id="rId23"/>
    <p:sldId id="332" r:id="rId24"/>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4660"/>
  </p:normalViewPr>
  <p:slideViewPr>
    <p:cSldViewPr>
      <p:cViewPr varScale="1">
        <p:scale>
          <a:sx n="103" d="100"/>
          <a:sy n="103" d="100"/>
        </p:scale>
        <p:origin x="33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D99BB952-967E-45DD-A226-4D372CBDDDFE}" type="datetimeFigureOut">
              <a:rPr lang="en-GB" smtClean="0"/>
              <a:t>02/10/2013</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6764AE48-DB2F-4143-BCF4-85F9E13093D4}" type="slidenum">
              <a:rPr lang="en-GB" smtClean="0"/>
              <a:t>‹#›</a:t>
            </a:fld>
            <a:endParaRPr lang="en-GB"/>
          </a:p>
        </p:txBody>
      </p:sp>
    </p:spTree>
    <p:extLst>
      <p:ext uri="{BB962C8B-B14F-4D97-AF65-F5344CB8AC3E}">
        <p14:creationId xmlns:p14="http://schemas.microsoft.com/office/powerpoint/2010/main" val="249495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02/10/2013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120483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02/10/2013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241376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02/10/2013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58386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02/10/2013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34759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DC50B-54CE-4931-BC0A-DDDF8879873D}" type="datetimeFigureOut">
              <a:rPr lang="en-GB" smtClean="0"/>
              <a:t>02/10/2013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401769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DC50B-54CE-4931-BC0A-DDDF8879873D}" type="datetimeFigureOut">
              <a:rPr lang="en-GB" smtClean="0"/>
              <a:t>02/10/2013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389756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DC50B-54CE-4931-BC0A-DDDF8879873D}" type="datetimeFigureOut">
              <a:rPr lang="en-GB" smtClean="0"/>
              <a:t>02/10/2013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48295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DC50B-54CE-4931-BC0A-DDDF8879873D}" type="datetimeFigureOut">
              <a:rPr lang="en-GB" smtClean="0"/>
              <a:t>02/10/2013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4448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DC50B-54CE-4931-BC0A-DDDF8879873D}" type="datetimeFigureOut">
              <a:rPr lang="en-GB" smtClean="0"/>
              <a:t>02/10/2013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219803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DC50B-54CE-4931-BC0A-DDDF8879873D}" type="datetimeFigureOut">
              <a:rPr lang="en-GB" smtClean="0"/>
              <a:t>02/10/2013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235454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DC50B-54CE-4931-BC0A-DDDF8879873D}" type="datetimeFigureOut">
              <a:rPr lang="en-GB" smtClean="0"/>
              <a:t>02/10/2013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378276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C50B-54CE-4931-BC0A-DDDF8879873D}" type="datetimeFigureOut">
              <a:rPr lang="en-GB" smtClean="0"/>
              <a:t>02/10/2013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55F11-0F6B-4871-AF95-E9FBACA37828}" type="slidenum">
              <a:rPr lang="en-GB" smtClean="0"/>
              <a:t>‹#›</a:t>
            </a:fld>
            <a:endParaRPr lang="en-GB"/>
          </a:p>
        </p:txBody>
      </p:sp>
    </p:spTree>
    <p:extLst>
      <p:ext uri="{BB962C8B-B14F-4D97-AF65-F5344CB8AC3E}">
        <p14:creationId xmlns:p14="http://schemas.microsoft.com/office/powerpoint/2010/main" val="263085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48.gif"/><Relationship Id="rId4" Type="http://schemas.openxmlformats.org/officeDocument/2006/relationships/image" Target="../media/image2.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5.jpeg"/><Relationship Id="rId3" Type="http://schemas.microsoft.com/office/2007/relationships/hdphoto" Target="../media/hdphoto4.wdp"/><Relationship Id="rId7" Type="http://schemas.openxmlformats.org/officeDocument/2006/relationships/image" Target="../media/image10.png"/><Relationship Id="rId12" Type="http://schemas.openxmlformats.org/officeDocument/2006/relationships/image" Target="../media/image54.png"/><Relationship Id="rId2" Type="http://schemas.openxmlformats.org/officeDocument/2006/relationships/image" Target="../media/image24.png"/><Relationship Id="rId16"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3.png"/><Relationship Id="rId5" Type="http://schemas.openxmlformats.org/officeDocument/2006/relationships/image" Target="../media/image3.png"/><Relationship Id="rId15" Type="http://schemas.openxmlformats.org/officeDocument/2006/relationships/hyperlink" Target="http://www.google.co.uk/imgres?q=video&amp;sa=X&amp;biw=1051&amp;bih=518&amp;tbm=isch&amp;tbnid=DXeoPzDJLa-5LM:&amp;imgrefurl=http://video.toptenreviews.com/&amp;docid=DZrKUR7N_HckcM&amp;imgurl=http://www.toptenreviews.com/video/splash/lg-55lw6500-p53638-video-1.jpg&amp;w=480&amp;h=270&amp;ei=53h1Ua67Hums0QX22ICICQ&amp;zoom=1&amp;ved=1t:3588,r:58,s:0,i:331&amp;iact=rc&amp;dur=757&amp;page=5&amp;tbnh=168&amp;tbnw=234&amp;start=54&amp;ndsp=15&amp;tx=112.3846435546875&amp;ty=74.23077392578125" TargetMode="External"/><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5.png"/><Relationship Id="rId14" Type="http://schemas.microsoft.com/office/2007/relationships/hdphoto" Target="../media/hdphoto10.wdp"/></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4.wdp"/><Relationship Id="rId7"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xml"/><Relationship Id="rId6" Type="http://schemas.microsoft.com/office/2007/relationships/hdphoto" Target="../media/hdphoto11.wdp"/><Relationship Id="rId11" Type="http://schemas.openxmlformats.org/officeDocument/2006/relationships/image" Target="../media/image5.png"/><Relationship Id="rId5" Type="http://schemas.openxmlformats.org/officeDocument/2006/relationships/image" Target="../media/image56.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themathgames.com/our-games/arithmetic-games/order-positive-negative-integers/" TargetMode="External"/><Relationship Id="rId3" Type="http://schemas.microsoft.com/office/2007/relationships/hdphoto" Target="../media/hdphoto4.wdp"/><Relationship Id="rId7" Type="http://schemas.openxmlformats.org/officeDocument/2006/relationships/image" Target="../media/image10.png"/><Relationship Id="rId12" Type="http://schemas.openxmlformats.org/officeDocument/2006/relationships/hyperlink" Target="http://www.mymaths.co.uk/samples/sampleBoosterFour.swf" TargetMode="External"/><Relationship Id="rId2" Type="http://schemas.openxmlformats.org/officeDocument/2006/relationships/image" Target="../media/image24.png"/><Relationship Id="rId16" Type="http://schemas.openxmlformats.org/officeDocument/2006/relationships/hyperlink" Target="http://www.ictgames.com/numberlineJumpMaker/index.html"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bbc.co.uk/bitesize/ks3/maths/number/negative_numbers/activity/" TargetMode="External"/><Relationship Id="rId5" Type="http://schemas.openxmlformats.org/officeDocument/2006/relationships/image" Target="../media/image3.png"/><Relationship Id="rId15" Type="http://schemas.openxmlformats.org/officeDocument/2006/relationships/hyperlink" Target="http://www.wmnet.org.uk/wmnet/custom/files_uploaded/uploaded_resources/851/Higher&amp;Lower-Reveal&amp;Orderv4.swf" TargetMode="External"/><Relationship Id="rId10" Type="http://schemas.openxmlformats.org/officeDocument/2006/relationships/hyperlink" Target="http://nrich.maths.org/content/id/5911/ConnectThreePM.swf" TargetMode="Externa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hyperlink" Target="http://www.mathsisfun.com/numbers/casey-runner.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57.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2.wdp"/><Relationship Id="rId5" Type="http://schemas.openxmlformats.org/officeDocument/2006/relationships/image" Target="../media/image3.png"/><Relationship Id="rId10" Type="http://schemas.openxmlformats.org/officeDocument/2006/relationships/image" Target="../media/image58.png"/><Relationship Id="rId4" Type="http://schemas.openxmlformats.org/officeDocument/2006/relationships/image" Target="../media/image2.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microsoft.com/office/2007/relationships/hdphoto" Target="../media/hdphoto13.wdp"/><Relationship Id="rId13" Type="http://schemas.microsoft.com/office/2007/relationships/hdphoto" Target="../media/hdphoto14.wdp"/><Relationship Id="rId3" Type="http://schemas.microsoft.com/office/2007/relationships/hdphoto" Target="../media/hdphoto4.wdp"/><Relationship Id="rId7" Type="http://schemas.openxmlformats.org/officeDocument/2006/relationships/image" Target="../media/image59.png"/><Relationship Id="rId12" Type="http://schemas.openxmlformats.org/officeDocument/2006/relationships/image" Target="../media/image60.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57.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62.png"/><Relationship Id="rId5" Type="http://schemas.openxmlformats.org/officeDocument/2006/relationships/image" Target="../media/image3.png"/><Relationship Id="rId10" Type="http://schemas.openxmlformats.org/officeDocument/2006/relationships/image" Target="../media/image61.png"/><Relationship Id="rId4" Type="http://schemas.openxmlformats.org/officeDocument/2006/relationships/image" Target="../media/image2.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3.wdp"/><Relationship Id="rId5" Type="http://schemas.openxmlformats.org/officeDocument/2006/relationships/image" Target="../media/image3.png"/><Relationship Id="rId10" Type="http://schemas.openxmlformats.org/officeDocument/2006/relationships/image" Target="../media/image59.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3.xml"/><Relationship Id="rId18" Type="http://schemas.openxmlformats.org/officeDocument/2006/relationships/image" Target="../media/image13.png"/><Relationship Id="rId26" Type="http://schemas.openxmlformats.org/officeDocument/2006/relationships/image" Target="../media/image5.png"/><Relationship Id="rId3" Type="http://schemas.openxmlformats.org/officeDocument/2006/relationships/image" Target="../media/image3.png"/><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image" Target="../media/image10.png"/><Relationship Id="rId17" Type="http://schemas.openxmlformats.org/officeDocument/2006/relationships/slide" Target="slide23.xml"/><Relationship Id="rId25"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slide" Target="slide9.xml"/><Relationship Id="rId24" Type="http://schemas.microsoft.com/office/2007/relationships/hdphoto" Target="../media/hdphoto3.wdp"/><Relationship Id="rId5" Type="http://schemas.openxmlformats.org/officeDocument/2006/relationships/image" Target="../media/image7.jpeg"/><Relationship Id="rId15" Type="http://schemas.openxmlformats.org/officeDocument/2006/relationships/slide" Target="slide6.xml"/><Relationship Id="rId23" Type="http://schemas.openxmlformats.org/officeDocument/2006/relationships/image" Target="../media/image16.png"/><Relationship Id="rId10" Type="http://schemas.openxmlformats.org/officeDocument/2006/relationships/image" Target="../media/image9.png"/><Relationship Id="rId19" Type="http://schemas.openxmlformats.org/officeDocument/2006/relationships/slide" Target="slide16.xml"/><Relationship Id="rId4" Type="http://schemas.openxmlformats.org/officeDocument/2006/relationships/image" Target="../media/image6.png"/><Relationship Id="rId9" Type="http://schemas.openxmlformats.org/officeDocument/2006/relationships/slide" Target="slide8.xml"/><Relationship Id="rId14" Type="http://schemas.openxmlformats.org/officeDocument/2006/relationships/image" Target="../media/image11.png"/><Relationship Id="rId22"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14.png"/><Relationship Id="rId12" Type="http://schemas.microsoft.com/office/2007/relationships/hdphoto" Target="../media/hdphoto15.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63.jpeg"/><Relationship Id="rId5" Type="http://schemas.openxmlformats.org/officeDocument/2006/relationships/image" Target="../media/image3.png"/><Relationship Id="rId10" Type="http://schemas.openxmlformats.org/officeDocument/2006/relationships/hyperlink" Target="http://www.google.co.uk/url?sa=i&amp;rct=j&amp;q=snow&amp;source=images&amp;cd=&amp;cad=rja&amp;docid=fDTpYSmIdlHLjM&amp;tbnid=LJcgldHcgztf5M:&amp;ved=0CAUQjRw&amp;url=http://www.heservices.co.uk/snow_clearance/?attachment_id=107&amp;ei=0rAIUoqgHaiQ0AWkuYH4Aw&amp;psig=AFQjCNHKzS18T13z2WVdxHVawv8AnE_QoA&amp;ust=1376387418551579"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6.wdp"/><Relationship Id="rId5" Type="http://schemas.openxmlformats.org/officeDocument/2006/relationships/image" Target="../media/image3.png"/><Relationship Id="rId10" Type="http://schemas.openxmlformats.org/officeDocument/2006/relationships/image" Target="../media/image64.png"/><Relationship Id="rId4" Type="http://schemas.openxmlformats.org/officeDocument/2006/relationships/image" Target="../media/image2.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2.png"/><Relationship Id="rId3" Type="http://schemas.microsoft.com/office/2007/relationships/hdphoto" Target="../media/hdphoto4.wdp"/><Relationship Id="rId7" Type="http://schemas.openxmlformats.org/officeDocument/2006/relationships/image" Target="../media/image6.png"/><Relationship Id="rId12"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image" Target="../media/image34.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30.png"/><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microsoft.com/office/2007/relationships/hdphoto" Target="../media/hdphoto17.wdp"/><Relationship Id="rId13"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65.png"/><Relationship Id="rId12"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67.png"/><Relationship Id="rId5" Type="http://schemas.openxmlformats.org/officeDocument/2006/relationships/image" Target="../media/image3.png"/><Relationship Id="rId10" Type="http://schemas.microsoft.com/office/2007/relationships/hdphoto" Target="../media/hdphoto18.wdp"/><Relationship Id="rId4" Type="http://schemas.openxmlformats.org/officeDocument/2006/relationships/image" Target="../media/image2.png"/><Relationship Id="rId9" Type="http://schemas.openxmlformats.org/officeDocument/2006/relationships/image" Target="../media/image66.pn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1.bin"/><Relationship Id="rId18" Type="http://schemas.openxmlformats.org/officeDocument/2006/relationships/image" Target="../media/image19.emf"/><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5.png"/><Relationship Id="rId17" Type="http://schemas.openxmlformats.org/officeDocument/2006/relationships/package" Target="../embeddings/Microsoft_Excel_Worksheet2.xlsx"/><Relationship Id="rId2" Type="http://schemas.openxmlformats.org/officeDocument/2006/relationships/slideLayout" Target="../slideLayouts/slideLayout1.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2.png"/><Relationship Id="rId15" Type="http://schemas.openxmlformats.org/officeDocument/2006/relationships/image" Target="../media/image18.emf"/><Relationship Id="rId10" Type="http://schemas.openxmlformats.org/officeDocument/2006/relationships/image" Target="../media/image22.png"/><Relationship Id="rId4" Type="http://schemas.microsoft.com/office/2007/relationships/hdphoto" Target="../media/hdphoto4.wdp"/><Relationship Id="rId9" Type="http://schemas.openxmlformats.org/officeDocument/2006/relationships/image" Target="../media/image11.png"/><Relationship Id="rId1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3.png"/><Relationship Id="rId12" Type="http://schemas.openxmlformats.org/officeDocument/2006/relationships/image" Target="../media/image17.png"/><Relationship Id="rId2" Type="http://schemas.openxmlformats.org/officeDocument/2006/relationships/slideLayout" Target="../slideLayouts/slideLayout1.xml"/><Relationship Id="rId16" Type="http://schemas.openxmlformats.org/officeDocument/2006/relationships/image" Target="../media/image23.emf"/><Relationship Id="rId1" Type="http://schemas.openxmlformats.org/officeDocument/2006/relationships/vmlDrawing" Target="../drawings/vmlDrawing2.vml"/><Relationship Id="rId6" Type="http://schemas.openxmlformats.org/officeDocument/2006/relationships/image" Target="../media/image2.png"/><Relationship Id="rId11" Type="http://schemas.openxmlformats.org/officeDocument/2006/relationships/image" Target="../media/image26.png"/><Relationship Id="rId5" Type="http://schemas.openxmlformats.org/officeDocument/2006/relationships/image" Target="../media/image6.png"/><Relationship Id="rId15" Type="http://schemas.openxmlformats.org/officeDocument/2006/relationships/package" Target="../embeddings/Microsoft_Excel_Worksheet3.xlsx"/><Relationship Id="rId10" Type="http://schemas.openxmlformats.org/officeDocument/2006/relationships/image" Target="../media/image25.png"/><Relationship Id="rId4" Type="http://schemas.microsoft.com/office/2007/relationships/hdphoto" Target="../media/hdphoto4.wdp"/><Relationship Id="rId9" Type="http://schemas.openxmlformats.org/officeDocument/2006/relationships/image" Target="../media/image11.png"/><Relationship Id="rId1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2.png"/><Relationship Id="rId3" Type="http://schemas.microsoft.com/office/2007/relationships/hdphoto" Target="../media/hdphoto4.wdp"/><Relationship Id="rId7" Type="http://schemas.openxmlformats.org/officeDocument/2006/relationships/image" Target="../media/image6.png"/><Relationship Id="rId12"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image" Target="../media/image34.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30.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35.jpeg"/><Relationship Id="rId12" Type="http://schemas.openxmlformats.org/officeDocument/2006/relationships/image" Target="../media/image38.jpeg"/><Relationship Id="rId2" Type="http://schemas.openxmlformats.org/officeDocument/2006/relationships/image" Target="../media/image24.png"/><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7.jpe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hyperlink" Target="http://www.bbc.co.uk/learningzone/clips/negative-numbers-signed/1666.html" TargetMode="External"/><Relationship Id="rId4" Type="http://schemas.openxmlformats.org/officeDocument/2006/relationships/image" Target="../media/image2.png"/><Relationship Id="rId9" Type="http://schemas.openxmlformats.org/officeDocument/2006/relationships/image" Target="../media/image36.pn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9.png"/><Relationship Id="rId18" Type="http://schemas.openxmlformats.org/officeDocument/2006/relationships/image" Target="../media/image45.jpeg"/><Relationship Id="rId3" Type="http://schemas.microsoft.com/office/2007/relationships/hdphoto" Target="../media/hdphoto4.wdp"/><Relationship Id="rId7" Type="http://schemas.openxmlformats.org/officeDocument/2006/relationships/image" Target="../media/image39.png"/><Relationship Id="rId12" Type="http://schemas.openxmlformats.org/officeDocument/2006/relationships/image" Target="../media/image41.png"/><Relationship Id="rId17" Type="http://schemas.openxmlformats.org/officeDocument/2006/relationships/image" Target="../media/image44.jpeg"/><Relationship Id="rId2" Type="http://schemas.openxmlformats.org/officeDocument/2006/relationships/image" Target="../media/image24.png"/><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8.wdp"/><Relationship Id="rId5" Type="http://schemas.openxmlformats.org/officeDocument/2006/relationships/image" Target="../media/image3.png"/><Relationship Id="rId15" Type="http://schemas.openxmlformats.org/officeDocument/2006/relationships/image" Target="../media/image42.jpeg"/><Relationship Id="rId10" Type="http://schemas.openxmlformats.org/officeDocument/2006/relationships/image" Target="../media/image40.jpe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10.png"/><Relationship Id="rId12" Type="http://schemas.openxmlformats.org/officeDocument/2006/relationships/image" Target="../media/image47.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9.wdp"/><Relationship Id="rId5" Type="http://schemas.openxmlformats.org/officeDocument/2006/relationships/image" Target="../media/image3.png"/><Relationship Id="rId10" Type="http://schemas.openxmlformats.org/officeDocument/2006/relationships/image" Target="../media/image46.jpe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a14:imgEffect>
                    <a14:imgEffect>
                      <a14:saturation sat="220000"/>
                    </a14:imgEffect>
                    <a14:imgEffect>
                      <a14:brightnessContrast bright="30000" contrast="33000"/>
                    </a14:imgEffect>
                  </a14:imgLayer>
                </a14:imgProps>
              </a:ext>
              <a:ext uri="{28A0092B-C50C-407E-A947-70E740481C1C}">
                <a14:useLocalDpi xmlns:a14="http://schemas.microsoft.com/office/drawing/2010/main" val="0"/>
              </a:ext>
            </a:extLst>
          </a:blip>
          <a:srcRect/>
          <a:stretch>
            <a:fillRect/>
          </a:stretch>
        </p:blipFill>
        <p:spPr bwMode="auto">
          <a:xfrm>
            <a:off x="94064" y="692696"/>
            <a:ext cx="8913007" cy="5570629"/>
          </a:xfrm>
          <a:prstGeom prst="rect">
            <a:avLst/>
          </a:prstGeom>
          <a:noFill/>
          <a:ln>
            <a:noFill/>
          </a:ln>
          <a:effectLst>
            <a:glow rad="9398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00238"/>
            <a:ext cx="9157052" cy="87056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0"/>
            <a:ext cx="9186863" cy="104382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5" name="Text Box 2"/>
          <p:cNvSpPr txBox="1">
            <a:spLocks noChangeArrowheads="1"/>
          </p:cNvSpPr>
          <p:nvPr/>
        </p:nvSpPr>
        <p:spPr bwMode="auto">
          <a:xfrm>
            <a:off x="3269615" y="1833245"/>
            <a:ext cx="2397760" cy="3175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en-GB" sz="1100" b="1" dirty="0">
                <a:solidFill>
                  <a:srgbClr val="FFFFFF"/>
                </a:solidFill>
                <a:effectLst/>
                <a:latin typeface="Line Printer (PC)"/>
                <a:ea typeface="Calibri"/>
                <a:cs typeface="Times New Roman"/>
              </a:rPr>
              <a:t>Whole Number and Functions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332" y="1601360"/>
            <a:ext cx="3488325" cy="5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
          <p:cNvSpPr txBox="1">
            <a:spLocks noChangeArrowheads="1"/>
          </p:cNvSpPr>
          <p:nvPr/>
        </p:nvSpPr>
        <p:spPr bwMode="auto">
          <a:xfrm>
            <a:off x="179512" y="4365104"/>
            <a:ext cx="8712968" cy="1366528"/>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7200" dirty="0" smtClean="0">
                <a:solidFill>
                  <a:srgbClr val="FF0000"/>
                </a:solidFill>
                <a:effectLst/>
                <a:latin typeface="Impact" pitchFamily="34" charset="0"/>
                <a:ea typeface="Calibri"/>
                <a:cs typeface="Times New Roman"/>
              </a:rPr>
              <a:t>02 .  Negative numbers</a:t>
            </a:r>
            <a:endParaRPr lang="en-GB" sz="7200" dirty="0">
              <a:solidFill>
                <a:srgbClr val="FF0000"/>
              </a:solidFill>
              <a:effectLst/>
              <a:latin typeface="Impact" pitchFamily="34" charset="0"/>
              <a:ea typeface="Calibri"/>
              <a:cs typeface="Times New Roman"/>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7078" y="2192001"/>
            <a:ext cx="1767009" cy="1861677"/>
          </a:xfrm>
          <a:prstGeom prst="rect">
            <a:avLst/>
          </a:prstGeom>
          <a:noFill/>
          <a:ln>
            <a:noFill/>
          </a:ln>
        </p:spPr>
      </p:pic>
    </p:spTree>
    <p:extLst>
      <p:ext uri="{BB962C8B-B14F-4D97-AF65-F5344CB8AC3E}">
        <p14:creationId xmlns:p14="http://schemas.microsoft.com/office/powerpoint/2010/main" val="1908409137"/>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smtClean="0">
                <a:solidFill>
                  <a:srgbClr val="FFFFFF"/>
                </a:solidFill>
                <a:latin typeface="Line Printer (PC)"/>
                <a:ea typeface="Calibri"/>
                <a:cs typeface="Times New Roman"/>
              </a:rPr>
              <a:t> Lesson</a:t>
            </a:r>
            <a:r>
              <a:rPr lang="en-GB" sz="2000" b="1" dirty="0" smtClean="0">
                <a:solidFill>
                  <a:srgbClr val="FFFFFF"/>
                </a:solidFill>
                <a:latin typeface="Line Printer (PC)"/>
                <a:ea typeface="Calibri"/>
                <a:cs typeface="Times New Roman"/>
              </a:rPr>
              <a:t>: Main Teach</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240853" y="126447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11805" y="162059"/>
            <a:ext cx="782980" cy="1496806"/>
            <a:chOff x="354788" y="1300296"/>
            <a:chExt cx="2200987" cy="453257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2" name="Rectangle 1"/>
          <p:cNvSpPr/>
          <p:nvPr/>
        </p:nvSpPr>
        <p:spPr>
          <a:xfrm>
            <a:off x="325488" y="4105339"/>
            <a:ext cx="7657937" cy="523220"/>
          </a:xfrm>
          <a:prstGeom prst="rect">
            <a:avLst/>
          </a:prstGeom>
        </p:spPr>
        <p:txBody>
          <a:bodyPr wrap="square">
            <a:spAutoFit/>
          </a:bodyPr>
          <a:lstStyle/>
          <a:p>
            <a:r>
              <a:rPr lang="en-GB" sz="1400" dirty="0" smtClean="0">
                <a:latin typeface="Impact" pitchFamily="34" charset="0"/>
              </a:rPr>
              <a:t>A negative </a:t>
            </a:r>
            <a:r>
              <a:rPr lang="en-GB" sz="1400" dirty="0">
                <a:latin typeface="Impact" pitchFamily="34" charset="0"/>
              </a:rPr>
              <a:t>number is </a:t>
            </a:r>
            <a:r>
              <a:rPr lang="en-GB" sz="1400" dirty="0" smtClean="0">
                <a:latin typeface="Impact" pitchFamily="34" charset="0"/>
              </a:rPr>
              <a:t>the distance </a:t>
            </a:r>
            <a:r>
              <a:rPr lang="en-GB" sz="1400" dirty="0" smtClean="0">
                <a:solidFill>
                  <a:schemeClr val="tx2">
                    <a:lumMod val="60000"/>
                    <a:lumOff val="40000"/>
                  </a:schemeClr>
                </a:solidFill>
                <a:latin typeface="Impact" pitchFamily="34" charset="0"/>
              </a:rPr>
              <a:t>(often shown to </a:t>
            </a:r>
            <a:r>
              <a:rPr lang="en-GB" sz="1400" dirty="0">
                <a:solidFill>
                  <a:schemeClr val="tx2">
                    <a:lumMod val="60000"/>
                    <a:lumOff val="40000"/>
                  </a:schemeClr>
                </a:solidFill>
                <a:latin typeface="Impact" pitchFamily="34" charset="0"/>
              </a:rPr>
              <a:t>the </a:t>
            </a:r>
            <a:r>
              <a:rPr lang="en-GB" sz="1400" dirty="0" smtClean="0">
                <a:solidFill>
                  <a:schemeClr val="tx2">
                    <a:lumMod val="60000"/>
                    <a:lumOff val="40000"/>
                  </a:schemeClr>
                </a:solidFill>
                <a:latin typeface="Impact" pitchFamily="34" charset="0"/>
              </a:rPr>
              <a:t>left or below on number lines)</a:t>
            </a:r>
            <a:r>
              <a:rPr lang="en-GB" sz="1400" dirty="0" smtClean="0">
                <a:latin typeface="Impact" pitchFamily="34" charset="0"/>
              </a:rPr>
              <a:t> the number is away from zero</a:t>
            </a:r>
            <a:endParaRPr lang="en-GB" sz="1400" dirty="0">
              <a:latin typeface="Impact" pitchFamily="34" charset="0"/>
            </a:endParaRPr>
          </a:p>
        </p:txBody>
      </p:sp>
      <p:sp>
        <p:nvSpPr>
          <p:cNvPr id="28" name="Rectangle 27"/>
          <p:cNvSpPr/>
          <p:nvPr/>
        </p:nvSpPr>
        <p:spPr>
          <a:xfrm>
            <a:off x="325487" y="4628559"/>
            <a:ext cx="8639001" cy="2031325"/>
          </a:xfrm>
          <a:prstGeom prst="rect">
            <a:avLst/>
          </a:prstGeom>
        </p:spPr>
        <p:txBody>
          <a:bodyPr wrap="square">
            <a:spAutoFit/>
          </a:bodyPr>
          <a:lstStyle/>
          <a:p>
            <a:r>
              <a:rPr lang="en-GB" sz="1400" dirty="0" smtClean="0">
                <a:latin typeface="Impact" pitchFamily="34" charset="0"/>
              </a:rPr>
              <a:t>So, ….  -5 is five steps from zero, -9 is how many steps? Good, nine steps is correct. Therefore -679 is ………….? from zero.  Yes, its just 679 steps away from zero!</a:t>
            </a:r>
          </a:p>
          <a:p>
            <a:endParaRPr lang="en-GB" sz="1400" dirty="0" smtClean="0">
              <a:solidFill>
                <a:schemeClr val="tx2">
                  <a:lumMod val="60000"/>
                  <a:lumOff val="40000"/>
                </a:schemeClr>
              </a:solidFill>
              <a:latin typeface="Impact" pitchFamily="34" charset="0"/>
            </a:endParaRPr>
          </a:p>
          <a:p>
            <a:r>
              <a:rPr lang="en-GB" sz="1400" dirty="0" smtClean="0">
                <a:latin typeface="Impact" pitchFamily="34" charset="0"/>
              </a:rPr>
              <a:t>Try…  -10 is …… steps from zero           -0.5 is ………. steps from zero           -1.87M is …….steps from zero</a:t>
            </a:r>
            <a:endParaRPr lang="en-GB" sz="1400" dirty="0">
              <a:latin typeface="Impact" pitchFamily="34" charset="0"/>
            </a:endParaRPr>
          </a:p>
          <a:p>
            <a:endParaRPr lang="en-GB" sz="1400" dirty="0">
              <a:solidFill>
                <a:schemeClr val="tx2">
                  <a:lumMod val="60000"/>
                  <a:lumOff val="40000"/>
                </a:schemeClr>
              </a:solidFill>
              <a:latin typeface="Impact" pitchFamily="34" charset="0"/>
            </a:endParaRPr>
          </a:p>
          <a:p>
            <a:r>
              <a:rPr lang="en-GB" sz="1400" dirty="0" smtClean="0">
                <a:latin typeface="Impact" pitchFamily="34" charset="0"/>
              </a:rPr>
              <a:t>Good, -10 is ten steps from zero, -0.5 is 0.5 steps away from zero,  -1.87M is 1.87 million steps away from zero</a:t>
            </a:r>
          </a:p>
          <a:p>
            <a:endParaRPr lang="en-GB" sz="1400" dirty="0">
              <a:latin typeface="Impact" pitchFamily="34" charset="0"/>
            </a:endParaRPr>
          </a:p>
          <a:p>
            <a:r>
              <a:rPr lang="en-GB" sz="1400" dirty="0" smtClean="0">
                <a:latin typeface="Impact" pitchFamily="34" charset="0"/>
              </a:rPr>
              <a:t>So we have learnt that negative numbers work in the same way as positive numbers.  They just show how many (a value) but just in a different direction to the positive numbers.</a:t>
            </a:r>
            <a:endParaRPr lang="en-GB" sz="1400" dirty="0">
              <a:latin typeface="Impact" pitchFamily="34" charset="0"/>
            </a:endParaRPr>
          </a:p>
        </p:txBody>
      </p:sp>
      <p:pic>
        <p:nvPicPr>
          <p:cNvPr id="4100" name="Picture 4" descr="http://www.helpingwithmath.com/images/numbers/numberline_hort0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712" y="1756635"/>
            <a:ext cx="6408712" cy="219358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78306" y="1748643"/>
            <a:ext cx="4063605" cy="646331"/>
          </a:xfrm>
          <a:prstGeom prst="rect">
            <a:avLst/>
          </a:prstGeom>
        </p:spPr>
        <p:txBody>
          <a:bodyPr wrap="square">
            <a:spAutoFit/>
          </a:bodyPr>
          <a:lstStyle/>
          <a:p>
            <a:r>
              <a:rPr lang="en-GB" dirty="0" smtClean="0">
                <a:latin typeface="Impact" pitchFamily="34" charset="0"/>
              </a:rPr>
              <a:t>Definition: A negative number is a way of continuing to count below ‘zero’ (0)</a:t>
            </a:r>
          </a:p>
        </p:txBody>
      </p:sp>
      <p:sp>
        <p:nvSpPr>
          <p:cNvPr id="4" name="Rectangle 3"/>
          <p:cNvSpPr/>
          <p:nvPr/>
        </p:nvSpPr>
        <p:spPr>
          <a:xfrm>
            <a:off x="1691680" y="3284984"/>
            <a:ext cx="360040"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028384" y="2086004"/>
            <a:ext cx="360040"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rot="16392475">
            <a:off x="8028384" y="2086004"/>
            <a:ext cx="360040"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nip Diagonal Corner Rectangle 5"/>
          <p:cNvSpPr/>
          <p:nvPr/>
        </p:nvSpPr>
        <p:spPr>
          <a:xfrm>
            <a:off x="774502" y="5306692"/>
            <a:ext cx="2028210" cy="282547"/>
          </a:xfrm>
          <a:prstGeom prst="snip2DiagRect">
            <a:avLst>
              <a:gd name="adj1" fmla="val 0"/>
              <a:gd name="adj2" fmla="val 441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nip Diagonal Corner Rectangle 26"/>
          <p:cNvSpPr/>
          <p:nvPr/>
        </p:nvSpPr>
        <p:spPr>
          <a:xfrm>
            <a:off x="2832766" y="5306691"/>
            <a:ext cx="2171282" cy="282547"/>
          </a:xfrm>
          <a:prstGeom prst="snip2DiagRect">
            <a:avLst>
              <a:gd name="adj1" fmla="val 0"/>
              <a:gd name="adj2" fmla="val 441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nip Diagonal Corner Rectangle 28"/>
          <p:cNvSpPr/>
          <p:nvPr/>
        </p:nvSpPr>
        <p:spPr>
          <a:xfrm>
            <a:off x="5142554" y="5321056"/>
            <a:ext cx="2309765" cy="282547"/>
          </a:xfrm>
          <a:prstGeom prst="snip2DiagRect">
            <a:avLst>
              <a:gd name="adj1" fmla="val 0"/>
              <a:gd name="adj2" fmla="val 441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p:nvPr/>
        </p:nvGrpSpPr>
        <p:grpSpPr>
          <a:xfrm>
            <a:off x="8071284" y="835199"/>
            <a:ext cx="893204" cy="923330"/>
            <a:chOff x="8143292" y="851570"/>
            <a:chExt cx="893204" cy="923330"/>
          </a:xfrm>
        </p:grpSpPr>
        <p:sp>
          <p:nvSpPr>
            <p:cNvPr id="31" name="Oval 30"/>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Rectangle 31"/>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83100516"/>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2   Lesson: Main Teach</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227202" y="1307245"/>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11805" y="162059"/>
            <a:ext cx="782980" cy="1496806"/>
            <a:chOff x="354788" y="1300296"/>
            <a:chExt cx="2200987" cy="453257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19" name="Rectangle 18"/>
          <p:cNvSpPr/>
          <p:nvPr/>
        </p:nvSpPr>
        <p:spPr>
          <a:xfrm>
            <a:off x="1098928" y="6183107"/>
            <a:ext cx="7499369" cy="369332"/>
          </a:xfrm>
          <a:prstGeom prst="rect">
            <a:avLst/>
          </a:prstGeom>
        </p:spPr>
        <p:txBody>
          <a:bodyPr wrap="square">
            <a:spAutoFit/>
          </a:bodyPr>
          <a:lstStyle/>
          <a:p>
            <a:r>
              <a:rPr lang="en-GB" dirty="0" smtClean="0">
                <a:solidFill>
                  <a:srgbClr val="C00000"/>
                </a:solidFill>
                <a:latin typeface="Impact" pitchFamily="34" charset="0"/>
              </a:rPr>
              <a:t>Activity: With a partner find the difference between two negative numbers</a:t>
            </a:r>
          </a:p>
        </p:txBody>
      </p:sp>
      <p:sp>
        <p:nvSpPr>
          <p:cNvPr id="2" name="Rectangle 1"/>
          <p:cNvSpPr/>
          <p:nvPr/>
        </p:nvSpPr>
        <p:spPr>
          <a:xfrm>
            <a:off x="628787" y="1658865"/>
            <a:ext cx="7657937" cy="646331"/>
          </a:xfrm>
          <a:prstGeom prst="rect">
            <a:avLst/>
          </a:prstGeom>
        </p:spPr>
        <p:txBody>
          <a:bodyPr wrap="square">
            <a:spAutoFit/>
          </a:bodyPr>
          <a:lstStyle/>
          <a:p>
            <a:r>
              <a:rPr lang="en-GB" dirty="0" smtClean="0">
                <a:latin typeface="Impact" pitchFamily="34" charset="0"/>
              </a:rPr>
              <a:t>To find the difference between two positive numbers we simply take the largest from the smallest e.g. 9-2 = 7.</a:t>
            </a:r>
            <a:endParaRPr lang="en-GB" dirty="0">
              <a:latin typeface="Impact" pitchFamily="34" charset="0"/>
            </a:endParaRPr>
          </a:p>
        </p:txBody>
      </p:sp>
      <p:sp>
        <p:nvSpPr>
          <p:cNvPr id="28" name="Rectangle 27"/>
          <p:cNvSpPr/>
          <p:nvPr/>
        </p:nvSpPr>
        <p:spPr>
          <a:xfrm>
            <a:off x="382136" y="4071342"/>
            <a:ext cx="8232849" cy="369332"/>
          </a:xfrm>
          <a:prstGeom prst="rect">
            <a:avLst/>
          </a:prstGeom>
        </p:spPr>
        <p:txBody>
          <a:bodyPr wrap="square">
            <a:spAutoFit/>
          </a:bodyPr>
          <a:lstStyle/>
          <a:p>
            <a:r>
              <a:rPr lang="en-GB" dirty="0" smtClean="0">
                <a:latin typeface="Impact" pitchFamily="34" charset="0"/>
              </a:rPr>
              <a:t>To find the difference between two negative numbers we simply (???) do the same! </a:t>
            </a:r>
            <a:endParaRPr lang="en-GB" dirty="0">
              <a:latin typeface="Impact" pitchFamily="34" charset="0"/>
            </a:endParaRPr>
          </a:p>
        </p:txBody>
      </p:sp>
      <p:sp>
        <p:nvSpPr>
          <p:cNvPr id="32" name="Rectangle 31"/>
          <p:cNvSpPr/>
          <p:nvPr/>
        </p:nvSpPr>
        <p:spPr>
          <a:xfrm>
            <a:off x="446522" y="4443220"/>
            <a:ext cx="5568553" cy="369332"/>
          </a:xfrm>
          <a:prstGeom prst="rect">
            <a:avLst/>
          </a:prstGeom>
        </p:spPr>
        <p:txBody>
          <a:bodyPr wrap="square">
            <a:spAutoFit/>
          </a:bodyPr>
          <a:lstStyle/>
          <a:p>
            <a:r>
              <a:rPr lang="en-GB" dirty="0" smtClean="0">
                <a:solidFill>
                  <a:schemeClr val="accent6">
                    <a:lumMod val="75000"/>
                  </a:schemeClr>
                </a:solidFill>
                <a:latin typeface="Impact" pitchFamily="34" charset="0"/>
              </a:rPr>
              <a:t>But which is the largest and which is the smallest?</a:t>
            </a:r>
            <a:endParaRPr lang="en-GB" dirty="0">
              <a:solidFill>
                <a:schemeClr val="accent6">
                  <a:lumMod val="75000"/>
                </a:schemeClr>
              </a:solidFill>
              <a:latin typeface="Impact" pitchFamily="34" charset="0"/>
            </a:endParaRPr>
          </a:p>
        </p:txBody>
      </p:sp>
      <p:sp>
        <p:nvSpPr>
          <p:cNvPr id="33" name="Rectangle 32"/>
          <p:cNvSpPr/>
          <p:nvPr/>
        </p:nvSpPr>
        <p:spPr>
          <a:xfrm>
            <a:off x="446522" y="5813775"/>
            <a:ext cx="6683536" cy="369332"/>
          </a:xfrm>
          <a:prstGeom prst="rect">
            <a:avLst/>
          </a:prstGeom>
        </p:spPr>
        <p:txBody>
          <a:bodyPr wrap="square">
            <a:spAutoFit/>
          </a:bodyPr>
          <a:lstStyle/>
          <a:p>
            <a:r>
              <a:rPr lang="en-GB" dirty="0" smtClean="0">
                <a:latin typeface="Impact" pitchFamily="34" charset="0"/>
              </a:rPr>
              <a:t>This simply means it takes 3 positive steps to get from -5 back to -2</a:t>
            </a:r>
          </a:p>
        </p:txBody>
      </p:sp>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938" y="2305196"/>
            <a:ext cx="7421631"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449175" y="4837720"/>
            <a:ext cx="8149122" cy="369332"/>
          </a:xfrm>
          <a:prstGeom prst="rect">
            <a:avLst/>
          </a:prstGeom>
        </p:spPr>
        <p:txBody>
          <a:bodyPr wrap="square">
            <a:spAutoFit/>
          </a:bodyPr>
          <a:lstStyle/>
          <a:p>
            <a:r>
              <a:rPr lang="en-GB" dirty="0" smtClean="0">
                <a:latin typeface="Impact" pitchFamily="34" charset="0"/>
              </a:rPr>
              <a:t>That gives (-2) – (-5) , </a:t>
            </a:r>
            <a:r>
              <a:rPr lang="en-GB" dirty="0" smtClean="0">
                <a:solidFill>
                  <a:srgbClr val="FF0000"/>
                </a:solidFill>
                <a:latin typeface="Impact" pitchFamily="34" charset="0"/>
              </a:rPr>
              <a:t>(RULE) </a:t>
            </a:r>
            <a:r>
              <a:rPr lang="en-GB" dirty="0" smtClean="0">
                <a:latin typeface="Impact" pitchFamily="34" charset="0"/>
              </a:rPr>
              <a:t>when two minuses come together this turns to a plus (+).</a:t>
            </a:r>
            <a:endParaRPr lang="en-GB" dirty="0">
              <a:latin typeface="Impact" pitchFamily="34" charset="0"/>
            </a:endParaRPr>
          </a:p>
        </p:txBody>
      </p:sp>
      <p:sp>
        <p:nvSpPr>
          <p:cNvPr id="24" name="Rectangle 23"/>
          <p:cNvSpPr/>
          <p:nvPr/>
        </p:nvSpPr>
        <p:spPr>
          <a:xfrm>
            <a:off x="454819" y="5250335"/>
            <a:ext cx="7719393" cy="369332"/>
          </a:xfrm>
          <a:prstGeom prst="rect">
            <a:avLst/>
          </a:prstGeom>
        </p:spPr>
        <p:txBody>
          <a:bodyPr wrap="square">
            <a:spAutoFit/>
          </a:bodyPr>
          <a:lstStyle/>
          <a:p>
            <a:r>
              <a:rPr lang="en-GB" dirty="0" smtClean="0">
                <a:latin typeface="Impact" pitchFamily="34" charset="0"/>
              </a:rPr>
              <a:t>Therefore it becomes -2 +5 , thus five is bigger than -2 by 3, the difference is 3</a:t>
            </a:r>
            <a:endParaRPr lang="en-GB" dirty="0">
              <a:latin typeface="Impact" pitchFamily="34" charset="0"/>
            </a:endParaRPr>
          </a:p>
        </p:txBody>
      </p:sp>
      <p:sp>
        <p:nvSpPr>
          <p:cNvPr id="26" name="Rectangle 25"/>
          <p:cNvSpPr/>
          <p:nvPr/>
        </p:nvSpPr>
        <p:spPr>
          <a:xfrm>
            <a:off x="459805" y="5517232"/>
            <a:ext cx="7719393" cy="369332"/>
          </a:xfrm>
          <a:prstGeom prst="rect">
            <a:avLst/>
          </a:prstGeom>
        </p:spPr>
        <p:txBody>
          <a:bodyPr wrap="square">
            <a:spAutoFit/>
          </a:bodyPr>
          <a:lstStyle/>
          <a:p>
            <a:r>
              <a:rPr lang="en-GB" dirty="0" smtClean="0">
                <a:latin typeface="Impact" pitchFamily="34" charset="0"/>
              </a:rPr>
              <a:t>We can rearrange this to get 5-2=3</a:t>
            </a:r>
            <a:endParaRPr lang="en-GB" dirty="0">
              <a:latin typeface="Impact" pitchFamily="34" charset="0"/>
            </a:endParaRPr>
          </a:p>
        </p:txBody>
      </p:sp>
      <p:sp>
        <p:nvSpPr>
          <p:cNvPr id="25" name="Oval 24"/>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Rectangle 26"/>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848692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2   Lesson: Main Teach</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70098" y="1172823"/>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11805" y="162059"/>
            <a:ext cx="782980" cy="1496806"/>
            <a:chOff x="354788" y="1300296"/>
            <a:chExt cx="2200987" cy="453257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19" name="Rectangle 18"/>
          <p:cNvSpPr/>
          <p:nvPr/>
        </p:nvSpPr>
        <p:spPr>
          <a:xfrm>
            <a:off x="345207" y="5886574"/>
            <a:ext cx="8097036" cy="646331"/>
          </a:xfrm>
          <a:prstGeom prst="rect">
            <a:avLst/>
          </a:prstGeom>
        </p:spPr>
        <p:txBody>
          <a:bodyPr wrap="square">
            <a:spAutoFit/>
          </a:bodyPr>
          <a:lstStyle/>
          <a:p>
            <a:r>
              <a:rPr lang="en-GB" dirty="0" smtClean="0">
                <a:solidFill>
                  <a:srgbClr val="C00000"/>
                </a:solidFill>
                <a:latin typeface="Impact" pitchFamily="34" charset="0"/>
              </a:rPr>
              <a:t>Activity: With a partner using the playing cards find the difference between positive and  negative numbers</a:t>
            </a:r>
          </a:p>
        </p:txBody>
      </p:sp>
      <p:sp>
        <p:nvSpPr>
          <p:cNvPr id="2" name="Rectangle 1"/>
          <p:cNvSpPr/>
          <p:nvPr/>
        </p:nvSpPr>
        <p:spPr>
          <a:xfrm>
            <a:off x="784306" y="1453878"/>
            <a:ext cx="7657937" cy="646331"/>
          </a:xfrm>
          <a:prstGeom prst="rect">
            <a:avLst/>
          </a:prstGeom>
        </p:spPr>
        <p:txBody>
          <a:bodyPr wrap="square">
            <a:spAutoFit/>
          </a:bodyPr>
          <a:lstStyle/>
          <a:p>
            <a:r>
              <a:rPr lang="en-GB" dirty="0" smtClean="0">
                <a:latin typeface="Impact" pitchFamily="34" charset="0"/>
              </a:rPr>
              <a:t>To find the difference between two positive numbers we simply take the</a:t>
            </a:r>
          </a:p>
          <a:p>
            <a:r>
              <a:rPr lang="en-GB" dirty="0" smtClean="0">
                <a:latin typeface="Impact" pitchFamily="34" charset="0"/>
              </a:rPr>
              <a:t>largest from the smallest e.g. 6-2 = 4.</a:t>
            </a:r>
            <a:endParaRPr lang="en-GB" dirty="0">
              <a:latin typeface="Impact" pitchFamily="34" charset="0"/>
            </a:endParaRPr>
          </a:p>
        </p:txBody>
      </p:sp>
      <p:sp>
        <p:nvSpPr>
          <p:cNvPr id="28" name="Rectangle 27"/>
          <p:cNvSpPr/>
          <p:nvPr/>
        </p:nvSpPr>
        <p:spPr>
          <a:xfrm>
            <a:off x="455575" y="3613040"/>
            <a:ext cx="8232849" cy="646331"/>
          </a:xfrm>
          <a:prstGeom prst="rect">
            <a:avLst/>
          </a:prstGeom>
        </p:spPr>
        <p:txBody>
          <a:bodyPr wrap="square">
            <a:spAutoFit/>
          </a:bodyPr>
          <a:lstStyle/>
          <a:p>
            <a:r>
              <a:rPr lang="en-GB" dirty="0" smtClean="0">
                <a:latin typeface="Impact" pitchFamily="34" charset="0"/>
              </a:rPr>
              <a:t>From our diagram we can see it takes 7 steps to get from -1 to plus 6, one step to get back to zero and 6 more steps to get to six.</a:t>
            </a:r>
            <a:endParaRPr lang="en-GB" dirty="0">
              <a:latin typeface="Impact" pitchFamily="34" charset="0"/>
            </a:endParaRPr>
          </a:p>
        </p:txBody>
      </p:sp>
      <p:sp>
        <p:nvSpPr>
          <p:cNvPr id="32" name="Rectangle 31"/>
          <p:cNvSpPr/>
          <p:nvPr/>
        </p:nvSpPr>
        <p:spPr>
          <a:xfrm>
            <a:off x="441189" y="3243708"/>
            <a:ext cx="7005798" cy="369332"/>
          </a:xfrm>
          <a:prstGeom prst="rect">
            <a:avLst/>
          </a:prstGeom>
        </p:spPr>
        <p:txBody>
          <a:bodyPr wrap="square">
            <a:spAutoFit/>
          </a:bodyPr>
          <a:lstStyle/>
          <a:p>
            <a:r>
              <a:rPr lang="en-GB" dirty="0" smtClean="0">
                <a:solidFill>
                  <a:schemeClr val="accent6">
                    <a:lumMod val="75000"/>
                  </a:schemeClr>
                </a:solidFill>
                <a:latin typeface="Impact" pitchFamily="34" charset="0"/>
              </a:rPr>
              <a:t>How do we find the difference between a positive and negative number?</a:t>
            </a:r>
            <a:endParaRPr lang="en-GB" dirty="0">
              <a:solidFill>
                <a:schemeClr val="accent6">
                  <a:lumMod val="75000"/>
                </a:schemeClr>
              </a:solidFill>
              <a:latin typeface="Impact" pitchFamily="34" charset="0"/>
            </a:endParaRPr>
          </a:p>
        </p:txBody>
      </p:sp>
      <p:sp>
        <p:nvSpPr>
          <p:cNvPr id="33" name="Rectangle 32"/>
          <p:cNvSpPr/>
          <p:nvPr/>
        </p:nvSpPr>
        <p:spPr>
          <a:xfrm>
            <a:off x="1007931" y="5364874"/>
            <a:ext cx="7549248" cy="646331"/>
          </a:xfrm>
          <a:prstGeom prst="rect">
            <a:avLst/>
          </a:prstGeom>
        </p:spPr>
        <p:txBody>
          <a:bodyPr wrap="square">
            <a:spAutoFit/>
          </a:bodyPr>
          <a:lstStyle/>
          <a:p>
            <a:r>
              <a:rPr lang="en-GB" dirty="0" smtClean="0">
                <a:solidFill>
                  <a:srgbClr val="FF0000"/>
                </a:solidFill>
                <a:latin typeface="Impact" pitchFamily="34" charset="0"/>
              </a:rPr>
              <a:t>(Rule)</a:t>
            </a:r>
            <a:r>
              <a:rPr lang="en-GB" dirty="0" smtClean="0">
                <a:latin typeface="Impact" pitchFamily="34" charset="0"/>
              </a:rPr>
              <a:t> Add the two numbers together to find the difference between a positive and negative number.</a:t>
            </a:r>
          </a:p>
        </p:txBody>
      </p:sp>
      <p:sp>
        <p:nvSpPr>
          <p:cNvPr id="23" name="Rectangle 22"/>
          <p:cNvSpPr/>
          <p:nvPr/>
        </p:nvSpPr>
        <p:spPr>
          <a:xfrm>
            <a:off x="1007931" y="4611349"/>
            <a:ext cx="8149122" cy="369332"/>
          </a:xfrm>
          <a:prstGeom prst="rect">
            <a:avLst/>
          </a:prstGeom>
        </p:spPr>
        <p:txBody>
          <a:bodyPr wrap="square">
            <a:spAutoFit/>
          </a:bodyPr>
          <a:lstStyle/>
          <a:p>
            <a:r>
              <a:rPr lang="en-GB" dirty="0" smtClean="0">
                <a:solidFill>
                  <a:srgbClr val="FF0000"/>
                </a:solidFill>
                <a:latin typeface="Impact" pitchFamily="34" charset="0"/>
              </a:rPr>
              <a:t>(RULE) </a:t>
            </a:r>
            <a:r>
              <a:rPr lang="en-GB" dirty="0" smtClean="0">
                <a:latin typeface="Impact" pitchFamily="34" charset="0"/>
              </a:rPr>
              <a:t>when two minuses come together this turns to a plus (+).</a:t>
            </a:r>
            <a:endParaRPr lang="en-GB" dirty="0">
              <a:latin typeface="Impact" pitchFamily="34" charset="0"/>
            </a:endParaRPr>
          </a:p>
        </p:txBody>
      </p:sp>
      <p:sp>
        <p:nvSpPr>
          <p:cNvPr id="24" name="Rectangle 23"/>
          <p:cNvSpPr/>
          <p:nvPr/>
        </p:nvSpPr>
        <p:spPr>
          <a:xfrm>
            <a:off x="431642" y="4242017"/>
            <a:ext cx="7719393" cy="369332"/>
          </a:xfrm>
          <a:prstGeom prst="rect">
            <a:avLst/>
          </a:prstGeom>
        </p:spPr>
        <p:txBody>
          <a:bodyPr wrap="square">
            <a:spAutoFit/>
          </a:bodyPr>
          <a:lstStyle/>
          <a:p>
            <a:r>
              <a:rPr lang="en-GB" dirty="0" smtClean="0">
                <a:latin typeface="Impact" pitchFamily="34" charset="0"/>
              </a:rPr>
              <a:t>Mathematically that is 6 – (-1) , </a:t>
            </a:r>
            <a:r>
              <a:rPr lang="en-GB" dirty="0" smtClean="0">
                <a:solidFill>
                  <a:schemeClr val="accent6">
                    <a:lumMod val="75000"/>
                  </a:schemeClr>
                </a:solidFill>
                <a:latin typeface="Impact" pitchFamily="34" charset="0"/>
              </a:rPr>
              <a:t>Do you remember the rule?</a:t>
            </a:r>
            <a:endParaRPr lang="en-GB" dirty="0">
              <a:solidFill>
                <a:schemeClr val="accent6">
                  <a:lumMod val="75000"/>
                </a:schemeClr>
              </a:solidFill>
              <a:latin typeface="Impact" pitchFamily="34" charset="0"/>
            </a:endParaRPr>
          </a:p>
        </p:txBody>
      </p:sp>
      <p:sp>
        <p:nvSpPr>
          <p:cNvPr id="26" name="Rectangle 25"/>
          <p:cNvSpPr/>
          <p:nvPr/>
        </p:nvSpPr>
        <p:spPr>
          <a:xfrm>
            <a:off x="476007" y="4995543"/>
            <a:ext cx="7719393" cy="369332"/>
          </a:xfrm>
          <a:prstGeom prst="rect">
            <a:avLst/>
          </a:prstGeom>
        </p:spPr>
        <p:txBody>
          <a:bodyPr wrap="square">
            <a:spAutoFit/>
          </a:bodyPr>
          <a:lstStyle/>
          <a:p>
            <a:r>
              <a:rPr lang="en-GB" dirty="0" smtClean="0">
                <a:latin typeface="Impact" pitchFamily="34" charset="0"/>
              </a:rPr>
              <a:t>Therefore this becomes 6 + 1 = 7</a:t>
            </a:r>
            <a:endParaRPr lang="en-GB" dirty="0">
              <a:latin typeface="Impact" pitchFamily="34" charset="0"/>
            </a:endParaRP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PATEDASIAAhEBAxEB/8QAGwABAQEAAwEBAAAAAAAAAAAAAAUEAQMGAgf/xABEEAABAwMBBAcFBAYIBwAAAAABAAIDBAUREhMhMVQGFkFhlJXSFCJRcdMVMjOBByMkNTZCc3R1kaGys8E0RVNicpKx/8QAGAEBAQEBAQAAAAAAAAAAAAAAAAIEAQP/xAAoEQEAAQEIAQMFAQAAAAAAAAAAAQIDERITUVKh0SEEMUEiYXHh8DL/2gAMAwEAAhEDEQA/AP3FERAREQEREBERAREQEREBERARfEziyF7xxa0kZX5h0cqJqGl6P9J7tT0VbNeaiOEzOY99TTumLtGiRzsBg1EaA1uAeLiMuD9SRY7jVVNNGx1Lb5axzjgtjkYwtHx94hdjTNU0O8SUk0kf/a50TiPzaSPzCDQi8r04oCf0fXqKsqZqqSGgqJBK47MuIY4jIZpBA4Yxg435Vyx/uWg/q0f+UINyLzF5u9bS3KWGG4xQsbpwx1jqqgjIB/EY8NP5Ddw7Fft8r5qGCWR4ke+MEvELog4446HElvyJyEHflcrwPSDo5Zrp0nt9mpLXQQhhFwuMsVLG17ow46GatOffeN/cx28dvvggIiICIiAiIgIiICIiAiIgIiICIiAiIgIiICIiAiIgIiICIiAiIgKVS9HLRSV4raeiYydrnvYdTi1jn51Oa0nS0nJyQBnJ+JVVEBERBjutspLvRupLhEZad/34w9zQ4YIwdJGRvO7guygooLfSR0lI1zIYxhjS9zsDOcZJJWhEBERBlp7dSU1ZV1kEDWVFWWGeQcZC1ulufkNy1IiAiIgIiICIiAiIgIiICIiAiIgIiICIiAiIgIiICLFcfaddH7LMyMe0t2weR77NLstHfnH9y2oCIiAiIgL5e9sbHPkcGsaMuc44AHxK+lnroHVFPoYRqa9j26uBLXB2O7OMZXKpmImYVTETVES6orpTS7V0cjDFG4h0gkbpOGhxI38Pe/wXRBe4J5IGRtBdNlzRtWfcH83H57uO4/BIqCoNS6eZ8Qc97naWknGY2NAyeP3eO5cvtj5KZsLpGj9idTkjJ3kAZ/wWa+2lqw2Ee7WyupHwmZlVA6IEgvEgLQQMnfn4b1y2rpnSmJtREZA3UWB4yBxzj4bwp8NslM0c0+kubK1xDpXS7mtfjeQO1+Ru3Yzn4cttkwqnOL8xiSSRhMrtxdq/kxgfeO/J+W/dUWlr48Jmzsb5+pvbV0z2yOZURObEMyEPBDO3f8Fw6upG04qHVUAhJwJDINJPzzjsKwvtcmyp2xmMGCFjQ3gC5r2ux3A6cd2eC5qaKqm2cwETJmucS2KVzMggDe/Tk/dHZ8B2ZKbS0iPb+/XLkWdlM/6/v3wqBzS3UHDTjOc7sLHUXWjhozVCoikjDgwFkjSC48BnOO38hvQ0WbSaEODcxGPVvIGR37yup1HUTuklm2TJHvh91ri4ARv1ccDjk9iquq0u8R8Jops776p8X8Nbqgtp2S7GRxcB7keHEZ/PC5pahtVA2aMODXZwHDB3HH+y5qmSPppWQuDZHMIa49hX1FG2GJkcYw1gAA7lcYsX2ec4cP3vfaIitAiIgIiICIsd49p+zKj2GZkNRo/VySEBrT3oNiIiAiIgIiICIiAiIgIiICIiCZevZNrbPaxIXe2t2Gj/AKml+M92M/4Kmp17FxdDALSINsZhqfOzU1jdLt+Mg5zjh8V5ro7Q9L4rxXuutZEdTG7OR8ZliIydzQ17dP5hRVXNMxF197TY+nptLOqua4pw/E+8/h7ZFM2F75+g8C/6ybC98/QeBf8AWXcU6IyqN8c9KaKZsL3z9B4F/wBZNhe+foPAv+smKdDKo3xz0popmwvfP0HgX/WTYXvn6DwL/rJinQyqN8c9KaKZsL3z9B4F/wBZNhe+foPAv+smKdDKo3xz0popmwvfP0HgX/WTYXvn6DwL/rJinQyqN8c9KaKZsL3z9B4F/wBZNhe+foPAv+smKdDKo3xz0popmwvfP0HgX/WTYXvn6DwL/rJinQyqN8c9KaKZsL3z9B4F/wBZNhe+foPAv+smKdDKo3xz0popmwvfP0HgX/WTYXvn6DwL/rJinQyqN8c9KaKZsL3z9B4F/wBZNhe+foPAv+smKdDKo3xz0popmwvfP0HgX/WTYXvn6DwL/rJinQyqN8c9KamdJfZPsKs+0BIaXZ/rBF97GexNhe+foPAv+svJWmi6bQfaD3SwSU5e8w09U3UX+8fujPuj5k4+BUzXMTEXT5etHpaKrOqvMp+n48+fx4foCIi9GQREQEREBERAREQEREBERBNvDYHS23bzviIrGmMNGdo/S7DT3YyfyVJT7q57ZKDRSCo1VbQ4lpOxGl3v92OGe9UEBERAREQEREBERAREQEREBERAREQEREBERAREQFN6RtgdY6xtXO+ngMfvysGS0Z4hUlgvznss9U6OkFY4M3U5aXbTfwwEG9ERAREQEREBERARFlp7jRVVXU0lNVQy1FNp28bHhzotWdOrHAnSd3cg1IiICIiAii9IyRPZcEjNyYDj/wAHq0gIiICKLYSTdOkGSTi4MA7v2WnVpAQkAZKKN0x/hqv/AKP/AHCCyi4C5QEzvx2oo7f4vk/s9v8AqOQWEREBAcjIXzJ+G75FS+in8NWz+rM/+IKyIiBkIo94/fNi/rEv+jIrCAiIeCACDwRRujn4t3/tGT/KxWUBCQOKKP0t/cM/9JF/qNQWEREBERARFmt9wo7nStqrfVQ1MDuEkLw4fLI7e5BpREQZbpQRXOgmop5Jo45m6XOglMbx8nDeF4job+jGDovW3R0d1rZaWr2RiDJnRSN068h5YQHfeGDu7dy/QUQSOr1Pzt18wl9SdXqfnbr5hL6lXRBI6vU/O3XzCX1J1ep+duvmEvqVdEHkOkFjgjms4FZcjruDGnVXSnHuP4b9xVjq9T87dfMJfUttbQxVr6V0rng004mZpI3uAI393vFakEjq9T87dfMJfUnV6n526+YS+pV0QeRsljgfcr801lyGiuY0FtdKCf2aA79+87+PyVfq9T87dfMJfUtVBQCjqrhOJC/2yoExGMaMRRx47/w8/mtqCR1ep+duvmEvqUjpXYoIuj1c8VlycRHwdXSkcR2Fy9csl0oWXK3zUcr3MZK3SXN4hBi6v0/O3TzCX1Lnq9T87dfMJfUq6IJHV6n526+YS+pSW2KDrU+P2y5Y9gac+3S5/EPbngvWrKKJguhr9btZgEOnswHF2fnvQYur1Pzt18wl9SdXqfnbr5hL6lXRBGk6P04Y79tunA/8wl9SndGLFBJ0dtzzWXMF1Ow4bXSgDd2AOXqXDU0g9ows9to2W+309HG5z2QRhjXO4kAdqDD1ep+duvmEvqTq9T87dfMJfUq6IPJ3WxQNu1laKy5HXUSAk10pI/UvO73tyq9Xqfnbr5hL6ltqqJlTVUdQ5zg6lkc9oHB2WObv/wDZakEjq9T87dfMJfUuD0ep8f8AG3XzCX1KwiDyNgscEkl1BrLkNNfIPdrpRn3W8d+8qv1ep+duvmEvqWyhoWUTqpzHud7RO6Z2rsJAGB3blrQSOr1Pzt18wl9Sk9KLFBHZJnisuTiHxbnV0pH4jewuXrVludEy40T6WR7mNcWnLePuuDv9kGLq/T87dPMJfUnV6n526+YS+pV0QSOr1Pzt18wl9SdXqfnbr5hL6lXRBI6vU/O3TzCX1Lyn6O/0ZR9Eah1dPdKqorJM6o4nmOD82/z/ADP9y/QkQEREBERAREQERYqq722jrIqOruFJDVTY2UEs7Wvfk4GGk5OTu3dqDaimUdzmnvlfbZaTZNpooZY5doHbUSGQcAN2Nn8e3++mgIiICLz0XSCpfcI2mjiFFLWyUTJBMdqJGaskt040+4f5s7xuXoUBEXXO57IJHxR7WRrSWx6gNRxuGTwyg7EWCxXB11tNNXPhEDpmkmIP1aSCRjOBngt6AiKJfbvX2xz5YaCKWlija9z3z6XzOJIEcTQDqfuAAOMl7QDxwFtECICLh5IY4tGogbhnGVEst7mrrnU0FRHR7SBup7qOq2wiOcaJPdGl/d3FBcREQEUy+3iG0UpeW7aocx5hgDg0yaRk7zwaO1x4ZHEkA67fUitoaeqaABNG1+Ac4yM4yg0IiICKDSX2Wq6TVtpYLe1lI8Nc11WfaHNMTH6xFp+7l4bnPYfkryAiKffboyz219Y+N8uHsjYxjXOLnvcGNGGgni4cAT3FBQRT7FcTc6Bs8gYycOLZYmh42buwEPa1wOC04LRuIPAgmggIiICIiAiIgIiICIiAuMLlEEuns5hvtRdftCre6eJsTqdwi2Ya0uLQMMDtxe7+bt353KoiICIiCNH0egZcG1Iq6oxMqHVLKUlmzbK7OXZ06z9524uxv4bhiyiIC+J2OlhkjZK+JzmkCRgBcwkcRkEZHeCO5faIJ9itYs9A2jbV1FUxriWunEYc0Hs9xrRjOTwzv4qgiICj3Kxe3XSG4NuNXTyws0MbGyFzW8ckbSNxaSHYJBGQArCICIiDh7dTS0kjIxkHBU232cUlY6rnrqusn2eyY6oLPcZnOBoa3O8DecndxVNEBERBiutqobvTOp7hSwzsIIaZI2vLCRjLdQOCuy20NPbKGCio42xwQtDWta0N/PAAGSck95WlEBERBL+xWvuUVZPXVkzIJXTQU8jmFkT3Nc0kEN1nc94ALiBq3DcMVERAWS6W+O50ZppXyR++yRkkZGpj2ODmuGQRuLQcEEfEFa0QYbVbWW6OYCeaeWeTazTTadT3aWtzhoa0e61o3AcM8SSdyIgIiICIiAiIg//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056" y="2048297"/>
            <a:ext cx="2905125" cy="110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1773" y="2060848"/>
            <a:ext cx="2447925" cy="1175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24"/>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Rectangle 26"/>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114911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2   Lesson: Main Teach</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85872" y="1172823"/>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11805" y="162059"/>
            <a:ext cx="782980" cy="1496806"/>
            <a:chOff x="354788" y="1300296"/>
            <a:chExt cx="2200987" cy="453257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19" name="Rectangle 18"/>
          <p:cNvSpPr/>
          <p:nvPr/>
        </p:nvSpPr>
        <p:spPr>
          <a:xfrm>
            <a:off x="345207" y="5872408"/>
            <a:ext cx="8097036" cy="923330"/>
          </a:xfrm>
          <a:prstGeom prst="rect">
            <a:avLst/>
          </a:prstGeom>
        </p:spPr>
        <p:txBody>
          <a:bodyPr wrap="square">
            <a:spAutoFit/>
          </a:bodyPr>
          <a:lstStyle/>
          <a:p>
            <a:r>
              <a:rPr lang="en-GB" dirty="0" smtClean="0">
                <a:solidFill>
                  <a:srgbClr val="C00000"/>
                </a:solidFill>
                <a:latin typeface="Impact" pitchFamily="34" charset="0"/>
              </a:rPr>
              <a:t>Activity: With a partner using the playing cards multiply and divide some positive and negative numbers			</a:t>
            </a:r>
            <a:r>
              <a:rPr lang="en-GB" dirty="0" smtClean="0">
                <a:latin typeface="Impact" pitchFamily="34" charset="0"/>
              </a:rPr>
              <a:t>Now </a:t>
            </a:r>
            <a:r>
              <a:rPr lang="en-GB" dirty="0">
                <a:latin typeface="Impact" pitchFamily="34" charset="0"/>
              </a:rPr>
              <a:t>watch the tutor video</a:t>
            </a:r>
          </a:p>
          <a:p>
            <a:endParaRPr lang="en-GB" dirty="0" smtClean="0">
              <a:solidFill>
                <a:srgbClr val="C00000"/>
              </a:solidFill>
              <a:latin typeface="Impact" pitchFamily="34" charset="0"/>
            </a:endParaRPr>
          </a:p>
        </p:txBody>
      </p:sp>
      <p:sp>
        <p:nvSpPr>
          <p:cNvPr id="2" name="Rectangle 1"/>
          <p:cNvSpPr/>
          <p:nvPr/>
        </p:nvSpPr>
        <p:spPr>
          <a:xfrm>
            <a:off x="953586" y="1625129"/>
            <a:ext cx="7657937" cy="369332"/>
          </a:xfrm>
          <a:prstGeom prst="rect">
            <a:avLst/>
          </a:prstGeom>
        </p:spPr>
        <p:txBody>
          <a:bodyPr wrap="square">
            <a:spAutoFit/>
          </a:bodyPr>
          <a:lstStyle/>
          <a:p>
            <a:r>
              <a:rPr lang="en-GB" dirty="0" smtClean="0">
                <a:latin typeface="Impact" pitchFamily="34" charset="0"/>
              </a:rPr>
              <a:t>Lets look at multiplying  and dividing  with negative numbers</a:t>
            </a:r>
            <a:endParaRPr lang="en-GB" dirty="0">
              <a:latin typeface="Impact" pitchFamily="34" charset="0"/>
            </a:endParaRPr>
          </a:p>
        </p:txBody>
      </p:sp>
      <p:sp>
        <p:nvSpPr>
          <p:cNvPr id="33" name="Rectangle 32"/>
          <p:cNvSpPr/>
          <p:nvPr/>
        </p:nvSpPr>
        <p:spPr>
          <a:xfrm>
            <a:off x="971115" y="5041708"/>
            <a:ext cx="7549248" cy="646331"/>
          </a:xfrm>
          <a:prstGeom prst="rect">
            <a:avLst/>
          </a:prstGeom>
        </p:spPr>
        <p:txBody>
          <a:bodyPr wrap="square">
            <a:spAutoFit/>
          </a:bodyPr>
          <a:lstStyle/>
          <a:p>
            <a:r>
              <a:rPr lang="en-GB" dirty="0" smtClean="0">
                <a:solidFill>
                  <a:srgbClr val="FF0000"/>
                </a:solidFill>
                <a:latin typeface="Impact" pitchFamily="34" charset="0"/>
              </a:rPr>
              <a:t>(Rule)</a:t>
            </a:r>
            <a:r>
              <a:rPr lang="en-GB" dirty="0" smtClean="0">
                <a:latin typeface="Impact" pitchFamily="34" charset="0"/>
              </a:rPr>
              <a:t> When multiplying or dividing with a positive and negative number it always turns negative.</a:t>
            </a:r>
          </a:p>
        </p:txBody>
      </p:sp>
      <p:sp>
        <p:nvSpPr>
          <p:cNvPr id="23" name="Rectangle 22"/>
          <p:cNvSpPr/>
          <p:nvPr/>
        </p:nvSpPr>
        <p:spPr>
          <a:xfrm>
            <a:off x="1007931" y="4611349"/>
            <a:ext cx="8149122" cy="369332"/>
          </a:xfrm>
          <a:prstGeom prst="rect">
            <a:avLst/>
          </a:prstGeom>
        </p:spPr>
        <p:txBody>
          <a:bodyPr wrap="square">
            <a:spAutoFit/>
          </a:bodyPr>
          <a:lstStyle/>
          <a:p>
            <a:r>
              <a:rPr lang="en-GB" dirty="0" smtClean="0">
                <a:solidFill>
                  <a:srgbClr val="FF0000"/>
                </a:solidFill>
                <a:latin typeface="Impact" pitchFamily="34" charset="0"/>
              </a:rPr>
              <a:t>(RULE) </a:t>
            </a:r>
            <a:r>
              <a:rPr lang="en-GB" dirty="0" smtClean="0">
                <a:latin typeface="Impact" pitchFamily="34" charset="0"/>
              </a:rPr>
              <a:t>When two minuses come together this turns to a plus (+).</a:t>
            </a:r>
            <a:endParaRPr lang="en-GB" dirty="0">
              <a:latin typeface="Impact" pitchFamily="34" charset="0"/>
            </a:endParaRP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PATEDASIAAhEBAxEB/8QAGwABAQEAAwEBAAAAAAAAAAAAAAUEAQMGAgf/xABEEAABAwMBBAcFBAYIBwAAAAABAAIDBAUREhMhMVQGFkFhlJXSFCJRcdMVMjOBByMkNTZCc3R1kaGys8E0RVNicpKx/8QAGAEBAQEBAQAAAAAAAAAAAAAAAAIEAQP/xAAoEQEAAQEIAQMFAQAAAAAAAAAAAQIDERITUVKh0SEEMUEiYXHh8DL/2gAMAwEAAhEDEQA/AP3FERAREQEREBERAREQEREBERARfEziyF7xxa0kZX5h0cqJqGl6P9J7tT0VbNeaiOEzOY99TTumLtGiRzsBg1EaA1uAeLiMuD9SRY7jVVNNGx1Lb5axzjgtjkYwtHx94hdjTNU0O8SUk0kf/a50TiPzaSPzCDQi8r04oCf0fXqKsqZqqSGgqJBK47MuIY4jIZpBA4Yxg435Vyx/uWg/q0f+UINyLzF5u9bS3KWGG4xQsbpwx1jqqgjIB/EY8NP5Ddw7Fft8r5qGCWR4ke+MEvELog4446HElvyJyEHflcrwPSDo5Zrp0nt9mpLXQQhhFwuMsVLG17ow46GatOffeN/cx28dvvggIiICIiAiIgIiICIiAiIgIiICIiAiIgIiICIiAiIgIiICIiAiIgKVS9HLRSV4raeiYydrnvYdTi1jn51Oa0nS0nJyQBnJ+JVVEBERBjutspLvRupLhEZad/34w9zQ4YIwdJGRvO7guygooLfSR0lI1zIYxhjS9zsDOcZJJWhEBERBlp7dSU1ZV1kEDWVFWWGeQcZC1ulufkNy1IiAiIgIiICIiAiIgIiICIiAiIgIiICIiAiIgIiICLFcfaddH7LMyMe0t2weR77NLstHfnH9y2oCIiAiIgL5e9sbHPkcGsaMuc44AHxK+lnroHVFPoYRqa9j26uBLXB2O7OMZXKpmImYVTETVES6orpTS7V0cjDFG4h0gkbpOGhxI38Pe/wXRBe4J5IGRtBdNlzRtWfcH83H57uO4/BIqCoNS6eZ8Qc97naWknGY2NAyeP3eO5cvtj5KZsLpGj9idTkjJ3kAZ/wWa+2lqw2Ee7WyupHwmZlVA6IEgvEgLQQMnfn4b1y2rpnSmJtREZA3UWB4yBxzj4bwp8NslM0c0+kubK1xDpXS7mtfjeQO1+Ru3Yzn4cttkwqnOL8xiSSRhMrtxdq/kxgfeO/J+W/dUWlr48Jmzsb5+pvbV0z2yOZURObEMyEPBDO3f8Fw6upG04qHVUAhJwJDINJPzzjsKwvtcmyp2xmMGCFjQ3gC5r2ux3A6cd2eC5qaKqm2cwETJmucS2KVzMggDe/Tk/dHZ8B2ZKbS0iPb+/XLkWdlM/6/v3wqBzS3UHDTjOc7sLHUXWjhozVCoikjDgwFkjSC48BnOO38hvQ0WbSaEODcxGPVvIGR37yup1HUTuklm2TJHvh91ri4ARv1ccDjk9iquq0u8R8Jops776p8X8Nbqgtp2S7GRxcB7keHEZ/PC5pahtVA2aMODXZwHDB3HH+y5qmSPppWQuDZHMIa49hX1FG2GJkcYw1gAA7lcYsX2ec4cP3vfaIitAiIgIiICIsd49p+zKj2GZkNRo/VySEBrT3oNiIiAiIgIiICIiAiIgIiICIiCZevZNrbPaxIXe2t2Gj/AKml+M92M/4Kmp17FxdDALSINsZhqfOzU1jdLt+Mg5zjh8V5ro7Q9L4rxXuutZEdTG7OR8ZliIydzQ17dP5hRVXNMxF197TY+nptLOqua4pw/E+8/h7ZFM2F75+g8C/6ybC98/QeBf8AWXcU6IyqN8c9KaKZsL3z9B4F/wBZNhe+foPAv+smKdDKo3xz0popmwvfP0HgX/WTYXvn6DwL/rJinQyqN8c9KaKZsL3z9B4F/wBZNhe+foPAv+smKdDKo3xz0popmwvfP0HgX/WTYXvn6DwL/rJinQyqN8c9KaKZsL3z9B4F/wBZNhe+foPAv+smKdDKo3xz0popmwvfP0HgX/WTYXvn6DwL/rJinQyqN8c9KaKZsL3z9B4F/wBZNhe+foPAv+smKdDKo3xz0popmwvfP0HgX/WTYXvn6DwL/rJinQyqN8c9KaKZsL3z9B4F/wBZNhe+foPAv+smKdDKo3xz0popmwvfP0HgX/WTYXvn6DwL/rJinQyqN8c9KamdJfZPsKs+0BIaXZ/rBF97GexNhe+foPAv+svJWmi6bQfaD3SwSU5e8w09U3UX+8fujPuj5k4+BUzXMTEXT5etHpaKrOqvMp+n48+fx4foCIi9GQREQEREBERAREQEREBERBNvDYHS23bzviIrGmMNGdo/S7DT3YyfyVJT7q57ZKDRSCo1VbQ4lpOxGl3v92OGe9UEBERAREQEREBERAREQEREBERAREQEREBERAREQFN6RtgdY6xtXO+ngMfvysGS0Z4hUlgvznss9U6OkFY4M3U5aXbTfwwEG9ERAREQEREBERARFlp7jRVVXU0lNVQy1FNp28bHhzotWdOrHAnSd3cg1IiICIiAii9IyRPZcEjNyYDj/wAHq0gIiICKLYSTdOkGSTi4MA7v2WnVpAQkAZKKN0x/hqv/AKP/AHCCyi4C5QEzvx2oo7f4vk/s9v8AqOQWEREBAcjIXzJ+G75FS+in8NWz+rM/+IKyIiBkIo94/fNi/rEv+jIrCAiIeCACDwRRujn4t3/tGT/KxWUBCQOKKP0t/cM/9JF/qNQWEREBERARFmt9wo7nStqrfVQ1MDuEkLw4fLI7e5BpREQZbpQRXOgmop5Jo45m6XOglMbx8nDeF4job+jGDovW3R0d1rZaWr2RiDJnRSN068h5YQHfeGDu7dy/QUQSOr1Pzt18wl9SdXqfnbr5hL6lXRBI6vU/O3XzCX1J1ep+duvmEvqVdEHkOkFjgjms4FZcjruDGnVXSnHuP4b9xVjq9T87dfMJfUttbQxVr6V0rng004mZpI3uAI393vFakEjq9T87dfMJfUnV6n526+YS+pV0QeRsljgfcr801lyGiuY0FtdKCf2aA79+87+PyVfq9T87dfMJfUtVBQCjqrhOJC/2yoExGMaMRRx47/w8/mtqCR1ep+duvmEvqUjpXYoIuj1c8VlycRHwdXSkcR2Fy9csl0oWXK3zUcr3MZK3SXN4hBi6v0/O3TzCX1Lnq9T87dfMJfUq6IJHV6n526+YS+pSW2KDrU+P2y5Y9gac+3S5/EPbngvWrKKJguhr9btZgEOnswHF2fnvQYur1Pzt18wl9SdXqfnbr5hL6lXRBGk6P04Y79tunA/8wl9SndGLFBJ0dtzzWXMF1Ow4bXSgDd2AOXqXDU0g9ows9to2W+309HG5z2QRhjXO4kAdqDD1ep+duvmEvqTq9T87dfMJfUq6IPJ3WxQNu1laKy5HXUSAk10pI/UvO73tyq9Xqfnbr5hL6ltqqJlTVUdQ5zg6lkc9oHB2WObv/wDZakEjq9T87dfMJfUuD0ep8f8AG3XzCX1KwiDyNgscEkl1BrLkNNfIPdrpRn3W8d+8qv1ep+duvmEvqWyhoWUTqpzHud7RO6Z2rsJAGB3blrQSOr1Pzt18wl9Sk9KLFBHZJnisuTiHxbnV0pH4jewuXrVludEy40T6WR7mNcWnLePuuDv9kGLq/T87dPMJfUnV6n526+YS+pV0QSOr1Pzt18wl9SdXqfnbr5hL6lXRBI6vU/O3TzCX1Lyn6O/0ZR9Eah1dPdKqorJM6o4nmOD82/z/ADP9y/QkQEREBERAREQERYqq722jrIqOruFJDVTY2UEs7Wvfk4GGk5OTu3dqDaimUdzmnvlfbZaTZNpooZY5doHbUSGQcAN2Nn8e3++mgIiICLz0XSCpfcI2mjiFFLWyUTJBMdqJGaskt040+4f5s7xuXoUBEXXO57IJHxR7WRrSWx6gNRxuGTwyg7EWCxXB11tNNXPhEDpmkmIP1aSCRjOBngt6AiKJfbvX2xz5YaCKWlija9z3z6XzOJIEcTQDqfuAAOMl7QDxwFtECICLh5IY4tGogbhnGVEst7mrrnU0FRHR7SBup7qOq2wiOcaJPdGl/d3FBcREQEUy+3iG0UpeW7aocx5hgDg0yaRk7zwaO1x4ZHEkA67fUitoaeqaABNG1+Ac4yM4yg0IiICKDSX2Wq6TVtpYLe1lI8Nc11WfaHNMTH6xFp+7l4bnPYfkryAiKffboyz219Y+N8uHsjYxjXOLnvcGNGGgni4cAT3FBQRT7FcTc6Bs8gYycOLZYmh42buwEPa1wOC04LRuIPAgmggIiICIiAiIgIiICIiAuMLlEEuns5hvtRdftCre6eJsTqdwi2Ya0uLQMMDtxe7+bt353KoiICIiCNH0egZcG1Iq6oxMqHVLKUlmzbK7OXZ06z9524uxv4bhiyiIC+J2OlhkjZK+JzmkCRgBcwkcRkEZHeCO5faIJ9itYs9A2jbV1FUxriWunEYc0Hs9xrRjOTwzv4qgiICj3Kxe3XSG4NuNXTyws0MbGyFzW8ckbSNxaSHYJBGQArCICIiDh7dTS0kjIxkHBU232cUlY6rnrqusn2eyY6oLPcZnOBoa3O8DecndxVNEBERBiutqobvTOp7hSwzsIIaZI2vLCRjLdQOCuy20NPbKGCio42xwQtDWta0N/PAAGSck95WlEBERBL+xWvuUVZPXVkzIJXTQU8jmFkT3Nc0kEN1nc94ALiBq3DcMVERAWS6W+O50ZppXyR++yRkkZGpj2ODmuGQRuLQcEEfEFa0QYbVbWW6OYCeaeWeTazTTadT3aWtzhoa0e61o3AcM8SSdyIgIiICIiAiIg//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273" y="2116437"/>
            <a:ext cx="2997180" cy="217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5651" y="2014983"/>
            <a:ext cx="3266590" cy="182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8827" y="2086423"/>
            <a:ext cx="1872208" cy="234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431642" y="4242017"/>
            <a:ext cx="7719393" cy="369332"/>
          </a:xfrm>
          <a:prstGeom prst="rect">
            <a:avLst/>
          </a:prstGeom>
        </p:spPr>
        <p:txBody>
          <a:bodyPr wrap="square">
            <a:spAutoFit/>
          </a:bodyPr>
          <a:lstStyle/>
          <a:p>
            <a:r>
              <a:rPr lang="en-GB" dirty="0" smtClean="0">
                <a:solidFill>
                  <a:schemeClr val="accent6">
                    <a:lumMod val="75000"/>
                  </a:schemeClr>
                </a:solidFill>
                <a:latin typeface="Impact" pitchFamily="34" charset="0"/>
              </a:rPr>
              <a:t>Do you remember the rule?</a:t>
            </a:r>
            <a:endParaRPr lang="en-GB" dirty="0">
              <a:solidFill>
                <a:schemeClr val="accent6">
                  <a:lumMod val="75000"/>
                </a:schemeClr>
              </a:solidFill>
              <a:latin typeface="Impact" pitchFamily="34" charset="0"/>
            </a:endParaRPr>
          </a:p>
        </p:txBody>
      </p:sp>
      <p:pic>
        <p:nvPicPr>
          <p:cNvPr id="24" name="Picture 2" descr="http://www.yourdictionary.com/images/main.exclamation-point.jpg"/>
          <p:cNvPicPr>
            <a:picLocks noChangeAspect="1" noChangeArrowheads="1"/>
          </p:cNvPicPr>
          <p:nvPr/>
        </p:nvPicPr>
        <p:blipFill>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rot="1753637">
            <a:off x="8218358" y="5477423"/>
            <a:ext cx="390074" cy="5331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ttp://t0.gstatic.com/images?q=tbn:ANd9GcRulifBJQFeHf9uTB9zOgT7aVi0mWpqcuJvW4geQ0ysGX1leqaS">
            <a:hlinkClick r:id="rId15"/>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28384" y="6071821"/>
            <a:ext cx="766952" cy="405497"/>
          </a:xfrm>
          <a:prstGeom prst="rect">
            <a:avLst/>
          </a:prstGeom>
          <a:noFill/>
          <a:ln>
            <a:noFill/>
          </a:ln>
        </p:spPr>
      </p:pic>
      <p:sp>
        <p:nvSpPr>
          <p:cNvPr id="26" name="Oval 25"/>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Rectangle 26"/>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850356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79512" y="1515074"/>
            <a:ext cx="8640960" cy="493826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Try out</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24"/>
          <p:cNvSpPr/>
          <p:nvPr/>
        </p:nvSpPr>
        <p:spPr>
          <a:xfrm>
            <a:off x="323528" y="1591979"/>
            <a:ext cx="8640961" cy="3970318"/>
          </a:xfrm>
          <a:prstGeom prst="rect">
            <a:avLst/>
          </a:prstGeom>
        </p:spPr>
        <p:txBody>
          <a:bodyPr wrap="square">
            <a:spAutoFit/>
          </a:bodyPr>
          <a:lstStyle/>
          <a:p>
            <a:r>
              <a:rPr lang="en-GB" sz="1200" dirty="0" smtClean="0">
                <a:latin typeface="Impact" pitchFamily="34" charset="0"/>
              </a:rPr>
              <a:t>Block 1  :   Watch tutor led demo (in class or on video)</a:t>
            </a:r>
          </a:p>
          <a:p>
            <a:endParaRPr lang="en-GB" sz="1200" dirty="0">
              <a:latin typeface="Impact" pitchFamily="34" charset="0"/>
            </a:endParaRPr>
          </a:p>
          <a:p>
            <a:r>
              <a:rPr lang="en-GB" sz="1400" dirty="0" smtClean="0">
                <a:latin typeface="Impact" pitchFamily="34" charset="0"/>
              </a:rPr>
              <a:t>Try these, 	1)  -11 is written as …………………………………………………………………..    2) -3 is bigger/smaller than 4</a:t>
            </a:r>
          </a:p>
          <a:p>
            <a:r>
              <a:rPr lang="en-GB" sz="1400" dirty="0" smtClean="0">
                <a:latin typeface="Impact" pitchFamily="34" charset="0"/>
              </a:rPr>
              <a:t>3) -8 is bigger/smaller than 6        4) From smallest to largest, order these numbers    8,  -5,   12,  -2</a:t>
            </a:r>
            <a:endParaRPr lang="en-GB" sz="14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r>
              <a:rPr lang="en-GB" sz="1200" dirty="0" smtClean="0">
                <a:latin typeface="Impact" pitchFamily="34" charset="0"/>
              </a:rPr>
              <a:t>Block 2 </a:t>
            </a:r>
            <a:r>
              <a:rPr lang="en-GB" sz="1200" dirty="0">
                <a:latin typeface="Impact" pitchFamily="34" charset="0"/>
              </a:rPr>
              <a:t>:  Watch tutor led demo (in class or on video)</a:t>
            </a:r>
          </a:p>
          <a:p>
            <a:endParaRPr lang="en-GB" sz="1200" dirty="0" smtClean="0">
              <a:latin typeface="Impact" pitchFamily="34" charset="0"/>
            </a:endParaRPr>
          </a:p>
          <a:p>
            <a:r>
              <a:rPr lang="en-GB" sz="1400" dirty="0" smtClean="0">
                <a:latin typeface="Impact" pitchFamily="34" charset="0"/>
              </a:rPr>
              <a:t>Try these, 	5)  The difference between 7 and -9 is ………………………          6) -19 is ………………………… below 20</a:t>
            </a:r>
          </a:p>
          <a:p>
            <a:r>
              <a:rPr lang="en-GB" sz="1400" dirty="0" smtClean="0">
                <a:latin typeface="Impact" pitchFamily="34" charset="0"/>
              </a:rPr>
              <a:t>7)   …………………………..is worth sixteen more than -4                   8)  50 and -25 are …………………………places away from each other</a:t>
            </a:r>
            <a:endParaRPr lang="en-GB" sz="14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smtClean="0">
              <a:latin typeface="Impact" pitchFamily="34" charset="0"/>
            </a:endParaRPr>
          </a:p>
          <a:p>
            <a:r>
              <a:rPr lang="en-GB" sz="1200" dirty="0" smtClean="0">
                <a:latin typeface="Impact" pitchFamily="34" charset="0"/>
              </a:rPr>
              <a:t>Block 3 : Watch tutor led demo (in class or on video)</a:t>
            </a:r>
          </a:p>
          <a:p>
            <a:endParaRPr lang="en-GB" sz="1200" dirty="0">
              <a:latin typeface="Impact" pitchFamily="34" charset="0"/>
            </a:endParaRPr>
          </a:p>
          <a:p>
            <a:endParaRPr lang="en-GB" sz="1200" dirty="0" smtClean="0">
              <a:latin typeface="Impact" pitchFamily="34" charset="0"/>
            </a:endParaRPr>
          </a:p>
          <a:p>
            <a:r>
              <a:rPr lang="en-GB" sz="1400" dirty="0" smtClean="0">
                <a:latin typeface="Impact" pitchFamily="34" charset="0"/>
              </a:rPr>
              <a:t>Try these, 	9)  -2K is …………………... below -500                  10)  5M is above -700K by ……………………………………..</a:t>
            </a:r>
          </a:p>
          <a:p>
            <a:r>
              <a:rPr lang="en-GB" sz="1400" dirty="0" smtClean="0">
                <a:latin typeface="Impact" pitchFamily="34" charset="0"/>
              </a:rPr>
              <a:t>11)  9.6B is above -2.5B by …………………………         12)  -£2.3M  is written as ……………………………………………………………………………………………..</a:t>
            </a:r>
          </a:p>
        </p:txBody>
      </p:sp>
      <p:pic>
        <p:nvPicPr>
          <p:cNvPr id="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4864" y="552033"/>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nip Diagonal Corner Rectangle 15"/>
          <p:cNvSpPr/>
          <p:nvPr/>
        </p:nvSpPr>
        <p:spPr>
          <a:xfrm>
            <a:off x="251520" y="1515074"/>
            <a:ext cx="4176464" cy="401758"/>
          </a:xfrm>
          <a:prstGeom prst="snip2DiagRect">
            <a:avLst>
              <a:gd name="adj1" fmla="val 32210"/>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Snip Diagonal Corner Rectangle 19"/>
          <p:cNvSpPr/>
          <p:nvPr/>
        </p:nvSpPr>
        <p:spPr>
          <a:xfrm>
            <a:off x="274035" y="2780928"/>
            <a:ext cx="4176464" cy="401758"/>
          </a:xfrm>
          <a:prstGeom prst="snip2DiagRect">
            <a:avLst>
              <a:gd name="adj1" fmla="val 32210"/>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Snip Diagonal Corner Rectangle 20"/>
          <p:cNvSpPr/>
          <p:nvPr/>
        </p:nvSpPr>
        <p:spPr>
          <a:xfrm>
            <a:off x="274035" y="4283375"/>
            <a:ext cx="4176464" cy="401758"/>
          </a:xfrm>
          <a:prstGeom prst="snip2DiagRect">
            <a:avLst>
              <a:gd name="adj1" fmla="val 32210"/>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23" name="Group 22"/>
          <p:cNvGrpSpPr/>
          <p:nvPr/>
        </p:nvGrpSpPr>
        <p:grpSpPr>
          <a:xfrm>
            <a:off x="109683" y="162059"/>
            <a:ext cx="785102" cy="1287384"/>
            <a:chOff x="354788" y="1300296"/>
            <a:chExt cx="2200987" cy="4532570"/>
          </a:xfrm>
        </p:grpSpPr>
        <p:pic>
          <p:nvPicPr>
            <p:cNvPr id="24"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27" name="Oval 26"/>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Rectangle 27"/>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02806318"/>
      </p:ext>
    </p:extLst>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Websites and links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251397" y="1747359"/>
            <a:ext cx="4063605" cy="523220"/>
          </a:xfrm>
          <a:prstGeom prst="rect">
            <a:avLst/>
          </a:prstGeom>
        </p:spPr>
        <p:txBody>
          <a:bodyPr wrap="square">
            <a:spAutoFit/>
          </a:bodyPr>
          <a:lstStyle/>
          <a:p>
            <a:r>
              <a:rPr lang="en-GB" sz="1400" dirty="0" smtClean="0">
                <a:latin typeface="Impact" pitchFamily="34" charset="0"/>
              </a:rPr>
              <a:t>Roll the dice, add and subtract small </a:t>
            </a:r>
            <a:r>
              <a:rPr lang="en-GB" sz="1400" dirty="0" err="1" smtClean="0">
                <a:latin typeface="Impact" pitchFamily="34" charset="0"/>
              </a:rPr>
              <a:t>pos</a:t>
            </a:r>
            <a:r>
              <a:rPr lang="en-GB" sz="1400" dirty="0" smtClean="0">
                <a:latin typeface="Impact" pitchFamily="34" charset="0"/>
              </a:rPr>
              <a:t> and </a:t>
            </a:r>
            <a:r>
              <a:rPr lang="en-GB" sz="1400" dirty="0" err="1" smtClean="0">
                <a:latin typeface="Impact" pitchFamily="34" charset="0"/>
              </a:rPr>
              <a:t>neg</a:t>
            </a:r>
            <a:r>
              <a:rPr lang="en-GB" sz="1400" dirty="0" smtClean="0">
                <a:latin typeface="Impact" pitchFamily="34" charset="0"/>
              </a:rPr>
              <a:t> numbers</a:t>
            </a:r>
          </a:p>
        </p:txBody>
      </p:sp>
      <p:pic>
        <p:nvPicPr>
          <p:cNvPr id="1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11805" y="162059"/>
            <a:ext cx="782980" cy="1496806"/>
            <a:chOff x="354788" y="1300296"/>
            <a:chExt cx="2200987" cy="453257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2" name="Rectangle 1"/>
          <p:cNvSpPr/>
          <p:nvPr/>
        </p:nvSpPr>
        <p:spPr>
          <a:xfrm>
            <a:off x="4069398" y="1683189"/>
            <a:ext cx="4572000" cy="523220"/>
          </a:xfrm>
          <a:prstGeom prst="rect">
            <a:avLst/>
          </a:prstGeom>
        </p:spPr>
        <p:txBody>
          <a:bodyPr>
            <a:spAutoFit/>
          </a:bodyPr>
          <a:lstStyle/>
          <a:p>
            <a:r>
              <a:rPr lang="en-GB" sz="1400" dirty="0">
                <a:hlinkClick r:id="rId10"/>
              </a:rPr>
              <a:t>http://nrich.maths.org/content/id/5911/ConnectThreePM.swf</a:t>
            </a:r>
            <a:endParaRPr lang="en-GB" sz="1400" dirty="0"/>
          </a:p>
        </p:txBody>
      </p:sp>
      <p:sp>
        <p:nvSpPr>
          <p:cNvPr id="6" name="Rectangle 5"/>
          <p:cNvSpPr/>
          <p:nvPr/>
        </p:nvSpPr>
        <p:spPr>
          <a:xfrm>
            <a:off x="4069398" y="2348880"/>
            <a:ext cx="4572000" cy="523220"/>
          </a:xfrm>
          <a:prstGeom prst="rect">
            <a:avLst/>
          </a:prstGeom>
        </p:spPr>
        <p:txBody>
          <a:bodyPr>
            <a:spAutoFit/>
          </a:bodyPr>
          <a:lstStyle/>
          <a:p>
            <a:r>
              <a:rPr lang="en-GB" sz="1400" dirty="0">
                <a:hlinkClick r:id="rId11"/>
              </a:rPr>
              <a:t>http://www.bbc.co.uk/bitesize/ks3/maths/number/negative_numbers/activity/</a:t>
            </a:r>
            <a:endParaRPr lang="en-GB" sz="1400" dirty="0"/>
          </a:p>
        </p:txBody>
      </p:sp>
      <p:sp>
        <p:nvSpPr>
          <p:cNvPr id="19" name="Rectangle 18"/>
          <p:cNvSpPr/>
          <p:nvPr/>
        </p:nvSpPr>
        <p:spPr>
          <a:xfrm>
            <a:off x="251396" y="2439188"/>
            <a:ext cx="4063605" cy="523220"/>
          </a:xfrm>
          <a:prstGeom prst="rect">
            <a:avLst/>
          </a:prstGeom>
        </p:spPr>
        <p:txBody>
          <a:bodyPr wrap="square">
            <a:spAutoFit/>
          </a:bodyPr>
          <a:lstStyle/>
          <a:p>
            <a:r>
              <a:rPr lang="en-GB" sz="1400" dirty="0" smtClean="0">
                <a:latin typeface="Impact" pitchFamily="34" charset="0"/>
              </a:rPr>
              <a:t>Use a number line to help solve sums involving negative numbers</a:t>
            </a:r>
          </a:p>
        </p:txBody>
      </p:sp>
      <p:sp>
        <p:nvSpPr>
          <p:cNvPr id="4" name="Rectangle 3"/>
          <p:cNvSpPr/>
          <p:nvPr/>
        </p:nvSpPr>
        <p:spPr>
          <a:xfrm>
            <a:off x="4104995" y="2974250"/>
            <a:ext cx="4806280" cy="307777"/>
          </a:xfrm>
          <a:prstGeom prst="rect">
            <a:avLst/>
          </a:prstGeom>
        </p:spPr>
        <p:txBody>
          <a:bodyPr wrap="square">
            <a:spAutoFit/>
          </a:bodyPr>
          <a:lstStyle/>
          <a:p>
            <a:r>
              <a:rPr lang="en-GB" sz="1400" dirty="0">
                <a:hlinkClick r:id="rId12"/>
              </a:rPr>
              <a:t>http://www.mymaths.co.uk/samples/sampleBoosterFour.swf</a:t>
            </a:r>
            <a:endParaRPr lang="en-GB" sz="1400" dirty="0"/>
          </a:p>
        </p:txBody>
      </p:sp>
      <p:sp>
        <p:nvSpPr>
          <p:cNvPr id="21" name="Rectangle 20"/>
          <p:cNvSpPr/>
          <p:nvPr/>
        </p:nvSpPr>
        <p:spPr>
          <a:xfrm>
            <a:off x="251398" y="3005208"/>
            <a:ext cx="3853598" cy="523220"/>
          </a:xfrm>
          <a:prstGeom prst="rect">
            <a:avLst/>
          </a:prstGeom>
        </p:spPr>
        <p:txBody>
          <a:bodyPr wrap="square">
            <a:spAutoFit/>
          </a:bodyPr>
          <a:lstStyle/>
          <a:p>
            <a:r>
              <a:rPr lang="en-GB" sz="1400" dirty="0" smtClean="0">
                <a:latin typeface="Impact" pitchFamily="34" charset="0"/>
              </a:rPr>
              <a:t>Play against the computer to score higher, choose positive or negative numbers -10 to 10</a:t>
            </a:r>
          </a:p>
        </p:txBody>
      </p:sp>
      <p:sp>
        <p:nvSpPr>
          <p:cNvPr id="7" name="Rectangle 6"/>
          <p:cNvSpPr/>
          <p:nvPr/>
        </p:nvSpPr>
        <p:spPr>
          <a:xfrm>
            <a:off x="4104996" y="3697347"/>
            <a:ext cx="4572000" cy="523220"/>
          </a:xfrm>
          <a:prstGeom prst="rect">
            <a:avLst/>
          </a:prstGeom>
        </p:spPr>
        <p:txBody>
          <a:bodyPr>
            <a:spAutoFit/>
          </a:bodyPr>
          <a:lstStyle/>
          <a:p>
            <a:r>
              <a:rPr lang="en-GB" sz="1400" dirty="0">
                <a:hlinkClick r:id="rId13"/>
              </a:rPr>
              <a:t>http://themathgames.com/our-games/arithmetic-games/order-positive-negative-integers/</a:t>
            </a:r>
            <a:endParaRPr lang="en-GB" sz="1400" dirty="0"/>
          </a:p>
        </p:txBody>
      </p:sp>
      <p:sp>
        <p:nvSpPr>
          <p:cNvPr id="22" name="Rectangle 21"/>
          <p:cNvSpPr/>
          <p:nvPr/>
        </p:nvSpPr>
        <p:spPr>
          <a:xfrm>
            <a:off x="281652" y="3725783"/>
            <a:ext cx="3853598" cy="523220"/>
          </a:xfrm>
          <a:prstGeom prst="rect">
            <a:avLst/>
          </a:prstGeom>
        </p:spPr>
        <p:txBody>
          <a:bodyPr wrap="square">
            <a:spAutoFit/>
          </a:bodyPr>
          <a:lstStyle/>
          <a:p>
            <a:r>
              <a:rPr lang="en-GB" sz="1400" dirty="0" smtClean="0">
                <a:latin typeface="Impact" pitchFamily="34" charset="0"/>
              </a:rPr>
              <a:t>Click on the balls in the correct order  to practice ordering positive and negative numbers</a:t>
            </a:r>
          </a:p>
        </p:txBody>
      </p:sp>
      <p:sp>
        <p:nvSpPr>
          <p:cNvPr id="8" name="Rectangle 7"/>
          <p:cNvSpPr/>
          <p:nvPr/>
        </p:nvSpPr>
        <p:spPr>
          <a:xfrm>
            <a:off x="4104996" y="4472825"/>
            <a:ext cx="4572000" cy="307777"/>
          </a:xfrm>
          <a:prstGeom prst="rect">
            <a:avLst/>
          </a:prstGeom>
        </p:spPr>
        <p:txBody>
          <a:bodyPr>
            <a:spAutoFit/>
          </a:bodyPr>
          <a:lstStyle/>
          <a:p>
            <a:r>
              <a:rPr lang="en-GB" sz="1400" dirty="0">
                <a:hlinkClick r:id="rId14"/>
              </a:rPr>
              <a:t>http://www.mathsisfun.com/numbers/casey-runner.html</a:t>
            </a:r>
            <a:endParaRPr lang="en-GB" sz="1400" dirty="0"/>
          </a:p>
        </p:txBody>
      </p:sp>
      <p:sp>
        <p:nvSpPr>
          <p:cNvPr id="23" name="Rectangle 22"/>
          <p:cNvSpPr/>
          <p:nvPr/>
        </p:nvSpPr>
        <p:spPr>
          <a:xfrm>
            <a:off x="297200" y="4448907"/>
            <a:ext cx="3853598" cy="523220"/>
          </a:xfrm>
          <a:prstGeom prst="rect">
            <a:avLst/>
          </a:prstGeom>
        </p:spPr>
        <p:txBody>
          <a:bodyPr wrap="square">
            <a:spAutoFit/>
          </a:bodyPr>
          <a:lstStyle/>
          <a:p>
            <a:r>
              <a:rPr lang="en-GB" sz="1400" dirty="0" smtClean="0">
                <a:latin typeface="Impact" pitchFamily="34" charset="0"/>
              </a:rPr>
              <a:t>Use the runner to visualise moving in the positive or negative direction</a:t>
            </a:r>
          </a:p>
        </p:txBody>
      </p:sp>
      <p:sp>
        <p:nvSpPr>
          <p:cNvPr id="9" name="Rectangle 8"/>
          <p:cNvSpPr/>
          <p:nvPr/>
        </p:nvSpPr>
        <p:spPr>
          <a:xfrm>
            <a:off x="4167587" y="4989316"/>
            <a:ext cx="4572000" cy="523220"/>
          </a:xfrm>
          <a:prstGeom prst="rect">
            <a:avLst/>
          </a:prstGeom>
        </p:spPr>
        <p:txBody>
          <a:bodyPr>
            <a:spAutoFit/>
          </a:bodyPr>
          <a:lstStyle/>
          <a:p>
            <a:r>
              <a:rPr lang="en-GB" sz="1400" dirty="0">
                <a:hlinkClick r:id="rId15"/>
              </a:rPr>
              <a:t>http://www.wmnet.org.uk/wmnet/custom/files_uploaded/uploaded_resources/851/Higher&amp;Lower-Reveal&amp;Orderv4.swf</a:t>
            </a:r>
            <a:endParaRPr lang="en-GB" sz="1400" dirty="0"/>
          </a:p>
        </p:txBody>
      </p:sp>
      <p:sp>
        <p:nvSpPr>
          <p:cNvPr id="26" name="Rectangle 25"/>
          <p:cNvSpPr/>
          <p:nvPr/>
        </p:nvSpPr>
        <p:spPr>
          <a:xfrm>
            <a:off x="336871" y="5020848"/>
            <a:ext cx="3853598" cy="523220"/>
          </a:xfrm>
          <a:prstGeom prst="rect">
            <a:avLst/>
          </a:prstGeom>
        </p:spPr>
        <p:txBody>
          <a:bodyPr wrap="square">
            <a:spAutoFit/>
          </a:bodyPr>
          <a:lstStyle/>
          <a:p>
            <a:r>
              <a:rPr lang="en-GB" sz="1400" dirty="0" smtClean="0">
                <a:latin typeface="Impact" pitchFamily="34" charset="0"/>
              </a:rPr>
              <a:t>Simple negative number ordering game with numbers from -10 to +10</a:t>
            </a:r>
          </a:p>
        </p:txBody>
      </p:sp>
      <p:sp>
        <p:nvSpPr>
          <p:cNvPr id="10" name="Rectangle 9"/>
          <p:cNvSpPr/>
          <p:nvPr/>
        </p:nvSpPr>
        <p:spPr>
          <a:xfrm>
            <a:off x="4160615" y="5661248"/>
            <a:ext cx="4572000" cy="523220"/>
          </a:xfrm>
          <a:prstGeom prst="rect">
            <a:avLst/>
          </a:prstGeom>
        </p:spPr>
        <p:txBody>
          <a:bodyPr>
            <a:spAutoFit/>
          </a:bodyPr>
          <a:lstStyle/>
          <a:p>
            <a:r>
              <a:rPr lang="en-GB" sz="1400" dirty="0">
                <a:hlinkClick r:id="rId16"/>
              </a:rPr>
              <a:t>http://www.ictgames.com/numberlineJumpMaker/index.html</a:t>
            </a:r>
            <a:endParaRPr lang="en-GB" sz="1400" dirty="0"/>
          </a:p>
        </p:txBody>
      </p:sp>
      <p:sp>
        <p:nvSpPr>
          <p:cNvPr id="27" name="Rectangle 26"/>
          <p:cNvSpPr/>
          <p:nvPr/>
        </p:nvSpPr>
        <p:spPr>
          <a:xfrm>
            <a:off x="336871" y="5661248"/>
            <a:ext cx="3853598" cy="523220"/>
          </a:xfrm>
          <a:prstGeom prst="rect">
            <a:avLst/>
          </a:prstGeom>
        </p:spPr>
        <p:txBody>
          <a:bodyPr wrap="square">
            <a:spAutoFit/>
          </a:bodyPr>
          <a:lstStyle/>
          <a:p>
            <a:r>
              <a:rPr lang="en-GB" sz="1400" dirty="0" smtClean="0">
                <a:latin typeface="Impact" pitchFamily="34" charset="0"/>
              </a:rPr>
              <a:t>Use of a number line and ‘jumps’ left and right to visualise moving in </a:t>
            </a:r>
            <a:r>
              <a:rPr lang="en-GB" sz="1400" dirty="0" err="1" smtClean="0">
                <a:latin typeface="Impact" pitchFamily="34" charset="0"/>
              </a:rPr>
              <a:t>neg</a:t>
            </a:r>
            <a:r>
              <a:rPr lang="en-GB" sz="1400" dirty="0" smtClean="0">
                <a:latin typeface="Impact" pitchFamily="34" charset="0"/>
              </a:rPr>
              <a:t> and </a:t>
            </a:r>
            <a:r>
              <a:rPr lang="en-GB" sz="1400" dirty="0" err="1" smtClean="0">
                <a:latin typeface="Impact" pitchFamily="34" charset="0"/>
              </a:rPr>
              <a:t>pos</a:t>
            </a:r>
            <a:r>
              <a:rPr lang="en-GB" sz="1400" dirty="0" smtClean="0">
                <a:latin typeface="Impact" pitchFamily="34" charset="0"/>
              </a:rPr>
              <a:t> directions</a:t>
            </a:r>
          </a:p>
        </p:txBody>
      </p:sp>
      <p:sp>
        <p:nvSpPr>
          <p:cNvPr id="28" name="Oval 27"/>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Rectangle 28"/>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5333551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Practice – just the numbers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251521" y="1741458"/>
            <a:ext cx="3600400" cy="5447645"/>
          </a:xfrm>
          <a:prstGeom prst="rect">
            <a:avLst/>
          </a:prstGeom>
        </p:spPr>
        <p:txBody>
          <a:bodyPr wrap="square">
            <a:spAutoFit/>
          </a:bodyPr>
          <a:lstStyle/>
          <a:p>
            <a:r>
              <a:rPr lang="en-GB" sz="1200" dirty="0" smtClean="0">
                <a:latin typeface="Impact" pitchFamily="34" charset="0"/>
              </a:rPr>
              <a:t>Order the following lowest to highest</a:t>
            </a:r>
          </a:p>
          <a:p>
            <a:pPr marL="228600" indent="-228600">
              <a:buAutoNum type="arabicParenR"/>
            </a:pPr>
            <a:r>
              <a:rPr lang="en-GB" sz="1200" dirty="0" smtClean="0">
                <a:latin typeface="Impact" pitchFamily="34" charset="0"/>
              </a:rPr>
              <a:t>-2    7     -3     4</a:t>
            </a:r>
          </a:p>
          <a:p>
            <a:pPr marL="228600" indent="-228600">
              <a:buAutoNum type="arabicParenR"/>
            </a:pPr>
            <a:r>
              <a:rPr lang="en-GB" sz="1200" dirty="0" smtClean="0">
                <a:latin typeface="Impact" pitchFamily="34" charset="0"/>
              </a:rPr>
              <a:t>6     -9     0      11     2</a:t>
            </a:r>
          </a:p>
          <a:p>
            <a:pPr marL="228600" indent="-228600">
              <a:buAutoNum type="arabicParenR"/>
            </a:pPr>
            <a:r>
              <a:rPr lang="en-GB" sz="1200" dirty="0" smtClean="0">
                <a:latin typeface="Impact" pitchFamily="34" charset="0"/>
              </a:rPr>
              <a:t>-1      -2      -8      2       8</a:t>
            </a:r>
          </a:p>
          <a:p>
            <a:pPr marL="228600" indent="-228600">
              <a:buAutoNum type="arabicParenR"/>
            </a:pPr>
            <a:r>
              <a:rPr lang="en-GB" sz="1200" dirty="0" smtClean="0">
                <a:latin typeface="Impact" pitchFamily="34" charset="0"/>
              </a:rPr>
              <a:t>-7     3     16     0     -4      -20</a:t>
            </a:r>
          </a:p>
          <a:p>
            <a:pPr marL="228600" indent="-228600">
              <a:buAutoNum type="arabicParenR"/>
            </a:pPr>
            <a:r>
              <a:rPr lang="en-GB" sz="1200" dirty="0" smtClean="0">
                <a:latin typeface="Impact" pitchFamily="34" charset="0"/>
              </a:rPr>
              <a:t>-1      -14     -20     25     -25      14</a:t>
            </a:r>
          </a:p>
          <a:p>
            <a:pPr marL="228600" indent="-228600">
              <a:buAutoNum type="arabicParenR"/>
            </a:pPr>
            <a:endParaRPr lang="en-GB" sz="1200" dirty="0">
              <a:latin typeface="Impact" pitchFamily="34" charset="0"/>
            </a:endParaRPr>
          </a:p>
          <a:p>
            <a:r>
              <a:rPr lang="en-GB" sz="1200" dirty="0" smtClean="0">
                <a:latin typeface="Impact" pitchFamily="34" charset="0"/>
              </a:rPr>
              <a:t>Order the following from highest to lowest</a:t>
            </a:r>
          </a:p>
          <a:p>
            <a:endParaRPr lang="en-GB" sz="1200" dirty="0">
              <a:latin typeface="Impact" pitchFamily="34" charset="0"/>
            </a:endParaRPr>
          </a:p>
          <a:p>
            <a:pPr marL="228600" indent="-228600">
              <a:buAutoNum type="arabicParenR" startAt="6"/>
            </a:pPr>
            <a:r>
              <a:rPr lang="en-GB" sz="1200" dirty="0" smtClean="0">
                <a:latin typeface="Impact" pitchFamily="34" charset="0"/>
              </a:rPr>
              <a:t>-65     -100     150     65</a:t>
            </a:r>
          </a:p>
          <a:p>
            <a:pPr marL="228600" indent="-228600">
              <a:buAutoNum type="arabicParenR" startAt="6"/>
            </a:pPr>
            <a:r>
              <a:rPr lang="en-GB" sz="1200" dirty="0" smtClean="0">
                <a:latin typeface="Impact" pitchFamily="34" charset="0"/>
              </a:rPr>
              <a:t>700     400     -800     -400     -700</a:t>
            </a:r>
          </a:p>
          <a:p>
            <a:pPr marL="228600" indent="-228600">
              <a:buAutoNum type="arabicParenR" startAt="6"/>
            </a:pPr>
            <a:r>
              <a:rPr lang="en-GB" sz="1200" dirty="0" smtClean="0">
                <a:latin typeface="Impact" pitchFamily="34" charset="0"/>
              </a:rPr>
              <a:t>350    1000    -530    800    -150</a:t>
            </a:r>
          </a:p>
          <a:p>
            <a:pPr marL="228600" indent="-228600">
              <a:buAutoNum type="arabicParenR" startAt="6"/>
            </a:pPr>
            <a:r>
              <a:rPr lang="en-GB" sz="1200" dirty="0" smtClean="0">
                <a:latin typeface="Impact" pitchFamily="34" charset="0"/>
              </a:rPr>
              <a:t>-72    -36    -29    -84    -100</a:t>
            </a:r>
          </a:p>
          <a:p>
            <a:pPr marL="228600" indent="-228600">
              <a:buAutoNum type="arabicParenR" startAt="6"/>
            </a:pPr>
            <a:r>
              <a:rPr lang="en-GB" sz="1200" dirty="0" smtClean="0">
                <a:latin typeface="Impact" pitchFamily="34" charset="0"/>
              </a:rPr>
              <a:t>-89    -600    1200    -250    75</a:t>
            </a:r>
          </a:p>
          <a:p>
            <a:endParaRPr lang="en-GB" sz="1200" dirty="0">
              <a:latin typeface="Impact" pitchFamily="34" charset="0"/>
            </a:endParaRPr>
          </a:p>
          <a:p>
            <a:r>
              <a:rPr lang="en-GB" sz="1200" dirty="0" smtClean="0">
                <a:latin typeface="Impact" pitchFamily="34" charset="0"/>
              </a:rPr>
              <a:t>Find the difference between the following numbers</a:t>
            </a:r>
          </a:p>
          <a:p>
            <a:endParaRPr lang="en-GB" sz="1200" dirty="0">
              <a:latin typeface="Impact" pitchFamily="34" charset="0"/>
            </a:endParaRPr>
          </a:p>
          <a:p>
            <a:pPr marL="228600" indent="-228600">
              <a:buAutoNum type="arabicParenR" startAt="11"/>
            </a:pPr>
            <a:r>
              <a:rPr lang="en-GB" sz="1200" dirty="0" smtClean="0">
                <a:latin typeface="Impact" pitchFamily="34" charset="0"/>
              </a:rPr>
              <a:t>5    and     17</a:t>
            </a:r>
          </a:p>
          <a:p>
            <a:pPr marL="228600" indent="-228600">
              <a:buAutoNum type="arabicParenR" startAt="11"/>
            </a:pPr>
            <a:r>
              <a:rPr lang="en-GB" sz="1200" dirty="0" smtClean="0">
                <a:latin typeface="Impact" pitchFamily="34" charset="0"/>
              </a:rPr>
              <a:t>12  and    2</a:t>
            </a:r>
          </a:p>
          <a:p>
            <a:pPr marL="228600" indent="-228600">
              <a:buAutoNum type="arabicParenR" startAt="11"/>
            </a:pPr>
            <a:r>
              <a:rPr lang="en-GB" sz="1200" dirty="0" smtClean="0">
                <a:latin typeface="Impact" pitchFamily="34" charset="0"/>
              </a:rPr>
              <a:t>14   and   0</a:t>
            </a:r>
          </a:p>
          <a:p>
            <a:pPr marL="228600" indent="-228600">
              <a:buAutoNum type="arabicParenR" startAt="11"/>
            </a:pPr>
            <a:r>
              <a:rPr lang="en-GB" sz="1200" dirty="0" smtClean="0">
                <a:latin typeface="Impact" pitchFamily="34" charset="0"/>
              </a:rPr>
              <a:t>17   and  -4</a:t>
            </a:r>
          </a:p>
          <a:p>
            <a:pPr marL="228600" indent="-228600">
              <a:buAutoNum type="arabicParenR" startAt="11"/>
            </a:pPr>
            <a:r>
              <a:rPr lang="en-GB" sz="1200" dirty="0" smtClean="0">
                <a:latin typeface="Impact" pitchFamily="34" charset="0"/>
              </a:rPr>
              <a:t>20   and   -20</a:t>
            </a:r>
          </a:p>
          <a:p>
            <a:pPr marL="228600" indent="-228600">
              <a:buAutoNum type="arabicParenR" startAt="11"/>
            </a:pPr>
            <a:r>
              <a:rPr lang="en-GB" sz="1200" dirty="0" smtClean="0">
                <a:latin typeface="Impact" pitchFamily="34" charset="0"/>
              </a:rPr>
              <a:t>4   and   -16</a:t>
            </a:r>
          </a:p>
          <a:p>
            <a:pPr marL="228600" indent="-228600">
              <a:buAutoNum type="arabicParenR" startAt="11"/>
            </a:pPr>
            <a:r>
              <a:rPr lang="en-GB" sz="1200" dirty="0" smtClean="0">
                <a:latin typeface="Impact" pitchFamily="34" charset="0"/>
              </a:rPr>
              <a:t>1   and  -2</a:t>
            </a:r>
          </a:p>
          <a:p>
            <a:pPr marL="228600" indent="-228600">
              <a:buAutoNum type="arabicParenR" startAt="11"/>
            </a:pPr>
            <a:r>
              <a:rPr lang="en-GB" sz="1200" dirty="0" smtClean="0">
                <a:latin typeface="Impact" pitchFamily="34" charset="0"/>
              </a:rPr>
              <a:t>16  and  -17</a:t>
            </a:r>
          </a:p>
          <a:p>
            <a:pPr marL="228600" indent="-228600">
              <a:buAutoNum type="arabicParenR"/>
            </a:pPr>
            <a:endParaRPr lang="en-GB" sz="1200" dirty="0" smtClean="0">
              <a:latin typeface="Impact" pitchFamily="34" charset="0"/>
            </a:endParaRPr>
          </a:p>
          <a:p>
            <a:pPr marL="228600" indent="-228600">
              <a:buAutoNum type="arabicParenR"/>
            </a:pPr>
            <a:endParaRPr lang="en-GB" sz="1200" dirty="0">
              <a:latin typeface="Impact" pitchFamily="34" charset="0"/>
            </a:endParaRPr>
          </a:p>
          <a:p>
            <a:pPr marL="228600" indent="-228600">
              <a:buAutoNum type="arabicParenR"/>
            </a:pPr>
            <a:endParaRPr lang="en-GB" sz="1200" dirty="0" smtClean="0">
              <a:latin typeface="Impact" pitchFamily="34" charset="0"/>
            </a:endParaRPr>
          </a:p>
          <a:p>
            <a:pPr marL="228600" indent="-228600">
              <a:buAutoNum type="arabicParenR"/>
            </a:pPr>
            <a:endParaRPr lang="en-GB" sz="1200" dirty="0" smtClean="0">
              <a:latin typeface="Impact" pitchFamily="34" charset="0"/>
            </a:endParaRPr>
          </a:p>
        </p:txBody>
      </p:sp>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631740"/>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11805" y="162059"/>
            <a:ext cx="782980" cy="1496806"/>
            <a:chOff x="354788" y="1300296"/>
            <a:chExt cx="2200987" cy="453257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15" name="Rectangle 14"/>
          <p:cNvSpPr/>
          <p:nvPr/>
        </p:nvSpPr>
        <p:spPr>
          <a:xfrm>
            <a:off x="4067944" y="1690949"/>
            <a:ext cx="3600400" cy="5262979"/>
          </a:xfrm>
          <a:prstGeom prst="rect">
            <a:avLst/>
          </a:prstGeom>
        </p:spPr>
        <p:txBody>
          <a:bodyPr wrap="square">
            <a:spAutoFit/>
          </a:bodyPr>
          <a:lstStyle/>
          <a:p>
            <a:r>
              <a:rPr lang="en-GB" sz="1200" dirty="0" smtClean="0">
                <a:latin typeface="Impact" pitchFamily="34" charset="0"/>
              </a:rPr>
              <a:t>Find the difference between the following numbers</a:t>
            </a:r>
          </a:p>
          <a:p>
            <a:r>
              <a:rPr lang="en-GB" sz="1200" dirty="0" smtClean="0">
                <a:latin typeface="Impact" pitchFamily="34" charset="0"/>
              </a:rPr>
              <a:t>19)    -10   and   -2</a:t>
            </a:r>
          </a:p>
          <a:p>
            <a:pPr marL="228600" indent="-228600">
              <a:buAutoNum type="arabicParenR" startAt="20"/>
            </a:pPr>
            <a:r>
              <a:rPr lang="en-GB" sz="1200" dirty="0" smtClean="0">
                <a:latin typeface="Impact" pitchFamily="34" charset="0"/>
              </a:rPr>
              <a:t>  -15   and  -7</a:t>
            </a:r>
          </a:p>
          <a:p>
            <a:pPr marL="228600" indent="-228600">
              <a:buAutoNum type="arabicParenR" startAt="20"/>
            </a:pPr>
            <a:r>
              <a:rPr lang="en-GB" sz="1200" dirty="0">
                <a:latin typeface="Impact" pitchFamily="34" charset="0"/>
              </a:rPr>
              <a:t> </a:t>
            </a:r>
            <a:r>
              <a:rPr lang="en-GB" sz="1200" dirty="0" smtClean="0">
                <a:latin typeface="Impact" pitchFamily="34" charset="0"/>
              </a:rPr>
              <a:t>  5   and  -13</a:t>
            </a:r>
          </a:p>
          <a:p>
            <a:pPr marL="228600" indent="-228600">
              <a:buAutoNum type="arabicParenR" startAt="20"/>
            </a:pPr>
            <a:r>
              <a:rPr lang="en-GB" sz="1200" dirty="0">
                <a:latin typeface="Impact" pitchFamily="34" charset="0"/>
              </a:rPr>
              <a:t> </a:t>
            </a:r>
            <a:r>
              <a:rPr lang="en-GB" sz="1200" dirty="0" smtClean="0">
                <a:latin typeface="Impact" pitchFamily="34" charset="0"/>
              </a:rPr>
              <a:t> -19  and -6</a:t>
            </a:r>
          </a:p>
          <a:p>
            <a:pPr marL="228600" indent="-228600">
              <a:buAutoNum type="arabicParenR" startAt="20"/>
            </a:pPr>
            <a:r>
              <a:rPr lang="en-GB" sz="1200" dirty="0">
                <a:latin typeface="Impact" pitchFamily="34" charset="0"/>
              </a:rPr>
              <a:t> </a:t>
            </a:r>
            <a:r>
              <a:rPr lang="en-GB" sz="1200" dirty="0" smtClean="0">
                <a:latin typeface="Impact" pitchFamily="34" charset="0"/>
              </a:rPr>
              <a:t> -14  and  -10</a:t>
            </a:r>
          </a:p>
          <a:p>
            <a:pPr marL="228600" indent="-228600">
              <a:buAutoNum type="arabicParenR"/>
            </a:pPr>
            <a:endParaRPr lang="en-GB" sz="1200" dirty="0">
              <a:latin typeface="Impact" pitchFamily="34" charset="0"/>
            </a:endParaRPr>
          </a:p>
          <a:p>
            <a:r>
              <a:rPr lang="en-GB" sz="1200" dirty="0" smtClean="0">
                <a:latin typeface="Impact" pitchFamily="34" charset="0"/>
              </a:rPr>
              <a:t>Find the difference between the following numbers</a:t>
            </a:r>
          </a:p>
          <a:p>
            <a:pPr marL="228600" indent="-228600">
              <a:buAutoNum type="arabicParenR" startAt="24"/>
            </a:pPr>
            <a:r>
              <a:rPr lang="en-GB" sz="1200" dirty="0" smtClean="0">
                <a:latin typeface="Impact" pitchFamily="34" charset="0"/>
              </a:rPr>
              <a:t>180   and   -230</a:t>
            </a:r>
          </a:p>
          <a:p>
            <a:pPr marL="228600" indent="-228600">
              <a:buAutoNum type="arabicParenR" startAt="24"/>
            </a:pPr>
            <a:r>
              <a:rPr lang="en-GB" sz="1200" dirty="0">
                <a:latin typeface="Impact" pitchFamily="34" charset="0"/>
              </a:rPr>
              <a:t> </a:t>
            </a:r>
            <a:r>
              <a:rPr lang="en-GB" sz="1200" dirty="0" smtClean="0">
                <a:latin typeface="Impact" pitchFamily="34" charset="0"/>
              </a:rPr>
              <a:t> -160   and  500</a:t>
            </a:r>
          </a:p>
          <a:p>
            <a:pPr marL="228600" indent="-228600">
              <a:buAutoNum type="arabicParenR" startAt="24"/>
            </a:pPr>
            <a:r>
              <a:rPr lang="en-GB" sz="1200" dirty="0">
                <a:latin typeface="Impact" pitchFamily="34" charset="0"/>
              </a:rPr>
              <a:t> </a:t>
            </a:r>
            <a:r>
              <a:rPr lang="en-GB" sz="1200" dirty="0" smtClean="0">
                <a:latin typeface="Impact" pitchFamily="34" charset="0"/>
              </a:rPr>
              <a:t> -30  and  -200</a:t>
            </a:r>
          </a:p>
          <a:p>
            <a:pPr marL="228600" indent="-228600">
              <a:buAutoNum type="arabicParenR" startAt="24"/>
            </a:pPr>
            <a:r>
              <a:rPr lang="en-GB" sz="1200" dirty="0">
                <a:latin typeface="Impact" pitchFamily="34" charset="0"/>
              </a:rPr>
              <a:t> </a:t>
            </a:r>
            <a:r>
              <a:rPr lang="en-GB" sz="1200" dirty="0" smtClean="0">
                <a:latin typeface="Impact" pitchFamily="34" charset="0"/>
              </a:rPr>
              <a:t>40   and  420</a:t>
            </a:r>
          </a:p>
          <a:p>
            <a:pPr marL="228600" indent="-228600">
              <a:buAutoNum type="arabicParenR" startAt="24"/>
            </a:pPr>
            <a:r>
              <a:rPr lang="en-GB" sz="1200" dirty="0">
                <a:latin typeface="Impact" pitchFamily="34" charset="0"/>
              </a:rPr>
              <a:t> </a:t>
            </a:r>
            <a:r>
              <a:rPr lang="en-GB" sz="1200" dirty="0" smtClean="0">
                <a:latin typeface="Impact" pitchFamily="34" charset="0"/>
              </a:rPr>
              <a:t> -90   and  -700</a:t>
            </a:r>
          </a:p>
          <a:p>
            <a:pPr marL="228600" indent="-228600">
              <a:buAutoNum type="arabicParenR" startAt="24"/>
            </a:pPr>
            <a:r>
              <a:rPr lang="en-GB" sz="1200" dirty="0">
                <a:latin typeface="Impact" pitchFamily="34" charset="0"/>
              </a:rPr>
              <a:t> </a:t>
            </a:r>
            <a:r>
              <a:rPr lang="en-GB" sz="1200" dirty="0" smtClean="0">
                <a:latin typeface="Impact" pitchFamily="34" charset="0"/>
              </a:rPr>
              <a:t>  1000   and  -2000</a:t>
            </a:r>
          </a:p>
          <a:p>
            <a:pPr marL="228600" indent="-228600">
              <a:buAutoNum type="arabicParenR" startAt="24"/>
            </a:pPr>
            <a:r>
              <a:rPr lang="en-GB" sz="1200" dirty="0">
                <a:latin typeface="Impact" pitchFamily="34" charset="0"/>
              </a:rPr>
              <a:t> </a:t>
            </a:r>
            <a:r>
              <a:rPr lang="en-GB" sz="1200" dirty="0" smtClean="0">
                <a:latin typeface="Impact" pitchFamily="34" charset="0"/>
              </a:rPr>
              <a:t> 600  and -1</a:t>
            </a:r>
          </a:p>
          <a:p>
            <a:endParaRPr lang="en-GB" sz="1200" dirty="0">
              <a:latin typeface="Impact" pitchFamily="34" charset="0"/>
            </a:endParaRPr>
          </a:p>
          <a:p>
            <a:r>
              <a:rPr lang="en-GB" sz="1200" dirty="0" smtClean="0">
                <a:latin typeface="Impact" pitchFamily="34" charset="0"/>
              </a:rPr>
              <a:t>Find the difference </a:t>
            </a:r>
          </a:p>
          <a:p>
            <a:endParaRPr lang="en-GB" sz="1200" dirty="0">
              <a:latin typeface="Impact" pitchFamily="34" charset="0"/>
            </a:endParaRPr>
          </a:p>
          <a:p>
            <a:pPr marL="228600" indent="-228600">
              <a:buAutoNum type="arabicParenR" startAt="31"/>
            </a:pPr>
            <a:r>
              <a:rPr lang="en-GB" sz="1200" dirty="0" smtClean="0">
                <a:latin typeface="Impact" pitchFamily="34" charset="0"/>
              </a:rPr>
              <a:t>16M and -200K</a:t>
            </a:r>
          </a:p>
          <a:p>
            <a:pPr marL="228600" indent="-228600">
              <a:buAutoNum type="arabicParenR" startAt="31"/>
            </a:pPr>
            <a:r>
              <a:rPr lang="en-GB" sz="1200" dirty="0" smtClean="0">
                <a:latin typeface="Impact" pitchFamily="34" charset="0"/>
              </a:rPr>
              <a:t>2B and -6M</a:t>
            </a:r>
          </a:p>
          <a:p>
            <a:pPr marL="228600" indent="-228600">
              <a:buAutoNum type="arabicParenR" startAt="31"/>
            </a:pPr>
            <a:r>
              <a:rPr lang="en-GB" sz="1200" dirty="0" smtClean="0">
                <a:latin typeface="Impact" pitchFamily="34" charset="0"/>
              </a:rPr>
              <a:t>-100K and -2M</a:t>
            </a:r>
          </a:p>
          <a:p>
            <a:pPr marL="228600" indent="-228600">
              <a:buAutoNum type="arabicParenR" startAt="31"/>
            </a:pPr>
            <a:r>
              <a:rPr lang="en-GB" sz="1200" dirty="0" smtClean="0">
                <a:latin typeface="Impact" pitchFamily="34" charset="0"/>
              </a:rPr>
              <a:t>-43K and 40K</a:t>
            </a:r>
          </a:p>
          <a:p>
            <a:pPr marL="228600" indent="-228600">
              <a:buAutoNum type="arabicParenR" startAt="31"/>
            </a:pPr>
            <a:r>
              <a:rPr lang="en-GB" sz="1200" dirty="0" smtClean="0">
                <a:latin typeface="Impact" pitchFamily="34" charset="0"/>
              </a:rPr>
              <a:t>-0.6M and 1.2M</a:t>
            </a:r>
          </a:p>
          <a:p>
            <a:pPr marL="228600" indent="-228600">
              <a:buAutoNum type="arabicParenR" startAt="31"/>
            </a:pPr>
            <a:r>
              <a:rPr lang="en-GB" sz="1200" dirty="0" smtClean="0">
                <a:latin typeface="Impact" pitchFamily="34" charset="0"/>
              </a:rPr>
              <a:t>-16.3B and -2,300M</a:t>
            </a:r>
          </a:p>
          <a:p>
            <a:pPr marL="228600" indent="-228600">
              <a:buAutoNum type="arabicParenR" startAt="31"/>
            </a:pPr>
            <a:r>
              <a:rPr lang="en-GB" sz="1200" dirty="0" smtClean="0">
                <a:latin typeface="Impact" pitchFamily="34" charset="0"/>
              </a:rPr>
              <a:t>0.03M and -200K</a:t>
            </a:r>
          </a:p>
          <a:p>
            <a:pPr marL="228600" indent="-228600">
              <a:buAutoNum type="arabicParenR"/>
            </a:pPr>
            <a:endParaRPr lang="en-GB" sz="1200" dirty="0">
              <a:latin typeface="Impact" pitchFamily="34" charset="0"/>
            </a:endParaRPr>
          </a:p>
          <a:p>
            <a:pPr marL="228600" indent="-228600">
              <a:buAutoNum type="arabicParenR"/>
            </a:pPr>
            <a:endParaRPr lang="en-GB" sz="1200" dirty="0" smtClean="0">
              <a:latin typeface="Impact" pitchFamily="34" charset="0"/>
            </a:endParaRPr>
          </a:p>
          <a:p>
            <a:pPr marL="228600" indent="-228600">
              <a:buAutoNum type="arabicParenR"/>
            </a:pPr>
            <a:endParaRPr lang="en-GB" sz="1200" dirty="0" smtClean="0">
              <a:latin typeface="Impact" pitchFamily="34" charset="0"/>
            </a:endParaRPr>
          </a:p>
        </p:txBody>
      </p:sp>
      <p:pic>
        <p:nvPicPr>
          <p:cNvPr id="3074"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5491469" y="3697347"/>
            <a:ext cx="3473020" cy="280035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Rectangle 20"/>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15</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5362046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2863" y="893831"/>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Practice – word problems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098" name="Picture 2"/>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artisticPaintBrush/>
                    </a14:imgEffect>
                    <a14:imgEffect>
                      <a14:sharpenSoften amount="-19000"/>
                    </a14:imgEffect>
                    <a14:imgEffect>
                      <a14:brightnessContrast bright="24000" contrast="-20000"/>
                    </a14:imgEffect>
                  </a14:imgLayer>
                </a14:imgProps>
              </a:ext>
              <a:ext uri="{28A0092B-C50C-407E-A947-70E740481C1C}">
                <a14:useLocalDpi xmlns:a14="http://schemas.microsoft.com/office/drawing/2010/main" val="0"/>
              </a:ext>
            </a:extLst>
          </a:blip>
          <a:srcRect/>
          <a:stretch>
            <a:fillRect/>
          </a:stretch>
        </p:blipFill>
        <p:spPr bwMode="auto">
          <a:xfrm>
            <a:off x="289675" y="1610738"/>
            <a:ext cx="8496944" cy="4753309"/>
          </a:xfrm>
          <a:prstGeom prst="rect">
            <a:avLst/>
          </a:prstGeom>
          <a:noFill/>
          <a:ln>
            <a:noFill/>
          </a:ln>
          <a:effectLst>
            <a:glow rad="127000">
              <a:schemeClr val="accent1">
                <a:alpha val="26000"/>
              </a:schemeClr>
            </a:glo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664" y="631740"/>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11805" y="162059"/>
            <a:ext cx="782980" cy="1496806"/>
            <a:chOff x="354788" y="1300296"/>
            <a:chExt cx="2200987" cy="4532570"/>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25" name="Rectangle 24"/>
          <p:cNvSpPr/>
          <p:nvPr/>
        </p:nvSpPr>
        <p:spPr>
          <a:xfrm>
            <a:off x="251520" y="1762748"/>
            <a:ext cx="8496944" cy="4616648"/>
          </a:xfrm>
          <a:prstGeom prst="rect">
            <a:avLst/>
          </a:prstGeom>
        </p:spPr>
        <p:txBody>
          <a:bodyPr wrap="square">
            <a:spAutoFit/>
          </a:bodyPr>
          <a:lstStyle/>
          <a:p>
            <a:r>
              <a:rPr lang="en-GB" sz="1400" dirty="0" smtClean="0">
                <a:latin typeface="Impact" pitchFamily="34" charset="0"/>
              </a:rPr>
              <a:t>Q1</a:t>
            </a:r>
          </a:p>
          <a:p>
            <a:r>
              <a:rPr lang="en-GB" sz="1400" dirty="0" smtClean="0">
                <a:latin typeface="Impact" pitchFamily="34" charset="0"/>
              </a:rPr>
              <a:t>Mike drives away from a town 15km.  Malcolm drives in the opposite direction 25km away from the same town.  How far way from each other are Mike and Malcolm ?</a:t>
            </a:r>
          </a:p>
          <a:p>
            <a:endParaRPr lang="en-GB" sz="1400" dirty="0">
              <a:latin typeface="Impact" pitchFamily="34" charset="0"/>
            </a:endParaRPr>
          </a:p>
          <a:p>
            <a:r>
              <a:rPr lang="en-GB" sz="1400" dirty="0" smtClean="0">
                <a:latin typeface="Impact" pitchFamily="34" charset="0"/>
              </a:rPr>
              <a:t>Q2</a:t>
            </a:r>
          </a:p>
          <a:p>
            <a:r>
              <a:rPr lang="en-GB" sz="1400" dirty="0" smtClean="0">
                <a:latin typeface="Impact" pitchFamily="34" charset="0"/>
              </a:rPr>
              <a:t>Last week in my bank account I was owing £65 (overdrawn).  I got paid and now I have £250 showing in my bank.  How much was I paid?</a:t>
            </a:r>
          </a:p>
          <a:p>
            <a:endParaRPr lang="en-GB" sz="1400" dirty="0" smtClean="0">
              <a:latin typeface="Impact" pitchFamily="34" charset="0"/>
            </a:endParaRPr>
          </a:p>
          <a:p>
            <a:endParaRPr lang="en-GB" sz="1400" dirty="0">
              <a:latin typeface="Impact" pitchFamily="34" charset="0"/>
            </a:endParaRPr>
          </a:p>
          <a:p>
            <a:endParaRPr lang="en-GB" sz="1400" dirty="0">
              <a:latin typeface="Impact" pitchFamily="34" charset="0"/>
            </a:endParaRPr>
          </a:p>
          <a:p>
            <a:r>
              <a:rPr lang="en-GB" sz="1400" dirty="0" smtClean="0">
                <a:latin typeface="Impact" pitchFamily="34" charset="0"/>
              </a:rPr>
              <a:t>Q3</a:t>
            </a:r>
          </a:p>
          <a:p>
            <a:r>
              <a:rPr lang="en-GB" sz="1400" dirty="0" smtClean="0">
                <a:latin typeface="Impact" pitchFamily="34" charset="0"/>
              </a:rPr>
              <a:t>My score in a quiz game was minus twelve as I kept getting the answers wrong!  The winner scored plus fifteen points.  By how much did the winner of the game beat me by?</a:t>
            </a:r>
          </a:p>
          <a:p>
            <a:endParaRPr lang="en-GB" sz="1400" dirty="0">
              <a:latin typeface="Impact" pitchFamily="34" charset="0"/>
            </a:endParaRPr>
          </a:p>
          <a:p>
            <a:r>
              <a:rPr lang="en-GB" sz="1400" dirty="0" smtClean="0">
                <a:latin typeface="Impact" pitchFamily="34" charset="0"/>
              </a:rPr>
              <a:t>Q4</a:t>
            </a:r>
          </a:p>
          <a:p>
            <a:r>
              <a:rPr lang="en-GB" sz="1400" dirty="0" smtClean="0">
                <a:latin typeface="Impact" pitchFamily="34" charset="0"/>
              </a:rPr>
              <a:t>Debbie was scuba diving at a depth of thirteen metres below Mike.  Mike was at a depth of twenty metres below the surface.  What depth was Debbie diving at?</a:t>
            </a:r>
          </a:p>
          <a:p>
            <a:endParaRPr lang="en-GB" sz="1400" dirty="0">
              <a:latin typeface="Impact" pitchFamily="34" charset="0"/>
            </a:endParaRPr>
          </a:p>
          <a:p>
            <a:r>
              <a:rPr lang="en-GB" sz="1400" dirty="0" smtClean="0">
                <a:latin typeface="Impact" pitchFamily="34" charset="0"/>
              </a:rPr>
              <a:t>Q5</a:t>
            </a:r>
          </a:p>
          <a:p>
            <a:r>
              <a:rPr lang="en-GB" sz="1400" dirty="0" smtClean="0">
                <a:latin typeface="Impact" pitchFamily="34" charset="0"/>
              </a:rPr>
              <a:t>The temperature during the day was five degrees Celsius.  From day to the night the temperature went down by seven degrees.  What was the new night time temperature?</a:t>
            </a:r>
          </a:p>
        </p:txBody>
      </p:sp>
      <p:pic>
        <p:nvPicPr>
          <p:cNvPr id="3074" name="Picture 2"/>
          <p:cNvPicPr>
            <a:picLocks noChangeAspect="1" noChangeArrowheads="1"/>
          </p:cNvPicPr>
          <p:nvPr/>
        </p:nvPicPr>
        <p:blipFill>
          <a:blip r:embed="rId12">
            <a:extLst>
              <a:ext uri="{BEBA8EAE-BF5A-486C-A8C5-ECC9F3942E4B}">
                <a14:imgProps xmlns:a14="http://schemas.microsoft.com/office/drawing/2010/main">
                  <a14:imgLayer r:embed="rId1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6084168" y="3178823"/>
            <a:ext cx="2495550" cy="8763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Rectangle 20"/>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16</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3660260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Practice – Making it Functional</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273420" y="111302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t>
              </a:r>
              <a:endParaRPr lang="en-GB" dirty="0"/>
            </a:p>
          </p:txBody>
        </p:sp>
      </p:grpSp>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709" y="605798"/>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11805" y="162059"/>
            <a:ext cx="782980" cy="1496806"/>
            <a:chOff x="354788" y="1300296"/>
            <a:chExt cx="2200987" cy="453257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1484784"/>
            <a:ext cx="38290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452" y="3827934"/>
            <a:ext cx="8523036" cy="2769989"/>
          </a:xfrm>
          <a:prstGeom prst="rect">
            <a:avLst/>
          </a:prstGeom>
          <a:noFill/>
        </p:spPr>
        <p:txBody>
          <a:bodyPr wrap="square" rtlCol="0">
            <a:spAutoFit/>
          </a:bodyPr>
          <a:lstStyle/>
          <a:p>
            <a:r>
              <a:rPr lang="en-GB" sz="1200" dirty="0" smtClean="0">
                <a:latin typeface="Impact" pitchFamily="34" charset="0"/>
              </a:rPr>
              <a:t>1</a:t>
            </a:r>
          </a:p>
          <a:p>
            <a:r>
              <a:rPr lang="en-GB" sz="1200" dirty="0" smtClean="0">
                <a:latin typeface="Impact" pitchFamily="34" charset="0"/>
              </a:rPr>
              <a:t>a) How many States average temperatures are below zero degrees Celsius?</a:t>
            </a:r>
          </a:p>
          <a:p>
            <a:endParaRPr lang="en-GB" sz="1200" dirty="0" smtClean="0">
              <a:latin typeface="Impact" pitchFamily="34" charset="0"/>
            </a:endParaRPr>
          </a:p>
          <a:p>
            <a:r>
              <a:rPr lang="en-GB" sz="1200" dirty="0" smtClean="0">
                <a:latin typeface="Impact" pitchFamily="34" charset="0"/>
              </a:rPr>
              <a:t>b) Rewrite the chart, putting the States in order of temperature starting with the coldest.</a:t>
            </a:r>
          </a:p>
          <a:p>
            <a:endParaRPr lang="en-GB" sz="1200" dirty="0">
              <a:latin typeface="Impact" pitchFamily="34" charset="0"/>
            </a:endParaRPr>
          </a:p>
          <a:p>
            <a:r>
              <a:rPr lang="en-GB" sz="1200" dirty="0" smtClean="0">
                <a:latin typeface="Impact" pitchFamily="34" charset="0"/>
              </a:rPr>
              <a:t>c)  What do you notice about both the F (Fahrenheit) and C (Celsius) temperatures once they are ordered?</a:t>
            </a:r>
          </a:p>
          <a:p>
            <a:r>
              <a:rPr lang="en-GB" sz="1200" dirty="0" smtClean="0">
                <a:latin typeface="Impact" pitchFamily="34" charset="0"/>
              </a:rPr>
              <a:t/>
            </a:r>
            <a:br>
              <a:rPr lang="en-GB" sz="1200" dirty="0" smtClean="0">
                <a:latin typeface="Impact" pitchFamily="34" charset="0"/>
              </a:rPr>
            </a:br>
            <a:r>
              <a:rPr lang="en-GB" sz="1200" dirty="0" smtClean="0">
                <a:latin typeface="Impact" pitchFamily="34" charset="0"/>
              </a:rPr>
              <a:t>2</a:t>
            </a:r>
            <a:endParaRPr lang="en-GB" sz="1200" dirty="0">
              <a:latin typeface="Impact" pitchFamily="34" charset="0"/>
            </a:endParaRPr>
          </a:p>
          <a:p>
            <a:r>
              <a:rPr lang="en-GB" sz="1200" dirty="0" smtClean="0">
                <a:latin typeface="Impact" pitchFamily="34" charset="0"/>
              </a:rPr>
              <a:t>a)  Using Celsius temperature values, what is the difference between the highest and lowest states temperatures?</a:t>
            </a:r>
          </a:p>
          <a:p>
            <a:endParaRPr lang="en-GB" sz="1200" dirty="0">
              <a:latin typeface="Impact" pitchFamily="34" charset="0"/>
            </a:endParaRPr>
          </a:p>
          <a:p>
            <a:r>
              <a:rPr lang="en-GB" sz="1200" dirty="0" smtClean="0">
                <a:latin typeface="Impact" pitchFamily="34" charset="0"/>
              </a:rPr>
              <a:t>b)  Explain what a temperature below zero degrees C means.</a:t>
            </a:r>
          </a:p>
          <a:p>
            <a:endParaRPr lang="en-GB" sz="1200" dirty="0">
              <a:latin typeface="Impact" pitchFamily="34" charset="0"/>
            </a:endParaRPr>
          </a:p>
          <a:p>
            <a:r>
              <a:rPr lang="en-GB" sz="1200" dirty="0" smtClean="0">
                <a:latin typeface="Impact" pitchFamily="34" charset="0"/>
              </a:rPr>
              <a:t>c) What would cause this ?</a:t>
            </a:r>
          </a:p>
          <a:p>
            <a:r>
              <a:rPr lang="en-GB" dirty="0" smtClean="0"/>
              <a:t> </a:t>
            </a:r>
            <a:endParaRPr lang="en-GB" sz="1100" dirty="0"/>
          </a:p>
        </p:txBody>
      </p:sp>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4048" y="1484784"/>
            <a:ext cx="385777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Snip Single Corner Rectangle 20"/>
          <p:cNvSpPr/>
          <p:nvPr/>
        </p:nvSpPr>
        <p:spPr>
          <a:xfrm flipV="1">
            <a:off x="352370" y="3827934"/>
            <a:ext cx="8509456" cy="1329258"/>
          </a:xfrm>
          <a:prstGeom prst="snip1Rect">
            <a:avLst>
              <a:gd name="adj" fmla="val 50000"/>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Oval 19"/>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17</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0669798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TOPIC ANSWERS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1" name="Group 10"/>
          <p:cNvGrpSpPr/>
          <p:nvPr/>
        </p:nvGrpSpPr>
        <p:grpSpPr>
          <a:xfrm>
            <a:off x="109683" y="1179428"/>
            <a:ext cx="8854806" cy="5345916"/>
            <a:chOff x="3274536" y="1289754"/>
            <a:chExt cx="5506770" cy="4803631"/>
          </a:xfrm>
        </p:grpSpPr>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7784" y="634752"/>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11805" y="162059"/>
            <a:ext cx="782980" cy="1496806"/>
            <a:chOff x="354788" y="1300296"/>
            <a:chExt cx="2200987" cy="4532570"/>
          </a:xfrm>
        </p:grpSpPr>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19" name="Rectangle 18"/>
          <p:cNvSpPr/>
          <p:nvPr/>
        </p:nvSpPr>
        <p:spPr>
          <a:xfrm>
            <a:off x="827584" y="1581921"/>
            <a:ext cx="3600400" cy="5816977"/>
          </a:xfrm>
          <a:prstGeom prst="rect">
            <a:avLst/>
          </a:prstGeom>
        </p:spPr>
        <p:txBody>
          <a:bodyPr wrap="square">
            <a:spAutoFit/>
          </a:bodyPr>
          <a:lstStyle/>
          <a:p>
            <a:r>
              <a:rPr lang="en-GB" sz="2000" dirty="0" smtClean="0">
                <a:latin typeface="Impact" pitchFamily="34" charset="0"/>
              </a:rPr>
              <a:t>Block </a:t>
            </a:r>
            <a:r>
              <a:rPr lang="en-GB" sz="2000" smtClean="0">
                <a:latin typeface="Impact" pitchFamily="34" charset="0"/>
              </a:rPr>
              <a:t>1 answers</a:t>
            </a:r>
          </a:p>
          <a:p>
            <a:endParaRPr lang="en-GB" sz="2000" dirty="0" smtClean="0">
              <a:latin typeface="Impact" pitchFamily="34" charset="0"/>
            </a:endParaRPr>
          </a:p>
          <a:p>
            <a:pPr marL="228600" indent="-228600">
              <a:buAutoNum type="arabicParenR"/>
            </a:pPr>
            <a:r>
              <a:rPr lang="en-GB" sz="2000" dirty="0" smtClean="0">
                <a:latin typeface="Impact" pitchFamily="34" charset="0"/>
              </a:rPr>
              <a:t>Minus or Negative eleven</a:t>
            </a:r>
          </a:p>
          <a:p>
            <a:pPr marL="228600" indent="-228600">
              <a:buAutoNum type="arabicParenR"/>
            </a:pPr>
            <a:r>
              <a:rPr lang="en-GB" sz="2000" dirty="0" smtClean="0">
                <a:latin typeface="Impact" pitchFamily="34" charset="0"/>
              </a:rPr>
              <a:t>-3 is smaller than 4</a:t>
            </a:r>
          </a:p>
          <a:p>
            <a:pPr marL="228600" indent="-228600">
              <a:buAutoNum type="arabicParenR"/>
            </a:pPr>
            <a:r>
              <a:rPr lang="en-GB" sz="2000" dirty="0" smtClean="0">
                <a:latin typeface="Impact" pitchFamily="34" charset="0"/>
              </a:rPr>
              <a:t>-8 is smaller than 6</a:t>
            </a:r>
          </a:p>
          <a:p>
            <a:pPr marL="228600" indent="-228600">
              <a:buAutoNum type="arabicParenR"/>
            </a:pPr>
            <a:r>
              <a:rPr lang="en-GB" sz="2000" dirty="0" smtClean="0">
                <a:latin typeface="Impact" pitchFamily="34" charset="0"/>
              </a:rPr>
              <a:t>-5, -2, 8, 12</a:t>
            </a:r>
            <a:endParaRPr lang="en-GB" sz="2000" dirty="0">
              <a:latin typeface="Impact" pitchFamily="34" charset="0"/>
            </a:endParaRPr>
          </a:p>
          <a:p>
            <a:endParaRPr lang="en-GB" sz="2000" dirty="0" smtClean="0">
              <a:latin typeface="Impact" pitchFamily="34" charset="0"/>
            </a:endParaRPr>
          </a:p>
          <a:p>
            <a:r>
              <a:rPr lang="en-GB" sz="2000" dirty="0" smtClean="0">
                <a:latin typeface="Impact" pitchFamily="34" charset="0"/>
              </a:rPr>
              <a:t>Block 2 answers</a:t>
            </a:r>
          </a:p>
          <a:p>
            <a:endParaRPr lang="en-GB" sz="2000" dirty="0" smtClean="0">
              <a:latin typeface="Impact" pitchFamily="34" charset="0"/>
            </a:endParaRPr>
          </a:p>
          <a:p>
            <a:r>
              <a:rPr lang="en-GB" sz="2000" dirty="0" smtClean="0">
                <a:latin typeface="Impact" pitchFamily="34" charset="0"/>
              </a:rPr>
              <a:t>5) Difference is 7+9 = 16</a:t>
            </a:r>
          </a:p>
          <a:p>
            <a:r>
              <a:rPr lang="en-GB" sz="2000" dirty="0" smtClean="0">
                <a:latin typeface="Impact" pitchFamily="34" charset="0"/>
              </a:rPr>
              <a:t>6) -19 is 39 below 20</a:t>
            </a:r>
          </a:p>
          <a:p>
            <a:pPr marL="342900" indent="-342900">
              <a:buAutoNum type="arabicParenR" startAt="7"/>
            </a:pPr>
            <a:r>
              <a:rPr lang="en-GB" sz="2000" dirty="0" smtClean="0">
                <a:latin typeface="Impact" pitchFamily="34" charset="0"/>
              </a:rPr>
              <a:t>12 is worth sixteen more than -4</a:t>
            </a:r>
          </a:p>
          <a:p>
            <a:pPr marL="342900" indent="-342900">
              <a:buAutoNum type="arabicParenR" startAt="7"/>
            </a:pPr>
            <a:r>
              <a:rPr lang="en-GB" sz="2000" dirty="0" smtClean="0">
                <a:latin typeface="Impact" pitchFamily="34" charset="0"/>
              </a:rPr>
              <a:t>50 and -25 are .. 75 places away</a:t>
            </a:r>
          </a:p>
          <a:p>
            <a:endParaRPr lang="en-GB" dirty="0">
              <a:latin typeface="Impact" pitchFamily="34" charset="0"/>
            </a:endParaRPr>
          </a:p>
          <a:p>
            <a:endParaRPr lang="en-GB" dirty="0">
              <a:latin typeface="Impact" pitchFamily="34" charset="0"/>
            </a:endParaRPr>
          </a:p>
          <a:p>
            <a:pPr marL="228600" indent="-228600">
              <a:buAutoNum type="arabicParenR"/>
            </a:pPr>
            <a:endParaRPr lang="en-GB" dirty="0" smtClean="0">
              <a:latin typeface="Impact" pitchFamily="34" charset="0"/>
            </a:endParaRPr>
          </a:p>
          <a:p>
            <a:pPr marL="228600" indent="-228600">
              <a:buAutoNum type="arabicParenR"/>
            </a:pPr>
            <a:endParaRPr lang="en-GB" dirty="0" smtClean="0">
              <a:latin typeface="Impact" pitchFamily="34" charset="0"/>
            </a:endParaRPr>
          </a:p>
        </p:txBody>
      </p:sp>
      <p:sp>
        <p:nvSpPr>
          <p:cNvPr id="21" name="Rectangle 20"/>
          <p:cNvSpPr/>
          <p:nvPr/>
        </p:nvSpPr>
        <p:spPr>
          <a:xfrm>
            <a:off x="4572000" y="1658865"/>
            <a:ext cx="3600400" cy="2677656"/>
          </a:xfrm>
          <a:prstGeom prst="rect">
            <a:avLst/>
          </a:prstGeom>
        </p:spPr>
        <p:txBody>
          <a:bodyPr wrap="square">
            <a:spAutoFit/>
          </a:bodyPr>
          <a:lstStyle/>
          <a:p>
            <a:r>
              <a:rPr lang="en-GB" sz="2000" dirty="0" smtClean="0">
                <a:latin typeface="Impact" pitchFamily="34" charset="0"/>
              </a:rPr>
              <a:t>Block 3 answers</a:t>
            </a:r>
          </a:p>
          <a:p>
            <a:endParaRPr lang="en-GB" sz="2000" dirty="0">
              <a:latin typeface="Impact" pitchFamily="34" charset="0"/>
            </a:endParaRPr>
          </a:p>
          <a:p>
            <a:pPr marL="457200" indent="-457200">
              <a:buAutoNum type="arabicParenR" startAt="9"/>
            </a:pPr>
            <a:r>
              <a:rPr lang="en-GB" sz="2000" dirty="0" smtClean="0">
                <a:latin typeface="Impact" pitchFamily="34" charset="0"/>
              </a:rPr>
              <a:t>-2K is .. 1500.. below -500</a:t>
            </a:r>
          </a:p>
          <a:p>
            <a:pPr marL="342900" indent="-342900">
              <a:buAutoNum type="arabicParenR" startAt="9"/>
            </a:pPr>
            <a:r>
              <a:rPr lang="en-GB" dirty="0" smtClean="0">
                <a:latin typeface="Impact" pitchFamily="34" charset="0"/>
              </a:rPr>
              <a:t>5M is above -700k by…. 5,700,000</a:t>
            </a:r>
          </a:p>
          <a:p>
            <a:pPr marL="342900" indent="-342900">
              <a:buAutoNum type="arabicParenR" startAt="9"/>
            </a:pPr>
            <a:r>
              <a:rPr lang="en-GB" dirty="0" smtClean="0">
                <a:latin typeface="Impact" pitchFamily="34" charset="0"/>
              </a:rPr>
              <a:t>9.6B is above -2.5B by… 12 .1 B</a:t>
            </a:r>
            <a:endParaRPr lang="en-GB" dirty="0">
              <a:latin typeface="Impact" pitchFamily="34" charset="0"/>
            </a:endParaRPr>
          </a:p>
          <a:p>
            <a:r>
              <a:rPr lang="en-GB" dirty="0" smtClean="0">
                <a:latin typeface="Impact" pitchFamily="34" charset="0"/>
              </a:rPr>
              <a:t>12)  Minus or Negative two point three million pounds</a:t>
            </a:r>
            <a:endParaRPr lang="en-GB" dirty="0">
              <a:latin typeface="Impact" pitchFamily="34" charset="0"/>
            </a:endParaRPr>
          </a:p>
          <a:p>
            <a:pPr marL="228600" indent="-228600">
              <a:buAutoNum type="arabicParenR"/>
            </a:pPr>
            <a:endParaRPr lang="en-GB" dirty="0" smtClean="0">
              <a:latin typeface="Impact" pitchFamily="34" charset="0"/>
            </a:endParaRPr>
          </a:p>
          <a:p>
            <a:pPr marL="228600" indent="-228600">
              <a:buAutoNum type="arabicParenR"/>
            </a:pPr>
            <a:endParaRPr lang="en-GB" dirty="0" smtClean="0">
              <a:latin typeface="Impact" pitchFamily="34" charset="0"/>
            </a:endParaRPr>
          </a:p>
        </p:txBody>
      </p:sp>
      <p:pic>
        <p:nvPicPr>
          <p:cNvPr id="22" name="Picture 2"/>
          <p:cNvPicPr>
            <a:picLocks noChangeAspect="1" noChangeArrowheads="1"/>
          </p:cNvPicPr>
          <p:nvPr/>
        </p:nvPicPr>
        <p:blipFill>
          <a:blip r:embed="rId10">
            <a:lum bright="70000" contrast="-70000"/>
            <a:extLst>
              <a:ext uri="{BEBA8EAE-BF5A-486C-A8C5-ECC9F3942E4B}">
                <a14:imgProps xmlns:a14="http://schemas.microsoft.com/office/drawing/2010/main">
                  <a14:imgLayer r:embed="rId11">
                    <a14:imgEffect>
                      <a14:artisticPaintBrush/>
                    </a14:imgEffect>
                    <a14:imgEffect>
                      <a14:sharpenSoften amount="-19000"/>
                    </a14:imgEffect>
                    <a14:imgEffect>
                      <a14:brightnessContrast bright="24000" contrast="-20000"/>
                    </a14:imgEffect>
                  </a14:imgLayer>
                </a14:imgProps>
              </a:ext>
              <a:ext uri="{28A0092B-C50C-407E-A947-70E740481C1C}">
                <a14:useLocalDpi xmlns:a14="http://schemas.microsoft.com/office/drawing/2010/main" val="0"/>
              </a:ext>
            </a:extLst>
          </a:blip>
          <a:srcRect/>
          <a:stretch>
            <a:fillRect/>
          </a:stretch>
        </p:blipFill>
        <p:spPr bwMode="auto">
          <a:xfrm>
            <a:off x="4139951" y="3764636"/>
            <a:ext cx="4646667" cy="2599411"/>
          </a:xfrm>
          <a:prstGeom prst="rect">
            <a:avLst/>
          </a:prstGeom>
          <a:noFill/>
          <a:ln>
            <a:noFill/>
          </a:ln>
          <a:effectLst>
            <a:softEdge rad="266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Oval 22"/>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Rectangle 23"/>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82056277"/>
      </p:ext>
    </p:extLst>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1" y="1033462"/>
            <a:ext cx="9143489" cy="49958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00238"/>
            <a:ext cx="9157052" cy="870565"/>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360"/>
            <a:ext cx="9186863" cy="10438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289754"/>
            <a:ext cx="6081514"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05459" y="3700814"/>
            <a:ext cx="4386904" cy="39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nip Single Corner Rectangle 2"/>
          <p:cNvSpPr/>
          <p:nvPr/>
        </p:nvSpPr>
        <p:spPr>
          <a:xfrm>
            <a:off x="3098031" y="1706480"/>
            <a:ext cx="5683275" cy="4530832"/>
          </a:xfrm>
          <a:prstGeom prst="snip1Rect">
            <a:avLst/>
          </a:prstGeom>
          <a:blipFill dpi="0" rotWithShape="1">
            <a:blip r:embed="rId5">
              <a:grayscl/>
              <a:extLst>
                <a:ext uri="{BEBA8EAE-BF5A-486C-A8C5-ECC9F3942E4B}">
                  <a14:imgProps xmlns:a14="http://schemas.microsoft.com/office/drawing/2010/main">
                    <a14:imgLayer r:embed="rId6">
                      <a14:imgEffect>
                        <a14:artisticGlowDiffused trans="74000" intensity="2"/>
                      </a14:imgEffect>
                      <a14:imgEffect>
                        <a14:colorTemperature colorTemp="8250"/>
                      </a14:imgEffect>
                      <a14:imgEffect>
                        <a14:saturation sat="227000"/>
                      </a14:imgEffect>
                      <a14:imgEffect>
                        <a14:brightnessContrast bright="40000"/>
                      </a14:imgEffect>
                    </a14:imgLayer>
                  </a14:imgProps>
                </a:ext>
              </a:extLst>
            </a:blip>
            <a:srcRect/>
            <a:stretch>
              <a:fillRect/>
            </a:stretch>
          </a:blipFill>
          <a:effectLst>
            <a:glow rad="63500">
              <a:schemeClr val="accent1">
                <a:satMod val="175000"/>
                <a:alpha val="40000"/>
              </a:schemeClr>
            </a:glow>
          </a:effectLst>
          <a:scene3d>
            <a:camera prst="orthographicFront"/>
            <a:lightRig rig="flood" dir="t"/>
          </a:scene3d>
          <a:sp3d extrusionH="76200" prstMaterial="powder">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b="1" dirty="0" smtClean="0">
                <a:solidFill>
                  <a:schemeClr val="tx1"/>
                </a:solidFill>
                <a:latin typeface="Candara" pitchFamily="34" charset="0"/>
              </a:rPr>
              <a:t>This topic starts to look at numbers as appearing on a line starting at zero (you have nothing) and continuing getting larger until infinity.  But some values can actually go below zero and the ‘Negative Numbers’ allow you to continue to count and put values to these situations.</a:t>
            </a:r>
          </a:p>
          <a:p>
            <a:pPr algn="just"/>
            <a:endParaRPr lang="en-GB" sz="1600" b="1" dirty="0">
              <a:solidFill>
                <a:schemeClr val="tx1"/>
              </a:solidFill>
              <a:latin typeface="Candara" pitchFamily="34" charset="0"/>
            </a:endParaRPr>
          </a:p>
          <a:p>
            <a:pPr algn="just"/>
            <a:r>
              <a:rPr lang="en-GB" sz="1600" b="1" dirty="0" smtClean="0">
                <a:solidFill>
                  <a:schemeClr val="tx1"/>
                </a:solidFill>
                <a:latin typeface="Candara" pitchFamily="34" charset="0"/>
              </a:rPr>
              <a:t>So negative numbers are just numbers, 1,2,3,4 etc but sort of travelling in a different direction (getting smaller rather than larger) and so can be called ‘directed numbers’ also.  Often appearing on a line of values such as a scale, they are used in measuring,  scoring and counting past zero.</a:t>
            </a:r>
          </a:p>
          <a:p>
            <a:pPr algn="just"/>
            <a:endParaRPr lang="en-GB" sz="1600" b="1" dirty="0">
              <a:solidFill>
                <a:schemeClr val="tx1"/>
              </a:solidFill>
              <a:latin typeface="Candara" pitchFamily="34" charset="0"/>
            </a:endParaRPr>
          </a:p>
          <a:p>
            <a:pPr algn="just"/>
            <a:r>
              <a:rPr lang="en-GB" sz="1600" b="1" dirty="0" smtClean="0">
                <a:solidFill>
                  <a:schemeClr val="tx1"/>
                </a:solidFill>
                <a:latin typeface="Candara" pitchFamily="34" charset="0"/>
              </a:rPr>
              <a:t>Choose an icon to select where to start</a:t>
            </a:r>
          </a:p>
          <a:p>
            <a:pPr algn="just"/>
            <a:endParaRPr lang="en-GB" sz="1600" b="1" dirty="0">
              <a:solidFill>
                <a:schemeClr val="accent3">
                  <a:lumMod val="50000"/>
                </a:schemeClr>
              </a:solidFill>
              <a:latin typeface="Candara" pitchFamily="34" charset="0"/>
            </a:endParaRPr>
          </a:p>
          <a:p>
            <a:endParaRPr lang="en-GB" sz="1600" dirty="0" smtClean="0">
              <a:solidFill>
                <a:schemeClr val="accent3">
                  <a:lumMod val="50000"/>
                </a:schemeClr>
              </a:solidFill>
            </a:endParaRPr>
          </a:p>
        </p:txBody>
      </p:sp>
      <p:sp>
        <p:nvSpPr>
          <p:cNvPr id="7" name="TextBox 6"/>
          <p:cNvSpPr txBox="1"/>
          <p:nvPr/>
        </p:nvSpPr>
        <p:spPr>
          <a:xfrm>
            <a:off x="51128" y="605193"/>
            <a:ext cx="8841352" cy="230832"/>
          </a:xfrm>
          <a:prstGeom prst="rect">
            <a:avLst/>
          </a:prstGeom>
          <a:solidFill>
            <a:schemeClr val="bg1"/>
          </a:solidFill>
        </p:spPr>
        <p:txBody>
          <a:bodyPr wrap="square" rtlCol="0">
            <a:spAutoFit/>
          </a:bodyPr>
          <a:lstStyle/>
          <a:p>
            <a:r>
              <a:rPr lang="en-GB" sz="900" b="1" dirty="0" smtClean="0"/>
              <a:t> Home                     Warm up          Progress Check 1     Video/Discuss        Vocab / jobs           Lesson                   Activities          Quizzes      Topic Answers   Progress Check </a:t>
            </a:r>
            <a:r>
              <a:rPr lang="en-GB" sz="900" b="1" dirty="0"/>
              <a:t>2 </a:t>
            </a:r>
            <a:r>
              <a:rPr lang="en-GB" sz="900" b="1" dirty="0" smtClean="0"/>
              <a:t>   Cont</a:t>
            </a:r>
            <a:r>
              <a:rPr lang="en-GB" sz="900" b="1" dirty="0"/>
              <a:t>. Learning </a:t>
            </a:r>
          </a:p>
        </p:txBody>
      </p:sp>
      <p:sp>
        <p:nvSpPr>
          <p:cNvPr id="4" name="Rectangle 3">
            <a:hlinkClick r:id="rId7" action="ppaction://hlinksldjump"/>
          </p:cNvPr>
          <p:cNvSpPr/>
          <p:nvPr/>
        </p:nvSpPr>
        <p:spPr>
          <a:xfrm>
            <a:off x="2560334" y="87823"/>
            <a:ext cx="636039" cy="5173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049"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8780" y="104273"/>
            <a:ext cx="503651" cy="42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7265" y="47571"/>
            <a:ext cx="618810" cy="59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6096" y="37527"/>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934" y="36452"/>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1888" y="49893"/>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72638" y="64045"/>
            <a:ext cx="489777" cy="48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a:hlinkClick r:id="rId19" action="ppaction://hlinksldjump"/>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516216" y="67655"/>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a:hlinkClick r:id="rId21"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6296" y="18931"/>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hlinkClick r:id="rId13" action="ppaction://hlinksldjump"/>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128" y="115843"/>
            <a:ext cx="719214" cy="49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23">
            <a:duotone>
              <a:schemeClr val="accent5">
                <a:shade val="45000"/>
                <a:satMod val="135000"/>
              </a:schemeClr>
              <a:prstClr val="white"/>
            </a:duotone>
            <a:extLst>
              <a:ext uri="{BEBA8EAE-BF5A-486C-A8C5-ECC9F3942E4B}">
                <a14:imgProps xmlns:a14="http://schemas.microsoft.com/office/drawing/2010/main">
                  <a14:imgLayer r:embed="rId2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269133" y="1515972"/>
            <a:ext cx="286642"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770342" y="605193"/>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2" name="Straight Connector 41"/>
          <p:cNvCxnSpPr/>
          <p:nvPr/>
        </p:nvCxnSpPr>
        <p:spPr>
          <a:xfrm>
            <a:off x="1619672" y="605193"/>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3" name="Straight Connector 42"/>
          <p:cNvCxnSpPr/>
          <p:nvPr/>
        </p:nvCxnSpPr>
        <p:spPr>
          <a:xfrm>
            <a:off x="2483768" y="595607"/>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4" name="Straight Connector 43"/>
          <p:cNvCxnSpPr/>
          <p:nvPr/>
        </p:nvCxnSpPr>
        <p:spPr>
          <a:xfrm>
            <a:off x="3347864" y="595607"/>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5" name="Straight Connector 44"/>
          <p:cNvCxnSpPr/>
          <p:nvPr/>
        </p:nvCxnSpPr>
        <p:spPr>
          <a:xfrm>
            <a:off x="4139952" y="581686"/>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6" name="Straight Connector 45"/>
          <p:cNvCxnSpPr/>
          <p:nvPr/>
        </p:nvCxnSpPr>
        <p:spPr>
          <a:xfrm>
            <a:off x="4932040" y="586021"/>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7" name="Straight Connector 46"/>
          <p:cNvCxnSpPr/>
          <p:nvPr/>
        </p:nvCxnSpPr>
        <p:spPr>
          <a:xfrm>
            <a:off x="5652120" y="581686"/>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8" name="Straight Connector 47"/>
          <p:cNvCxnSpPr/>
          <p:nvPr/>
        </p:nvCxnSpPr>
        <p:spPr>
          <a:xfrm>
            <a:off x="6324539" y="605193"/>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9" name="Straight Connector 48"/>
          <p:cNvCxnSpPr/>
          <p:nvPr/>
        </p:nvCxnSpPr>
        <p:spPr>
          <a:xfrm>
            <a:off x="7092280" y="610238"/>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0" name="Straight Connector 49"/>
          <p:cNvCxnSpPr/>
          <p:nvPr/>
        </p:nvCxnSpPr>
        <p:spPr>
          <a:xfrm>
            <a:off x="7956376" y="605193"/>
            <a:ext cx="0" cy="230832"/>
          </a:xfrm>
          <a:prstGeom prst="line">
            <a:avLst/>
          </a:prstGeom>
        </p:spPr>
        <p:style>
          <a:lnRef idx="2">
            <a:schemeClr val="accent5"/>
          </a:lnRef>
          <a:fillRef idx="0">
            <a:schemeClr val="accent5"/>
          </a:fillRef>
          <a:effectRef idx="1">
            <a:schemeClr val="accent5"/>
          </a:effectRef>
          <a:fontRef idx="minor">
            <a:schemeClr val="tx1"/>
          </a:fontRef>
        </p:style>
      </p:cxnSp>
      <p:grpSp>
        <p:nvGrpSpPr>
          <p:cNvPr id="2" name="Group 1"/>
          <p:cNvGrpSpPr/>
          <p:nvPr/>
        </p:nvGrpSpPr>
        <p:grpSpPr>
          <a:xfrm>
            <a:off x="354788" y="1300296"/>
            <a:ext cx="2200987" cy="4532570"/>
            <a:chOff x="354788" y="1300296"/>
            <a:chExt cx="2200987" cy="4532570"/>
          </a:xfrm>
        </p:grpSpPr>
        <p:pic>
          <p:nvPicPr>
            <p:cNvPr id="38" name="Picture 3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37" name="Picture 36"/>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51" name="Text Box 2"/>
          <p:cNvSpPr txBox="1">
            <a:spLocks noChangeArrowheads="1"/>
          </p:cNvSpPr>
          <p:nvPr/>
        </p:nvSpPr>
        <p:spPr bwMode="auto">
          <a:xfrm>
            <a:off x="770342" y="4077072"/>
            <a:ext cx="1125340" cy="729430"/>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dirty="0">
                <a:solidFill>
                  <a:srgbClr val="FFFFFF"/>
                </a:solidFill>
                <a:effectLst/>
                <a:latin typeface="Line Printer (PC)"/>
                <a:ea typeface="Calibri"/>
                <a:cs typeface="Times New Roman"/>
              </a:rPr>
              <a:t>negative</a:t>
            </a:r>
            <a:endParaRPr lang="en-GB" dirty="0">
              <a:effectLst/>
              <a:latin typeface="Calibri"/>
              <a:ea typeface="Calibri"/>
              <a:cs typeface="Times New Roman"/>
            </a:endParaRPr>
          </a:p>
          <a:p>
            <a:pPr algn="r">
              <a:lnSpc>
                <a:spcPct val="115000"/>
              </a:lnSpc>
              <a:spcAft>
                <a:spcPts val="0"/>
              </a:spcAft>
            </a:pPr>
            <a:r>
              <a:rPr lang="en-GB" dirty="0">
                <a:solidFill>
                  <a:srgbClr val="FFFFFF"/>
                </a:solidFill>
                <a:effectLst/>
                <a:latin typeface="Line Printer (PC)"/>
                <a:ea typeface="Calibri"/>
                <a:cs typeface="Times New Roman"/>
              </a:rPr>
              <a:t>numbers</a:t>
            </a:r>
            <a:endParaRPr lang="en-GB" dirty="0">
              <a:effectLst/>
              <a:latin typeface="Calibri"/>
              <a:ea typeface="Calibri"/>
              <a:cs typeface="Times New Roman"/>
            </a:endParaRPr>
          </a:p>
        </p:txBody>
      </p:sp>
      <p:sp>
        <p:nvSpPr>
          <p:cNvPr id="79" name="Text Box 2"/>
          <p:cNvSpPr txBox="1">
            <a:spLocks noChangeArrowheads="1"/>
          </p:cNvSpPr>
          <p:nvPr/>
        </p:nvSpPr>
        <p:spPr bwMode="auto">
          <a:xfrm>
            <a:off x="1929462" y="979053"/>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Topic Introduction  : Negative Numbers </a:t>
            </a:r>
            <a:endParaRPr lang="en-GB" sz="1100" dirty="0">
              <a:effectLst/>
              <a:latin typeface="Calibri"/>
              <a:ea typeface="Calibri"/>
              <a:cs typeface="Times New Roman"/>
            </a:endParaRPr>
          </a:p>
        </p:txBody>
      </p:sp>
      <p:grpSp>
        <p:nvGrpSpPr>
          <p:cNvPr id="39" name="Group 38"/>
          <p:cNvGrpSpPr/>
          <p:nvPr/>
        </p:nvGrpSpPr>
        <p:grpSpPr>
          <a:xfrm>
            <a:off x="8068127" y="1029202"/>
            <a:ext cx="893204" cy="923330"/>
            <a:chOff x="8143292" y="851570"/>
            <a:chExt cx="893204" cy="923330"/>
          </a:xfrm>
        </p:grpSpPr>
        <p:sp>
          <p:nvSpPr>
            <p:cNvPr id="41" name="Oval 40"/>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2" name="Rectangle 51"/>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2306714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TOPIC ANSWERS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1" name="Group 10"/>
          <p:cNvGrpSpPr/>
          <p:nvPr/>
        </p:nvGrpSpPr>
        <p:grpSpPr>
          <a:xfrm>
            <a:off x="109683" y="1179428"/>
            <a:ext cx="8854806" cy="5345916"/>
            <a:chOff x="3274536" y="1289754"/>
            <a:chExt cx="5506770" cy="4803631"/>
          </a:xfrm>
        </p:grpSpPr>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7784" y="634752"/>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11805" y="162059"/>
            <a:ext cx="782980" cy="1496806"/>
            <a:chOff x="354788" y="1300296"/>
            <a:chExt cx="2200987" cy="4532570"/>
          </a:xfrm>
        </p:grpSpPr>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pic>
        <p:nvPicPr>
          <p:cNvPr id="5122" name="Picture 2" descr="http://t0.gstatic.com/images?q=tbn:ANd9GcQ11X8Ots2J8jtnTwtztzVNQwJdk0rJWjmUI0P-3Rxv7Aqoffj_8g">
            <a:hlinkClick r:id="rId10"/>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236688" y="1556792"/>
            <a:ext cx="8583784" cy="491171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827584" y="1741458"/>
            <a:ext cx="3600400" cy="5078313"/>
          </a:xfrm>
          <a:prstGeom prst="rect">
            <a:avLst/>
          </a:prstGeom>
        </p:spPr>
        <p:txBody>
          <a:bodyPr wrap="square">
            <a:spAutoFit/>
          </a:bodyPr>
          <a:lstStyle/>
          <a:p>
            <a:r>
              <a:rPr lang="en-GB" sz="1200" dirty="0" smtClean="0">
                <a:latin typeface="Impact" pitchFamily="34" charset="0"/>
              </a:rPr>
              <a:t>Lesson Practice : Just the numbers</a:t>
            </a:r>
          </a:p>
          <a:p>
            <a:pPr marL="228600" indent="-228600">
              <a:buAutoNum type="arabicParenR"/>
            </a:pPr>
            <a:r>
              <a:rPr lang="en-GB" sz="1200" dirty="0" smtClean="0">
                <a:latin typeface="Impact" pitchFamily="34" charset="0"/>
              </a:rPr>
              <a:t>-3,  -2,  4,  7</a:t>
            </a:r>
          </a:p>
          <a:p>
            <a:pPr marL="228600" indent="-228600">
              <a:buAutoNum type="arabicParenR"/>
            </a:pPr>
            <a:r>
              <a:rPr lang="en-GB" sz="1200" dirty="0" smtClean="0">
                <a:latin typeface="Impact" pitchFamily="34" charset="0"/>
              </a:rPr>
              <a:t>-9,  0,  2,  6,  11</a:t>
            </a:r>
          </a:p>
          <a:p>
            <a:pPr marL="228600" indent="-228600">
              <a:buAutoNum type="arabicParenR"/>
            </a:pPr>
            <a:r>
              <a:rPr lang="en-GB" sz="1200" dirty="0" smtClean="0">
                <a:latin typeface="Impact" pitchFamily="34" charset="0"/>
              </a:rPr>
              <a:t>-8,  -2,  -1,  2,  8</a:t>
            </a:r>
          </a:p>
          <a:p>
            <a:pPr marL="228600" indent="-228600">
              <a:buAutoNum type="arabicParenR"/>
            </a:pPr>
            <a:r>
              <a:rPr lang="en-GB" sz="1200" dirty="0" smtClean="0">
                <a:latin typeface="Impact" pitchFamily="34" charset="0"/>
              </a:rPr>
              <a:t>-20,  -7,  -4,  0,  3,  16</a:t>
            </a:r>
          </a:p>
          <a:p>
            <a:pPr marL="228600" indent="-228600">
              <a:buAutoNum type="arabicParenR"/>
            </a:pPr>
            <a:r>
              <a:rPr lang="en-GB" sz="1200" dirty="0" smtClean="0">
                <a:latin typeface="Impact" pitchFamily="34" charset="0"/>
              </a:rPr>
              <a:t>-25,  -20,  -14,  -1,  14,  25</a:t>
            </a:r>
          </a:p>
          <a:p>
            <a:pPr marL="228600" indent="-228600">
              <a:buAutoNum type="arabicParenR"/>
            </a:pPr>
            <a:endParaRPr lang="en-GB" sz="1200" dirty="0">
              <a:latin typeface="Impact" pitchFamily="34" charset="0"/>
            </a:endParaRPr>
          </a:p>
          <a:p>
            <a:pPr marL="228600" indent="-228600">
              <a:buAutoNum type="arabicParenR"/>
            </a:pPr>
            <a:r>
              <a:rPr lang="en-GB" sz="1200" dirty="0" smtClean="0">
                <a:latin typeface="Impact" pitchFamily="34" charset="0"/>
              </a:rPr>
              <a:t>150,  65,  -65,  -100</a:t>
            </a:r>
          </a:p>
          <a:p>
            <a:pPr marL="228600" indent="-228600">
              <a:buAutoNum type="arabicParenR"/>
            </a:pPr>
            <a:r>
              <a:rPr lang="en-GB" sz="1200" dirty="0" smtClean="0">
                <a:latin typeface="Impact" pitchFamily="34" charset="0"/>
              </a:rPr>
              <a:t>700,  400,  -400,  -700,  -800</a:t>
            </a:r>
          </a:p>
          <a:p>
            <a:pPr marL="228600" indent="-228600">
              <a:buAutoNum type="arabicParenR"/>
            </a:pPr>
            <a:r>
              <a:rPr lang="en-GB" sz="1200" dirty="0" smtClean="0">
                <a:latin typeface="Impact" pitchFamily="34" charset="0"/>
              </a:rPr>
              <a:t>1000,  800,  350,  -150,  -530</a:t>
            </a:r>
          </a:p>
          <a:p>
            <a:pPr marL="228600" indent="-228600">
              <a:buAutoNum type="arabicParenR"/>
            </a:pPr>
            <a:r>
              <a:rPr lang="en-GB" sz="1200" dirty="0" smtClean="0">
                <a:latin typeface="Impact" pitchFamily="34" charset="0"/>
              </a:rPr>
              <a:t>-29,  -36,  -72,  -84,  -100</a:t>
            </a:r>
          </a:p>
          <a:p>
            <a:pPr marL="228600" indent="-228600">
              <a:buAutoNum type="arabicParenR"/>
            </a:pPr>
            <a:r>
              <a:rPr lang="en-GB" sz="1200" dirty="0" smtClean="0">
                <a:latin typeface="Impact" pitchFamily="34" charset="0"/>
              </a:rPr>
              <a:t>1200,  75,  -89,  -250,  -600</a:t>
            </a:r>
          </a:p>
          <a:p>
            <a:pPr marL="228600" indent="-228600">
              <a:buAutoNum type="arabicParenR"/>
            </a:pPr>
            <a:endParaRPr lang="en-GB" sz="1200" dirty="0">
              <a:latin typeface="Impact" pitchFamily="34" charset="0"/>
            </a:endParaRPr>
          </a:p>
          <a:p>
            <a:pPr marL="228600" indent="-228600">
              <a:buAutoNum type="arabicParenR"/>
            </a:pPr>
            <a:r>
              <a:rPr lang="en-GB" sz="1200" dirty="0" smtClean="0">
                <a:latin typeface="Impact" pitchFamily="34" charset="0"/>
              </a:rPr>
              <a:t>12</a:t>
            </a:r>
          </a:p>
          <a:p>
            <a:pPr marL="228600" indent="-228600">
              <a:buAutoNum type="arabicParenR"/>
            </a:pPr>
            <a:r>
              <a:rPr lang="en-GB" sz="1200" dirty="0" smtClean="0">
                <a:latin typeface="Impact" pitchFamily="34" charset="0"/>
              </a:rPr>
              <a:t>10</a:t>
            </a:r>
          </a:p>
          <a:p>
            <a:pPr marL="228600" indent="-228600">
              <a:buAutoNum type="arabicParenR"/>
            </a:pPr>
            <a:r>
              <a:rPr lang="en-GB" sz="1200" dirty="0" smtClean="0">
                <a:latin typeface="Impact" pitchFamily="34" charset="0"/>
              </a:rPr>
              <a:t>14</a:t>
            </a:r>
          </a:p>
          <a:p>
            <a:pPr marL="228600" indent="-228600">
              <a:buAutoNum type="arabicParenR"/>
            </a:pPr>
            <a:r>
              <a:rPr lang="en-GB" sz="1200" dirty="0" smtClean="0">
                <a:latin typeface="Impact" pitchFamily="34" charset="0"/>
              </a:rPr>
              <a:t>21</a:t>
            </a:r>
          </a:p>
          <a:p>
            <a:pPr marL="228600" indent="-228600">
              <a:buAutoNum type="arabicParenR"/>
            </a:pPr>
            <a:r>
              <a:rPr lang="en-GB" sz="1200" dirty="0" smtClean="0">
                <a:latin typeface="Impact" pitchFamily="34" charset="0"/>
              </a:rPr>
              <a:t>40</a:t>
            </a:r>
          </a:p>
          <a:p>
            <a:pPr marL="228600" indent="-228600">
              <a:buAutoNum type="arabicParenR"/>
            </a:pPr>
            <a:r>
              <a:rPr lang="en-GB" sz="1200" dirty="0" smtClean="0">
                <a:latin typeface="Impact" pitchFamily="34" charset="0"/>
              </a:rPr>
              <a:t>20</a:t>
            </a:r>
          </a:p>
          <a:p>
            <a:pPr marL="228600" indent="-228600">
              <a:buAutoNum type="arabicParenR"/>
            </a:pPr>
            <a:r>
              <a:rPr lang="en-GB" sz="1200" dirty="0" smtClean="0">
                <a:latin typeface="Impact" pitchFamily="34" charset="0"/>
              </a:rPr>
              <a:t>3</a:t>
            </a:r>
          </a:p>
          <a:p>
            <a:pPr marL="228600" indent="-228600">
              <a:buAutoNum type="arabicParenR"/>
            </a:pPr>
            <a:r>
              <a:rPr lang="en-GB" sz="1200" dirty="0" smtClean="0">
                <a:latin typeface="Impact" pitchFamily="34" charset="0"/>
              </a:rPr>
              <a:t>33</a:t>
            </a:r>
          </a:p>
          <a:p>
            <a:pPr marL="228600" indent="-228600">
              <a:buAutoNum type="arabicParenR"/>
            </a:pPr>
            <a:endParaRPr lang="en-GB" sz="1200" dirty="0">
              <a:latin typeface="Impact" pitchFamily="34" charset="0"/>
            </a:endParaRPr>
          </a:p>
          <a:p>
            <a:pPr marL="228600" indent="-228600">
              <a:buAutoNum type="arabicParenR"/>
            </a:pPr>
            <a:r>
              <a:rPr lang="en-GB" sz="1200" dirty="0" smtClean="0">
                <a:latin typeface="Impact" pitchFamily="34" charset="0"/>
              </a:rPr>
              <a:t> 8</a:t>
            </a:r>
          </a:p>
          <a:p>
            <a:pPr marL="228600" indent="-228600">
              <a:buAutoNum type="arabicParenR"/>
            </a:pPr>
            <a:r>
              <a:rPr lang="en-GB" sz="1200" dirty="0" smtClean="0">
                <a:latin typeface="Impact" pitchFamily="34" charset="0"/>
              </a:rPr>
              <a:t> 8</a:t>
            </a:r>
          </a:p>
          <a:p>
            <a:pPr marL="228600" indent="-228600">
              <a:buAutoNum type="arabicParenR"/>
            </a:pPr>
            <a:endParaRPr lang="en-GB" sz="1200" dirty="0">
              <a:latin typeface="Impact" pitchFamily="34" charset="0"/>
            </a:endParaRPr>
          </a:p>
          <a:p>
            <a:pPr marL="228600" indent="-228600">
              <a:buAutoNum type="arabicParenR"/>
            </a:pPr>
            <a:endParaRPr lang="en-GB" sz="1200" dirty="0" smtClean="0">
              <a:latin typeface="Impact" pitchFamily="34" charset="0"/>
            </a:endParaRPr>
          </a:p>
          <a:p>
            <a:pPr marL="228600" indent="-228600">
              <a:buAutoNum type="arabicParenR"/>
            </a:pPr>
            <a:endParaRPr lang="en-GB" sz="1200" dirty="0" smtClean="0">
              <a:latin typeface="Impact" pitchFamily="34" charset="0"/>
            </a:endParaRPr>
          </a:p>
        </p:txBody>
      </p:sp>
      <p:sp>
        <p:nvSpPr>
          <p:cNvPr id="20" name="Rectangle 19"/>
          <p:cNvSpPr/>
          <p:nvPr/>
        </p:nvSpPr>
        <p:spPr>
          <a:xfrm>
            <a:off x="4788024" y="1746929"/>
            <a:ext cx="3600400" cy="4708981"/>
          </a:xfrm>
          <a:prstGeom prst="rect">
            <a:avLst/>
          </a:prstGeom>
        </p:spPr>
        <p:txBody>
          <a:bodyPr wrap="square">
            <a:spAutoFit/>
          </a:bodyPr>
          <a:lstStyle/>
          <a:p>
            <a:pPr marL="228600" indent="-228600">
              <a:buAutoNum type="arabicParenR" startAt="21"/>
            </a:pPr>
            <a:r>
              <a:rPr lang="en-GB" sz="1200" dirty="0" smtClean="0">
                <a:latin typeface="Impact" pitchFamily="34" charset="0"/>
              </a:rPr>
              <a:t>18</a:t>
            </a:r>
          </a:p>
          <a:p>
            <a:pPr marL="228600" indent="-228600">
              <a:buAutoNum type="arabicParenR" startAt="21"/>
            </a:pPr>
            <a:r>
              <a:rPr lang="en-GB" sz="1200" dirty="0">
                <a:latin typeface="Impact" pitchFamily="34" charset="0"/>
              </a:rPr>
              <a:t> </a:t>
            </a:r>
            <a:r>
              <a:rPr lang="en-GB" sz="1200" dirty="0" smtClean="0">
                <a:latin typeface="Impact" pitchFamily="34" charset="0"/>
              </a:rPr>
              <a:t> 13</a:t>
            </a:r>
          </a:p>
          <a:p>
            <a:pPr marL="228600" indent="-228600">
              <a:buAutoNum type="arabicParenR" startAt="21"/>
            </a:pPr>
            <a:r>
              <a:rPr lang="en-GB" sz="1200" dirty="0">
                <a:latin typeface="Impact" pitchFamily="34" charset="0"/>
              </a:rPr>
              <a:t> </a:t>
            </a:r>
            <a:r>
              <a:rPr lang="en-GB" sz="1200" dirty="0" smtClean="0">
                <a:latin typeface="Impact" pitchFamily="34" charset="0"/>
              </a:rPr>
              <a:t> 4</a:t>
            </a:r>
          </a:p>
          <a:p>
            <a:pPr marL="228600" indent="-228600">
              <a:buAutoNum type="arabicParenR" startAt="21"/>
            </a:pPr>
            <a:endParaRPr lang="en-GB" sz="1200" dirty="0">
              <a:latin typeface="Impact" pitchFamily="34" charset="0"/>
            </a:endParaRPr>
          </a:p>
          <a:p>
            <a:pPr marL="228600" indent="-228600">
              <a:buAutoNum type="arabicParenR" startAt="21"/>
            </a:pPr>
            <a:r>
              <a:rPr lang="en-GB" sz="1200" dirty="0" smtClean="0">
                <a:latin typeface="Impact" pitchFamily="34" charset="0"/>
              </a:rPr>
              <a:t> 410</a:t>
            </a:r>
          </a:p>
          <a:p>
            <a:pPr marL="228600" indent="-228600">
              <a:buAutoNum type="arabicParenR" startAt="21"/>
            </a:pPr>
            <a:r>
              <a:rPr lang="en-GB" sz="1200" dirty="0">
                <a:latin typeface="Impact" pitchFamily="34" charset="0"/>
              </a:rPr>
              <a:t> </a:t>
            </a:r>
            <a:r>
              <a:rPr lang="en-GB" sz="1200" dirty="0" smtClean="0">
                <a:latin typeface="Impact" pitchFamily="34" charset="0"/>
              </a:rPr>
              <a:t> 660</a:t>
            </a:r>
          </a:p>
          <a:p>
            <a:pPr marL="228600" indent="-228600">
              <a:buAutoNum type="arabicParenR" startAt="21"/>
            </a:pPr>
            <a:r>
              <a:rPr lang="en-GB" sz="1200" dirty="0" smtClean="0">
                <a:latin typeface="Impact" pitchFamily="34" charset="0"/>
              </a:rPr>
              <a:t>170</a:t>
            </a:r>
          </a:p>
          <a:p>
            <a:pPr marL="228600" indent="-228600">
              <a:buAutoNum type="arabicParenR" startAt="21"/>
            </a:pPr>
            <a:r>
              <a:rPr lang="en-GB" sz="1200" dirty="0" smtClean="0">
                <a:latin typeface="Impact" pitchFamily="34" charset="0"/>
              </a:rPr>
              <a:t>380</a:t>
            </a:r>
          </a:p>
          <a:p>
            <a:pPr marL="228600" indent="-228600">
              <a:buAutoNum type="arabicParenR" startAt="21"/>
            </a:pPr>
            <a:r>
              <a:rPr lang="en-GB" sz="1200" dirty="0">
                <a:latin typeface="Impact" pitchFamily="34" charset="0"/>
              </a:rPr>
              <a:t> </a:t>
            </a:r>
            <a:r>
              <a:rPr lang="en-GB" sz="1200" dirty="0" smtClean="0">
                <a:latin typeface="Impact" pitchFamily="34" charset="0"/>
              </a:rPr>
              <a:t> 610</a:t>
            </a:r>
          </a:p>
          <a:p>
            <a:pPr marL="228600" indent="-228600">
              <a:buAutoNum type="arabicParenR" startAt="21"/>
            </a:pPr>
            <a:r>
              <a:rPr lang="en-GB" sz="1200" dirty="0">
                <a:latin typeface="Impact" pitchFamily="34" charset="0"/>
              </a:rPr>
              <a:t> </a:t>
            </a:r>
            <a:r>
              <a:rPr lang="en-GB" sz="1200" dirty="0" smtClean="0">
                <a:latin typeface="Impact" pitchFamily="34" charset="0"/>
              </a:rPr>
              <a:t> 3000</a:t>
            </a:r>
          </a:p>
          <a:p>
            <a:pPr marL="228600" indent="-228600">
              <a:buAutoNum type="arabicParenR" startAt="21"/>
            </a:pPr>
            <a:r>
              <a:rPr lang="en-GB" sz="1200" dirty="0" smtClean="0">
                <a:latin typeface="Impact" pitchFamily="34" charset="0"/>
              </a:rPr>
              <a:t>  601</a:t>
            </a:r>
          </a:p>
          <a:p>
            <a:pPr marL="228600" indent="-228600">
              <a:buAutoNum type="arabicParenR" startAt="21"/>
            </a:pPr>
            <a:endParaRPr lang="en-GB" sz="1200" dirty="0" smtClean="0">
              <a:latin typeface="Impact" pitchFamily="34" charset="0"/>
            </a:endParaRPr>
          </a:p>
          <a:p>
            <a:pPr marL="228600" indent="-228600">
              <a:buAutoNum type="arabicParenR" startAt="21"/>
            </a:pPr>
            <a:r>
              <a:rPr lang="en-GB" sz="1200" dirty="0">
                <a:latin typeface="Impact" pitchFamily="34" charset="0"/>
              </a:rPr>
              <a:t> </a:t>
            </a:r>
            <a:r>
              <a:rPr lang="en-GB" sz="1200" dirty="0" smtClean="0">
                <a:latin typeface="Impact" pitchFamily="34" charset="0"/>
              </a:rPr>
              <a:t> 16,200,000 or 16.2M</a:t>
            </a:r>
          </a:p>
          <a:p>
            <a:pPr marL="228600" indent="-228600">
              <a:buAutoNum type="arabicParenR" startAt="21"/>
            </a:pPr>
            <a:r>
              <a:rPr lang="en-GB" sz="1200" dirty="0">
                <a:latin typeface="Impact" pitchFamily="34" charset="0"/>
              </a:rPr>
              <a:t> </a:t>
            </a:r>
            <a:r>
              <a:rPr lang="en-GB" sz="1200" dirty="0" smtClean="0">
                <a:latin typeface="Impact" pitchFamily="34" charset="0"/>
              </a:rPr>
              <a:t> 2,006,000,000 or 2.006B</a:t>
            </a:r>
          </a:p>
          <a:p>
            <a:pPr marL="228600" indent="-228600">
              <a:buAutoNum type="arabicParenR" startAt="21"/>
            </a:pPr>
            <a:r>
              <a:rPr lang="en-GB" sz="1200" dirty="0">
                <a:latin typeface="Impact" pitchFamily="34" charset="0"/>
              </a:rPr>
              <a:t> </a:t>
            </a:r>
            <a:r>
              <a:rPr lang="en-GB" sz="1200" dirty="0" smtClean="0">
                <a:latin typeface="Impact" pitchFamily="34" charset="0"/>
              </a:rPr>
              <a:t> 1,900,000 or 1.9M</a:t>
            </a:r>
          </a:p>
          <a:p>
            <a:pPr marL="228600" indent="-228600">
              <a:buAutoNum type="arabicParenR" startAt="21"/>
            </a:pPr>
            <a:r>
              <a:rPr lang="en-GB" sz="1200" dirty="0">
                <a:latin typeface="Impact" pitchFamily="34" charset="0"/>
              </a:rPr>
              <a:t> </a:t>
            </a:r>
            <a:r>
              <a:rPr lang="en-GB" sz="1200" dirty="0" smtClean="0">
                <a:latin typeface="Impact" pitchFamily="34" charset="0"/>
              </a:rPr>
              <a:t> 83,000  or 83K</a:t>
            </a:r>
          </a:p>
          <a:p>
            <a:pPr marL="228600" indent="-228600">
              <a:buAutoNum type="arabicParenR" startAt="21"/>
            </a:pPr>
            <a:r>
              <a:rPr lang="en-GB" sz="1200" dirty="0">
                <a:latin typeface="Impact" pitchFamily="34" charset="0"/>
              </a:rPr>
              <a:t> </a:t>
            </a:r>
            <a:r>
              <a:rPr lang="en-GB" sz="1200" dirty="0" smtClean="0">
                <a:latin typeface="Impact" pitchFamily="34" charset="0"/>
              </a:rPr>
              <a:t> 1,800,000 or 1,8M</a:t>
            </a:r>
          </a:p>
          <a:p>
            <a:pPr marL="228600" indent="-228600">
              <a:buAutoNum type="arabicParenR" startAt="21"/>
            </a:pPr>
            <a:r>
              <a:rPr lang="en-GB" sz="1200" dirty="0">
                <a:latin typeface="Impact" pitchFamily="34" charset="0"/>
              </a:rPr>
              <a:t> </a:t>
            </a:r>
            <a:r>
              <a:rPr lang="en-GB" sz="1200" dirty="0" smtClean="0">
                <a:latin typeface="Impact" pitchFamily="34" charset="0"/>
              </a:rPr>
              <a:t> 14,000,000,000 or 14B</a:t>
            </a:r>
          </a:p>
          <a:p>
            <a:pPr marL="228600" indent="-228600">
              <a:buAutoNum type="arabicParenR" startAt="21"/>
            </a:pPr>
            <a:r>
              <a:rPr lang="en-GB" sz="1200" dirty="0">
                <a:latin typeface="Impact" pitchFamily="34" charset="0"/>
              </a:rPr>
              <a:t> </a:t>
            </a:r>
            <a:r>
              <a:rPr lang="en-GB" sz="1200" dirty="0" smtClean="0">
                <a:latin typeface="Impact" pitchFamily="34" charset="0"/>
              </a:rPr>
              <a:t> 230,000  or 230K</a:t>
            </a:r>
            <a:endParaRPr lang="en-GB" sz="1200" dirty="0">
              <a:latin typeface="Impact" pitchFamily="34" charset="0"/>
            </a:endParaRPr>
          </a:p>
          <a:p>
            <a:pPr marL="228600" indent="-228600">
              <a:buAutoNum type="arabicParenR"/>
            </a:pPr>
            <a:endParaRPr lang="en-GB" sz="1200" dirty="0" smtClean="0">
              <a:latin typeface="Impact" pitchFamily="34" charset="0"/>
            </a:endParaRPr>
          </a:p>
          <a:p>
            <a:r>
              <a:rPr lang="en-GB" sz="1200" dirty="0" smtClean="0">
                <a:latin typeface="Impact" pitchFamily="34" charset="0"/>
              </a:rPr>
              <a:t>Lesson Practice: Word Problems</a:t>
            </a:r>
          </a:p>
          <a:p>
            <a:endParaRPr lang="en-GB" sz="1200" dirty="0">
              <a:latin typeface="Impact" pitchFamily="34" charset="0"/>
            </a:endParaRPr>
          </a:p>
          <a:p>
            <a:r>
              <a:rPr lang="en-GB" sz="1200" dirty="0" smtClean="0">
                <a:latin typeface="Impact" pitchFamily="34" charset="0"/>
              </a:rPr>
              <a:t>Q1…  Mike and Malcolm are 40km from each </a:t>
            </a:r>
            <a:r>
              <a:rPr lang="en-GB" sz="1200" dirty="0" err="1" smtClean="0">
                <a:latin typeface="Impact" pitchFamily="34" charset="0"/>
              </a:rPr>
              <a:t>oth</a:t>
            </a:r>
            <a:r>
              <a:rPr lang="en-GB" sz="1200" dirty="0" smtClean="0">
                <a:latin typeface="Impact" pitchFamily="34" charset="0"/>
              </a:rPr>
              <a:t>  </a:t>
            </a:r>
            <a:r>
              <a:rPr lang="en-GB" sz="1200" dirty="0" err="1" smtClean="0">
                <a:latin typeface="Impact" pitchFamily="34" charset="0"/>
              </a:rPr>
              <a:t>er</a:t>
            </a:r>
            <a:endParaRPr lang="en-GB" sz="1200" dirty="0" smtClean="0">
              <a:latin typeface="Impact" pitchFamily="34" charset="0"/>
            </a:endParaRPr>
          </a:p>
          <a:p>
            <a:r>
              <a:rPr lang="en-GB" sz="1200" dirty="0" smtClean="0">
                <a:latin typeface="Impact" pitchFamily="34" charset="0"/>
              </a:rPr>
              <a:t>Q2… I was paid £315 </a:t>
            </a:r>
          </a:p>
          <a:p>
            <a:endParaRPr lang="en-GB" sz="1200" dirty="0" smtClean="0">
              <a:latin typeface="Impact" pitchFamily="34" charset="0"/>
            </a:endParaRPr>
          </a:p>
        </p:txBody>
      </p:sp>
      <p:sp>
        <p:nvSpPr>
          <p:cNvPr id="21" name="Oval 20"/>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3717750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TOPIC ANSWERS 2</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1" name="Group 10"/>
          <p:cNvGrpSpPr/>
          <p:nvPr/>
        </p:nvGrpSpPr>
        <p:grpSpPr>
          <a:xfrm>
            <a:off x="109683" y="1179428"/>
            <a:ext cx="8854806" cy="5345916"/>
            <a:chOff x="3274536" y="1289754"/>
            <a:chExt cx="5506770" cy="4803631"/>
          </a:xfrm>
        </p:grpSpPr>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7784" y="634752"/>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11805" y="162059"/>
            <a:ext cx="782980" cy="1496806"/>
            <a:chOff x="354788" y="1300296"/>
            <a:chExt cx="2200987" cy="4532570"/>
          </a:xfrm>
        </p:grpSpPr>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19" name="Rectangle 18"/>
          <p:cNvSpPr/>
          <p:nvPr/>
        </p:nvSpPr>
        <p:spPr>
          <a:xfrm>
            <a:off x="251521" y="1741458"/>
            <a:ext cx="3600400" cy="4708981"/>
          </a:xfrm>
          <a:prstGeom prst="rect">
            <a:avLst/>
          </a:prstGeom>
        </p:spPr>
        <p:txBody>
          <a:bodyPr wrap="square">
            <a:spAutoFit/>
          </a:bodyPr>
          <a:lstStyle/>
          <a:p>
            <a:r>
              <a:rPr lang="en-GB" sz="1200" dirty="0" smtClean="0">
                <a:latin typeface="Impact" pitchFamily="34" charset="0"/>
              </a:rPr>
              <a:t>Lesson Practice: Word Problems cont.</a:t>
            </a:r>
          </a:p>
          <a:p>
            <a:endParaRPr lang="en-GB" sz="1200" dirty="0">
              <a:latin typeface="Impact" pitchFamily="34" charset="0"/>
            </a:endParaRPr>
          </a:p>
          <a:p>
            <a:r>
              <a:rPr lang="en-GB" sz="1200" dirty="0" smtClean="0">
                <a:latin typeface="Impact" pitchFamily="34" charset="0"/>
              </a:rPr>
              <a:t>Q3…  there is 27 points difference</a:t>
            </a:r>
          </a:p>
          <a:p>
            <a:r>
              <a:rPr lang="en-GB" sz="1200" dirty="0" smtClean="0">
                <a:latin typeface="Impact" pitchFamily="34" charset="0"/>
              </a:rPr>
              <a:t>Q4…  Debbie is diving at 33metres below the surface</a:t>
            </a:r>
          </a:p>
          <a:p>
            <a:r>
              <a:rPr lang="en-GB" sz="1200" dirty="0" smtClean="0">
                <a:latin typeface="Impact" pitchFamily="34" charset="0"/>
              </a:rPr>
              <a:t>Q5….  The new night temperature is -2C</a:t>
            </a:r>
          </a:p>
          <a:p>
            <a:endParaRPr lang="en-GB" sz="1200" dirty="0">
              <a:latin typeface="Impact" pitchFamily="34" charset="0"/>
            </a:endParaRPr>
          </a:p>
          <a:p>
            <a:r>
              <a:rPr lang="en-GB" sz="1200" dirty="0" smtClean="0">
                <a:latin typeface="Impact" pitchFamily="34" charset="0"/>
              </a:rPr>
              <a:t>Lesson Practice: Making it Functional</a:t>
            </a:r>
          </a:p>
          <a:p>
            <a:endParaRPr lang="en-GB" sz="1200" dirty="0">
              <a:latin typeface="Impact" pitchFamily="34" charset="0"/>
            </a:endParaRPr>
          </a:p>
          <a:p>
            <a:pPr marL="228600" indent="-228600">
              <a:buAutoNum type="arabicParenR"/>
            </a:pPr>
            <a:r>
              <a:rPr lang="en-GB" sz="1200" dirty="0" smtClean="0">
                <a:latin typeface="Impact" pitchFamily="34" charset="0"/>
              </a:rPr>
              <a:t>a)  6</a:t>
            </a:r>
          </a:p>
          <a:p>
            <a:r>
              <a:rPr lang="en-GB" sz="1200" dirty="0" smtClean="0">
                <a:latin typeface="Impact" pitchFamily="34" charset="0"/>
              </a:rPr>
              <a:t>        b)  	North Dakota  -11</a:t>
            </a:r>
          </a:p>
          <a:p>
            <a:r>
              <a:rPr lang="en-GB" sz="1200" dirty="0">
                <a:latin typeface="Impact" pitchFamily="34" charset="0"/>
              </a:rPr>
              <a:t>	</a:t>
            </a:r>
            <a:r>
              <a:rPr lang="en-GB" sz="1200" dirty="0" smtClean="0">
                <a:latin typeface="Impact" pitchFamily="34" charset="0"/>
              </a:rPr>
              <a:t>New Hampshire -6.1</a:t>
            </a:r>
          </a:p>
          <a:p>
            <a:r>
              <a:rPr lang="en-GB" sz="1200" dirty="0">
                <a:latin typeface="Impact" pitchFamily="34" charset="0"/>
              </a:rPr>
              <a:t>	</a:t>
            </a:r>
            <a:r>
              <a:rPr lang="en-GB" sz="1200" dirty="0" smtClean="0">
                <a:latin typeface="Impact" pitchFamily="34" charset="0"/>
              </a:rPr>
              <a:t>Montana -6.0</a:t>
            </a:r>
          </a:p>
          <a:p>
            <a:r>
              <a:rPr lang="en-GB" sz="1200" dirty="0">
                <a:latin typeface="Impact" pitchFamily="34" charset="0"/>
              </a:rPr>
              <a:t>	</a:t>
            </a:r>
            <a:r>
              <a:rPr lang="en-GB" sz="1200" dirty="0" smtClean="0">
                <a:latin typeface="Impact" pitchFamily="34" charset="0"/>
              </a:rPr>
              <a:t>New York -4.8</a:t>
            </a:r>
          </a:p>
          <a:p>
            <a:r>
              <a:rPr lang="en-GB" sz="1200" dirty="0">
                <a:latin typeface="Impact" pitchFamily="34" charset="0"/>
              </a:rPr>
              <a:t>	</a:t>
            </a:r>
            <a:r>
              <a:rPr lang="en-GB" sz="1200" dirty="0" smtClean="0">
                <a:latin typeface="Impact" pitchFamily="34" charset="0"/>
              </a:rPr>
              <a:t>Nebraska -3.5</a:t>
            </a:r>
          </a:p>
          <a:p>
            <a:r>
              <a:rPr lang="en-GB" sz="1200" dirty="0">
                <a:latin typeface="Impact" pitchFamily="34" charset="0"/>
              </a:rPr>
              <a:t>	</a:t>
            </a:r>
            <a:r>
              <a:rPr lang="en-GB" sz="1200" dirty="0" smtClean="0">
                <a:latin typeface="Impact" pitchFamily="34" charset="0"/>
              </a:rPr>
              <a:t>Ohio -1.4</a:t>
            </a:r>
          </a:p>
          <a:p>
            <a:r>
              <a:rPr lang="en-GB" sz="1200" dirty="0">
                <a:latin typeface="Impact" pitchFamily="34" charset="0"/>
              </a:rPr>
              <a:t>	</a:t>
            </a:r>
            <a:r>
              <a:rPr lang="en-GB" sz="1200" dirty="0" smtClean="0">
                <a:latin typeface="Impact" pitchFamily="34" charset="0"/>
              </a:rPr>
              <a:t>Nevada 0.1</a:t>
            </a:r>
          </a:p>
          <a:p>
            <a:r>
              <a:rPr lang="en-GB" sz="1200" dirty="0">
                <a:latin typeface="Impact" pitchFamily="34" charset="0"/>
              </a:rPr>
              <a:t>	</a:t>
            </a:r>
            <a:r>
              <a:rPr lang="en-GB" sz="1200" dirty="0" smtClean="0">
                <a:latin typeface="Impact" pitchFamily="34" charset="0"/>
              </a:rPr>
              <a:t>New Jersey 0.6</a:t>
            </a:r>
          </a:p>
          <a:p>
            <a:r>
              <a:rPr lang="en-GB" sz="1200" dirty="0">
                <a:latin typeface="Impact" pitchFamily="34" charset="0"/>
              </a:rPr>
              <a:t>	</a:t>
            </a:r>
            <a:r>
              <a:rPr lang="en-GB" sz="1200" dirty="0" smtClean="0">
                <a:latin typeface="Impact" pitchFamily="34" charset="0"/>
              </a:rPr>
              <a:t>New Mexico 2.3</a:t>
            </a:r>
          </a:p>
          <a:p>
            <a:r>
              <a:rPr lang="en-GB" sz="1200" dirty="0">
                <a:latin typeface="Impact" pitchFamily="34" charset="0"/>
              </a:rPr>
              <a:t>	</a:t>
            </a:r>
            <a:r>
              <a:rPr lang="en-GB" sz="1200" dirty="0" smtClean="0">
                <a:latin typeface="Impact" pitchFamily="34" charset="0"/>
              </a:rPr>
              <a:t>North Carolina 5.6</a:t>
            </a:r>
          </a:p>
          <a:p>
            <a:endParaRPr lang="en-GB" sz="1200" dirty="0">
              <a:latin typeface="Impact" pitchFamily="34" charset="0"/>
            </a:endParaRPr>
          </a:p>
          <a:p>
            <a:r>
              <a:rPr lang="en-GB" sz="1200" dirty="0" smtClean="0">
                <a:latin typeface="Impact" pitchFamily="34" charset="0"/>
              </a:rPr>
              <a:t>         C)  The states are in the same order where you use Fahrenheit or Celsius temperature scales to order them</a:t>
            </a:r>
            <a:endParaRPr lang="en-GB" sz="1200" dirty="0">
              <a:latin typeface="Impact" pitchFamily="34" charset="0"/>
            </a:endParaRPr>
          </a:p>
          <a:p>
            <a:pPr marL="228600" indent="-228600">
              <a:buAutoNum type="arabicParenR"/>
            </a:pPr>
            <a:endParaRPr lang="en-GB" sz="1200" dirty="0" smtClean="0">
              <a:latin typeface="Impact" pitchFamily="34" charset="0"/>
            </a:endParaRPr>
          </a:p>
          <a:p>
            <a:pPr marL="228600" indent="-228600">
              <a:buAutoNum type="arabicParenR"/>
            </a:pPr>
            <a:endParaRPr lang="en-GB" sz="1200" dirty="0" smtClean="0">
              <a:latin typeface="Impact" pitchFamily="34" charset="0"/>
            </a:endParaRPr>
          </a:p>
        </p:txBody>
      </p:sp>
      <p:sp>
        <p:nvSpPr>
          <p:cNvPr id="20" name="Rectangle 19"/>
          <p:cNvSpPr/>
          <p:nvPr/>
        </p:nvSpPr>
        <p:spPr>
          <a:xfrm>
            <a:off x="3997204" y="1746929"/>
            <a:ext cx="3600400" cy="1754326"/>
          </a:xfrm>
          <a:prstGeom prst="rect">
            <a:avLst/>
          </a:prstGeom>
        </p:spPr>
        <p:txBody>
          <a:bodyPr wrap="square">
            <a:spAutoFit/>
          </a:bodyPr>
          <a:lstStyle/>
          <a:p>
            <a:pPr marL="228600" indent="-228600">
              <a:buAutoNum type="arabicParenR" startAt="2"/>
            </a:pPr>
            <a:r>
              <a:rPr lang="en-GB" sz="1200" dirty="0" smtClean="0">
                <a:latin typeface="Impact" pitchFamily="34" charset="0"/>
              </a:rPr>
              <a:t>a)  16.6 C</a:t>
            </a:r>
          </a:p>
          <a:p>
            <a:r>
              <a:rPr lang="en-GB" sz="1200" dirty="0">
                <a:latin typeface="Impact" pitchFamily="34" charset="0"/>
              </a:rPr>
              <a:t> </a:t>
            </a:r>
            <a:r>
              <a:rPr lang="en-GB" sz="1200" dirty="0" smtClean="0">
                <a:latin typeface="Impact" pitchFamily="34" charset="0"/>
              </a:rPr>
              <a:t>       b)  When a temperature value is below zero it means that water will freeze causing ice, snow, frost weather conditions</a:t>
            </a:r>
          </a:p>
          <a:p>
            <a:r>
              <a:rPr lang="en-GB" sz="1200" dirty="0" smtClean="0">
                <a:latin typeface="Impact" pitchFamily="34" charset="0"/>
              </a:rPr>
              <a:t>        c)  Normal time of the year fluctuations between summer and winter, winter is usually colder as there is less sunshine.  Differences between North Dakota and North Carolina could be their position across America, one state receiving more or less sun that another.</a:t>
            </a:r>
          </a:p>
        </p:txBody>
      </p:sp>
      <p:pic>
        <p:nvPicPr>
          <p:cNvPr id="4098" name="Picture 2"/>
          <p:cNvPicPr>
            <a:picLocks noChangeAspect="1" noChangeArrowheads="1"/>
          </p:cNvPicPr>
          <p:nvPr/>
        </p:nvPicPr>
        <p:blipFill>
          <a:blip r:embed="rId10">
            <a:extLst>
              <a:ext uri="{BEBA8EAE-BF5A-486C-A8C5-ECC9F3942E4B}">
                <a14:imgProps xmlns:a14="http://schemas.microsoft.com/office/drawing/2010/main">
                  <a14:imgLayer r:embed="rId11">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flipH="1">
            <a:off x="3707904" y="3697347"/>
            <a:ext cx="5131193" cy="265610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8344583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Progress Checker 1</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935" y="602364"/>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111805" y="1179428"/>
            <a:ext cx="8852683" cy="5129891"/>
            <a:chOff x="3275856" y="1289754"/>
            <a:chExt cx="5505450" cy="4803631"/>
          </a:xfrm>
        </p:grpSpPr>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Snip Single Corner Rectangle 39"/>
            <p:cNvSpPr/>
            <p:nvPr/>
          </p:nvSpPr>
          <p:spPr>
            <a:xfrm>
              <a:off x="3636372" y="1706480"/>
              <a:ext cx="5144934" cy="438690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24419" y="2364617"/>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24418" y="3652575"/>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Snip Diagonal Corner Rectangle 44"/>
          <p:cNvSpPr/>
          <p:nvPr/>
        </p:nvSpPr>
        <p:spPr>
          <a:xfrm>
            <a:off x="4472464" y="30367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6" name="Snip Diagonal Corner Rectangle 45"/>
          <p:cNvSpPr/>
          <p:nvPr/>
        </p:nvSpPr>
        <p:spPr>
          <a:xfrm>
            <a:off x="4898645" y="31891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7" name="Snip Diagonal Corner Rectangle 46"/>
          <p:cNvSpPr/>
          <p:nvPr/>
        </p:nvSpPr>
        <p:spPr>
          <a:xfrm>
            <a:off x="5347324" y="33415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39592" y="4982551"/>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0247" y="4982551"/>
            <a:ext cx="1004241" cy="1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111805" y="162059"/>
            <a:ext cx="782980" cy="1496806"/>
            <a:chOff x="354788" y="1300296"/>
            <a:chExt cx="2200987" cy="4532570"/>
          </a:xfrm>
        </p:grpSpPr>
        <p:pic>
          <p:nvPicPr>
            <p:cNvPr id="52" name="Picture 5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pic>
        <p:nvPicPr>
          <p:cNvPr id="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596" y="5807650"/>
            <a:ext cx="331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73240">
            <a:off x="6172164" y="5289210"/>
            <a:ext cx="1610483" cy="80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0321396">
            <a:off x="4449715" y="5180375"/>
            <a:ext cx="529467" cy="101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02100" y="5301208"/>
            <a:ext cx="855835" cy="45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783762" y="1643652"/>
            <a:ext cx="4084773" cy="307777"/>
          </a:xfrm>
          <a:prstGeom prst="rect">
            <a:avLst/>
          </a:prstGeom>
          <a:noFill/>
        </p:spPr>
        <p:txBody>
          <a:bodyPr wrap="none" rtlCol="0">
            <a:spAutoFit/>
          </a:bodyPr>
          <a:lstStyle/>
          <a:p>
            <a:r>
              <a:rPr lang="en-GB" sz="1400" dirty="0" smtClean="0">
                <a:latin typeface="Impact" pitchFamily="34" charset="0"/>
              </a:rPr>
              <a:t>What do you already know about ‘Negative Numbers’ ?</a:t>
            </a:r>
            <a:endParaRPr lang="en-GB" sz="1400" dirty="0"/>
          </a:p>
        </p:txBody>
      </p:sp>
      <p:sp>
        <p:nvSpPr>
          <p:cNvPr id="30" name="TextBox 29"/>
          <p:cNvSpPr txBox="1"/>
          <p:nvPr/>
        </p:nvSpPr>
        <p:spPr>
          <a:xfrm>
            <a:off x="732871" y="2561479"/>
            <a:ext cx="4767652" cy="1169551"/>
          </a:xfrm>
          <a:prstGeom prst="rect">
            <a:avLst/>
          </a:prstGeom>
          <a:noFill/>
        </p:spPr>
        <p:txBody>
          <a:bodyPr wrap="none" rtlCol="0">
            <a:spAutoFit/>
          </a:bodyPr>
          <a:lstStyle/>
          <a:p>
            <a:r>
              <a:rPr lang="en-GB" sz="1400" dirty="0" smtClean="0">
                <a:latin typeface="Impact" pitchFamily="34" charset="0"/>
              </a:rPr>
              <a:t> How would you rate your skills in handling negative numbers?</a:t>
            </a:r>
          </a:p>
          <a:p>
            <a:endParaRPr lang="en-GB" sz="1400" dirty="0">
              <a:latin typeface="Impact" pitchFamily="34" charset="0"/>
            </a:endParaRPr>
          </a:p>
          <a:p>
            <a:pPr marL="342900" indent="-342900">
              <a:buAutoNum type="arabicParenR"/>
            </a:pPr>
            <a:r>
              <a:rPr lang="en-GB" sz="1400" dirty="0" smtClean="0">
                <a:latin typeface="Impact" pitchFamily="34" charset="0"/>
              </a:rPr>
              <a:t>Excellent ability</a:t>
            </a:r>
          </a:p>
          <a:p>
            <a:pPr marL="342900" indent="-342900">
              <a:buAutoNum type="arabicParenR"/>
            </a:pPr>
            <a:r>
              <a:rPr lang="en-GB" sz="1400" dirty="0" smtClean="0">
                <a:latin typeface="Impact" pitchFamily="34" charset="0"/>
              </a:rPr>
              <a:t>Good ability, but working to improve</a:t>
            </a:r>
          </a:p>
          <a:p>
            <a:pPr marL="342900" indent="-342900">
              <a:buAutoNum type="arabicParenR"/>
            </a:pPr>
            <a:r>
              <a:rPr lang="en-GB" sz="1400" dirty="0" smtClean="0">
                <a:latin typeface="Impact" pitchFamily="34" charset="0"/>
              </a:rPr>
              <a:t>Ok, making a start but I know I have lots to still learn</a:t>
            </a:r>
            <a:endParaRPr lang="en-GB" sz="1400" dirty="0"/>
          </a:p>
        </p:txBody>
      </p:sp>
      <p:sp>
        <p:nvSpPr>
          <p:cNvPr id="31" name="TextBox 30"/>
          <p:cNvSpPr txBox="1"/>
          <p:nvPr/>
        </p:nvSpPr>
        <p:spPr>
          <a:xfrm>
            <a:off x="832575" y="3904959"/>
            <a:ext cx="7738016" cy="1169551"/>
          </a:xfrm>
          <a:prstGeom prst="rect">
            <a:avLst/>
          </a:prstGeom>
          <a:noFill/>
        </p:spPr>
        <p:txBody>
          <a:bodyPr wrap="none" rtlCol="0">
            <a:spAutoFit/>
          </a:bodyPr>
          <a:lstStyle/>
          <a:p>
            <a:r>
              <a:rPr lang="en-GB" sz="1400" dirty="0" smtClean="0">
                <a:latin typeface="Impact" pitchFamily="34" charset="0"/>
              </a:rPr>
              <a:t>My aims for today                                            are…</a:t>
            </a:r>
          </a:p>
          <a:p>
            <a:endParaRPr lang="en-GB" sz="1400" dirty="0">
              <a:latin typeface="Impact" pitchFamily="34" charset="0"/>
            </a:endParaRPr>
          </a:p>
          <a:p>
            <a:r>
              <a:rPr lang="en-GB" sz="1400" dirty="0" smtClean="0">
                <a:latin typeface="Impact" pitchFamily="34" charset="0"/>
              </a:rPr>
              <a:t>A    to subtract past zero and recognise negative numbers</a:t>
            </a:r>
          </a:p>
          <a:p>
            <a:r>
              <a:rPr lang="en-GB" sz="1400" dirty="0">
                <a:latin typeface="Impact" pitchFamily="34" charset="0"/>
              </a:rPr>
              <a:t>	</a:t>
            </a:r>
            <a:r>
              <a:rPr lang="en-GB" sz="1400" dirty="0" smtClean="0">
                <a:latin typeface="Impact" pitchFamily="34" charset="0"/>
              </a:rPr>
              <a:t>B    read, write, order and calculate using negative numbers including negative decimals</a:t>
            </a:r>
          </a:p>
          <a:p>
            <a:r>
              <a:rPr lang="en-GB" sz="1400" dirty="0">
                <a:latin typeface="Impact" pitchFamily="34" charset="0"/>
              </a:rPr>
              <a:t>	</a:t>
            </a:r>
            <a:r>
              <a:rPr lang="en-GB" sz="1400" dirty="0" smtClean="0">
                <a:latin typeface="Impact" pitchFamily="34" charset="0"/>
              </a:rPr>
              <a:t>	C    find the difference between negative/positive whole and decimal numbers</a:t>
            </a:r>
            <a:endParaRPr lang="en-GB" sz="1400" dirty="0"/>
          </a:p>
        </p:txBody>
      </p:sp>
      <p:sp>
        <p:nvSpPr>
          <p:cNvPr id="33" name="Snip Diagonal Corner Rectangle 32"/>
          <p:cNvSpPr/>
          <p:nvPr/>
        </p:nvSpPr>
        <p:spPr>
          <a:xfrm>
            <a:off x="2339752" y="3966888"/>
            <a:ext cx="1224135"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35" name="Group 34"/>
          <p:cNvGrpSpPr/>
          <p:nvPr/>
        </p:nvGrpSpPr>
        <p:grpSpPr>
          <a:xfrm>
            <a:off x="8068127" y="1029202"/>
            <a:ext cx="893204" cy="923330"/>
            <a:chOff x="8143292" y="851570"/>
            <a:chExt cx="893204" cy="923330"/>
          </a:xfrm>
        </p:grpSpPr>
        <p:sp>
          <p:nvSpPr>
            <p:cNvPr id="36" name="Oval 35"/>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2" name="Rectangle 41"/>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28755231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Continuing to Study and Learn</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Picture 2"/>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artisticPlasticWrap/>
                    </a14:imgEffect>
                    <a14:imgEffect>
                      <a14:sharpenSoften amount="38000"/>
                    </a14:imgEffect>
                    <a14:imgEffect>
                      <a14:saturation sat="131000"/>
                    </a14:imgEffect>
                    <a14:imgEffect>
                      <a14:brightnessContrast bright="64000" contrast="-33000"/>
                    </a14:imgEffect>
                  </a14:imgLayer>
                </a14:imgProps>
              </a:ext>
              <a:ext uri="{28A0092B-C50C-407E-A947-70E740481C1C}">
                <a14:useLocalDpi xmlns:a14="http://schemas.microsoft.com/office/drawing/2010/main" val="0"/>
              </a:ext>
            </a:extLst>
          </a:blip>
          <a:srcRect/>
          <a:stretch>
            <a:fillRect/>
          </a:stretch>
        </p:blipFill>
        <p:spPr bwMode="auto">
          <a:xfrm>
            <a:off x="256923" y="1753103"/>
            <a:ext cx="8544552" cy="4628225"/>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BEBA8EAE-BF5A-486C-A8C5-ECC9F3942E4B}">
                <a14:imgProps xmlns:a14="http://schemas.microsoft.com/office/drawing/2010/main">
                  <a14:imgLayer r:embed="rId10">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1554" y="2420888"/>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9">
            <a:extLst>
              <a:ext uri="{BEBA8EAE-BF5A-486C-A8C5-ECC9F3942E4B}">
                <a14:imgProps xmlns:a14="http://schemas.microsoft.com/office/drawing/2010/main">
                  <a14:imgLayer r:embed="rId10">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1554" y="2996952"/>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9">
            <a:extLst>
              <a:ext uri="{BEBA8EAE-BF5A-486C-A8C5-ECC9F3942E4B}">
                <a14:imgProps xmlns:a14="http://schemas.microsoft.com/office/drawing/2010/main">
                  <a14:imgLayer r:embed="rId10">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2447" y="3530917"/>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9">
            <a:extLst>
              <a:ext uri="{BEBA8EAE-BF5A-486C-A8C5-ECC9F3942E4B}">
                <a14:imgProps xmlns:a14="http://schemas.microsoft.com/office/drawing/2010/main">
                  <a14:imgLayer r:embed="rId10">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1553" y="4067215"/>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9">
            <a:extLst>
              <a:ext uri="{BEBA8EAE-BF5A-486C-A8C5-ECC9F3942E4B}">
                <a14:imgProps xmlns:a14="http://schemas.microsoft.com/office/drawing/2010/main">
                  <a14:imgLayer r:embed="rId10">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2447" y="4581128"/>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24419" y="1556792"/>
            <a:ext cx="7736013" cy="4801314"/>
          </a:xfrm>
          <a:prstGeom prst="rect">
            <a:avLst/>
          </a:prstGeom>
        </p:spPr>
        <p:txBody>
          <a:bodyPr wrap="square">
            <a:spAutoFit/>
          </a:bodyPr>
          <a:lstStyle/>
          <a:p>
            <a:r>
              <a:rPr lang="en-GB" dirty="0" smtClean="0">
                <a:latin typeface="Impact" pitchFamily="34" charset="0"/>
              </a:rPr>
              <a:t>What else can you do to help yourself to learn and practice?  Here are ten suggestions, record which you do each week and also record your progress.</a:t>
            </a:r>
            <a:endParaRPr lang="en-GB" dirty="0">
              <a:latin typeface="Impact" pitchFamily="34" charset="0"/>
            </a:endParaRPr>
          </a:p>
          <a:p>
            <a:endParaRPr lang="en-GB" dirty="0" smtClean="0">
              <a:latin typeface="Impact" pitchFamily="34" charset="0"/>
            </a:endParaRPr>
          </a:p>
          <a:p>
            <a:r>
              <a:rPr lang="en-GB" dirty="0" smtClean="0">
                <a:latin typeface="Impact" pitchFamily="34" charset="0"/>
              </a:rPr>
              <a:t>Internet websites</a:t>
            </a:r>
          </a:p>
          <a:p>
            <a:r>
              <a:rPr lang="en-GB" dirty="0" smtClean="0">
                <a:latin typeface="Impact" pitchFamily="34" charset="0"/>
              </a:rPr>
              <a:t>   </a:t>
            </a:r>
            <a:r>
              <a:rPr lang="en-GB" dirty="0">
                <a:latin typeface="Impact" pitchFamily="34" charset="0"/>
              </a:rPr>
              <a:t>Repeat the lesson, make notes, organise a folder, </a:t>
            </a:r>
            <a:r>
              <a:rPr lang="en-GB" dirty="0" smtClean="0">
                <a:latin typeface="Impact" pitchFamily="34" charset="0"/>
              </a:rPr>
              <a:t>revise</a:t>
            </a:r>
          </a:p>
          <a:p>
            <a:r>
              <a:rPr lang="en-GB" dirty="0" smtClean="0">
                <a:latin typeface="Impact" pitchFamily="34" charset="0"/>
              </a:rPr>
              <a:t>Own maths workbook</a:t>
            </a:r>
          </a:p>
          <a:p>
            <a:r>
              <a:rPr lang="en-GB" dirty="0" smtClean="0">
                <a:latin typeface="Impact" pitchFamily="34" charset="0"/>
              </a:rPr>
              <a:t>   Study together with a friend or family member</a:t>
            </a:r>
          </a:p>
          <a:p>
            <a:r>
              <a:rPr lang="en-GB" dirty="0" smtClean="0">
                <a:latin typeface="Impact" pitchFamily="34" charset="0"/>
              </a:rPr>
              <a:t>Finish activities in this book</a:t>
            </a:r>
          </a:p>
          <a:p>
            <a:r>
              <a:rPr lang="en-GB" dirty="0" smtClean="0">
                <a:latin typeface="Impact" pitchFamily="34" charset="0"/>
              </a:rPr>
              <a:t>   Complete class handouts or tasks</a:t>
            </a:r>
          </a:p>
          <a:p>
            <a:r>
              <a:rPr lang="en-GB" dirty="0" smtClean="0">
                <a:latin typeface="Impact" pitchFamily="34" charset="0"/>
              </a:rPr>
              <a:t>Practice exams / past papers</a:t>
            </a:r>
          </a:p>
          <a:p>
            <a:r>
              <a:rPr lang="en-GB" dirty="0" smtClean="0">
                <a:latin typeface="Impact" pitchFamily="34" charset="0"/>
              </a:rPr>
              <a:t>   Use maths skills learnt at home or at work in real situations</a:t>
            </a:r>
          </a:p>
          <a:p>
            <a:r>
              <a:rPr lang="en-GB" dirty="0" smtClean="0">
                <a:latin typeface="Impact" pitchFamily="34" charset="0"/>
              </a:rPr>
              <a:t>Play games</a:t>
            </a:r>
          </a:p>
          <a:p>
            <a:r>
              <a:rPr lang="en-GB" dirty="0" smtClean="0">
                <a:latin typeface="Impact" pitchFamily="34" charset="0"/>
              </a:rPr>
              <a:t>  Experiment yourself, try new things ask yourself questions</a:t>
            </a:r>
          </a:p>
          <a:p>
            <a:endParaRPr lang="en-GB" dirty="0">
              <a:latin typeface="Impact" pitchFamily="34" charset="0"/>
            </a:endParaRPr>
          </a:p>
          <a:p>
            <a:r>
              <a:rPr lang="en-GB" dirty="0" smtClean="0">
                <a:latin typeface="Impact" pitchFamily="34" charset="0"/>
              </a:rPr>
              <a:t>Try making a graph of number of practice methods you use against your progress score in each topic.  Are you showing more practice gives better results?</a:t>
            </a:r>
          </a:p>
        </p:txBody>
      </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3229" y="2389621"/>
            <a:ext cx="1645486" cy="3133725"/>
          </a:xfrm>
          <a:prstGeom prst="rect">
            <a:avLst/>
          </a:prstGeom>
          <a:noFill/>
          <a:ln>
            <a:noFill/>
          </a:ln>
          <a:effectLst>
            <a:glow rad="228600">
              <a:schemeClr val="accent1">
                <a:lumMod val="60000"/>
                <a:lumOff val="40000"/>
                <a:alpha val="40000"/>
              </a:schemeClr>
            </a:glow>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712" y="590622"/>
            <a:ext cx="489777" cy="48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nip Diagonal Corner Rectangle 5"/>
          <p:cNvSpPr/>
          <p:nvPr/>
        </p:nvSpPr>
        <p:spPr>
          <a:xfrm>
            <a:off x="6552220" y="2420888"/>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nip Diagonal Corner Rectangle 27"/>
          <p:cNvSpPr/>
          <p:nvPr/>
        </p:nvSpPr>
        <p:spPr>
          <a:xfrm>
            <a:off x="6561105" y="2721124"/>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Snip Diagonal Corner Rectangle 28"/>
          <p:cNvSpPr/>
          <p:nvPr/>
        </p:nvSpPr>
        <p:spPr>
          <a:xfrm>
            <a:off x="6552220" y="2996952"/>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Snip Diagonal Corner Rectangle 29"/>
          <p:cNvSpPr/>
          <p:nvPr/>
        </p:nvSpPr>
        <p:spPr>
          <a:xfrm>
            <a:off x="6552220" y="3284984"/>
            <a:ext cx="612068" cy="245933"/>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Snip Diagonal Corner Rectangle 30"/>
          <p:cNvSpPr/>
          <p:nvPr/>
        </p:nvSpPr>
        <p:spPr>
          <a:xfrm>
            <a:off x="6561105" y="3530917"/>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Snip Diagonal Corner Rectangle 31"/>
          <p:cNvSpPr/>
          <p:nvPr/>
        </p:nvSpPr>
        <p:spPr>
          <a:xfrm>
            <a:off x="6583866" y="3818949"/>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Snip Diagonal Corner Rectangle 32"/>
          <p:cNvSpPr/>
          <p:nvPr/>
        </p:nvSpPr>
        <p:spPr>
          <a:xfrm>
            <a:off x="6561105" y="4106981"/>
            <a:ext cx="612068" cy="248266"/>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Snip Diagonal Corner Rectangle 33"/>
          <p:cNvSpPr/>
          <p:nvPr/>
        </p:nvSpPr>
        <p:spPr>
          <a:xfrm>
            <a:off x="6561105" y="4355247"/>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Snip Diagonal Corner Rectangle 34"/>
          <p:cNvSpPr/>
          <p:nvPr/>
        </p:nvSpPr>
        <p:spPr>
          <a:xfrm>
            <a:off x="6583866" y="4597539"/>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nip Diagonal Corner Rectangle 35"/>
          <p:cNvSpPr/>
          <p:nvPr/>
        </p:nvSpPr>
        <p:spPr>
          <a:xfrm>
            <a:off x="6584714" y="4869160"/>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7" name="Picture 3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176" y="162059"/>
            <a:ext cx="445609" cy="1496806"/>
          </a:xfrm>
          <a:prstGeom prst="rect">
            <a:avLst/>
          </a:prstGeom>
          <a:noFill/>
          <a:ln>
            <a:noFill/>
          </a:ln>
        </p:spPr>
      </p:pic>
      <p:pic>
        <p:nvPicPr>
          <p:cNvPr id="38" name="Picture 3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1805" y="658551"/>
            <a:ext cx="481130" cy="470561"/>
          </a:xfrm>
          <a:prstGeom prst="rect">
            <a:avLst/>
          </a:prstGeom>
          <a:noFill/>
          <a:ln>
            <a:noFill/>
          </a:ln>
        </p:spPr>
      </p:pic>
      <p:sp>
        <p:nvSpPr>
          <p:cNvPr id="40" name="Oval 39"/>
          <p:cNvSpPr/>
          <p:nvPr/>
        </p:nvSpPr>
        <p:spPr>
          <a:xfrm>
            <a:off x="8071284" y="929423"/>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1" name="Rectangle 40"/>
          <p:cNvSpPr/>
          <p:nvPr/>
        </p:nvSpPr>
        <p:spPr>
          <a:xfrm>
            <a:off x="8072924" y="835199"/>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22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8000442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Warm up Exercises 1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36372" y="1706480"/>
              <a:ext cx="5144934" cy="438690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6119" y="1734534"/>
            <a:ext cx="436633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196117" y="5722974"/>
            <a:ext cx="436633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735" y="1810368"/>
            <a:ext cx="1769517" cy="12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195736" y="5991338"/>
            <a:ext cx="1769517" cy="12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672074" y="6027774"/>
            <a:ext cx="7638326" cy="369332"/>
          </a:xfrm>
          <a:prstGeom prst="rect">
            <a:avLst/>
          </a:prstGeom>
        </p:spPr>
        <p:txBody>
          <a:bodyPr wrap="square">
            <a:spAutoFit/>
          </a:bodyPr>
          <a:lstStyle/>
          <a:p>
            <a:r>
              <a:rPr lang="en-GB" dirty="0" smtClean="0">
                <a:latin typeface="Impact" pitchFamily="34" charset="0"/>
              </a:rPr>
              <a:t>Lets start today by revising !  Complete the above sums and multiplication grid</a:t>
            </a:r>
            <a:endParaRPr lang="en-GB" dirty="0">
              <a:latin typeface="Impact" pitchFamily="34" charset="0"/>
            </a:endParaRPr>
          </a:p>
        </p:txBody>
      </p:sp>
      <p:pic>
        <p:nvPicPr>
          <p:cNvPr id="2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519037"/>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493" y="1933893"/>
            <a:ext cx="1435838" cy="409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111805" y="162059"/>
            <a:ext cx="782980" cy="1496806"/>
            <a:chOff x="354788" y="1300296"/>
            <a:chExt cx="2200987" cy="4532570"/>
          </a:xfrm>
        </p:grpSpPr>
        <p:pic>
          <p:nvPicPr>
            <p:cNvPr id="23" name="Picture 2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graphicFrame>
        <p:nvGraphicFramePr>
          <p:cNvPr id="7" name="Object 6"/>
          <p:cNvGraphicFramePr>
            <a:graphicFrameLocks noChangeAspect="1"/>
          </p:cNvGraphicFramePr>
          <p:nvPr>
            <p:extLst>
              <p:ext uri="{D42A27DB-BD31-4B8C-83A1-F6EECF244321}">
                <p14:modId xmlns:p14="http://schemas.microsoft.com/office/powerpoint/2010/main" val="827833141"/>
              </p:ext>
            </p:extLst>
          </p:nvPr>
        </p:nvGraphicFramePr>
        <p:xfrm>
          <a:off x="2257798" y="2086516"/>
          <a:ext cx="1879757" cy="3656982"/>
        </p:xfrm>
        <a:graphic>
          <a:graphicData uri="http://schemas.openxmlformats.org/presentationml/2006/ole">
            <mc:AlternateContent xmlns:mc="http://schemas.openxmlformats.org/markup-compatibility/2006">
              <mc:Choice xmlns:v="urn:schemas-microsoft-com:vml" Requires="v">
                <p:oleObj spid="_x0000_s1160" name="Worksheet" r:id="rId14" imgW="2095567" imgH="4076789" progId="Excel.Sheet.12">
                  <p:embed/>
                </p:oleObj>
              </mc:Choice>
              <mc:Fallback>
                <p:oleObj name="Worksheet" r:id="rId14" imgW="2095567" imgH="4076789" progId="Excel.Sheet.12">
                  <p:embed/>
                  <p:pic>
                    <p:nvPicPr>
                      <p:cNvPr id="0" name=""/>
                      <p:cNvPicPr/>
                      <p:nvPr/>
                    </p:nvPicPr>
                    <p:blipFill>
                      <a:blip r:embed="rId15"/>
                      <a:stretch>
                        <a:fillRect/>
                      </a:stretch>
                    </p:blipFill>
                    <p:spPr>
                      <a:xfrm>
                        <a:off x="2257798" y="2086516"/>
                        <a:ext cx="1879757" cy="365698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6976046"/>
              </p:ext>
            </p:extLst>
          </p:nvPr>
        </p:nvGraphicFramePr>
        <p:xfrm>
          <a:off x="4196116" y="2077166"/>
          <a:ext cx="4492922" cy="3645807"/>
        </p:xfrm>
        <a:graphic>
          <a:graphicData uri="http://schemas.openxmlformats.org/presentationml/2006/ole">
            <mc:AlternateContent xmlns:mc="http://schemas.openxmlformats.org/markup-compatibility/2006">
              <mc:Choice xmlns:v="urn:schemas-microsoft-com:vml" Requires="v">
                <p:oleObj spid="_x0000_s1161" name="Worksheet" r:id="rId17" imgW="6105441" imgH="4076789" progId="Excel.Sheet.12">
                  <p:embed/>
                </p:oleObj>
              </mc:Choice>
              <mc:Fallback>
                <p:oleObj name="Worksheet" r:id="rId17" imgW="6105441" imgH="4076789" progId="Excel.Sheet.12">
                  <p:embed/>
                  <p:pic>
                    <p:nvPicPr>
                      <p:cNvPr id="0" name=""/>
                      <p:cNvPicPr/>
                      <p:nvPr/>
                    </p:nvPicPr>
                    <p:blipFill>
                      <a:blip r:embed="rId18"/>
                      <a:stretch>
                        <a:fillRect/>
                      </a:stretch>
                    </p:blipFill>
                    <p:spPr>
                      <a:xfrm>
                        <a:off x="4196116" y="2077166"/>
                        <a:ext cx="4492922" cy="3645807"/>
                      </a:xfrm>
                      <a:prstGeom prst="rect">
                        <a:avLst/>
                      </a:prstGeom>
                    </p:spPr>
                  </p:pic>
                </p:oleObj>
              </mc:Fallback>
            </mc:AlternateContent>
          </a:graphicData>
        </a:graphic>
      </p:graphicFrame>
      <p:grpSp>
        <p:nvGrpSpPr>
          <p:cNvPr id="31" name="Group 30"/>
          <p:cNvGrpSpPr/>
          <p:nvPr/>
        </p:nvGrpSpPr>
        <p:grpSpPr>
          <a:xfrm>
            <a:off x="8068127" y="1029202"/>
            <a:ext cx="893204" cy="923330"/>
            <a:chOff x="8143292" y="851570"/>
            <a:chExt cx="893204" cy="923330"/>
          </a:xfrm>
        </p:grpSpPr>
        <p:sp>
          <p:nvSpPr>
            <p:cNvPr id="32" name="Oval 31"/>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Rectangle 32"/>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90620834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11805" y="1179428"/>
            <a:ext cx="8852683" cy="5129891"/>
            <a:chOff x="3275856" y="1289754"/>
            <a:chExt cx="5505450" cy="4803631"/>
          </a:xfrm>
        </p:grpSpPr>
        <p:sp>
          <p:nvSpPr>
            <p:cNvPr id="13" name="Snip Single Corner Rectangle 12"/>
            <p:cNvSpPr/>
            <p:nvPr/>
          </p:nvSpPr>
          <p:spPr>
            <a:xfrm>
              <a:off x="3636372" y="1706480"/>
              <a:ext cx="5144934" cy="4386905"/>
            </a:xfrm>
            <a:prstGeom prst="snip1Rect">
              <a:avLst>
                <a:gd name="adj" fmla="val 46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Warm up Exercises 2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9119" y="1712345"/>
            <a:ext cx="5291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1729118" y="5999468"/>
            <a:ext cx="529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519037"/>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280" y="2017145"/>
            <a:ext cx="1323975" cy="425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5" y="1937843"/>
            <a:ext cx="936105" cy="433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111805" y="162059"/>
            <a:ext cx="782980" cy="1496806"/>
            <a:chOff x="354788" y="1300296"/>
            <a:chExt cx="2200987" cy="4532570"/>
          </a:xfrm>
        </p:grpSpPr>
        <p:pic>
          <p:nvPicPr>
            <p:cNvPr id="27" name="Picture 2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graphicFrame>
        <p:nvGraphicFramePr>
          <p:cNvPr id="6" name="Object 5"/>
          <p:cNvGraphicFramePr>
            <a:graphicFrameLocks noChangeAspect="1"/>
          </p:cNvGraphicFramePr>
          <p:nvPr>
            <p:extLst>
              <p:ext uri="{D42A27DB-BD31-4B8C-83A1-F6EECF244321}">
                <p14:modId xmlns:p14="http://schemas.microsoft.com/office/powerpoint/2010/main" val="606157397"/>
              </p:ext>
            </p:extLst>
          </p:nvPr>
        </p:nvGraphicFramePr>
        <p:xfrm>
          <a:off x="1833046" y="2155218"/>
          <a:ext cx="5187560" cy="3908936"/>
        </p:xfrm>
        <a:graphic>
          <a:graphicData uri="http://schemas.openxmlformats.org/presentationml/2006/ole">
            <mc:AlternateContent xmlns:mc="http://schemas.openxmlformats.org/markup-compatibility/2006">
              <mc:Choice xmlns:v="urn:schemas-microsoft-com:vml" Requires="v">
                <p:oleObj spid="_x0000_s2117" name="Worksheet" r:id="rId15" imgW="5410335" imgH="4076789" progId="Excel.Sheet.12">
                  <p:embed/>
                </p:oleObj>
              </mc:Choice>
              <mc:Fallback>
                <p:oleObj name="Worksheet" r:id="rId15" imgW="5410335" imgH="4076789" progId="Excel.Sheet.12">
                  <p:embed/>
                  <p:pic>
                    <p:nvPicPr>
                      <p:cNvPr id="0" name=""/>
                      <p:cNvPicPr/>
                      <p:nvPr/>
                    </p:nvPicPr>
                    <p:blipFill>
                      <a:blip r:embed="rId16"/>
                      <a:stretch>
                        <a:fillRect/>
                      </a:stretch>
                    </p:blipFill>
                    <p:spPr>
                      <a:xfrm>
                        <a:off x="1833046" y="2155218"/>
                        <a:ext cx="5187560" cy="3908936"/>
                      </a:xfrm>
                      <a:prstGeom prst="rect">
                        <a:avLst/>
                      </a:prstGeom>
                    </p:spPr>
                  </p:pic>
                </p:oleObj>
              </mc:Fallback>
            </mc:AlternateContent>
          </a:graphicData>
        </a:graphic>
      </p:graphicFrame>
      <p:grpSp>
        <p:nvGrpSpPr>
          <p:cNvPr id="20" name="Group 19"/>
          <p:cNvGrpSpPr/>
          <p:nvPr/>
        </p:nvGrpSpPr>
        <p:grpSpPr>
          <a:xfrm>
            <a:off x="8068127" y="1029202"/>
            <a:ext cx="893204" cy="923330"/>
            <a:chOff x="8143292" y="851570"/>
            <a:chExt cx="893204" cy="923330"/>
          </a:xfrm>
        </p:grpSpPr>
        <p:sp>
          <p:nvSpPr>
            <p:cNvPr id="22" name="Oval 21"/>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Rectangle 22"/>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82234165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Warm up Exercises 3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36372" y="1706480"/>
              <a:ext cx="5144934" cy="4386905"/>
            </a:xfrm>
            <a:prstGeom prst="snip1Rect">
              <a:avLst>
                <a:gd name="adj" fmla="val 30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519037"/>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111805" y="162059"/>
            <a:ext cx="782980" cy="1496806"/>
            <a:chOff x="354788" y="1300296"/>
            <a:chExt cx="2200987" cy="4532570"/>
          </a:xfrm>
        </p:grpSpPr>
        <p:pic>
          <p:nvPicPr>
            <p:cNvPr id="23" name="Picture 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pic>
        <p:nvPicPr>
          <p:cNvPr id="4"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337" y="1772816"/>
            <a:ext cx="1363438" cy="45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1662594"/>
            <a:ext cx="6840760" cy="461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8068127" y="1029202"/>
            <a:ext cx="893204" cy="923330"/>
            <a:chOff x="8143292" y="851570"/>
            <a:chExt cx="893204" cy="923330"/>
          </a:xfrm>
        </p:grpSpPr>
        <p:sp>
          <p:nvSpPr>
            <p:cNvPr id="20" name="Oval 19"/>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Rectangle 24"/>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685755966"/>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Progress Checker 1</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935" y="602364"/>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111805" y="1179428"/>
            <a:ext cx="8852683" cy="5129891"/>
            <a:chOff x="3275856" y="1289754"/>
            <a:chExt cx="5505450" cy="4803631"/>
          </a:xfrm>
        </p:grpSpPr>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Snip Single Corner Rectangle 39"/>
            <p:cNvSpPr/>
            <p:nvPr/>
          </p:nvSpPr>
          <p:spPr>
            <a:xfrm>
              <a:off x="3636372" y="1706480"/>
              <a:ext cx="5144934" cy="438690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24419" y="2364617"/>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24418" y="3652575"/>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Snip Diagonal Corner Rectangle 44"/>
          <p:cNvSpPr/>
          <p:nvPr/>
        </p:nvSpPr>
        <p:spPr>
          <a:xfrm>
            <a:off x="4472464" y="30367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6" name="Snip Diagonal Corner Rectangle 45"/>
          <p:cNvSpPr/>
          <p:nvPr/>
        </p:nvSpPr>
        <p:spPr>
          <a:xfrm>
            <a:off x="4898645" y="31891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7" name="Snip Diagonal Corner Rectangle 46"/>
          <p:cNvSpPr/>
          <p:nvPr/>
        </p:nvSpPr>
        <p:spPr>
          <a:xfrm>
            <a:off x="5347324" y="33415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39592" y="4982551"/>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0247" y="4982551"/>
            <a:ext cx="1004241" cy="1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111805" y="162059"/>
            <a:ext cx="782980" cy="1496806"/>
            <a:chOff x="354788" y="1300296"/>
            <a:chExt cx="2200987" cy="4532570"/>
          </a:xfrm>
        </p:grpSpPr>
        <p:pic>
          <p:nvPicPr>
            <p:cNvPr id="52" name="Picture 5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pic>
        <p:nvPicPr>
          <p:cNvPr id="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596" y="5807650"/>
            <a:ext cx="331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73240">
            <a:off x="6172164" y="5289210"/>
            <a:ext cx="1610483" cy="80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0321396">
            <a:off x="4449715" y="5180375"/>
            <a:ext cx="529467" cy="101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02100" y="5301208"/>
            <a:ext cx="855835" cy="45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783762" y="1643652"/>
            <a:ext cx="4084773" cy="307777"/>
          </a:xfrm>
          <a:prstGeom prst="rect">
            <a:avLst/>
          </a:prstGeom>
          <a:noFill/>
        </p:spPr>
        <p:txBody>
          <a:bodyPr wrap="none" rtlCol="0">
            <a:spAutoFit/>
          </a:bodyPr>
          <a:lstStyle/>
          <a:p>
            <a:r>
              <a:rPr lang="en-GB" sz="1400" dirty="0" smtClean="0">
                <a:latin typeface="Impact" pitchFamily="34" charset="0"/>
              </a:rPr>
              <a:t>What do you already know about ‘Negative Numbers’ ?</a:t>
            </a:r>
            <a:endParaRPr lang="en-GB" sz="1400" dirty="0"/>
          </a:p>
        </p:txBody>
      </p:sp>
      <p:sp>
        <p:nvSpPr>
          <p:cNvPr id="30" name="TextBox 29"/>
          <p:cNvSpPr txBox="1"/>
          <p:nvPr/>
        </p:nvSpPr>
        <p:spPr>
          <a:xfrm>
            <a:off x="732871" y="2561479"/>
            <a:ext cx="4767652" cy="1169551"/>
          </a:xfrm>
          <a:prstGeom prst="rect">
            <a:avLst/>
          </a:prstGeom>
          <a:noFill/>
        </p:spPr>
        <p:txBody>
          <a:bodyPr wrap="none" rtlCol="0">
            <a:spAutoFit/>
          </a:bodyPr>
          <a:lstStyle/>
          <a:p>
            <a:r>
              <a:rPr lang="en-GB" sz="1400" dirty="0" smtClean="0">
                <a:latin typeface="Impact" pitchFamily="34" charset="0"/>
              </a:rPr>
              <a:t> How would you rate your skills in handling negative numbers?</a:t>
            </a:r>
          </a:p>
          <a:p>
            <a:endParaRPr lang="en-GB" sz="1400" dirty="0">
              <a:latin typeface="Impact" pitchFamily="34" charset="0"/>
            </a:endParaRPr>
          </a:p>
          <a:p>
            <a:pPr marL="342900" indent="-342900">
              <a:buAutoNum type="arabicParenR"/>
            </a:pPr>
            <a:r>
              <a:rPr lang="en-GB" sz="1400" dirty="0" smtClean="0">
                <a:latin typeface="Impact" pitchFamily="34" charset="0"/>
              </a:rPr>
              <a:t>Excellent ability</a:t>
            </a:r>
          </a:p>
          <a:p>
            <a:pPr marL="342900" indent="-342900">
              <a:buAutoNum type="arabicParenR"/>
            </a:pPr>
            <a:r>
              <a:rPr lang="en-GB" sz="1400" dirty="0" smtClean="0">
                <a:latin typeface="Impact" pitchFamily="34" charset="0"/>
              </a:rPr>
              <a:t>Good ability, but working to improve</a:t>
            </a:r>
          </a:p>
          <a:p>
            <a:pPr marL="342900" indent="-342900">
              <a:buAutoNum type="arabicParenR"/>
            </a:pPr>
            <a:r>
              <a:rPr lang="en-GB" sz="1400" dirty="0" smtClean="0">
                <a:latin typeface="Impact" pitchFamily="34" charset="0"/>
              </a:rPr>
              <a:t>Ok, making a start but I know I have lots to still learn</a:t>
            </a:r>
            <a:endParaRPr lang="en-GB" sz="1400" dirty="0"/>
          </a:p>
        </p:txBody>
      </p:sp>
      <p:sp>
        <p:nvSpPr>
          <p:cNvPr id="31" name="TextBox 30"/>
          <p:cNvSpPr txBox="1"/>
          <p:nvPr/>
        </p:nvSpPr>
        <p:spPr>
          <a:xfrm>
            <a:off x="832575" y="3904959"/>
            <a:ext cx="7738016" cy="1169551"/>
          </a:xfrm>
          <a:prstGeom prst="rect">
            <a:avLst/>
          </a:prstGeom>
          <a:noFill/>
        </p:spPr>
        <p:txBody>
          <a:bodyPr wrap="none" rtlCol="0">
            <a:spAutoFit/>
          </a:bodyPr>
          <a:lstStyle/>
          <a:p>
            <a:r>
              <a:rPr lang="en-GB" sz="1400" dirty="0" smtClean="0">
                <a:latin typeface="Impact" pitchFamily="34" charset="0"/>
              </a:rPr>
              <a:t>My aims for today                                            are…</a:t>
            </a:r>
          </a:p>
          <a:p>
            <a:endParaRPr lang="en-GB" sz="1400" dirty="0">
              <a:latin typeface="Impact" pitchFamily="34" charset="0"/>
            </a:endParaRPr>
          </a:p>
          <a:p>
            <a:r>
              <a:rPr lang="en-GB" sz="1400" dirty="0" smtClean="0">
                <a:latin typeface="Impact" pitchFamily="34" charset="0"/>
              </a:rPr>
              <a:t>A    to subtract past zero and recognise negative numbers</a:t>
            </a:r>
          </a:p>
          <a:p>
            <a:r>
              <a:rPr lang="en-GB" sz="1400" dirty="0">
                <a:latin typeface="Impact" pitchFamily="34" charset="0"/>
              </a:rPr>
              <a:t>	</a:t>
            </a:r>
            <a:r>
              <a:rPr lang="en-GB" sz="1400" dirty="0" smtClean="0">
                <a:latin typeface="Impact" pitchFamily="34" charset="0"/>
              </a:rPr>
              <a:t>B    read, write, order and calculate using negative numbers including negative decimals</a:t>
            </a:r>
          </a:p>
          <a:p>
            <a:r>
              <a:rPr lang="en-GB" sz="1400" dirty="0">
                <a:latin typeface="Impact" pitchFamily="34" charset="0"/>
              </a:rPr>
              <a:t>	</a:t>
            </a:r>
            <a:r>
              <a:rPr lang="en-GB" sz="1400" dirty="0" smtClean="0">
                <a:latin typeface="Impact" pitchFamily="34" charset="0"/>
              </a:rPr>
              <a:t>	C    find the difference between negative/positive whole and decimal numbers</a:t>
            </a:r>
            <a:endParaRPr lang="en-GB" sz="1400" dirty="0"/>
          </a:p>
        </p:txBody>
      </p:sp>
      <p:sp>
        <p:nvSpPr>
          <p:cNvPr id="33" name="Snip Diagonal Corner Rectangle 32"/>
          <p:cNvSpPr/>
          <p:nvPr/>
        </p:nvSpPr>
        <p:spPr>
          <a:xfrm>
            <a:off x="2339752" y="3966888"/>
            <a:ext cx="1224135"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35" name="Group 34"/>
          <p:cNvGrpSpPr/>
          <p:nvPr/>
        </p:nvGrpSpPr>
        <p:grpSpPr>
          <a:xfrm>
            <a:off x="8068127" y="1029202"/>
            <a:ext cx="893204" cy="923330"/>
            <a:chOff x="8143292" y="851570"/>
            <a:chExt cx="893204" cy="923330"/>
          </a:xfrm>
        </p:grpSpPr>
        <p:sp>
          <p:nvSpPr>
            <p:cNvPr id="36" name="Oval 35"/>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2" name="Rectangle 41"/>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5485149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Introductory Video and Discussion</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26561" y="1706480"/>
              <a:ext cx="5144934" cy="4386905"/>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p:nvSpPr>
        <p:spPr>
          <a:xfrm>
            <a:off x="7003898" y="1765873"/>
            <a:ext cx="878702"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KHTU.</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8" name="Picture 27" descr="http://www.facilitiesnet.com/graphics/products/-bom08/494.jpg"/>
          <p:cNvPicPr/>
          <p:nvPr/>
        </p:nvPicPr>
        <p:blipFill>
          <a:blip r:embed="rId7" cstate="print">
            <a:extLst>
              <a:ext uri="{BEBA8EAE-BF5A-486C-A8C5-ECC9F3942E4B}">
                <a14:imgProps xmlns:a14="http://schemas.microsoft.com/office/drawing/2010/main">
                  <a14:imgLayer r:embed="rId8">
                    <a14:imgEffect>
                      <a14:artisticPlasticWrap/>
                    </a14:imgEffect>
                    <a14:imgEffect>
                      <a14:colorTemperature colorTemp="4375"/>
                    </a14:imgEffect>
                    <a14:imgEffect>
                      <a14:saturation sat="0"/>
                    </a14:imgEffect>
                    <a14:imgEffect>
                      <a14:brightnessContrast bright="47000" contrast="14000"/>
                    </a14:imgEffect>
                  </a14:imgLayer>
                </a14:imgProps>
              </a:ext>
              <a:ext uri="{28A0092B-C50C-407E-A947-70E740481C1C}">
                <a14:useLocalDpi xmlns:a14="http://schemas.microsoft.com/office/drawing/2010/main" val="0"/>
              </a:ext>
            </a:extLst>
          </a:blip>
          <a:srcRect/>
          <a:stretch>
            <a:fillRect/>
          </a:stretch>
        </p:blipFill>
        <p:spPr bwMode="auto">
          <a:xfrm rot="5400000">
            <a:off x="2361042" y="353948"/>
            <a:ext cx="4392487" cy="7374241"/>
          </a:xfrm>
          <a:prstGeom prst="rect">
            <a:avLst/>
          </a:prstGeom>
          <a:noFill/>
          <a:ln>
            <a:noFill/>
          </a:ln>
        </p:spPr>
      </p:pic>
      <p:pic>
        <p:nvPicPr>
          <p:cNvPr id="32" name="Picture 31"/>
          <p:cNvPicPr/>
          <p:nvPr/>
        </p:nvPicPr>
        <p:blipFill>
          <a:blip r:embed="rId9">
            <a:extLst>
              <a:ext uri="{28A0092B-C50C-407E-A947-70E740481C1C}">
                <a14:useLocalDpi xmlns:a14="http://schemas.microsoft.com/office/drawing/2010/main" val="0"/>
              </a:ext>
            </a:extLst>
          </a:blip>
          <a:srcRect/>
          <a:stretch>
            <a:fillRect/>
          </a:stretch>
        </p:blipFill>
        <p:spPr bwMode="auto">
          <a:xfrm>
            <a:off x="697228" y="1696702"/>
            <a:ext cx="8051236" cy="2889168"/>
          </a:xfrm>
          <a:prstGeom prst="rect">
            <a:avLst/>
          </a:prstGeom>
          <a:noFill/>
          <a:ln>
            <a:noFill/>
          </a:ln>
        </p:spPr>
      </p:pic>
      <p:pic>
        <p:nvPicPr>
          <p:cNvPr id="33" name="Picture 32" descr="http://t0.gstatic.com/images?q=tbn:ANd9GcRulifBJQFeHf9uTB9zOgT7aVi0mWpqcuJvW4geQ0ysGX1leqaS">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830601" y="4598188"/>
            <a:ext cx="2924175" cy="1637030"/>
          </a:xfrm>
          <a:prstGeom prst="rect">
            <a:avLst/>
          </a:prstGeom>
          <a:noFill/>
          <a:ln>
            <a:noFill/>
          </a:ln>
        </p:spPr>
      </p:pic>
      <p:pic>
        <p:nvPicPr>
          <p:cNvPr id="35" name="Picture 34" descr="http://t0.gstatic.com/images?q=tbn:ANd9GcRls8nqN4T9mJrWtk3f8Z5wY4u2k5YpcusPz67NYs2OMCTM_Yrd"/>
          <p:cNvPicPr/>
          <p:nvPr/>
        </p:nvPicPr>
        <p:blipFill>
          <a:blip r:embed="rId12">
            <a:extLst>
              <a:ext uri="{BEBA8EAE-BF5A-486C-A8C5-ECC9F3942E4B}">
                <a14:imgProps xmlns:a14="http://schemas.microsoft.com/office/drawing/2010/main">
                  <a14:imgLayer r:embed="rId13">
                    <a14:imgEffect>
                      <a14:artisticFilmGrain/>
                    </a14:imgEffect>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870165" y="1844825"/>
            <a:ext cx="7662276" cy="2548388"/>
          </a:xfrm>
          <a:prstGeom prst="rect">
            <a:avLst/>
          </a:prstGeom>
          <a:noFill/>
          <a:ln>
            <a:noFill/>
          </a:ln>
        </p:spPr>
      </p:pic>
      <p:sp>
        <p:nvSpPr>
          <p:cNvPr id="4" name="Rectangle 3"/>
          <p:cNvSpPr/>
          <p:nvPr/>
        </p:nvSpPr>
        <p:spPr>
          <a:xfrm>
            <a:off x="959137" y="1943021"/>
            <a:ext cx="7573304" cy="2308324"/>
          </a:xfrm>
          <a:prstGeom prst="rect">
            <a:avLst/>
          </a:prstGeom>
        </p:spPr>
        <p:txBody>
          <a:bodyPr wrap="square">
            <a:spAutoFit/>
          </a:bodyPr>
          <a:lstStyle/>
          <a:p>
            <a:r>
              <a:rPr lang="en-GB" dirty="0" smtClean="0">
                <a:latin typeface="Impact" pitchFamily="34" charset="0"/>
              </a:rPr>
              <a:t>Fractions and Negatives represent small values, how are they different ?</a:t>
            </a:r>
          </a:p>
          <a:p>
            <a:r>
              <a:rPr lang="en-GB" dirty="0" smtClean="0">
                <a:latin typeface="Impact" pitchFamily="34" charset="0"/>
              </a:rPr>
              <a:t>	Can you add, subtract, multiply and divide negatives ?</a:t>
            </a:r>
          </a:p>
          <a:p>
            <a:endParaRPr lang="en-GB" dirty="0" smtClean="0">
              <a:latin typeface="Impact" pitchFamily="34" charset="0"/>
            </a:endParaRPr>
          </a:p>
          <a:p>
            <a:r>
              <a:rPr lang="en-GB" dirty="0" smtClean="0">
                <a:latin typeface="Impact" pitchFamily="34" charset="0"/>
              </a:rPr>
              <a:t>Can you have less than nothing ?</a:t>
            </a:r>
          </a:p>
          <a:p>
            <a:r>
              <a:rPr lang="en-GB" dirty="0" smtClean="0">
                <a:latin typeface="Impact" pitchFamily="34" charset="0"/>
              </a:rPr>
              <a:t>	Why do we need brackets when writing negative numbers ?</a:t>
            </a:r>
          </a:p>
          <a:p>
            <a:endParaRPr lang="en-GB" dirty="0">
              <a:latin typeface="Impact" pitchFamily="34" charset="0"/>
            </a:endParaRPr>
          </a:p>
          <a:p>
            <a:r>
              <a:rPr lang="en-GB" dirty="0" smtClean="0">
                <a:latin typeface="Impact" pitchFamily="34" charset="0"/>
              </a:rPr>
              <a:t>Where did the ‘minus sign’ come from in front of the negative numbers ?</a:t>
            </a:r>
          </a:p>
          <a:p>
            <a:r>
              <a:rPr lang="en-GB" dirty="0">
                <a:latin typeface="Impact" pitchFamily="34" charset="0"/>
              </a:rPr>
              <a:t>	</a:t>
            </a:r>
            <a:r>
              <a:rPr lang="en-GB" dirty="0" smtClean="0">
                <a:latin typeface="Impact" pitchFamily="34" charset="0"/>
              </a:rPr>
              <a:t>How small do negative numbers get ?</a:t>
            </a:r>
            <a:endParaRPr lang="en-GB" dirty="0">
              <a:latin typeface="Impact" pitchFamily="34" charset="0"/>
            </a:endParaRPr>
          </a:p>
        </p:txBody>
      </p:sp>
      <p:sp>
        <p:nvSpPr>
          <p:cNvPr id="10" name="Rectangle 9"/>
          <p:cNvSpPr/>
          <p:nvPr/>
        </p:nvSpPr>
        <p:spPr>
          <a:xfrm>
            <a:off x="4148638" y="4639429"/>
            <a:ext cx="3871060"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Watch the introductory video and then discuss the above </a:t>
            </a:r>
            <a:endParaRPr lang="en-US"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Snip Diagonal Corner Rectangle 35"/>
          <p:cNvSpPr/>
          <p:nvPr/>
        </p:nvSpPr>
        <p:spPr>
          <a:xfrm>
            <a:off x="3419872" y="4916428"/>
            <a:ext cx="5328592" cy="1176868"/>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Rectangle 36"/>
          <p:cNvSpPr/>
          <p:nvPr/>
        </p:nvSpPr>
        <p:spPr>
          <a:xfrm>
            <a:off x="3954166" y="4945434"/>
            <a:ext cx="2164322" cy="276999"/>
          </a:xfrm>
          <a:prstGeom prst="rect">
            <a:avLst/>
          </a:prstGeom>
        </p:spPr>
        <p:txBody>
          <a:bodyPr wrap="square">
            <a:spAutoFit/>
          </a:bodyPr>
          <a:lstStyle/>
          <a:p>
            <a:r>
              <a:rPr lang="en-GB" sz="1200" dirty="0" smtClean="0">
                <a:latin typeface="Impact" pitchFamily="34" charset="0"/>
              </a:rPr>
              <a:t>Your thoughts..</a:t>
            </a:r>
            <a:endParaRPr lang="en-GB" sz="1200" dirty="0">
              <a:latin typeface="Impact" pitchFamily="34" charset="0"/>
            </a:endParaRPr>
          </a:p>
        </p:txBody>
      </p:sp>
      <p:pic>
        <p:nvPicPr>
          <p:cNvPr id="23"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45069" y="656987"/>
            <a:ext cx="503651" cy="42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111805" y="162059"/>
            <a:ext cx="782980" cy="1496806"/>
            <a:chOff x="354788" y="1300296"/>
            <a:chExt cx="2200987" cy="4532570"/>
          </a:xfrm>
        </p:grpSpPr>
        <p:pic>
          <p:nvPicPr>
            <p:cNvPr id="29" name="Picture 2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grpSp>
        <p:nvGrpSpPr>
          <p:cNvPr id="24" name="Group 23"/>
          <p:cNvGrpSpPr/>
          <p:nvPr/>
        </p:nvGrpSpPr>
        <p:grpSpPr>
          <a:xfrm>
            <a:off x="8068127" y="1029202"/>
            <a:ext cx="893204" cy="923330"/>
            <a:chOff x="8143292" y="851570"/>
            <a:chExt cx="893204" cy="923330"/>
          </a:xfrm>
        </p:grpSpPr>
        <p:sp>
          <p:nvSpPr>
            <p:cNvPr id="25" name="Oval 24"/>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25"/>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4418796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Vocabulary and Jobs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11805" y="1080018"/>
            <a:ext cx="8836907" cy="5229301"/>
            <a:chOff x="3275856" y="1196666"/>
            <a:chExt cx="5495639" cy="4896719"/>
          </a:xfrm>
        </p:grpSpPr>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26561" y="1196666"/>
              <a:ext cx="5144934" cy="4896719"/>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p:cNvSpPr/>
          <p:nvPr/>
        </p:nvSpPr>
        <p:spPr>
          <a:xfrm>
            <a:off x="959137" y="1460147"/>
            <a:ext cx="7573304" cy="3970318"/>
          </a:xfrm>
          <a:prstGeom prst="rect">
            <a:avLst/>
          </a:prstGeom>
        </p:spPr>
        <p:txBody>
          <a:bodyPr wrap="square">
            <a:spAutoFit/>
          </a:bodyPr>
          <a:lstStyle/>
          <a:p>
            <a:r>
              <a:rPr lang="en-GB" dirty="0" smtClean="0">
                <a:latin typeface="Impact" pitchFamily="34" charset="0"/>
              </a:rPr>
              <a:t>Negative</a:t>
            </a:r>
          </a:p>
          <a:p>
            <a:r>
              <a:rPr lang="en-GB" dirty="0" smtClean="0">
                <a:latin typeface="Impact" pitchFamily="34" charset="0"/>
              </a:rPr>
              <a:t>Subtraction</a:t>
            </a:r>
          </a:p>
          <a:p>
            <a:r>
              <a:rPr lang="en-GB" dirty="0" smtClean="0">
                <a:latin typeface="Impact" pitchFamily="34" charset="0"/>
              </a:rPr>
              <a:t>Zero</a:t>
            </a:r>
          </a:p>
          <a:p>
            <a:r>
              <a:rPr lang="en-GB" dirty="0" smtClean="0">
                <a:latin typeface="Impact" pitchFamily="34" charset="0"/>
              </a:rPr>
              <a:t>Direction/Directed</a:t>
            </a:r>
          </a:p>
          <a:p>
            <a:r>
              <a:rPr lang="en-GB" dirty="0" smtClean="0">
                <a:latin typeface="Impact" pitchFamily="34" charset="0"/>
              </a:rPr>
              <a:t>Positive</a:t>
            </a:r>
          </a:p>
          <a:p>
            <a:r>
              <a:rPr lang="en-GB" dirty="0" smtClean="0">
                <a:latin typeface="Impact" pitchFamily="34" charset="0"/>
              </a:rPr>
              <a:t>Minus</a:t>
            </a:r>
          </a:p>
          <a:p>
            <a:r>
              <a:rPr lang="en-GB" dirty="0" smtClean="0">
                <a:latin typeface="Impact" pitchFamily="34" charset="0"/>
              </a:rPr>
              <a:t>Less</a:t>
            </a:r>
          </a:p>
          <a:p>
            <a:r>
              <a:rPr lang="en-GB" dirty="0" smtClean="0">
                <a:latin typeface="Impact" pitchFamily="34" charset="0"/>
              </a:rPr>
              <a:t>Difference</a:t>
            </a:r>
          </a:p>
          <a:p>
            <a:r>
              <a:rPr lang="en-GB" dirty="0" smtClean="0">
                <a:latin typeface="Impact" pitchFamily="34" charset="0"/>
              </a:rPr>
              <a:t>Lower</a:t>
            </a:r>
          </a:p>
          <a:p>
            <a:r>
              <a:rPr lang="en-GB" dirty="0" smtClean="0">
                <a:latin typeface="Impact" pitchFamily="34" charset="0"/>
              </a:rPr>
              <a:t>Sign</a:t>
            </a:r>
          </a:p>
          <a:p>
            <a:r>
              <a:rPr lang="en-GB" dirty="0" smtClean="0">
                <a:latin typeface="Impact" pitchFamily="34" charset="0"/>
              </a:rPr>
              <a:t>Number Line</a:t>
            </a:r>
          </a:p>
          <a:p>
            <a:r>
              <a:rPr lang="en-GB" dirty="0" smtClean="0">
                <a:latin typeface="Impact" pitchFamily="34" charset="0"/>
              </a:rPr>
              <a:t>X and Y axis</a:t>
            </a:r>
          </a:p>
          <a:p>
            <a:r>
              <a:rPr lang="en-GB" sz="1200" dirty="0" smtClean="0">
                <a:latin typeface="Impact" pitchFamily="34" charset="0"/>
              </a:rPr>
              <a:t>These are the words you will use in this topic</a:t>
            </a:r>
          </a:p>
          <a:p>
            <a:endParaRPr lang="en-GB" dirty="0">
              <a:latin typeface="Impact" pitchFamily="34" charset="0"/>
            </a:endParaRPr>
          </a:p>
        </p:txBody>
      </p:sp>
      <p:pic>
        <p:nvPicPr>
          <p:cNvPr id="24" name="Picture 23"/>
          <p:cNvPicPr/>
          <p:nvPr/>
        </p:nvPicPr>
        <p:blipFill>
          <a:blip r:embed="rId7" cstate="print">
            <a:biLevel thresh="25000"/>
            <a:extLst>
              <a:ext uri="{BEBA8EAE-BF5A-486C-A8C5-ECC9F3942E4B}">
                <a14:imgProps xmlns:a14="http://schemas.microsoft.com/office/drawing/2010/main">
                  <a14:imgLayer r:embed="rId8">
                    <a14:imgEffect>
                      <a14:artisticCement/>
                    </a14:imgEffect>
                  </a14:imgLayer>
                </a14:imgProps>
              </a:ext>
              <a:ext uri="{28A0092B-C50C-407E-A947-70E740481C1C}">
                <a14:useLocalDpi xmlns:a14="http://schemas.microsoft.com/office/drawing/2010/main" val="0"/>
              </a:ext>
            </a:extLst>
          </a:blip>
          <a:srcRect/>
          <a:stretch>
            <a:fillRect/>
          </a:stretch>
        </p:blipFill>
        <p:spPr bwMode="auto">
          <a:xfrm rot="10800000">
            <a:off x="-29004" y="1129778"/>
            <a:ext cx="578663" cy="6632247"/>
          </a:xfrm>
          <a:prstGeom prst="rect">
            <a:avLst/>
          </a:prstGeom>
          <a:noFill/>
          <a:ln>
            <a:noFill/>
          </a:ln>
        </p:spPr>
      </p:pic>
      <p:cxnSp>
        <p:nvCxnSpPr>
          <p:cNvPr id="7" name="Straight Connector 6"/>
          <p:cNvCxnSpPr/>
          <p:nvPr/>
        </p:nvCxnSpPr>
        <p:spPr>
          <a:xfrm>
            <a:off x="959137" y="1139517"/>
            <a:ext cx="0" cy="4468838"/>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H="1">
            <a:off x="724419" y="1412776"/>
            <a:ext cx="5040560" cy="0"/>
          </a:xfrm>
          <a:prstGeom prst="line">
            <a:avLst/>
          </a:prstGeom>
        </p:spPr>
        <p:style>
          <a:lnRef idx="3">
            <a:schemeClr val="dk1"/>
          </a:lnRef>
          <a:fillRef idx="0">
            <a:schemeClr val="dk1"/>
          </a:fillRef>
          <a:effectRef idx="2">
            <a:schemeClr val="dk1"/>
          </a:effectRef>
          <a:fontRef idx="minor">
            <a:schemeClr val="tx1"/>
          </a:fontRef>
        </p:style>
      </p:cxnSp>
      <p:pic>
        <p:nvPicPr>
          <p:cNvPr id="31" name="Picture 3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646082" y="867455"/>
            <a:ext cx="219966" cy="1552707"/>
          </a:xfrm>
          <a:prstGeom prst="rect">
            <a:avLst/>
          </a:prstGeom>
          <a:noFill/>
          <a:ln>
            <a:noFill/>
          </a:ln>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962229" y="1129837"/>
            <a:ext cx="219966" cy="1552707"/>
          </a:xfrm>
          <a:prstGeom prst="rect">
            <a:avLst/>
          </a:prstGeom>
          <a:noFill/>
          <a:ln>
            <a:noFill/>
          </a:ln>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186094" y="1405072"/>
            <a:ext cx="219966" cy="1552707"/>
          </a:xfrm>
          <a:prstGeom prst="rect">
            <a:avLst/>
          </a:prstGeom>
          <a:noFill/>
          <a:ln>
            <a:noFill/>
          </a:ln>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568707" y="1710216"/>
            <a:ext cx="219966" cy="1552707"/>
          </a:xfrm>
          <a:prstGeom prst="rect">
            <a:avLst/>
          </a:prstGeom>
          <a:noFill/>
          <a:ln>
            <a:noFill/>
          </a:ln>
        </p:spPr>
      </p:pic>
      <p:pic>
        <p:nvPicPr>
          <p:cNvPr id="40" name="Picture 3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771671" y="1968997"/>
            <a:ext cx="219966" cy="1552707"/>
          </a:xfrm>
          <a:prstGeom prst="rect">
            <a:avLst/>
          </a:prstGeom>
          <a:noFill/>
          <a:ln>
            <a:noFill/>
          </a:ln>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344760" y="2258561"/>
            <a:ext cx="219966" cy="1552707"/>
          </a:xfrm>
          <a:prstGeom prst="rect">
            <a:avLst/>
          </a:prstGeom>
          <a:noFill/>
          <a:ln>
            <a:noFill/>
          </a:ln>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199671" y="2520263"/>
            <a:ext cx="219966" cy="1552707"/>
          </a:xfrm>
          <a:prstGeom prst="rect">
            <a:avLst/>
          </a:prstGeom>
          <a:noFill/>
          <a:ln>
            <a:noFill/>
          </a:ln>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771671" y="2801274"/>
            <a:ext cx="219966" cy="1552707"/>
          </a:xfrm>
          <a:prstGeom prst="rect">
            <a:avLst/>
          </a:prstGeom>
          <a:noFill/>
          <a:ln>
            <a:noFill/>
          </a:ln>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430058" y="3085783"/>
            <a:ext cx="219966" cy="1552707"/>
          </a:xfrm>
          <a:prstGeom prst="rect">
            <a:avLst/>
          </a:prstGeom>
          <a:noFill/>
          <a:ln>
            <a:noFill/>
          </a:ln>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976024" y="3669548"/>
            <a:ext cx="219966" cy="1552707"/>
          </a:xfrm>
          <a:prstGeom prst="rect">
            <a:avLst/>
          </a:prstGeom>
          <a:noFill/>
          <a:ln>
            <a:noFill/>
          </a:ln>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766455" y="3349901"/>
            <a:ext cx="219966" cy="1552707"/>
          </a:xfrm>
          <a:prstGeom prst="rect">
            <a:avLst/>
          </a:prstGeom>
          <a:noFill/>
          <a:ln>
            <a:noFill/>
          </a:ln>
        </p:spPr>
      </p:pic>
      <p:pic>
        <p:nvPicPr>
          <p:cNvPr id="49" name="Picture 48" descr="http://t0.gstatic.com/images?q=tbn:ANd9GcSV_QSd104kzYgOGG_GTGRlMdWISs8qccdrkRmnfR0rUmN1KdhQqA"/>
          <p:cNvPicPr/>
          <p:nvPr/>
        </p:nvPicPr>
        <p:blipFill rotWithShape="1">
          <a:blip r:embed="rId10">
            <a:duotone>
              <a:schemeClr val="accent1">
                <a:shade val="45000"/>
                <a:satMod val="135000"/>
              </a:schemeClr>
              <a:prstClr val="white"/>
            </a:duotone>
            <a:extLst>
              <a:ext uri="{BEBA8EAE-BF5A-486C-A8C5-ECC9F3942E4B}">
                <a14:imgProps xmlns:a14="http://schemas.microsoft.com/office/drawing/2010/main">
                  <a14:imgLayer r:embed="rId11">
                    <a14:imgEffect>
                      <a14:artisticPencilGrayscale/>
                    </a14:imgEffect>
                  </a14:imgLayer>
                </a14:imgProps>
              </a:ext>
              <a:ext uri="{28A0092B-C50C-407E-A947-70E740481C1C}">
                <a14:useLocalDpi xmlns:a14="http://schemas.microsoft.com/office/drawing/2010/main" val="0"/>
              </a:ext>
            </a:extLst>
          </a:blip>
          <a:srcRect/>
          <a:stretch/>
        </p:blipFill>
        <p:spPr bwMode="auto">
          <a:xfrm>
            <a:off x="911299" y="5655482"/>
            <a:ext cx="7853591" cy="439155"/>
          </a:xfrm>
          <a:prstGeom prst="rect">
            <a:avLst/>
          </a:prstGeom>
          <a:noFill/>
          <a:ln>
            <a:noFill/>
          </a:ln>
          <a:effectLst>
            <a:glow rad="228600">
              <a:schemeClr val="accent1">
                <a:alpha val="40000"/>
              </a:schemeClr>
            </a:glow>
          </a:effectLst>
        </p:spPr>
      </p:pic>
      <p:sp>
        <p:nvSpPr>
          <p:cNvPr id="50" name="Snip Diagonal Corner Rectangle 49"/>
          <p:cNvSpPr/>
          <p:nvPr/>
        </p:nvSpPr>
        <p:spPr>
          <a:xfrm>
            <a:off x="4578527" y="1533824"/>
            <a:ext cx="4313953" cy="3911400"/>
          </a:xfrm>
          <a:prstGeom prst="snip2DiagRect">
            <a:avLst>
              <a:gd name="adj1" fmla="val 13169"/>
              <a:gd name="adj2" fmla="val 1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512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9139" y="1161398"/>
            <a:ext cx="4451120" cy="19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1201116" y="3404817"/>
            <a:ext cx="4045445" cy="17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5049683" y="1692522"/>
            <a:ext cx="3842797" cy="4524315"/>
          </a:xfrm>
          <a:prstGeom prst="rect">
            <a:avLst/>
          </a:prstGeom>
        </p:spPr>
        <p:txBody>
          <a:bodyPr wrap="square">
            <a:spAutoFit/>
          </a:bodyPr>
          <a:lstStyle/>
          <a:p>
            <a:r>
              <a:rPr lang="en-GB" dirty="0" smtClean="0">
                <a:latin typeface="Arial Unicode MS" pitchFamily="34" charset="-128"/>
                <a:ea typeface="Arial Unicode MS" pitchFamily="34" charset="-128"/>
                <a:cs typeface="Arial Unicode MS" pitchFamily="34" charset="-128"/>
              </a:rPr>
              <a:t>Accountants</a:t>
            </a:r>
          </a:p>
          <a:p>
            <a:r>
              <a:rPr lang="en-GB" dirty="0" smtClean="0">
                <a:latin typeface="Arial Unicode MS" pitchFamily="34" charset="-128"/>
                <a:ea typeface="Arial Unicode MS" pitchFamily="34" charset="-128"/>
                <a:cs typeface="Arial Unicode MS" pitchFamily="34" charset="-128"/>
              </a:rPr>
              <a:t>Weather forecaster</a:t>
            </a:r>
          </a:p>
          <a:p>
            <a:r>
              <a:rPr lang="en-GB" dirty="0" smtClean="0">
                <a:latin typeface="Arial Unicode MS" pitchFamily="34" charset="-128"/>
                <a:ea typeface="Arial Unicode MS" pitchFamily="34" charset="-128"/>
                <a:cs typeface="Arial Unicode MS" pitchFamily="34" charset="-128"/>
              </a:rPr>
              <a:t>Scientist</a:t>
            </a:r>
          </a:p>
          <a:p>
            <a:r>
              <a:rPr lang="en-GB" dirty="0" smtClean="0">
                <a:latin typeface="Arial Unicode MS" pitchFamily="34" charset="-128"/>
                <a:ea typeface="Arial Unicode MS" pitchFamily="34" charset="-128"/>
                <a:cs typeface="Arial Unicode MS" pitchFamily="34" charset="-128"/>
              </a:rPr>
              <a:t>Optician</a:t>
            </a:r>
          </a:p>
          <a:p>
            <a:r>
              <a:rPr lang="en-GB" dirty="0" smtClean="0">
                <a:latin typeface="Arial Unicode MS" pitchFamily="34" charset="-128"/>
                <a:ea typeface="Arial Unicode MS" pitchFamily="34" charset="-128"/>
                <a:cs typeface="Arial Unicode MS" pitchFamily="34" charset="-128"/>
              </a:rPr>
              <a:t>Theme park designer</a:t>
            </a:r>
          </a:p>
          <a:p>
            <a:r>
              <a:rPr lang="en-GB" dirty="0" smtClean="0">
                <a:latin typeface="Arial Unicode MS" pitchFamily="34" charset="-128"/>
                <a:ea typeface="Arial Unicode MS" pitchFamily="34" charset="-128"/>
                <a:cs typeface="Arial Unicode MS" pitchFamily="34" charset="-128"/>
              </a:rPr>
              <a:t>Bank and Cashier</a:t>
            </a:r>
          </a:p>
          <a:p>
            <a:r>
              <a:rPr lang="en-GB" dirty="0" smtClean="0">
                <a:latin typeface="Arial Unicode MS" pitchFamily="34" charset="-128"/>
                <a:ea typeface="Arial Unicode MS" pitchFamily="34" charset="-128"/>
                <a:cs typeface="Arial Unicode MS" pitchFamily="34" charset="-128"/>
              </a:rPr>
              <a:t>Sportsman</a:t>
            </a:r>
          </a:p>
          <a:p>
            <a:r>
              <a:rPr lang="en-GB" dirty="0" smtClean="0">
                <a:latin typeface="Arial Unicode MS" pitchFamily="34" charset="-128"/>
                <a:ea typeface="Arial Unicode MS" pitchFamily="34" charset="-128"/>
                <a:cs typeface="Arial Unicode MS" pitchFamily="34" charset="-128"/>
              </a:rPr>
              <a:t>Quiz host</a:t>
            </a:r>
          </a:p>
          <a:p>
            <a:r>
              <a:rPr lang="en-GB" dirty="0" smtClean="0">
                <a:latin typeface="Arial Unicode MS" pitchFamily="34" charset="-128"/>
                <a:ea typeface="Arial Unicode MS" pitchFamily="34" charset="-128"/>
                <a:cs typeface="Arial Unicode MS" pitchFamily="34" charset="-128"/>
              </a:rPr>
              <a:t>Politics</a:t>
            </a:r>
          </a:p>
          <a:p>
            <a:r>
              <a:rPr lang="en-GB" dirty="0" smtClean="0">
                <a:latin typeface="Arial Unicode MS" pitchFamily="34" charset="-128"/>
                <a:ea typeface="Arial Unicode MS" pitchFamily="34" charset="-128"/>
                <a:cs typeface="Arial Unicode MS" pitchFamily="34" charset="-128"/>
              </a:rPr>
              <a:t>…. Can you think of more?</a:t>
            </a:r>
          </a:p>
          <a:p>
            <a:r>
              <a:rPr lang="en-GB" dirty="0" smtClean="0">
                <a:latin typeface="Arial Unicode MS" pitchFamily="34" charset="-128"/>
                <a:ea typeface="Arial Unicode MS" pitchFamily="34" charset="-128"/>
                <a:cs typeface="Arial Unicode MS" pitchFamily="34" charset="-128"/>
              </a:rPr>
              <a:t>…………………………………</a:t>
            </a:r>
          </a:p>
          <a:p>
            <a:r>
              <a:rPr lang="en-GB" dirty="0" smtClean="0">
                <a:latin typeface="Arial Unicode MS" pitchFamily="34" charset="-128"/>
                <a:ea typeface="Arial Unicode MS" pitchFamily="34" charset="-128"/>
                <a:cs typeface="Arial Unicode MS" pitchFamily="34" charset="-128"/>
              </a:rPr>
              <a:t>…………………………………</a:t>
            </a:r>
          </a:p>
          <a:p>
            <a:endParaRPr lang="en-GB" dirty="0" smtClean="0">
              <a:latin typeface="Arial Unicode MS" pitchFamily="34" charset="-128"/>
              <a:ea typeface="Arial Unicode MS" pitchFamily="34" charset="-128"/>
              <a:cs typeface="Arial Unicode MS" pitchFamily="34" charset="-128"/>
            </a:endParaRPr>
          </a:p>
          <a:p>
            <a:endParaRPr lang="en-GB" dirty="0" smtClean="0">
              <a:latin typeface="Impact" pitchFamily="34" charset="0"/>
            </a:endParaRPr>
          </a:p>
          <a:p>
            <a:endParaRPr lang="en-GB" dirty="0" smtClean="0">
              <a:latin typeface="Impact" pitchFamily="34" charset="0"/>
            </a:endParaRPr>
          </a:p>
          <a:p>
            <a:endParaRPr lang="en-GB" dirty="0">
              <a:latin typeface="Impact" pitchFamily="34" charset="0"/>
            </a:endParaRPr>
          </a:p>
        </p:txBody>
      </p:sp>
      <p:pic>
        <p:nvPicPr>
          <p:cNvPr id="3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5889" y="511550"/>
            <a:ext cx="618810" cy="59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 name="Group 46"/>
          <p:cNvGrpSpPr/>
          <p:nvPr/>
        </p:nvGrpSpPr>
        <p:grpSpPr>
          <a:xfrm>
            <a:off x="111805" y="162059"/>
            <a:ext cx="782980" cy="1496806"/>
            <a:chOff x="354788" y="1300296"/>
            <a:chExt cx="2200987" cy="4532570"/>
          </a:xfrm>
        </p:grpSpPr>
        <p:pic>
          <p:nvPicPr>
            <p:cNvPr id="48" name="Picture 4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56" name="Picture 5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pic>
        <p:nvPicPr>
          <p:cNvPr id="57" name="Picture 5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923937" y="3913771"/>
            <a:ext cx="219966" cy="1552707"/>
          </a:xfrm>
          <a:prstGeom prst="rect">
            <a:avLst/>
          </a:prstGeom>
          <a:noFill/>
          <a:ln>
            <a:noFill/>
          </a:ln>
        </p:spPr>
      </p:pic>
      <p:pic>
        <p:nvPicPr>
          <p:cNvPr id="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09978" y="5215560"/>
            <a:ext cx="995321" cy="109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09653" y="5145122"/>
            <a:ext cx="1552707" cy="123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008101" y="5059256"/>
            <a:ext cx="1659985" cy="131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12160" y="5025828"/>
            <a:ext cx="2313717" cy="138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8068127" y="1029202"/>
            <a:ext cx="893204" cy="923330"/>
            <a:chOff x="8143292" y="851570"/>
            <a:chExt cx="893204" cy="923330"/>
          </a:xfrm>
        </p:grpSpPr>
        <p:sp>
          <p:nvSpPr>
            <p:cNvPr id="54" name="Oval 53"/>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5" name="Rectangle 54"/>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47631051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ement/>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Concept Activity</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44597" y="1068031"/>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11805" y="162059"/>
            <a:ext cx="782980" cy="1496806"/>
            <a:chOff x="354788" y="1300296"/>
            <a:chExt cx="2200987" cy="453257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788" y="2803754"/>
              <a:ext cx="1352476" cy="1424935"/>
            </a:xfrm>
            <a:prstGeom prst="rect">
              <a:avLst/>
            </a:prstGeom>
            <a:noFill/>
            <a:ln>
              <a:noFill/>
            </a:ln>
          </p:spPr>
        </p:pic>
      </p:grpSp>
      <p:sp>
        <p:nvSpPr>
          <p:cNvPr id="2" name="Rounded Rectangle 1"/>
          <p:cNvSpPr/>
          <p:nvPr/>
        </p:nvSpPr>
        <p:spPr>
          <a:xfrm>
            <a:off x="266092" y="1609622"/>
            <a:ext cx="8568952" cy="739257"/>
          </a:xfrm>
          <a:prstGeom prst="roundRect">
            <a:avLst/>
          </a:prstGeom>
          <a:solidFill>
            <a:srgbClr val="439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Impact" pitchFamily="34" charset="0"/>
              </a:rPr>
              <a:t>On a number line put these numbers in order of lowest to highest  </a:t>
            </a:r>
            <a:endParaRPr lang="en-GB" sz="2400" dirty="0">
              <a:latin typeface="Impact" pitchFamily="34" charset="0"/>
            </a:endParaRPr>
          </a:p>
        </p:txBody>
      </p:sp>
      <p:grpSp>
        <p:nvGrpSpPr>
          <p:cNvPr id="19" name="Group 18"/>
          <p:cNvGrpSpPr/>
          <p:nvPr/>
        </p:nvGrpSpPr>
        <p:grpSpPr>
          <a:xfrm>
            <a:off x="1004517" y="3861048"/>
            <a:ext cx="1172468" cy="824508"/>
            <a:chOff x="0" y="0"/>
            <a:chExt cx="2905125" cy="1634133"/>
          </a:xfrm>
          <a:effectLst>
            <a:glow rad="127000">
              <a:schemeClr val="bg1"/>
            </a:glow>
          </a:effectLst>
        </p:grpSpPr>
        <p:pic>
          <p:nvPicPr>
            <p:cNvPr id="21" name="il_fi" descr="http://b.vimeocdn.com/ts/901/293/90129335_640.jpg"/>
            <p:cNvPicPr>
              <a:picLocks noChangeAspect="1" noChangeArrowheads="1"/>
            </p:cNvPicPr>
            <p:nvPr/>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2905125" cy="1634133"/>
            </a:xfrm>
            <a:prstGeom prst="rect">
              <a:avLst/>
            </a:prstGeom>
            <a:noFill/>
            <a:effectLst>
              <a:glow rad="114300">
                <a:schemeClr val="accent3">
                  <a:satMod val="175000"/>
                  <a:alpha val="22000"/>
                </a:schemeClr>
              </a:glow>
              <a:softEdge rad="139700"/>
            </a:effectLst>
            <a:extLst>
              <a:ext uri="{909E8E84-426E-40DD-AFC4-6F175D3DCCD1}">
                <a14:hiddenFill xmlns:a14="http://schemas.microsoft.com/office/drawing/2010/main">
                  <a:solidFill>
                    <a:srgbClr val="FFFFFF"/>
                  </a:solidFill>
                </a14:hiddenFill>
              </a:ext>
            </a:extLst>
          </p:spPr>
        </p:pic>
        <p:sp>
          <p:nvSpPr>
            <p:cNvPr id="22" name="Snip Diagonal Corner Rectangle 21"/>
            <p:cNvSpPr/>
            <p:nvPr/>
          </p:nvSpPr>
          <p:spPr>
            <a:xfrm>
              <a:off x="214312" y="190500"/>
              <a:ext cx="2559844" cy="1238250"/>
            </a:xfrm>
            <a:prstGeom prst="snip2DiagRect">
              <a:avLst>
                <a:gd name="adj1" fmla="val 0"/>
                <a:gd name="adj2" fmla="val 24359"/>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GB" sz="1100"/>
            </a:p>
          </p:txBody>
        </p:sp>
      </p:grpSp>
      <p:grpSp>
        <p:nvGrpSpPr>
          <p:cNvPr id="23" name="Group 22"/>
          <p:cNvGrpSpPr/>
          <p:nvPr/>
        </p:nvGrpSpPr>
        <p:grpSpPr>
          <a:xfrm>
            <a:off x="395164" y="2876225"/>
            <a:ext cx="1172468" cy="824508"/>
            <a:chOff x="0" y="0"/>
            <a:chExt cx="2905125" cy="1634133"/>
          </a:xfrm>
          <a:effectLst>
            <a:glow rad="127000">
              <a:schemeClr val="bg1"/>
            </a:glow>
          </a:effectLst>
        </p:grpSpPr>
        <p:pic>
          <p:nvPicPr>
            <p:cNvPr id="24" name="il_fi" descr="http://b.vimeocdn.com/ts/901/293/90129335_640.jpg"/>
            <p:cNvPicPr>
              <a:picLocks noChangeAspect="1" noChangeArrowheads="1"/>
            </p:cNvPicPr>
            <p:nvPr/>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2905125" cy="1634133"/>
            </a:xfrm>
            <a:prstGeom prst="rect">
              <a:avLst/>
            </a:prstGeom>
            <a:noFill/>
            <a:effectLst>
              <a:glow rad="114300">
                <a:schemeClr val="accent3">
                  <a:satMod val="175000"/>
                  <a:alpha val="22000"/>
                </a:schemeClr>
              </a:glow>
              <a:softEdge rad="139700"/>
            </a:effectLst>
            <a:extLst>
              <a:ext uri="{909E8E84-426E-40DD-AFC4-6F175D3DCCD1}">
                <a14:hiddenFill xmlns:a14="http://schemas.microsoft.com/office/drawing/2010/main">
                  <a:solidFill>
                    <a:srgbClr val="FFFFFF"/>
                  </a:solidFill>
                </a14:hiddenFill>
              </a:ext>
            </a:extLst>
          </p:spPr>
        </p:pic>
        <p:sp>
          <p:nvSpPr>
            <p:cNvPr id="26" name="Snip Diagonal Corner Rectangle 25"/>
            <p:cNvSpPr/>
            <p:nvPr/>
          </p:nvSpPr>
          <p:spPr>
            <a:xfrm>
              <a:off x="214312" y="190500"/>
              <a:ext cx="2559844" cy="1238250"/>
            </a:xfrm>
            <a:prstGeom prst="snip2DiagRect">
              <a:avLst>
                <a:gd name="adj1" fmla="val 0"/>
                <a:gd name="adj2" fmla="val 24359"/>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GB" sz="1100"/>
            </a:p>
          </p:txBody>
        </p:sp>
      </p:grpSp>
      <p:grpSp>
        <p:nvGrpSpPr>
          <p:cNvPr id="27" name="Group 26"/>
          <p:cNvGrpSpPr/>
          <p:nvPr/>
        </p:nvGrpSpPr>
        <p:grpSpPr>
          <a:xfrm>
            <a:off x="2051720" y="2790135"/>
            <a:ext cx="1172468" cy="824508"/>
            <a:chOff x="0" y="0"/>
            <a:chExt cx="2905125" cy="1634133"/>
          </a:xfrm>
          <a:effectLst>
            <a:glow rad="127000">
              <a:schemeClr val="bg1"/>
            </a:glow>
          </a:effectLst>
        </p:grpSpPr>
        <p:pic>
          <p:nvPicPr>
            <p:cNvPr id="28" name="il_fi" descr="http://b.vimeocdn.com/ts/901/293/90129335_640.jpg"/>
            <p:cNvPicPr>
              <a:picLocks noChangeAspect="1" noChangeArrowheads="1"/>
            </p:cNvPicPr>
            <p:nvPr/>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2905125" cy="1634133"/>
            </a:xfrm>
            <a:prstGeom prst="rect">
              <a:avLst/>
            </a:prstGeom>
            <a:noFill/>
            <a:effectLst>
              <a:glow rad="114300">
                <a:schemeClr val="accent3">
                  <a:satMod val="175000"/>
                  <a:alpha val="22000"/>
                </a:schemeClr>
              </a:glow>
              <a:softEdge rad="139700"/>
            </a:effectLst>
            <a:extLst>
              <a:ext uri="{909E8E84-426E-40DD-AFC4-6F175D3DCCD1}">
                <a14:hiddenFill xmlns:a14="http://schemas.microsoft.com/office/drawing/2010/main">
                  <a:solidFill>
                    <a:srgbClr val="FFFFFF"/>
                  </a:solidFill>
                </a14:hiddenFill>
              </a:ext>
            </a:extLst>
          </p:spPr>
        </p:pic>
        <p:sp>
          <p:nvSpPr>
            <p:cNvPr id="29" name="Snip Diagonal Corner Rectangle 28"/>
            <p:cNvSpPr/>
            <p:nvPr/>
          </p:nvSpPr>
          <p:spPr>
            <a:xfrm>
              <a:off x="214312" y="190500"/>
              <a:ext cx="2559844" cy="1238250"/>
            </a:xfrm>
            <a:prstGeom prst="snip2DiagRect">
              <a:avLst>
                <a:gd name="adj1" fmla="val 0"/>
                <a:gd name="adj2" fmla="val 24359"/>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GB" sz="1100"/>
            </a:p>
          </p:txBody>
        </p:sp>
      </p:grpSp>
      <p:grpSp>
        <p:nvGrpSpPr>
          <p:cNvPr id="30" name="Group 29"/>
          <p:cNvGrpSpPr/>
          <p:nvPr/>
        </p:nvGrpSpPr>
        <p:grpSpPr>
          <a:xfrm>
            <a:off x="481657" y="5085184"/>
            <a:ext cx="1172468" cy="824508"/>
            <a:chOff x="0" y="0"/>
            <a:chExt cx="2905125" cy="1634133"/>
          </a:xfrm>
          <a:effectLst>
            <a:glow rad="127000">
              <a:schemeClr val="bg1"/>
            </a:glow>
          </a:effectLst>
        </p:grpSpPr>
        <p:pic>
          <p:nvPicPr>
            <p:cNvPr id="31" name="il_fi" descr="http://b.vimeocdn.com/ts/901/293/90129335_640.jpg"/>
            <p:cNvPicPr>
              <a:picLocks noChangeAspect="1" noChangeArrowheads="1"/>
            </p:cNvPicPr>
            <p:nvPr/>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2905125" cy="1634133"/>
            </a:xfrm>
            <a:prstGeom prst="rect">
              <a:avLst/>
            </a:prstGeom>
            <a:noFill/>
            <a:effectLst>
              <a:glow rad="114300">
                <a:schemeClr val="accent3">
                  <a:satMod val="175000"/>
                  <a:alpha val="22000"/>
                </a:schemeClr>
              </a:glow>
              <a:softEdge rad="139700"/>
            </a:effectLst>
            <a:extLst>
              <a:ext uri="{909E8E84-426E-40DD-AFC4-6F175D3DCCD1}">
                <a14:hiddenFill xmlns:a14="http://schemas.microsoft.com/office/drawing/2010/main">
                  <a:solidFill>
                    <a:srgbClr val="FFFFFF"/>
                  </a:solidFill>
                </a14:hiddenFill>
              </a:ext>
            </a:extLst>
          </p:spPr>
        </p:pic>
        <p:sp>
          <p:nvSpPr>
            <p:cNvPr id="32" name="Snip Diagonal Corner Rectangle 31"/>
            <p:cNvSpPr/>
            <p:nvPr/>
          </p:nvSpPr>
          <p:spPr>
            <a:xfrm>
              <a:off x="214312" y="190500"/>
              <a:ext cx="2559844" cy="1238250"/>
            </a:xfrm>
            <a:prstGeom prst="snip2DiagRect">
              <a:avLst>
                <a:gd name="adj1" fmla="val 0"/>
                <a:gd name="adj2" fmla="val 24359"/>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GB" sz="1100"/>
            </a:p>
          </p:txBody>
        </p:sp>
      </p:grpSp>
      <p:grpSp>
        <p:nvGrpSpPr>
          <p:cNvPr id="33" name="Group 32"/>
          <p:cNvGrpSpPr/>
          <p:nvPr/>
        </p:nvGrpSpPr>
        <p:grpSpPr>
          <a:xfrm>
            <a:off x="2585096" y="4570891"/>
            <a:ext cx="1172468" cy="824508"/>
            <a:chOff x="0" y="0"/>
            <a:chExt cx="2905125" cy="1634133"/>
          </a:xfrm>
          <a:effectLst>
            <a:glow rad="127000">
              <a:schemeClr val="bg1"/>
            </a:glow>
          </a:effectLst>
        </p:grpSpPr>
        <p:pic>
          <p:nvPicPr>
            <p:cNvPr id="34" name="il_fi" descr="http://b.vimeocdn.com/ts/901/293/90129335_640.jpg"/>
            <p:cNvPicPr>
              <a:picLocks noChangeAspect="1" noChangeArrowheads="1"/>
            </p:cNvPicPr>
            <p:nvPr/>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2905125" cy="1634133"/>
            </a:xfrm>
            <a:prstGeom prst="rect">
              <a:avLst/>
            </a:prstGeom>
            <a:noFill/>
            <a:effectLst>
              <a:glow rad="114300">
                <a:schemeClr val="accent3">
                  <a:satMod val="175000"/>
                  <a:alpha val="22000"/>
                </a:schemeClr>
              </a:glow>
              <a:softEdge rad="139700"/>
            </a:effectLst>
            <a:extLst>
              <a:ext uri="{909E8E84-426E-40DD-AFC4-6F175D3DCCD1}">
                <a14:hiddenFill xmlns:a14="http://schemas.microsoft.com/office/drawing/2010/main">
                  <a:solidFill>
                    <a:srgbClr val="FFFFFF"/>
                  </a:solidFill>
                </a14:hiddenFill>
              </a:ext>
            </a:extLst>
          </p:spPr>
        </p:pic>
        <p:sp>
          <p:nvSpPr>
            <p:cNvPr id="35" name="Snip Diagonal Corner Rectangle 34"/>
            <p:cNvSpPr/>
            <p:nvPr/>
          </p:nvSpPr>
          <p:spPr>
            <a:xfrm>
              <a:off x="214312" y="190500"/>
              <a:ext cx="2559844" cy="1238250"/>
            </a:xfrm>
            <a:prstGeom prst="snip2DiagRect">
              <a:avLst>
                <a:gd name="adj1" fmla="val 0"/>
                <a:gd name="adj2" fmla="val 24359"/>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GB" sz="1100"/>
            </a:p>
          </p:txBody>
        </p:sp>
      </p:grpSp>
      <p:grpSp>
        <p:nvGrpSpPr>
          <p:cNvPr id="36" name="Group 35"/>
          <p:cNvGrpSpPr/>
          <p:nvPr/>
        </p:nvGrpSpPr>
        <p:grpSpPr>
          <a:xfrm>
            <a:off x="3482585" y="3444379"/>
            <a:ext cx="1172468" cy="824508"/>
            <a:chOff x="0" y="0"/>
            <a:chExt cx="2905125" cy="1634133"/>
          </a:xfrm>
          <a:effectLst>
            <a:glow rad="127000">
              <a:schemeClr val="bg1"/>
            </a:glow>
          </a:effectLst>
        </p:grpSpPr>
        <p:pic>
          <p:nvPicPr>
            <p:cNvPr id="37" name="il_fi" descr="http://b.vimeocdn.com/ts/901/293/90129335_640.jpg"/>
            <p:cNvPicPr>
              <a:picLocks noChangeAspect="1" noChangeArrowheads="1"/>
            </p:cNvPicPr>
            <p:nvPr/>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2905125" cy="1634133"/>
            </a:xfrm>
            <a:prstGeom prst="rect">
              <a:avLst/>
            </a:prstGeom>
            <a:noFill/>
            <a:effectLst>
              <a:glow rad="114300">
                <a:schemeClr val="accent3">
                  <a:satMod val="175000"/>
                  <a:alpha val="22000"/>
                </a:schemeClr>
              </a:glow>
              <a:softEdge rad="139700"/>
            </a:effectLst>
            <a:extLst>
              <a:ext uri="{909E8E84-426E-40DD-AFC4-6F175D3DCCD1}">
                <a14:hiddenFill xmlns:a14="http://schemas.microsoft.com/office/drawing/2010/main">
                  <a:solidFill>
                    <a:srgbClr val="FFFFFF"/>
                  </a:solidFill>
                </a14:hiddenFill>
              </a:ext>
            </a:extLst>
          </p:spPr>
        </p:pic>
        <p:sp>
          <p:nvSpPr>
            <p:cNvPr id="38" name="Snip Diagonal Corner Rectangle 37"/>
            <p:cNvSpPr/>
            <p:nvPr/>
          </p:nvSpPr>
          <p:spPr>
            <a:xfrm>
              <a:off x="214312" y="190500"/>
              <a:ext cx="2559844" cy="1238250"/>
            </a:xfrm>
            <a:prstGeom prst="snip2DiagRect">
              <a:avLst>
                <a:gd name="adj1" fmla="val 0"/>
                <a:gd name="adj2" fmla="val 24359"/>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GB" sz="1100"/>
            </a:p>
          </p:txBody>
        </p:sp>
      </p:grpSp>
      <p:grpSp>
        <p:nvGrpSpPr>
          <p:cNvPr id="39" name="Group 38"/>
          <p:cNvGrpSpPr/>
          <p:nvPr/>
        </p:nvGrpSpPr>
        <p:grpSpPr>
          <a:xfrm>
            <a:off x="3707608" y="5349287"/>
            <a:ext cx="1172468" cy="824508"/>
            <a:chOff x="0" y="0"/>
            <a:chExt cx="2905125" cy="1634133"/>
          </a:xfrm>
          <a:effectLst>
            <a:glow rad="127000">
              <a:schemeClr val="bg1"/>
            </a:glow>
          </a:effectLst>
        </p:grpSpPr>
        <p:pic>
          <p:nvPicPr>
            <p:cNvPr id="40" name="il_fi" descr="http://b.vimeocdn.com/ts/901/293/90129335_640.jpg"/>
            <p:cNvPicPr>
              <a:picLocks noChangeAspect="1" noChangeArrowheads="1"/>
            </p:cNvPicPr>
            <p:nvPr/>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2905125" cy="1634133"/>
            </a:xfrm>
            <a:prstGeom prst="rect">
              <a:avLst/>
            </a:prstGeom>
            <a:noFill/>
            <a:effectLst>
              <a:glow rad="114300">
                <a:schemeClr val="accent3">
                  <a:satMod val="175000"/>
                  <a:alpha val="22000"/>
                </a:schemeClr>
              </a:glow>
              <a:softEdge rad="139700"/>
            </a:effectLst>
            <a:extLst>
              <a:ext uri="{909E8E84-426E-40DD-AFC4-6F175D3DCCD1}">
                <a14:hiddenFill xmlns:a14="http://schemas.microsoft.com/office/drawing/2010/main">
                  <a:solidFill>
                    <a:srgbClr val="FFFFFF"/>
                  </a:solidFill>
                </a14:hiddenFill>
              </a:ext>
            </a:extLst>
          </p:spPr>
        </p:pic>
        <p:sp>
          <p:nvSpPr>
            <p:cNvPr id="41" name="Snip Diagonal Corner Rectangle 40"/>
            <p:cNvSpPr/>
            <p:nvPr/>
          </p:nvSpPr>
          <p:spPr>
            <a:xfrm>
              <a:off x="214312" y="190500"/>
              <a:ext cx="2559844" cy="1238250"/>
            </a:xfrm>
            <a:prstGeom prst="snip2DiagRect">
              <a:avLst>
                <a:gd name="adj1" fmla="val 0"/>
                <a:gd name="adj2" fmla="val 24359"/>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GB" sz="1100"/>
            </a:p>
          </p:txBody>
        </p:sp>
      </p:grpSp>
      <p:sp>
        <p:nvSpPr>
          <p:cNvPr id="42" name="Rectangle 41"/>
          <p:cNvSpPr/>
          <p:nvPr/>
        </p:nvSpPr>
        <p:spPr>
          <a:xfrm>
            <a:off x="592935" y="3084669"/>
            <a:ext cx="720494" cy="40011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43" name="Rectangle 42"/>
          <p:cNvSpPr/>
          <p:nvPr/>
        </p:nvSpPr>
        <p:spPr>
          <a:xfrm>
            <a:off x="2277707" y="2972342"/>
            <a:ext cx="720494" cy="40011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4" name="Rectangle 43"/>
          <p:cNvSpPr/>
          <p:nvPr/>
        </p:nvSpPr>
        <p:spPr>
          <a:xfrm>
            <a:off x="3707608" y="3667447"/>
            <a:ext cx="756056" cy="40011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5" name="Rectangle 44"/>
          <p:cNvSpPr/>
          <p:nvPr/>
        </p:nvSpPr>
        <p:spPr>
          <a:xfrm>
            <a:off x="671640" y="5291772"/>
            <a:ext cx="792502" cy="40011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-1</a:t>
            </a:r>
            <a:endParaRPr kumimoji="0" lang="en-US"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46" name="Rectangle 45"/>
          <p:cNvSpPr/>
          <p:nvPr/>
        </p:nvSpPr>
        <p:spPr>
          <a:xfrm>
            <a:off x="3787546" y="5705882"/>
            <a:ext cx="792502" cy="40011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19</a:t>
            </a:r>
            <a:endParaRPr kumimoji="0" lang="en-US"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47" name="Rectangle 46"/>
          <p:cNvSpPr/>
          <p:nvPr/>
        </p:nvSpPr>
        <p:spPr>
          <a:xfrm>
            <a:off x="2775079" y="4776334"/>
            <a:ext cx="792502" cy="40011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3</a:t>
            </a:r>
            <a:endParaRPr kumimoji="0" lang="en-US"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48" name="Rectangle 47"/>
          <p:cNvSpPr/>
          <p:nvPr/>
        </p:nvSpPr>
        <p:spPr>
          <a:xfrm>
            <a:off x="1211317" y="4105116"/>
            <a:ext cx="792502" cy="40011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0</a:t>
            </a:r>
            <a:endParaRPr kumimoji="0" lang="en-US"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pic>
        <p:nvPicPr>
          <p:cNvPr id="614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8679" y="2421101"/>
            <a:ext cx="3906366" cy="292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304137" y="6309320"/>
            <a:ext cx="8530907"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359637" y="6105992"/>
            <a:ext cx="0" cy="272948"/>
          </a:xfrm>
          <a:prstGeom prst="line">
            <a:avLst/>
          </a:prstGeom>
          <a:ln w="50800"/>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8068127" y="865469"/>
            <a:ext cx="893204" cy="923330"/>
            <a:chOff x="8143292" y="851570"/>
            <a:chExt cx="893204" cy="923330"/>
          </a:xfrm>
        </p:grpSpPr>
        <p:sp>
          <p:nvSpPr>
            <p:cNvPr id="51" name="Oval 50"/>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2" name="Rectangle 51"/>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46252652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TotalTime>
  <Words>2191</Words>
  <Application>Microsoft Office PowerPoint</Application>
  <PresentationFormat>On-screen Show (4:3)</PresentationFormat>
  <Paragraphs>379</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 Unicode MS</vt:lpstr>
      <vt:lpstr>Arial</vt:lpstr>
      <vt:lpstr>Calibri</vt:lpstr>
      <vt:lpstr>Candara</vt:lpstr>
      <vt:lpstr>Impact</vt:lpstr>
      <vt:lpstr>Line Printer (PC)</vt:lpstr>
      <vt:lpstr>Times New Roman</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Malcolm Cooke</cp:lastModifiedBy>
  <cp:revision>199</cp:revision>
  <cp:lastPrinted>2013-10-02T13:46:31Z</cp:lastPrinted>
  <dcterms:created xsi:type="dcterms:W3CDTF">2013-05-06T08:56:40Z</dcterms:created>
  <dcterms:modified xsi:type="dcterms:W3CDTF">2013-10-02T14:36:04Z</dcterms:modified>
</cp:coreProperties>
</file>