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2" r:id="rId5"/>
    <p:sldId id="256" r:id="rId6"/>
    <p:sldId id="287" r:id="rId7"/>
    <p:sldId id="280" r:id="rId8"/>
    <p:sldId id="281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6A74CE-0C7D-4C4E-85D0-6EF24FC8AEEA}" v="295" dt="2024-07-11T16:50:18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426" y="-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24CD2-3626-46D4-8577-C957A6BE9FD2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184E4-D80B-4DA5-9CF9-F0DB5D5308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4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9DE23-CE35-88FA-26C4-0B73292A7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F28D3-E130-ED77-E990-E909769C6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6C1D1-6624-90F3-B21F-5375FFAB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A142F-984C-C74B-4A53-5741ADA0E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AAB4E-4139-C225-AAA7-144DBC3D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14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DBD04-F270-787C-FCD1-7F255D90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1958B-06A7-C157-CB2F-938F4DA49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DFBFB-0F67-DE54-3163-7CF1A9F9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841B-28E8-4D1C-AFDB-D54E77A2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14BDA-8E4A-8983-8D5B-E391263B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14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CA7CE5-D444-AD8C-C3D4-F4F63FD63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B1131-6E90-1805-4FBF-065458298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50EEB-EFFD-7565-8863-F5E13553B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FC1C8-38FE-ACA1-7C51-D59AADF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07391-4197-F5CC-7582-E24627A2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72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E32A-F89B-CCBF-5D22-3833E566F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DCAB2-5C1C-4F7B-2C93-3BA0130C2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B9306-A1D9-9EA4-549F-C06A640B5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2C275-517C-E5A9-4186-1BBD4738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1746C-6E92-C14B-44F2-41A986EBE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30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730C-E916-B584-F4BB-ED6B9DCB2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C8651-EB2D-5816-FB3F-F68882229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E857B-8A2A-360C-A201-0782E3EC2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8585-0981-14A2-CB0A-F7D694AF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F792B-E451-383E-C393-0781915F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75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505FA-97F2-BFA7-C92C-CB6042851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4D292-2955-06BB-B65F-472479F10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E1819-97A9-13F5-06D5-9AA775147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39988-7E2A-A4F4-5B54-0B2C5D53F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A746E-DA27-FC9F-C3AF-ABA07372D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AB2CA-2ECA-8292-7215-E10A8108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09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011CB-F790-63D5-A4E9-6F5CA447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02A0F-90BB-B7FA-72AE-66EB42A87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8E92F-A955-9293-E146-185B1B910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1FD158-D900-5B34-3A59-7BD33687F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CBA7A-9C32-7CA5-CCD4-09DA6C4B43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07D3AA-FB03-07B5-09C5-F889EAFA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4ECD0D-8998-7306-9FC6-6071E9051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A8EC1B-76E2-CD01-A98A-61E1EEFB3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59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DF3B8-003D-9805-815B-961701DB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DEC88-871D-7106-385B-EBF9FDBB7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88B46-3E17-F168-6D88-29480D57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CB32FF-7159-78AD-3F74-E9019CEE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99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9EB359-43F1-2652-C511-82227279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41E69F-F5C1-6CC8-DEDC-D32A9D3F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839F9-4A25-69CC-F6FF-5B9F2B7C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3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FA118-138A-98F6-8CA7-E11C5EC5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1DE65-C69D-DB72-B146-30EE1BB96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6D11D-483E-506A-0C0A-44D83C4C5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CC3EC-7BE9-F9C5-03C4-0B6449FC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A77CB-0597-62E7-35B3-529D909DD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37719-A708-8C0E-D01F-C031C4F92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97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066E2-2304-5F3C-8E15-20C9FDDB1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5A5E71-7CEC-F164-279A-372C9FB2BB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25125-F5A6-A401-6BC5-6ED6F44BE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C8EAD-4A6D-93D1-6030-86A51ACC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BEA3BD-CDC8-4888-D851-A6CECAC6C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C785B-ECCC-FD19-9162-D8F12D575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1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6CC30E-DC57-5938-367B-4DB3BF50E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7DB0F-9B90-74FE-38A3-11ADDEE80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655EE-8CA8-F299-3E3F-A88DC5B6D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5809-49A4-47CA-9756-EA43E2EBE5CD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871F6-CE4F-068D-C0D4-DCD22EAE7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D68AF-2E1C-9D11-BB93-FDF9D5323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9BD90-4E54-4400-9CFA-ECFD12BF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30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"/>
            <a:ext cx="10515600" cy="1325563"/>
          </a:xfrm>
        </p:spPr>
        <p:txBody>
          <a:bodyPr/>
          <a:lstStyle/>
          <a:p>
            <a:pPr algn="ctr"/>
            <a:r>
              <a:rPr lang="en-GB" b="1" u="sng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427992" y="1217904"/>
            <a:ext cx="443356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1) Expand   3y(2 -4y)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427992" y="2686272"/>
            <a:ext cx="4433567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2a)      1638 ÷ 7</a:t>
            </a:r>
          </a:p>
          <a:p>
            <a:pPr algn="ctr"/>
            <a:r>
              <a:rPr lang="en-GB" sz="3200" dirty="0"/>
              <a:t> 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b)       42.5 ÷ 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6465253" y="1174163"/>
            <a:ext cx="443356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3) a)   – 9 + 12</a:t>
            </a:r>
            <a:r>
              <a:rPr lang="en-GB" sz="3200" dirty="0">
                <a:cs typeface="Times New Roman" panose="02020603050405020304" pitchFamily="18" charset="0"/>
              </a:rPr>
              <a:t>              </a:t>
            </a:r>
            <a:br>
              <a:rPr lang="en-GB" sz="3200" dirty="0">
                <a:cs typeface="Times New Roman" panose="02020603050405020304" pitchFamily="18" charset="0"/>
              </a:rPr>
            </a:br>
            <a:r>
              <a:rPr lang="en-GB" sz="3200" dirty="0">
                <a:cs typeface="Times New Roman" panose="02020603050405020304" pitchFamily="18" charset="0"/>
              </a:rPr>
              <a:t> b)   –8 – 7  </a:t>
            </a:r>
          </a:p>
          <a:p>
            <a:pPr algn="ctr"/>
            <a:r>
              <a:rPr lang="en-GB" sz="3200" dirty="0">
                <a:cs typeface="Times New Roman" panose="02020603050405020304" pitchFamily="18" charset="0"/>
              </a:rPr>
              <a:t>    c)   – 9 x – 2         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F75D40-B535-403B-BF5D-BC94F931A2D3}"/>
                  </a:ext>
                </a:extLst>
              </p:cNvPr>
              <p:cNvSpPr txBox="1"/>
              <p:nvPr/>
            </p:nvSpPr>
            <p:spPr>
              <a:xfrm>
                <a:off x="6465253" y="3146398"/>
                <a:ext cx="4433567" cy="16019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4) a)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GB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dirty="0"/>
                  <a:t>of 84?</a:t>
                </a:r>
              </a:p>
              <a:p>
                <a:r>
                  <a:rPr lang="en-US" sz="3200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</a:rPr>
                  <a:t> </a:t>
                </a:r>
                <a:r>
                  <a:rPr lang="en-GB" sz="3600" dirty="0">
                    <a:solidFill>
                      <a:schemeClr val="tx1"/>
                    </a:solidFill>
                  </a:rPr>
                  <a:t>÷</a:t>
                </a:r>
                <a:r>
                  <a:rPr lang="en-US" sz="36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F75D40-B535-403B-BF5D-BC94F931A2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253" y="3146398"/>
                <a:ext cx="4433567" cy="1601977"/>
              </a:xfrm>
              <a:prstGeom prst="rect">
                <a:avLst/>
              </a:prstGeom>
              <a:blipFill>
                <a:blip r:embed="rId2"/>
                <a:stretch>
                  <a:fillRect l="-3429" b="-528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1DC4FB5-3A37-3AE8-10F9-A202DCF3EFDC}"/>
              </a:ext>
            </a:extLst>
          </p:cNvPr>
          <p:cNvSpPr txBox="1"/>
          <p:nvPr/>
        </p:nvSpPr>
        <p:spPr>
          <a:xfrm>
            <a:off x="6465253" y="5120470"/>
            <a:ext cx="443356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/>
              <a:t>5) Increase 80 by 15%.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A82E74C-D2C2-FCC6-27B3-1D853BE19585}"/>
              </a:ext>
            </a:extLst>
          </p:cNvPr>
          <p:cNvGrpSpPr/>
          <p:nvPr/>
        </p:nvGrpSpPr>
        <p:grpSpPr>
          <a:xfrm>
            <a:off x="3475302" y="1083011"/>
            <a:ext cx="8288705" cy="4591159"/>
            <a:chOff x="3475302" y="1083011"/>
            <a:chExt cx="8288705" cy="459115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99BCB6-82D2-2A63-CB4A-BE89595159C8}"/>
                </a:ext>
              </a:extLst>
            </p:cNvPr>
            <p:cNvSpPr txBox="1"/>
            <p:nvPr/>
          </p:nvSpPr>
          <p:spPr>
            <a:xfrm>
              <a:off x="3475302" y="1836672"/>
              <a:ext cx="22780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6y -12y</a:t>
              </a:r>
              <a:r>
                <a:rPr lang="en-GB" sz="2800" b="1" baseline="30000" dirty="0">
                  <a:solidFill>
                    <a:srgbClr val="7030A0"/>
                  </a:solidFill>
                </a:rPr>
                <a:t>2</a:t>
              </a:r>
              <a:r>
                <a:rPr lang="en-GB" sz="2800" b="1" dirty="0">
                  <a:solidFill>
                    <a:srgbClr val="7030A0"/>
                  </a:solidFill>
                </a:rPr>
                <a:t>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458BDF9-8703-855F-FBE0-378726E0EB99}"/>
                </a:ext>
              </a:extLst>
            </p:cNvPr>
            <p:cNvSpPr txBox="1"/>
            <p:nvPr/>
          </p:nvSpPr>
          <p:spPr>
            <a:xfrm>
              <a:off x="4193933" y="2704559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234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313C993-1440-02B2-A020-052FB6F1419C}"/>
                </a:ext>
              </a:extLst>
            </p:cNvPr>
            <p:cNvSpPr txBox="1"/>
            <p:nvPr/>
          </p:nvSpPr>
          <p:spPr>
            <a:xfrm>
              <a:off x="4193933" y="4225155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8.5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0D046D-A46F-AC60-F5D8-A776CA62EF00}"/>
                </a:ext>
              </a:extLst>
            </p:cNvPr>
            <p:cNvSpPr txBox="1"/>
            <p:nvPr/>
          </p:nvSpPr>
          <p:spPr>
            <a:xfrm>
              <a:off x="10507019" y="1083011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3 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8A3E948-3CA2-D357-C063-14F49923429C}"/>
                </a:ext>
              </a:extLst>
            </p:cNvPr>
            <p:cNvSpPr txBox="1"/>
            <p:nvPr/>
          </p:nvSpPr>
          <p:spPr>
            <a:xfrm>
              <a:off x="10246504" y="1606231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-15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8CAD2AD-0F5D-8368-5F92-57A24D0B0CF9}"/>
                </a:ext>
              </a:extLst>
            </p:cNvPr>
            <p:cNvSpPr txBox="1"/>
            <p:nvPr/>
          </p:nvSpPr>
          <p:spPr>
            <a:xfrm>
              <a:off x="10247617" y="2145041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+18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BF7331C-4CDC-EE17-F947-EACED957EA18}"/>
                </a:ext>
              </a:extLst>
            </p:cNvPr>
            <p:cNvSpPr txBox="1"/>
            <p:nvPr/>
          </p:nvSpPr>
          <p:spPr>
            <a:xfrm>
              <a:off x="10270325" y="3175891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24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7C5CDA1-27F0-CEFB-BCAF-040E529F1371}"/>
                    </a:ext>
                  </a:extLst>
                </p:cNvPr>
                <p:cNvSpPr txBox="1"/>
                <p:nvPr/>
              </p:nvSpPr>
              <p:spPr>
                <a:xfrm>
                  <a:off x="9926464" y="3898962"/>
                  <a:ext cx="1256988" cy="9017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num>
                          <m:den>
                            <m: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GB" sz="28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7C5CDA1-27F0-CEFB-BCAF-040E529F13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6464" y="3898962"/>
                  <a:ext cx="1256988" cy="90178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2F202D7-8814-F33F-6DB8-478FE9BCC3D9}"/>
                </a:ext>
              </a:extLst>
            </p:cNvPr>
            <p:cNvSpPr txBox="1"/>
            <p:nvPr/>
          </p:nvSpPr>
          <p:spPr>
            <a:xfrm>
              <a:off x="10429384" y="5150950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92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5238" y="1716003"/>
            <a:ext cx="10788072" cy="2620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Intent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Understand and use scale factors and scale diagrams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Interpret maps and scale drawings and use bearings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Understand bearings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330061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/>
              <a:t>Maps, </a:t>
            </a:r>
            <a:r>
              <a:rPr lang="en-GB" b="1" u="sng" dirty="0"/>
              <a:t>Scales and Bearings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D86461C-5E3A-3E58-83C7-CA8C9E95384D}"/>
              </a:ext>
            </a:extLst>
          </p:cNvPr>
          <p:cNvGrpSpPr/>
          <p:nvPr/>
        </p:nvGrpSpPr>
        <p:grpSpPr>
          <a:xfrm>
            <a:off x="526474" y="4756328"/>
            <a:ext cx="11286836" cy="1967600"/>
            <a:chOff x="452582" y="4924693"/>
            <a:chExt cx="11286836" cy="2253127"/>
          </a:xfrm>
        </p:grpSpPr>
        <p:sp>
          <p:nvSpPr>
            <p:cNvPr id="9" name="Rounded Rectangle 5">
              <a:extLst>
                <a:ext uri="{FF2B5EF4-FFF2-40B4-BE49-F238E27FC236}">
                  <a16:creationId xmlns:a16="http://schemas.microsoft.com/office/drawing/2014/main" id="{8FAE955C-17D1-1CC9-6482-92CEA4DAB7CC}"/>
                </a:ext>
              </a:extLst>
            </p:cNvPr>
            <p:cNvSpPr/>
            <p:nvPr/>
          </p:nvSpPr>
          <p:spPr>
            <a:xfrm>
              <a:off x="452582" y="4924693"/>
              <a:ext cx="11286836" cy="189411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347841B-1A4F-AF6D-189B-4CA233BA3643}"/>
                </a:ext>
              </a:extLst>
            </p:cNvPr>
            <p:cNvSpPr txBox="1"/>
            <p:nvPr/>
          </p:nvSpPr>
          <p:spPr>
            <a:xfrm>
              <a:off x="1070957" y="5380380"/>
              <a:ext cx="9288871" cy="1797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00100" lvl="1" indent="-342900">
                <a:buAutoNum type="arabicPeriod"/>
              </a:pPr>
              <a:r>
                <a:rPr lang="en-GB" sz="2400" b="1" dirty="0"/>
                <a:t>What </a:t>
              </a:r>
              <a:r>
                <a:rPr lang="en-GB" sz="2400" dirty="0"/>
                <a:t>do we know about scale factors and bearings?   </a:t>
              </a:r>
            </a:p>
            <a:p>
              <a:pPr marL="800100" lvl="1" indent="-342900">
                <a:buFontTx/>
                <a:buAutoNum type="arabicPeriod"/>
              </a:pPr>
              <a:r>
                <a:rPr lang="en-GB" sz="2400" b="1" dirty="0"/>
                <a:t>How </a:t>
              </a:r>
              <a:r>
                <a:rPr lang="en-GB" sz="2400" dirty="0"/>
                <a:t>confident are on a scale factors 1 – 10 </a:t>
              </a:r>
            </a:p>
            <a:p>
              <a:pPr marL="800100" lvl="1" indent="-342900">
                <a:buAutoNum type="arabicPeriod"/>
              </a:pPr>
              <a:endParaRPr lang="en-GB" sz="2400" dirty="0"/>
            </a:p>
            <a:p>
              <a:pPr marL="800100" lvl="1" indent="-342900">
                <a:buAutoNum type="arabicPeriod"/>
              </a:pPr>
              <a:endParaRPr lang="en-GB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71019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B9A72-6973-B790-C77B-424564E5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</a:t>
            </a:r>
            <a:r>
              <a:rPr lang="en-GB" b="1" dirty="0"/>
              <a:t>Bearings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54A04-744F-4649-D4A0-199CFA8C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04710"/>
            <a:ext cx="10620737" cy="459514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Bearings are used in maps to show the direction in degrees from the north point 0</a:t>
            </a:r>
            <a:r>
              <a:rPr lang="en-GB" baseline="30000" dirty="0"/>
              <a:t>0</a:t>
            </a:r>
            <a:r>
              <a:rPr lang="en-GB" dirty="0"/>
              <a:t>s through the circle to 360</a:t>
            </a:r>
            <a:r>
              <a:rPr lang="en-GB" baseline="30000" dirty="0"/>
              <a:t>0</a:t>
            </a:r>
            <a:r>
              <a:rPr lang="en-GB" dirty="0"/>
              <a:t>s</a:t>
            </a:r>
            <a:endParaRPr lang="en-GB" baseline="30000" dirty="0"/>
          </a:p>
          <a:p>
            <a:pPr marL="0" indent="0">
              <a:buNone/>
            </a:pPr>
            <a:r>
              <a:rPr lang="en-GB" sz="3200" baseline="30000" dirty="0"/>
              <a:t>		Due north can be either 000 or 360</a:t>
            </a:r>
            <a:endParaRPr lang="en-GB" dirty="0"/>
          </a:p>
          <a:p>
            <a:r>
              <a:rPr lang="en-GB" dirty="0"/>
              <a:t>Bearings are measured looking north FROM the start point TO the target point, in degrees of a circle. </a:t>
            </a:r>
          </a:p>
          <a:p>
            <a:endParaRPr lang="en-GB" dirty="0"/>
          </a:p>
          <a:p>
            <a:r>
              <a:rPr lang="en-GB" dirty="0"/>
              <a:t>Bearings are always expressed as a 3-digit number from 001</a:t>
            </a:r>
            <a:r>
              <a:rPr lang="en-GB" baseline="30000" dirty="0"/>
              <a:t>0 </a:t>
            </a:r>
            <a:r>
              <a:rPr lang="en-GB" dirty="0"/>
              <a:t>to 360</a:t>
            </a:r>
            <a:r>
              <a:rPr lang="en-GB" baseline="30000" dirty="0"/>
              <a:t>0</a:t>
            </a:r>
            <a:br>
              <a:rPr lang="en-GB" baseline="30000" dirty="0"/>
            </a:br>
            <a:r>
              <a:rPr lang="en-GB" dirty="0"/>
              <a:t> </a:t>
            </a:r>
          </a:p>
          <a:p>
            <a:r>
              <a:rPr lang="en-GB" dirty="0"/>
              <a:t>Bearings are a direction, not a distance.</a:t>
            </a:r>
          </a:p>
          <a:p>
            <a:pPr marL="0" indent="0">
              <a:buNone/>
            </a:pPr>
            <a:endParaRPr lang="en-GB" baseline="30000" dirty="0"/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3544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632FFED-AA68-AB35-F032-AC2556CC0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181" y="410713"/>
            <a:ext cx="9177637" cy="6036573"/>
          </a:xfrm>
          <a:prstGeom prst="rect">
            <a:avLst/>
          </a:prstGeom>
        </p:spPr>
      </p:pic>
      <p:pic>
        <p:nvPicPr>
          <p:cNvPr id="2" name="Picture 2" descr="Image result for calculator symbols">
            <a:extLst>
              <a:ext uri="{FF2B5EF4-FFF2-40B4-BE49-F238E27FC236}">
                <a16:creationId xmlns:a16="http://schemas.microsoft.com/office/drawing/2014/main" id="{E33956E7-9026-6214-1792-5FF37FD877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359915-DBD8-3DE3-2867-1CA45126E370}"/>
              </a:ext>
            </a:extLst>
          </p:cNvPr>
          <p:cNvSpPr txBox="1"/>
          <p:nvPr/>
        </p:nvSpPr>
        <p:spPr>
          <a:xfrm>
            <a:off x="8013578" y="3881253"/>
            <a:ext cx="1256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x </a:t>
            </a:r>
          </a:p>
        </p:txBody>
      </p:sp>
    </p:spTree>
    <p:extLst>
      <p:ext uri="{BB962C8B-B14F-4D97-AF65-F5344CB8AC3E}">
        <p14:creationId xmlns:p14="http://schemas.microsoft.com/office/powerpoint/2010/main" val="63772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calculator symbols">
            <a:extLst>
              <a:ext uri="{FF2B5EF4-FFF2-40B4-BE49-F238E27FC236}">
                <a16:creationId xmlns:a16="http://schemas.microsoft.com/office/drawing/2014/main" id="{69356886-1AE6-7E04-EACE-692C69A356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2731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B92A426-E6B0-83D0-60A9-A0724A7251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88"/>
          <a:stretch/>
        </p:blipFill>
        <p:spPr>
          <a:xfrm>
            <a:off x="2153083" y="273158"/>
            <a:ext cx="8421739" cy="6614492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B5828BB1-43F5-A264-4FD9-F9B56B337A6C}"/>
              </a:ext>
            </a:extLst>
          </p:cNvPr>
          <p:cNvGrpSpPr/>
          <p:nvPr/>
        </p:nvGrpSpPr>
        <p:grpSpPr>
          <a:xfrm>
            <a:off x="5500613" y="1241894"/>
            <a:ext cx="2765592" cy="5604558"/>
            <a:chOff x="5500613" y="1241894"/>
            <a:chExt cx="2765592" cy="560455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4CAC57C-FE47-3893-D713-938AE53E8F5F}"/>
                </a:ext>
              </a:extLst>
            </p:cNvPr>
            <p:cNvGrpSpPr/>
            <p:nvPr/>
          </p:nvGrpSpPr>
          <p:grpSpPr>
            <a:xfrm>
              <a:off x="5500613" y="1241894"/>
              <a:ext cx="1950381" cy="3070159"/>
              <a:chOff x="5508513" y="1241894"/>
              <a:chExt cx="1950381" cy="307015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64125D1E-8839-FB76-0BBB-9BCDACF2B254}"/>
                  </a:ext>
                </a:extLst>
              </p:cNvPr>
              <p:cNvGrpSpPr/>
              <p:nvPr/>
            </p:nvGrpSpPr>
            <p:grpSpPr>
              <a:xfrm>
                <a:off x="5752229" y="1241894"/>
                <a:ext cx="1706665" cy="3070159"/>
                <a:chOff x="3969728" y="1309757"/>
                <a:chExt cx="1706665" cy="3070159"/>
              </a:xfrm>
            </p:grpSpPr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3EAD3571-C445-3C91-1327-AEDB15004CCE}"/>
                    </a:ext>
                  </a:extLst>
                </p:cNvPr>
                <p:cNvSpPr txBox="1"/>
                <p:nvPr/>
              </p:nvSpPr>
              <p:spPr>
                <a:xfrm>
                  <a:off x="4419405" y="1674367"/>
                  <a:ext cx="1256988" cy="27055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</a:t>
                  </a:r>
                </a:p>
                <a:p>
                  <a:r>
                    <a:rPr lang="en-GB" sz="2000" b="1" dirty="0">
                      <a:solidFill>
                        <a:srgbClr val="7030A0"/>
                      </a:solidFill>
                    </a:rPr>
                    <a:t>: </a:t>
                  </a:r>
                </a:p>
              </p:txBody>
            </p:sp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EEB9F66A-5B13-5D47-1740-0F1DAAE22E07}"/>
                    </a:ext>
                  </a:extLst>
                </p:cNvPr>
                <p:cNvSpPr txBox="1"/>
                <p:nvPr/>
              </p:nvSpPr>
              <p:spPr>
                <a:xfrm>
                  <a:off x="3969728" y="1309757"/>
                  <a:ext cx="1256988" cy="4945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dirty="0">
                      <a:solidFill>
                        <a:srgbClr val="7030A0"/>
                      </a:solidFill>
                    </a:rPr>
                    <a:t>north</a:t>
                  </a:r>
                  <a:r>
                    <a:rPr lang="en-GB" sz="2800" b="1" dirty="0">
                      <a:solidFill>
                        <a:srgbClr val="7030A0"/>
                      </a:solidFill>
                    </a:rPr>
                    <a:t> </a:t>
                  </a:r>
                </a:p>
              </p:txBody>
            </p:sp>
          </p:grp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301849BB-CB6C-76B4-FFC6-FF7B85187D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08513" y="1683686"/>
                <a:ext cx="1950381" cy="1800957"/>
              </a:xfrm>
              <a:prstGeom prst="rect">
                <a:avLst/>
              </a:prstGeom>
            </p:spPr>
          </p:pic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6155FEB-E35A-F606-E9FA-68E360FB02F5}"/>
                </a:ext>
              </a:extLst>
            </p:cNvPr>
            <p:cNvSpPr txBox="1"/>
            <p:nvPr/>
          </p:nvSpPr>
          <p:spPr>
            <a:xfrm>
              <a:off x="7009217" y="6323232"/>
              <a:ext cx="1256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180</a:t>
              </a:r>
              <a:r>
                <a:rPr lang="en-GB" sz="2800" b="1" baseline="30000" dirty="0">
                  <a:solidFill>
                    <a:srgbClr val="7030A0"/>
                  </a:solidFill>
                </a:rPr>
                <a:t>0</a:t>
              </a:r>
              <a:r>
                <a:rPr lang="en-GB" sz="2800" b="1" dirty="0">
                  <a:solidFill>
                    <a:srgbClr val="7030A0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361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99F736-8E49-EA76-8FCA-156F48CAD7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5233" y="657923"/>
            <a:ext cx="7296259" cy="5719412"/>
          </a:xfr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14F1EC43-D401-84DD-37A7-F989F77B6AFE}"/>
              </a:ext>
            </a:extLst>
          </p:cNvPr>
          <p:cNvGrpSpPr/>
          <p:nvPr/>
        </p:nvGrpSpPr>
        <p:grpSpPr>
          <a:xfrm>
            <a:off x="781149" y="747131"/>
            <a:ext cx="1315280" cy="1037064"/>
            <a:chOff x="212436" y="739594"/>
            <a:chExt cx="1422400" cy="1075558"/>
          </a:xfrm>
        </p:grpSpPr>
        <p:pic>
          <p:nvPicPr>
            <p:cNvPr id="10" name="Picture 2" descr="Image result for calculator symbols">
              <a:extLst>
                <a:ext uri="{FF2B5EF4-FFF2-40B4-BE49-F238E27FC236}">
                  <a16:creationId xmlns:a16="http://schemas.microsoft.com/office/drawing/2014/main" id="{B6B3B9A3-377B-A633-DB1B-C25499E805F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428876" y="739594"/>
              <a:ext cx="998142" cy="10755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1708A6C-F3E2-DC17-8CCC-4245A255B77E}"/>
                </a:ext>
              </a:extLst>
            </p:cNvPr>
            <p:cNvGrpSpPr/>
            <p:nvPr/>
          </p:nvGrpSpPr>
          <p:grpSpPr>
            <a:xfrm>
              <a:off x="212436" y="889721"/>
              <a:ext cx="1422400" cy="708170"/>
              <a:chOff x="212436" y="889721"/>
              <a:chExt cx="1422400" cy="70817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AAD51D81-EBFB-6402-F5B7-350F3A8D4331}"/>
                  </a:ext>
                </a:extLst>
              </p:cNvPr>
              <p:cNvCxnSpPr/>
              <p:nvPr/>
            </p:nvCxnSpPr>
            <p:spPr>
              <a:xfrm>
                <a:off x="212436" y="889721"/>
                <a:ext cx="1422400" cy="70817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461A6BEC-78DA-9DFE-6C3C-0E158AE33F9F}"/>
                  </a:ext>
                </a:extLst>
              </p:cNvPr>
              <p:cNvCxnSpPr/>
              <p:nvPr/>
            </p:nvCxnSpPr>
            <p:spPr>
              <a:xfrm flipV="1">
                <a:off x="295564" y="889721"/>
                <a:ext cx="1339272" cy="70817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6FB828F-43EC-293E-A520-8BA192CECA22}"/>
              </a:ext>
            </a:extLst>
          </p:cNvPr>
          <p:cNvSpPr txBox="1"/>
          <p:nvPr/>
        </p:nvSpPr>
        <p:spPr>
          <a:xfrm>
            <a:off x="7639291" y="5595833"/>
            <a:ext cx="163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315</a:t>
            </a:r>
            <a:r>
              <a:rPr lang="en-GB" sz="2800" b="1" baseline="30000" dirty="0">
                <a:solidFill>
                  <a:srgbClr val="7030A0"/>
                </a:solidFill>
              </a:rPr>
              <a:t>0</a:t>
            </a:r>
            <a:r>
              <a:rPr lang="en-GB" sz="2800" b="1" dirty="0">
                <a:solidFill>
                  <a:srgbClr val="7030A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6831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6" ma:contentTypeDescription="Create a new document." ma:contentTypeScope="" ma:versionID="bbafe568f5241f991d91e777a99428b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f88359aec8c59e36e5de8d9e06a4875d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3E322-336A-4423-90E3-C66355EA0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4AE99B-5360-4150-8D1D-3F71C345FA46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customXml/itemProps3.xml><?xml version="1.0" encoding="utf-8"?>
<ds:datastoreItem xmlns:ds="http://schemas.openxmlformats.org/officeDocument/2006/customXml" ds:itemID="{869D96B4-8A80-4830-8BBF-A4C108B310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219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Starter</vt:lpstr>
      <vt:lpstr>Maps, Scales and Bearings</vt:lpstr>
      <vt:lpstr>              Bearings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Scales and Bearings</dc:title>
  <dc:creator>Mike Peggs</dc:creator>
  <cp:lastModifiedBy>Malcolm Cooke</cp:lastModifiedBy>
  <cp:revision>12</cp:revision>
  <dcterms:created xsi:type="dcterms:W3CDTF">2022-06-23T08:50:20Z</dcterms:created>
  <dcterms:modified xsi:type="dcterms:W3CDTF">2024-12-04T20:47:09Z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