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5"/>
  </p:notesMasterIdLst>
  <p:sldIdLst>
    <p:sldId id="288" r:id="rId5"/>
    <p:sldId id="258" r:id="rId6"/>
    <p:sldId id="259" r:id="rId7"/>
    <p:sldId id="260" r:id="rId8"/>
    <p:sldId id="263" r:id="rId9"/>
    <p:sldId id="262" r:id="rId10"/>
    <p:sldId id="267" r:id="rId11"/>
    <p:sldId id="272" r:id="rId12"/>
    <p:sldId id="270" r:id="rId13"/>
    <p:sldId id="277" r:id="rId14"/>
    <p:sldId id="276" r:id="rId15"/>
    <p:sldId id="282" r:id="rId16"/>
    <p:sldId id="283" r:id="rId17"/>
    <p:sldId id="280" r:id="rId18"/>
    <p:sldId id="284" r:id="rId19"/>
    <p:sldId id="285" r:id="rId20"/>
    <p:sldId id="286" r:id="rId21"/>
    <p:sldId id="289" r:id="rId22"/>
    <p:sldId id="265" r:id="rId23"/>
    <p:sldId id="287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4AB7439-6754-80C8-8379-8761AE36D9BB}" v="1" dt="2021-09-14T23:21:50.51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249" autoAdjust="0"/>
  </p:normalViewPr>
  <p:slideViewPr>
    <p:cSldViewPr snapToGrid="0" showGuides="1">
      <p:cViewPr varScale="1">
        <p:scale>
          <a:sx n="68" d="100"/>
          <a:sy n="68" d="100"/>
        </p:scale>
        <p:origin x="816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ith McCarthy" userId="S::keith.mccarthy@mkcollege.ac.uk::e75f3ac9-09e7-4752-aa98-845e47949851" providerId="AD" clId="Web-{D4AB7439-6754-80C8-8379-8761AE36D9BB}"/>
    <pc:docChg chg="modSld">
      <pc:chgData name="Keith McCarthy" userId="S::keith.mccarthy@mkcollege.ac.uk::e75f3ac9-09e7-4752-aa98-845e47949851" providerId="AD" clId="Web-{D4AB7439-6754-80C8-8379-8761AE36D9BB}" dt="2021-09-14T23:21:50.519" v="0"/>
      <pc:docMkLst>
        <pc:docMk/>
      </pc:docMkLst>
      <pc:sldChg chg="addSp">
        <pc:chgData name="Keith McCarthy" userId="S::keith.mccarthy@mkcollege.ac.uk::e75f3ac9-09e7-4752-aa98-845e47949851" providerId="AD" clId="Web-{D4AB7439-6754-80C8-8379-8761AE36D9BB}" dt="2021-09-14T23:21:50.519" v="0"/>
        <pc:sldMkLst>
          <pc:docMk/>
          <pc:sldMk cId="3638923446" sldId="260"/>
        </pc:sldMkLst>
        <pc:spChg chg="add">
          <ac:chgData name="Keith McCarthy" userId="S::keith.mccarthy@mkcollege.ac.uk::e75f3ac9-09e7-4752-aa98-845e47949851" providerId="AD" clId="Web-{D4AB7439-6754-80C8-8379-8761AE36D9BB}" dt="2021-09-14T23:21:50.519" v="0"/>
          <ac:spMkLst>
            <pc:docMk/>
            <pc:sldMk cId="3638923446" sldId="260"/>
            <ac:spMk id="5" creationId="{426D7DB5-1F31-4772-9D86-6CFCC57D4FC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E186DE-54F2-4BA0-9ED8-550750F7A661}" type="datetimeFigureOut">
              <a:rPr lang="en-GB" smtClean="0"/>
              <a:t>14/09/2021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F85BBD-E2E9-4474-A54E-D265A02B63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66762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F85BBD-E2E9-4474-A54E-D265A02B638F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72955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First we can ask ourselves are we expecting our answer to be greater than 1 or less than 1 ?  If you forget, go back to a simple fraction for which you already know the decimal equivalent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F85BBD-E2E9-4474-A54E-D265A02B638F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51285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Hint that there may be something significant for the third answer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F85BBD-E2E9-4474-A54E-D265A02B638F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76576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F85BBD-E2E9-4474-A54E-D265A02B638F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67948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F85BBD-E2E9-4474-A54E-D265A02B638F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91881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Recurring decimals…..what other ways can we show this?</a:t>
            </a:r>
          </a:p>
          <a:p>
            <a:endParaRPr lang="en-GB" dirty="0"/>
          </a:p>
          <a:p>
            <a:r>
              <a:rPr lang="en-GB" dirty="0"/>
              <a:t>Can anyone tell me more about the third answer ? Have we seen it before?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F85BBD-E2E9-4474-A54E-D265A02B638F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40513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F85BBD-E2E9-4474-A54E-D265A02B638F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61215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F85BBD-E2E9-4474-A54E-D265A02B638F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09534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88654F-6041-4587-9D71-05525A16F1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747267-1938-4A5F-87CD-68EA0714B3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0F87FB-8CC5-4A47-8393-0442F3E9E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A53FC-A1FA-43FE-A1C8-3CAE3B1D3CB1}" type="datetimeFigureOut">
              <a:rPr lang="en-GB" smtClean="0"/>
              <a:t>14/09/2021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5A5728-4BFC-4E6D-817E-D349C640D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39F900-8995-4406-835E-B03BA09C2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159B7-8106-465C-B48F-BD2F073544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5671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F232E5-E7CD-4EE1-844F-F481A01924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255448-721B-45F1-8513-00F863F6A7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583220-240B-4CDF-9470-46E41A2D1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A53FC-A1FA-43FE-A1C8-3CAE3B1D3CB1}" type="datetimeFigureOut">
              <a:rPr lang="en-GB" smtClean="0"/>
              <a:t>14/09/2021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BAB69D-9AF8-4691-B331-EDA2E71F4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3410EB-AB3C-42CD-961F-95B9D958B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159B7-8106-465C-B48F-BD2F073544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566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BA957DB-0804-4F96-9875-90993FC1A4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EF170E-38E7-4ADA-90AD-16959FF046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587CE1-820B-416D-BE0E-8581CD12B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A53FC-A1FA-43FE-A1C8-3CAE3B1D3CB1}" type="datetimeFigureOut">
              <a:rPr lang="en-GB" smtClean="0"/>
              <a:t>14/09/2021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CC10A0-FC9C-4CEC-99FE-A31DD453D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12E7D7-AAB3-41FA-9223-83123137B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159B7-8106-465C-B48F-BD2F073544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752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951E5-A4D1-433F-BB74-D9BBBC4896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EB6388-6021-4861-9F07-DD24C6DD75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A0233C-6784-4794-A742-FA4BD384E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A53FC-A1FA-43FE-A1C8-3CAE3B1D3CB1}" type="datetimeFigureOut">
              <a:rPr lang="en-GB" smtClean="0"/>
              <a:t>14/09/2021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5353C4-00C7-4D3F-8838-8AE598726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42F9F8-A2FE-47E2-B433-54A56A0ED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159B7-8106-465C-B48F-BD2F073544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8560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D90A61-C8AC-41C2-B901-341216159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EF2676-C936-431B-8C98-F5A5AD114B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4A2BD5-6650-45D2-8D60-6898C9509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A53FC-A1FA-43FE-A1C8-3CAE3B1D3CB1}" type="datetimeFigureOut">
              <a:rPr lang="en-GB" smtClean="0"/>
              <a:t>14/09/2021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0A02EC-3A74-454C-8EAA-C6B85A87D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A55C4F-794D-4744-B93A-B9EC6C4E1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159B7-8106-465C-B48F-BD2F073544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0146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DE49DD-7949-4166-8561-8FB04D2DC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774105-3A08-4D64-A8B0-920260E304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C5A19D-7C31-4D71-9FE2-D5E95E5D89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2B0BE3-685C-4777-992D-6C9644DAE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A53FC-A1FA-43FE-A1C8-3CAE3B1D3CB1}" type="datetimeFigureOut">
              <a:rPr lang="en-GB" smtClean="0"/>
              <a:t>14/09/2021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193BCD-CE30-42F5-A3B8-A0AD69C85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DD0635-5F95-41ED-B8C5-C4537E6D5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159B7-8106-465C-B48F-BD2F073544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015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6E6AF-A16B-45B6-AFE7-3390DD10CC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8680F1-2FDC-4E84-9D0B-10EF04EE73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FEBEA2-4461-45DA-847E-3931AB117F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37F83A-6379-4D05-93D0-6D2CE1CA81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FB637EE-B439-4168-8FFB-0AC50B8227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9F5BD9-C245-4EE5-AA48-9465588A4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A53FC-A1FA-43FE-A1C8-3CAE3B1D3CB1}" type="datetimeFigureOut">
              <a:rPr lang="en-GB" smtClean="0"/>
              <a:t>14/09/2021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42E4E6-D910-40A7-8EAC-462404558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712BFFF-E807-4507-BA30-7F10D7437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159B7-8106-465C-B48F-BD2F073544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7368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B1D51-FBC7-449F-9F4B-527C02149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05340F5-CEE9-42DA-AF5D-4E1339BEB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A53FC-A1FA-43FE-A1C8-3CAE3B1D3CB1}" type="datetimeFigureOut">
              <a:rPr lang="en-GB" smtClean="0"/>
              <a:t>14/09/2021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22BC3A-E5E2-4FFF-AFBE-95EFB2D3C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B300FA-9955-45E5-B815-7B2ED6808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159B7-8106-465C-B48F-BD2F073544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9863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8A29F9-BCA9-472A-AF77-CBD8DDCBA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A53FC-A1FA-43FE-A1C8-3CAE3B1D3CB1}" type="datetimeFigureOut">
              <a:rPr lang="en-GB" smtClean="0"/>
              <a:t>14/09/2021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59A205-9B14-4FCF-8674-783D1F080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5848A7-42B5-4067-9DB7-7CD97711B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159B7-8106-465C-B48F-BD2F073544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165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494E6-C726-4E9F-A5AD-562AF329C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102471-F6B5-48D0-BCA5-55751FA82E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E67323-7690-4A37-A2B0-956283D19C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546873-C06B-45F4-90F0-751E2BAFF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A53FC-A1FA-43FE-A1C8-3CAE3B1D3CB1}" type="datetimeFigureOut">
              <a:rPr lang="en-GB" smtClean="0"/>
              <a:t>14/09/2021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3F68B7-024E-4D9D-8933-A1B774619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0F6FF0-6565-4169-8D96-ECCCEE286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159B7-8106-465C-B48F-BD2F073544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535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D3F90-0D93-4D60-899B-2E6BBF46D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73F580-21E8-4906-A776-4B3B2F29B4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4635B6-2D96-42EC-8048-3AC8412B15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DFD2B6-D122-42C9-8766-121182B5D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A53FC-A1FA-43FE-A1C8-3CAE3B1D3CB1}" type="datetimeFigureOut">
              <a:rPr lang="en-GB" smtClean="0"/>
              <a:t>14/09/2021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694BB0-81E5-407F-9DE6-611812083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AFCCAD-6027-4C26-9407-CC0C8AD3E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159B7-8106-465C-B48F-BD2F073544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1790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2FA849-3B14-47A1-A46E-0B439CBDF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D826C8-B487-471D-A190-343B92364B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5B38C4-5BA5-4859-A488-BB44E48094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1A53FC-A1FA-43FE-A1C8-3CAE3B1D3CB1}" type="datetimeFigureOut">
              <a:rPr lang="en-GB" smtClean="0"/>
              <a:t>14/09/2021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4D699F-BC24-47A4-94AB-8EF6A3EA93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484D1B-7BFF-46BC-B6AA-D507CF4B27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E159B7-8106-465C-B48F-BD2F073544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8275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4.png"/><Relationship Id="rId7" Type="http://schemas.openxmlformats.org/officeDocument/2006/relationships/image" Target="../media/image19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5.png"/><Relationship Id="rId9" Type="http://schemas.openxmlformats.org/officeDocument/2006/relationships/image" Target="../media/image2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F0C47-3185-4482-BB5A-0C0F5FC5B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u="sng" dirty="0"/>
              <a:t>STARTER</a:t>
            </a:r>
          </a:p>
        </p:txBody>
      </p:sp>
      <p:sp>
        <p:nvSpPr>
          <p:cNvPr id="4" name="Rounded Rectangle 5">
            <a:extLst>
              <a:ext uri="{FF2B5EF4-FFF2-40B4-BE49-F238E27FC236}">
                <a16:creationId xmlns:a16="http://schemas.microsoft.com/office/drawing/2014/main" id="{76A8540C-3A7F-45F9-A1FC-28CC4611F09D}"/>
              </a:ext>
            </a:extLst>
          </p:cNvPr>
          <p:cNvSpPr/>
          <p:nvPr/>
        </p:nvSpPr>
        <p:spPr>
          <a:xfrm>
            <a:off x="970671" y="1690688"/>
            <a:ext cx="10902460" cy="4950257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6FDC599-ACEC-4CD7-B5AC-7DF2EB19C72F}"/>
              </a:ext>
            </a:extLst>
          </p:cNvPr>
          <p:cNvSpPr txBox="1"/>
          <p:nvPr/>
        </p:nvSpPr>
        <p:spPr>
          <a:xfrm>
            <a:off x="1509745" y="1980496"/>
            <a:ext cx="480783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/>
              <a:t>Work out 604 + 2,359</a:t>
            </a:r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rabicPeriod"/>
            </a:pPr>
            <a:r>
              <a:rPr lang="en-GB" dirty="0"/>
              <a:t>Round 3,572 to the nearest 100.</a:t>
            </a:r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rabicPeriod"/>
            </a:pPr>
            <a:r>
              <a:rPr lang="en-GB" dirty="0"/>
              <a:t>Round 3,572 to the nearest 1000.</a:t>
            </a:r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rabicPeriod"/>
            </a:pPr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2CE99E2-DE7C-47D4-8D52-FBF4C7E37E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3275" y="3435082"/>
            <a:ext cx="4335390" cy="320586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55976B2-1DB1-42C2-A4AE-FAF493409503}"/>
              </a:ext>
            </a:extLst>
          </p:cNvPr>
          <p:cNvSpPr txBox="1"/>
          <p:nvPr/>
        </p:nvSpPr>
        <p:spPr>
          <a:xfrm>
            <a:off x="1424046" y="3883851"/>
            <a:ext cx="480783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4. Use the graph to help you answer the following questions.</a:t>
            </a:r>
          </a:p>
          <a:p>
            <a:endParaRPr lang="en-GB" dirty="0"/>
          </a:p>
          <a:p>
            <a:pPr marL="342900" indent="-342900">
              <a:buAutoNum type="alphaLcParenR"/>
            </a:pPr>
            <a:r>
              <a:rPr lang="en-GB" dirty="0"/>
              <a:t>How many students are there in </a:t>
            </a:r>
            <a:r>
              <a:rPr lang="en-GB" b="1" dirty="0"/>
              <a:t>total </a:t>
            </a:r>
            <a:r>
              <a:rPr lang="en-GB" dirty="0"/>
              <a:t>in year 4?</a:t>
            </a:r>
          </a:p>
          <a:p>
            <a:pPr marL="342900" indent="-342900">
              <a:buAutoNum type="alphaLcParenR"/>
            </a:pPr>
            <a:endParaRPr lang="en-GB" dirty="0"/>
          </a:p>
          <a:p>
            <a:pPr marL="342900" indent="-342900">
              <a:buAutoNum type="alphaLcParenR"/>
            </a:pPr>
            <a:r>
              <a:rPr lang="en-GB" dirty="0"/>
              <a:t>How many more </a:t>
            </a:r>
            <a:r>
              <a:rPr lang="en-GB" b="1" dirty="0"/>
              <a:t>year 4 </a:t>
            </a:r>
            <a:r>
              <a:rPr lang="en-GB" dirty="0"/>
              <a:t>children than year 6 children play an instrument? </a:t>
            </a:r>
          </a:p>
        </p:txBody>
      </p:sp>
    </p:spTree>
    <p:extLst>
      <p:ext uri="{BB962C8B-B14F-4D97-AF65-F5344CB8AC3E}">
        <p14:creationId xmlns:p14="http://schemas.microsoft.com/office/powerpoint/2010/main" val="36137279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44BCC6-C1F3-4345-A500-34AAAD745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25%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7CA1D62-E201-454E-B8F3-844D3D8B1CC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996329"/>
                <a:ext cx="10515600" cy="4351338"/>
              </a:xfrm>
            </p:spPr>
            <p:txBody>
              <a:bodyPr>
                <a:noAutofit/>
              </a:bodyPr>
              <a:lstStyle/>
              <a:p>
                <a:pPr marL="0" indent="0" algn="ctr">
                  <a:lnSpc>
                    <a:spcPct val="150000"/>
                  </a:lnSpc>
                  <a:buNone/>
                </a:pPr>
                <a:r>
                  <a:rPr lang="en-GB" sz="3600" dirty="0">
                    <a:solidFill>
                      <a:srgbClr val="FF0000"/>
                    </a:solidFill>
                  </a:rPr>
                  <a:t>25</a:t>
                </a:r>
                <a:r>
                  <a:rPr lang="en-GB" sz="3600" dirty="0"/>
                  <a:t> Per Cent</a:t>
                </a:r>
              </a:p>
              <a:p>
                <a:pPr marL="0" indent="0" algn="ctr">
                  <a:lnSpc>
                    <a:spcPct val="150000"/>
                  </a:lnSpc>
                  <a:buNone/>
                </a:pPr>
                <a:r>
                  <a:rPr lang="en-GB" sz="3600" dirty="0">
                    <a:solidFill>
                      <a:srgbClr val="FF0000"/>
                    </a:solidFill>
                  </a:rPr>
                  <a:t>25</a:t>
                </a:r>
                <a:r>
                  <a:rPr lang="en-GB" sz="3600" dirty="0"/>
                  <a:t> Per 100</a:t>
                </a:r>
              </a:p>
              <a:p>
                <a:pPr marL="0" indent="0" algn="ctr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25</m:t>
                          </m:r>
                        </m:num>
                        <m:den>
                          <m:r>
                            <a:rPr lang="en-GB" sz="3600" b="0" i="1" smtClean="0"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</m:oMath>
                  </m:oMathPara>
                </a14:m>
                <a:endParaRPr lang="en-GB" sz="36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7CA1D62-E201-454E-B8F3-844D3D8B1CC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996329"/>
                <a:ext cx="10515600" cy="4351338"/>
              </a:xfr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64EB8E6-2EE7-45C4-BE58-5167581E31B7}"/>
              </a:ext>
            </a:extLst>
          </p:cNvPr>
          <p:cNvSpPr/>
          <p:nvPr/>
        </p:nvSpPr>
        <p:spPr>
          <a:xfrm>
            <a:off x="1195754" y="1861392"/>
            <a:ext cx="9791114" cy="4315571"/>
          </a:xfrm>
          <a:prstGeom prst="round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05B97F-AFCE-4EBB-A9F4-7522FFB898AB}"/>
              </a:ext>
            </a:extLst>
          </p:cNvPr>
          <p:cNvSpPr txBox="1"/>
          <p:nvPr/>
        </p:nvSpPr>
        <p:spPr>
          <a:xfrm>
            <a:off x="1641230" y="2130994"/>
            <a:ext cx="21570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Example</a:t>
            </a:r>
          </a:p>
        </p:txBody>
      </p:sp>
    </p:spTree>
    <p:extLst>
      <p:ext uri="{BB962C8B-B14F-4D97-AF65-F5344CB8AC3E}">
        <p14:creationId xmlns:p14="http://schemas.microsoft.com/office/powerpoint/2010/main" val="4204254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AD468F-1B9E-46F5-91DA-7A94DFCC1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            Percentage to Fraction to Decimal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A6171C9-A2AB-469D-9C3D-622348356DA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 anchor="ctr"/>
              <a:lstStyle/>
              <a:p>
                <a:pPr marL="0" indent="0" algn="ctr">
                  <a:buNone/>
                </a:pPr>
                <a:r>
                  <a:rPr lang="en-GB" sz="8000" dirty="0">
                    <a:solidFill>
                      <a:srgbClr val="FF0000"/>
                    </a:solidFill>
                  </a:rPr>
                  <a:t>25</a:t>
                </a:r>
                <a:r>
                  <a:rPr lang="en-GB" sz="8000" dirty="0"/>
                  <a:t> %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8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8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25</m:t>
                        </m:r>
                      </m:num>
                      <m:den>
                        <m:r>
                          <a:rPr lang="en-GB" sz="8000" i="1"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en-GB" sz="8000" dirty="0"/>
                  <a:t> = 0.25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A6171C9-A2AB-469D-9C3D-622348356DA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Arrow: Down 3">
            <a:extLst>
              <a:ext uri="{FF2B5EF4-FFF2-40B4-BE49-F238E27FC236}">
                <a16:creationId xmlns:a16="http://schemas.microsoft.com/office/drawing/2014/main" id="{1E33457D-3580-4A1C-977B-E0B1D18E9715}"/>
              </a:ext>
            </a:extLst>
          </p:cNvPr>
          <p:cNvSpPr/>
          <p:nvPr/>
        </p:nvSpPr>
        <p:spPr>
          <a:xfrm rot="5400000">
            <a:off x="5669177" y="2795515"/>
            <a:ext cx="1047608" cy="59851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dirty="0"/>
              <a:t>Multiply by 100</a:t>
            </a:r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54AD8321-90D9-4D25-B4EE-1F25125FF7B6}"/>
              </a:ext>
            </a:extLst>
          </p:cNvPr>
          <p:cNvSpPr/>
          <p:nvPr/>
        </p:nvSpPr>
        <p:spPr>
          <a:xfrm rot="16200000">
            <a:off x="5669177" y="-778092"/>
            <a:ext cx="1047608" cy="59851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GB" dirty="0"/>
              <a:t>Divide by  100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569E7BDC-9D76-4CEB-8E3A-524E64997A0B}"/>
              </a:ext>
            </a:extLst>
          </p:cNvPr>
          <p:cNvSpPr/>
          <p:nvPr/>
        </p:nvSpPr>
        <p:spPr>
          <a:xfrm>
            <a:off x="1195754" y="1861392"/>
            <a:ext cx="9791114" cy="4315571"/>
          </a:xfrm>
          <a:prstGeom prst="round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89277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227A59-3666-42CE-9043-E2EE76F83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Converting a fraction into a percentage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E7ED451-61FC-4AA8-A927-5DE59E04528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37759"/>
                <a:ext cx="10515600" cy="5287617"/>
              </a:xfrm>
              <a:ln w="28575">
                <a:solidFill>
                  <a:srgbClr val="92D050"/>
                </a:solidFill>
              </a:ln>
            </p:spPr>
            <p:txBody>
              <a:bodyPr anchor="ctr">
                <a:normAutofit/>
              </a:bodyPr>
              <a:lstStyle/>
              <a:p>
                <a:pPr marL="0" indent="0">
                  <a:lnSpc>
                    <a:spcPct val="100000"/>
                  </a:lnSpc>
                  <a:buNone/>
                </a:pPr>
                <a:r>
                  <a:rPr lang="en-GB" sz="4400" dirty="0"/>
                  <a:t>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4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4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sz="4800" b="0" i="1" smtClean="0">
                            <a:latin typeface="Cambria Math" panose="02040503050406030204" pitchFamily="18" charset="0"/>
                          </a:rPr>
                          <m:t>50</m:t>
                        </m:r>
                      </m:den>
                    </m:f>
                  </m:oMath>
                </a14:m>
                <a:r>
                  <a:rPr lang="en-GB" sz="4800" dirty="0"/>
                  <a:t>    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48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4800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GB" sz="4800" b="0" i="1" dirty="0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en-GB" sz="4800" dirty="0"/>
                  <a:t>     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48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4800" b="0" i="1" dirty="0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GB" sz="4800" b="0" i="1" dirty="0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en-GB" sz="4800" dirty="0"/>
              </a:p>
              <a:p>
                <a:pPr marL="0" indent="0">
                  <a:lnSpc>
                    <a:spcPct val="100000"/>
                  </a:lnSpc>
                  <a:buNone/>
                </a:pPr>
                <a:endParaRPr lang="en-GB" sz="4400" dirty="0">
                  <a:highlight>
                    <a:srgbClr val="FFFF00"/>
                  </a:highlight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E7ED451-61FC-4AA8-A927-5DE59E04528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37759"/>
                <a:ext cx="10515600" cy="5287617"/>
              </a:xfrm>
              <a:blipFill>
                <a:blip r:embed="rId3"/>
                <a:stretch>
                  <a:fillRect/>
                </a:stretch>
              </a:blipFill>
              <a:ln w="28575">
                <a:solidFill>
                  <a:srgbClr val="92D050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517037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227A59-3666-42CE-9043-E2EE76F83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Converting a decimal into a fraction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7ED451-61FC-4AA8-A927-5DE59E045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7558" y="1948427"/>
            <a:ext cx="9476884" cy="4156952"/>
          </a:xfrm>
          <a:ln w="28575">
            <a:solidFill>
              <a:schemeClr val="accent6">
                <a:lumMod val="75000"/>
              </a:schemeClr>
            </a:solidFill>
          </a:ln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en-GB" sz="3600" dirty="0"/>
          </a:p>
          <a:p>
            <a:pPr marL="0" indent="0">
              <a:buNone/>
            </a:pPr>
            <a:endParaRPr lang="en-GB" sz="3600" dirty="0"/>
          </a:p>
          <a:p>
            <a:pPr marL="0" indent="0">
              <a:buNone/>
            </a:pPr>
            <a:endParaRPr lang="en-GB" sz="3600" dirty="0"/>
          </a:p>
          <a:p>
            <a:pPr marL="0" indent="0">
              <a:buNone/>
            </a:pPr>
            <a:r>
              <a:rPr lang="en-GB" sz="3600" dirty="0"/>
              <a:t>                        0.8           0.03            0.15</a:t>
            </a:r>
          </a:p>
          <a:p>
            <a:pPr marL="0" indent="0">
              <a:buNone/>
            </a:pPr>
            <a:endParaRPr lang="en-GB" sz="3600" dirty="0"/>
          </a:p>
          <a:p>
            <a:pPr marL="0" indent="0">
              <a:buNone/>
            </a:pPr>
            <a:endParaRPr lang="en-GB" sz="3600" dirty="0"/>
          </a:p>
          <a:p>
            <a:pPr marL="0" indent="0">
              <a:buNone/>
            </a:pPr>
            <a:endParaRPr lang="en-GB" sz="6000" dirty="0">
              <a:highlight>
                <a:srgbClr val="FFFF00"/>
              </a:highlight>
            </a:endParaRPr>
          </a:p>
          <a:p>
            <a:pPr marL="0" indent="0">
              <a:buNone/>
            </a:pPr>
            <a:endParaRPr lang="en-GB" sz="6000" dirty="0">
              <a:highlight>
                <a:srgbClr val="FFFF00"/>
              </a:highlight>
            </a:endParaRPr>
          </a:p>
          <a:p>
            <a:pPr marL="0" indent="0">
              <a:buNone/>
            </a:pPr>
            <a:endParaRPr lang="en-GB" sz="600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2707161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B41E7DE6-E790-4F66-AB5F-9ECF1DE59A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455736" y="1148793"/>
            <a:ext cx="9791415" cy="5291931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7EA94251-58FE-4758-BC7F-F2F174811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3644" y="0"/>
            <a:ext cx="10515600" cy="1325563"/>
          </a:xfrm>
        </p:spPr>
        <p:txBody>
          <a:bodyPr/>
          <a:lstStyle/>
          <a:p>
            <a:pPr algn="ctr"/>
            <a:r>
              <a:rPr lang="en-GB" dirty="0"/>
              <a:t>Complete the table </a:t>
            </a:r>
          </a:p>
        </p:txBody>
      </p:sp>
    </p:spTree>
    <p:extLst>
      <p:ext uri="{BB962C8B-B14F-4D97-AF65-F5344CB8AC3E}">
        <p14:creationId xmlns:p14="http://schemas.microsoft.com/office/powerpoint/2010/main" val="33867631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450" y="441713"/>
            <a:ext cx="3476625" cy="10668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6790" y="3703638"/>
            <a:ext cx="2867025" cy="10763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91776" y="3746839"/>
            <a:ext cx="3333750" cy="9144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6790" y="1976365"/>
            <a:ext cx="2867025" cy="79156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92680" y="1976365"/>
            <a:ext cx="3390900" cy="100012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92680" y="770371"/>
            <a:ext cx="2962275" cy="79057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6790" y="5435744"/>
            <a:ext cx="2838450" cy="75247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791776" y="5302394"/>
            <a:ext cx="3152775" cy="885825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366790" y="254676"/>
            <a:ext cx="9578109" cy="1440873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366789" y="1881134"/>
            <a:ext cx="9578107" cy="1496898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366788" y="3512635"/>
            <a:ext cx="9578109" cy="1382808"/>
          </a:xfrm>
          <a:prstGeom prst="rect">
            <a:avLst/>
          </a:prstGeom>
          <a:noFill/>
          <a:ln w="28575">
            <a:solidFill>
              <a:srgbClr val="E048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366789" y="5185593"/>
            <a:ext cx="9578109" cy="1426126"/>
          </a:xfrm>
          <a:prstGeom prst="rect">
            <a:avLst/>
          </a:prstGeom>
          <a:noFill/>
          <a:ln w="28575">
            <a:solidFill>
              <a:srgbClr val="14CA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60486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927" y="748828"/>
            <a:ext cx="8210550" cy="253365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744365" y="74818"/>
            <a:ext cx="1865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Calculator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8472" y="4243325"/>
            <a:ext cx="6734175" cy="1323975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50983" y="602552"/>
            <a:ext cx="9180946" cy="2981158"/>
          </a:xfrm>
          <a:prstGeom prst="rect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50983" y="4008494"/>
            <a:ext cx="9180946" cy="1793639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28589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57907" y="675059"/>
            <a:ext cx="8250383" cy="2046864"/>
          </a:xfrm>
          <a:prstGeom prst="rect">
            <a:avLst/>
          </a:prstGeom>
          <a:noFill/>
          <a:ln w="28575">
            <a:solidFill>
              <a:srgbClr val="E048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427181" y="3454400"/>
            <a:ext cx="8273474" cy="2900218"/>
          </a:xfrm>
          <a:prstGeom prst="rect">
            <a:avLst/>
          </a:prstGeom>
          <a:noFill/>
          <a:ln w="28575">
            <a:solidFill>
              <a:srgbClr val="14CA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022" y="885680"/>
            <a:ext cx="4352925" cy="113347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060873" y="241073"/>
            <a:ext cx="1865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Calculator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022" y="3625788"/>
            <a:ext cx="6646720" cy="1705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49762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25FEF-16BE-4D7B-8EFA-C0B87A42B4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8016" y="2587821"/>
            <a:ext cx="10515600" cy="1325563"/>
          </a:xfrm>
        </p:spPr>
        <p:txBody>
          <a:bodyPr/>
          <a:lstStyle/>
          <a:p>
            <a:r>
              <a:rPr lang="en-GB" dirty="0"/>
              <a:t>Exam Questions </a:t>
            </a:r>
          </a:p>
        </p:txBody>
      </p:sp>
    </p:spTree>
    <p:extLst>
      <p:ext uri="{BB962C8B-B14F-4D97-AF65-F5344CB8AC3E}">
        <p14:creationId xmlns:p14="http://schemas.microsoft.com/office/powerpoint/2010/main" val="37794186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980" y="826800"/>
            <a:ext cx="7949260" cy="292316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8997" y="4140199"/>
            <a:ext cx="7013865" cy="56110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187709" y="6394534"/>
            <a:ext cx="12099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July 2018 Q1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060873" y="241073"/>
            <a:ext cx="1865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Calculator</a:t>
            </a:r>
          </a:p>
        </p:txBody>
      </p:sp>
    </p:spTree>
    <p:extLst>
      <p:ext uri="{BB962C8B-B14F-4D97-AF65-F5344CB8AC3E}">
        <p14:creationId xmlns:p14="http://schemas.microsoft.com/office/powerpoint/2010/main" val="2062233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D5337-B0C7-4532-BC9C-40F426688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u="sng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FDP – Fractions, Decimals &amp;…..?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D5D4329-F2BE-4A15-ACB2-957928C9D2DA}"/>
              </a:ext>
            </a:extLst>
          </p:cNvPr>
          <p:cNvSpPr/>
          <p:nvPr/>
        </p:nvSpPr>
        <p:spPr>
          <a:xfrm>
            <a:off x="1047946" y="4596368"/>
            <a:ext cx="11466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en-GB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FCC0BA1-BD2C-4053-ADAD-CF33B0B73024}"/>
              </a:ext>
            </a:extLst>
          </p:cNvPr>
          <p:cNvSpPr txBox="1"/>
          <p:nvPr/>
        </p:nvSpPr>
        <p:spPr>
          <a:xfrm>
            <a:off x="1548450" y="1881839"/>
            <a:ext cx="9100802" cy="12757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tx1">
                    <a:lumMod val="85000"/>
                    <a:lumOff val="15000"/>
                  </a:schemeClr>
                </a:solidFill>
                <a:cs typeface="Times New Roman" panose="02020603050405020304" pitchFamily="18" charset="0"/>
              </a:rPr>
              <a:t>Learning Objectives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solidFill>
                  <a:schemeClr val="tx1">
                    <a:lumMod val="85000"/>
                    <a:lumOff val="15000"/>
                  </a:schemeClr>
                </a:solidFill>
                <a:cs typeface="Times New Roman" panose="02020603050405020304" pitchFamily="18" charset="0"/>
              </a:rPr>
              <a:t>To be able to :</a:t>
            </a:r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chemeClr val="tx1">
                    <a:lumMod val="85000"/>
                    <a:lumOff val="15000"/>
                  </a:schemeClr>
                </a:solidFill>
                <a:cs typeface="Times New Roman" panose="02020603050405020304" pitchFamily="18" charset="0"/>
              </a:rPr>
              <a:t>Recognise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cs typeface="Times New Roman" panose="02020603050405020304" pitchFamily="18" charset="0"/>
              </a:rPr>
              <a:t> and calculate equivalences between FDP</a:t>
            </a:r>
          </a:p>
        </p:txBody>
      </p:sp>
      <p:sp>
        <p:nvSpPr>
          <p:cNvPr id="12" name="Rounded Rectangle 4">
            <a:extLst>
              <a:ext uri="{FF2B5EF4-FFF2-40B4-BE49-F238E27FC236}">
                <a16:creationId xmlns:a16="http://schemas.microsoft.com/office/drawing/2014/main" id="{B1E7F289-9CFC-40A0-B74B-AD2BACEE5DFC}"/>
              </a:ext>
            </a:extLst>
          </p:cNvPr>
          <p:cNvSpPr/>
          <p:nvPr/>
        </p:nvSpPr>
        <p:spPr>
          <a:xfrm>
            <a:off x="1299068" y="1729153"/>
            <a:ext cx="9521559" cy="1659135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GB"/>
          </a:p>
        </p:txBody>
      </p:sp>
      <p:sp>
        <p:nvSpPr>
          <p:cNvPr id="16" name="Rounded Rectangle 5">
            <a:extLst>
              <a:ext uri="{FF2B5EF4-FFF2-40B4-BE49-F238E27FC236}">
                <a16:creationId xmlns:a16="http://schemas.microsoft.com/office/drawing/2014/main" id="{A8D8968F-3F0F-4366-BA71-1A19E94F32EB}"/>
              </a:ext>
            </a:extLst>
          </p:cNvPr>
          <p:cNvSpPr/>
          <p:nvPr/>
        </p:nvSpPr>
        <p:spPr>
          <a:xfrm>
            <a:off x="924279" y="3784209"/>
            <a:ext cx="10373249" cy="2856736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129570C-C8B2-404F-B013-AF30D7E9EFD5}"/>
              </a:ext>
            </a:extLst>
          </p:cNvPr>
          <p:cNvSpPr txBox="1"/>
          <p:nvPr/>
        </p:nvSpPr>
        <p:spPr>
          <a:xfrm>
            <a:off x="1322413" y="3816626"/>
            <a:ext cx="511922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Recap</a:t>
            </a:r>
          </a:p>
          <a:p>
            <a:pPr marL="342900" indent="-342900">
              <a:buAutoNum type="arabicPeriod"/>
            </a:pPr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Describe the volume? </a:t>
            </a:r>
          </a:p>
          <a:p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a) What is the formula to work out the volume?</a:t>
            </a:r>
          </a:p>
          <a:p>
            <a:pPr marL="342900" indent="-342900">
              <a:buAutoNum type="arabicPeriod"/>
            </a:pPr>
            <a:endParaRPr lang="en-GB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</a:rPr>
              <a:t>2. Work out the volume of shape (a).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A205345-B328-4EAE-99D9-2578FC3709A1}"/>
              </a:ext>
            </a:extLst>
          </p:cNvPr>
          <p:cNvSpPr txBox="1"/>
          <p:nvPr/>
        </p:nvSpPr>
        <p:spPr>
          <a:xfrm>
            <a:off x="1322413" y="5163617"/>
            <a:ext cx="573819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</a:rPr>
              <a:t>3. Describe the surface area?</a:t>
            </a:r>
          </a:p>
          <a:p>
            <a:pPr marL="342900" indent="-342900">
              <a:buAutoNum type="arabicPeriod" startAt="4"/>
            </a:pPr>
            <a:endParaRPr lang="en-GB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42900" indent="-342900">
              <a:buAutoNum type="arabicPeriod" startAt="4"/>
            </a:pPr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What is the formula to work out the surface area?</a:t>
            </a:r>
          </a:p>
          <a:p>
            <a:pPr marL="342900" indent="-342900">
              <a:buAutoNum type="arabicPeriod" startAt="4"/>
            </a:pPr>
            <a:endParaRPr lang="en-GB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42900" indent="-342900">
              <a:buAutoNum type="arabicPeriod" startAt="4"/>
            </a:pPr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Work out the surface are of shape (b).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2CBCC13D-BD89-4319-BB47-16CFCDF1AEE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47134"/>
          <a:stretch/>
        </p:blipFill>
        <p:spPr>
          <a:xfrm>
            <a:off x="6188456" y="4060249"/>
            <a:ext cx="2406089" cy="1730765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F81D58D2-7590-47B1-900C-1E17C3E6630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6026" r="83"/>
          <a:stretch/>
        </p:blipFill>
        <p:spPr>
          <a:xfrm>
            <a:off x="9213837" y="4781034"/>
            <a:ext cx="1997612" cy="1730765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791EF180-DC7D-4CF0-9CF1-9F1480BB710B}"/>
              </a:ext>
            </a:extLst>
          </p:cNvPr>
          <p:cNvSpPr txBox="1"/>
          <p:nvPr/>
        </p:nvSpPr>
        <p:spPr>
          <a:xfrm>
            <a:off x="6276179" y="4046770"/>
            <a:ext cx="474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9A2DCE6-73A5-44AE-AB6F-3E485329AB9C}"/>
              </a:ext>
            </a:extLst>
          </p:cNvPr>
          <p:cNvSpPr txBox="1"/>
          <p:nvPr/>
        </p:nvSpPr>
        <p:spPr>
          <a:xfrm>
            <a:off x="8683224" y="5194127"/>
            <a:ext cx="474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b)</a:t>
            </a:r>
          </a:p>
        </p:txBody>
      </p:sp>
    </p:spTree>
    <p:extLst>
      <p:ext uri="{BB962C8B-B14F-4D97-AF65-F5344CB8AC3E}">
        <p14:creationId xmlns:p14="http://schemas.microsoft.com/office/powerpoint/2010/main" val="11725690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9012" y="287770"/>
            <a:ext cx="7662812" cy="611303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187709" y="6394534"/>
            <a:ext cx="12099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Feb 2016 Q1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060873" y="241073"/>
            <a:ext cx="1865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Calculator</a:t>
            </a:r>
          </a:p>
        </p:txBody>
      </p:sp>
    </p:spTree>
    <p:extLst>
      <p:ext uri="{BB962C8B-B14F-4D97-AF65-F5344CB8AC3E}">
        <p14:creationId xmlns:p14="http://schemas.microsoft.com/office/powerpoint/2010/main" val="35059342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18194F-ACFE-4C65-9001-2DDD86149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REMINDER: What is a Fraction ?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77D9E73-B548-4724-9C29-ECD5F1CBBFD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0667" y="1358266"/>
            <a:ext cx="3792854" cy="3792854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A7B0ACA-0569-4FAD-BAD4-A8D8CFB59858}"/>
              </a:ext>
            </a:extLst>
          </p:cNvPr>
          <p:cNvSpPr txBox="1"/>
          <p:nvPr/>
        </p:nvSpPr>
        <p:spPr>
          <a:xfrm>
            <a:off x="924560" y="4673600"/>
            <a:ext cx="109829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+mj-lt"/>
              </a:rPr>
              <a:t>A Fraction represents a part of a whole or more generally, any number of </a:t>
            </a:r>
            <a:r>
              <a:rPr lang="en-GB" sz="3200" b="1" dirty="0">
                <a:latin typeface="+mj-lt"/>
              </a:rPr>
              <a:t>equal parts</a:t>
            </a:r>
            <a:r>
              <a:rPr lang="en-GB" sz="3200" dirty="0"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19684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8883D-F4B7-4F23-8A8B-27ED3E595E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6990"/>
            <a:ext cx="10515600" cy="1325563"/>
          </a:xfrm>
        </p:spPr>
        <p:txBody>
          <a:bodyPr/>
          <a:lstStyle/>
          <a:p>
            <a:pPr algn="ctr"/>
            <a:r>
              <a:rPr lang="en-GB" dirty="0"/>
              <a:t>Types of fractions/numbers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826D959-F124-47D3-A48E-EFD86BFE268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690688"/>
                <a:ext cx="10515600" cy="3753509"/>
              </a:xfrm>
              <a:ln w="19050">
                <a:solidFill>
                  <a:srgbClr val="92D050"/>
                </a:solidFill>
              </a:ln>
            </p:spPr>
            <p:txBody>
              <a:bodyPr anchor="ctr">
                <a:normAutofit/>
              </a:bodyPr>
              <a:lstStyle/>
              <a:p>
                <a:pPr marL="0" indent="0" algn="ctr">
                  <a:buNone/>
                </a:pPr>
                <a:r>
                  <a:rPr lang="en-GB" sz="6000" dirty="0"/>
                  <a:t>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6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6000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GB" sz="6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6000" dirty="0"/>
                  <a:t> </a:t>
                </a:r>
                <a14:m>
                  <m:oMath xmlns:m="http://schemas.openxmlformats.org/officeDocument/2006/math">
                    <m:r>
                      <a:rPr lang="en-GB" sz="6000" b="0" i="0" smtClean="0">
                        <a:latin typeface="Cambria Math" panose="02040503050406030204" pitchFamily="18" charset="0"/>
                      </a:rPr>
                      <m:t>                </m:t>
                    </m:r>
                    <m:f>
                      <m:fPr>
                        <m:ctrlPr>
                          <a:rPr lang="en-GB" sz="6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6000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GB" sz="6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sz="6000" dirty="0"/>
                  <a:t>                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6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6000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6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en-GB" sz="60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826D959-F124-47D3-A48E-EFD86BFE268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690688"/>
                <a:ext cx="10515600" cy="3753509"/>
              </a:xfrm>
              <a:blipFill>
                <a:blip r:embed="rId2"/>
                <a:stretch>
                  <a:fillRect/>
                </a:stretch>
              </a:blipFill>
              <a:ln w="19050">
                <a:solidFill>
                  <a:srgbClr val="92D050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C06B0470-6F0E-4ADC-AC61-857BDD4A3090}"/>
              </a:ext>
            </a:extLst>
          </p:cNvPr>
          <p:cNvSpPr txBox="1"/>
          <p:nvPr/>
        </p:nvSpPr>
        <p:spPr>
          <a:xfrm>
            <a:off x="2509520" y="4378960"/>
            <a:ext cx="792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Proper                                               Improper                                          Mixed Number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26D7DB5-1F31-4772-9D86-6CFCC57D4FC7}"/>
              </a:ext>
            </a:extLst>
          </p:cNvPr>
          <p:cNvSpPr txBox="1"/>
          <p:nvPr/>
        </p:nvSpPr>
        <p:spPr>
          <a:xfrm>
            <a:off x="4724400" y="3200400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3638923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227A59-3666-42CE-9043-E2EE76F83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Improper fractions to Mixed Number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E7ED451-61FC-4AA8-A927-5DE59E04528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ln w="28575">
                <a:solidFill>
                  <a:srgbClr val="92D050"/>
                </a:solidFill>
              </a:ln>
            </p:spPr>
            <p:txBody>
              <a:bodyPr anchor="ctr">
                <a:normAutofit/>
              </a:bodyPr>
              <a:lstStyle/>
              <a:p>
                <a:pPr marL="0" indent="0" algn="ctr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8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8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GB" sz="80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sz="8000" dirty="0"/>
                  <a:t>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80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8000" b="0" i="1" dirty="0" smtClean="0">
                            <a:latin typeface="Cambria Math" panose="02040503050406030204" pitchFamily="18" charset="0"/>
                          </a:rPr>
                          <m:t>17</m:t>
                        </m:r>
                      </m:num>
                      <m:den>
                        <m:r>
                          <a:rPr lang="en-GB" sz="8000" b="0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en-GB" sz="8000" b="0" i="1" dirty="0" smtClean="0">
                        <a:latin typeface="Cambria Math" panose="02040503050406030204" pitchFamily="18" charset="0"/>
                      </a:rPr>
                      <m:t>         </m:t>
                    </m:r>
                    <m:f>
                      <m:fPr>
                        <m:ctrlPr>
                          <a:rPr lang="en-GB" sz="80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8000" b="0" i="1" dirty="0" smtClean="0">
                            <a:latin typeface="Cambria Math" panose="02040503050406030204" pitchFamily="18" charset="0"/>
                          </a:rPr>
                          <m:t>22</m:t>
                        </m:r>
                      </m:num>
                      <m:den>
                        <m:r>
                          <a:rPr lang="en-GB" sz="80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endParaRPr lang="en-GB" sz="80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E7ED451-61FC-4AA8-A927-5DE59E04528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/>
                </a:stretch>
              </a:blipFill>
              <a:ln w="28575">
                <a:solidFill>
                  <a:srgbClr val="92D050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6343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123793-0410-43F3-9428-EA2EA3235F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6989"/>
            <a:ext cx="10515600" cy="1325563"/>
          </a:xfrm>
        </p:spPr>
        <p:txBody>
          <a:bodyPr/>
          <a:lstStyle/>
          <a:p>
            <a:pPr algn="ctr"/>
            <a:r>
              <a:rPr lang="en-GB" dirty="0"/>
              <a:t>Mixed number to Improper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B25EC1A-B60D-40A2-BD32-F0A18818B43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ln w="28575">
                <a:solidFill>
                  <a:srgbClr val="92D050"/>
                </a:solidFill>
              </a:ln>
            </p:spPr>
            <p:txBody>
              <a:bodyPr anchor="ctr">
                <a:noAutofit/>
              </a:bodyPr>
              <a:lstStyle/>
              <a:p>
                <a:pPr marL="0" indent="0" algn="ctr">
                  <a:buNone/>
                </a:pPr>
                <a:r>
                  <a:rPr lang="en-GB" sz="8000" dirty="0"/>
                  <a:t>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8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8000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8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sz="8000" dirty="0"/>
                  <a:t>           3</a:t>
                </a:r>
                <a14:m>
                  <m:oMath xmlns:m="http://schemas.openxmlformats.org/officeDocument/2006/math">
                    <m:r>
                      <a:rPr lang="en-GB" sz="8000" b="0" i="0" dirty="0" smtClean="0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GB" sz="80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8000" b="0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sz="80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sz="8000" dirty="0"/>
                  <a:t>            7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80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8000" b="0" i="1" dirty="0" smtClean="0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en-GB" sz="8000" b="0" i="1" dirty="0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endParaRPr lang="en-GB" sz="80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B25EC1A-B60D-40A2-BD32-F0A18818B43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  <a:ln w="28575">
                <a:solidFill>
                  <a:srgbClr val="92D050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93587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5C3A8D-C6FD-47F0-A405-C558CCB85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Getting it the right way around…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D75E7-4330-4177-BF5F-C4C8832CCC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9447" y="3710609"/>
            <a:ext cx="10515600" cy="246635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GB" sz="4400" dirty="0"/>
              <a:t>         </a:t>
            </a:r>
            <a:r>
              <a:rPr lang="en-GB" sz="4400" dirty="0">
                <a:solidFill>
                  <a:srgbClr val="FF0000"/>
                </a:solidFill>
              </a:rPr>
              <a:t>1</a:t>
            </a:r>
            <a:r>
              <a:rPr lang="en-GB" sz="4400" dirty="0"/>
              <a:t> ÷ </a:t>
            </a:r>
            <a:r>
              <a:rPr lang="en-GB" sz="4400" dirty="0">
                <a:solidFill>
                  <a:schemeClr val="accent1"/>
                </a:solidFill>
              </a:rPr>
              <a:t>2</a:t>
            </a:r>
            <a:r>
              <a:rPr lang="en-GB" sz="4400" dirty="0"/>
              <a:t>   or  </a:t>
            </a:r>
            <a:r>
              <a:rPr lang="en-GB" sz="4400" dirty="0">
                <a:solidFill>
                  <a:schemeClr val="accent1"/>
                </a:solidFill>
              </a:rPr>
              <a:t>2</a:t>
            </a:r>
            <a:r>
              <a:rPr lang="en-GB" sz="4400" dirty="0"/>
              <a:t> ÷ </a:t>
            </a:r>
            <a:r>
              <a:rPr lang="en-GB" sz="4400" dirty="0">
                <a:solidFill>
                  <a:srgbClr val="FF0000"/>
                </a:solidFill>
              </a:rPr>
              <a:t>1</a:t>
            </a:r>
            <a:r>
              <a:rPr lang="en-GB" sz="4400" dirty="0"/>
              <a:t>     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FCC7FA2-251F-4696-A402-02FB2398FEF6}"/>
              </a:ext>
            </a:extLst>
          </p:cNvPr>
          <p:cNvSpPr txBox="1">
            <a:spLocks/>
          </p:cNvSpPr>
          <p:nvPr/>
        </p:nvSpPr>
        <p:spPr>
          <a:xfrm>
            <a:off x="838200" y="1451208"/>
            <a:ext cx="10515600" cy="24663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8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1C07B46B-C7AC-49C5-9640-BA5092B47FAD}"/>
                  </a:ext>
                </a:extLst>
              </p:cNvPr>
              <p:cNvSpPr/>
              <p:nvPr/>
            </p:nvSpPr>
            <p:spPr>
              <a:xfrm>
                <a:off x="5292638" y="2132993"/>
                <a:ext cx="2640688" cy="12657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5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5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sz="5400" dirty="0"/>
                  <a:t> =</a:t>
                </a: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1C07B46B-C7AC-49C5-9640-BA5092B47FA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2638" y="2132993"/>
                <a:ext cx="2640688" cy="1265731"/>
              </a:xfrm>
              <a:prstGeom prst="rect">
                <a:avLst/>
              </a:prstGeom>
              <a:blipFill>
                <a:blip r:embed="rId3"/>
                <a:stretch>
                  <a:fillRect b="-1538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B50A87B5-E421-43AB-BF65-9BFC6AB79126}"/>
              </a:ext>
            </a:extLst>
          </p:cNvPr>
          <p:cNvSpPr/>
          <p:nvPr/>
        </p:nvSpPr>
        <p:spPr>
          <a:xfrm>
            <a:off x="1195754" y="1861392"/>
            <a:ext cx="9791114" cy="4315571"/>
          </a:xfrm>
          <a:prstGeom prst="round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0560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227A59-3666-42CE-9043-E2EE76F83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Convert the following into decimals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E7ED451-61FC-4AA8-A927-5DE59E04528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ln w="28575">
                <a:solidFill>
                  <a:srgbClr val="92D050"/>
                </a:solidFill>
              </a:ln>
            </p:spPr>
            <p:txBody>
              <a:bodyPr anchor="ctr">
                <a:normAutofit/>
              </a:bodyPr>
              <a:lstStyle/>
              <a:p>
                <a:pPr marL="0" indent="0" algn="ctr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5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5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GB" sz="5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sz="5400" dirty="0"/>
                  <a:t>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54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5400" b="0" i="1" dirty="0" smtClean="0">
                            <a:latin typeface="Cambria Math" panose="02040503050406030204" pitchFamily="18" charset="0"/>
                          </a:rPr>
                          <m:t>17</m:t>
                        </m:r>
                      </m:num>
                      <m:den>
                        <m:r>
                          <a:rPr lang="en-GB" sz="5400" b="0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en-GB" sz="5400" b="0" i="1" dirty="0" smtClean="0">
                        <a:latin typeface="Cambria Math" panose="02040503050406030204" pitchFamily="18" charset="0"/>
                      </a:rPr>
                      <m:t>         </m:t>
                    </m:r>
                    <m:f>
                      <m:fPr>
                        <m:ctrlPr>
                          <a:rPr lang="en-GB" sz="54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5400" b="0" i="1" dirty="0" smtClean="0">
                            <a:latin typeface="Cambria Math" panose="02040503050406030204" pitchFamily="18" charset="0"/>
                          </a:rPr>
                          <m:t>22</m:t>
                        </m:r>
                      </m:num>
                      <m:den>
                        <m:r>
                          <a:rPr lang="en-GB" sz="54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endParaRPr lang="en-GB" sz="5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E7ED451-61FC-4AA8-A927-5DE59E04528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/>
                </a:stretch>
              </a:blipFill>
              <a:ln w="28575">
                <a:solidFill>
                  <a:srgbClr val="92D050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992844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F0097A-BEFC-4A7B-B8CC-84381F2C1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6750" y="662550"/>
            <a:ext cx="4645250" cy="2889114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6000" dirty="0"/>
              <a:t>                                          </a:t>
            </a:r>
            <a:r>
              <a:rPr lang="en-US" sz="20000" dirty="0"/>
              <a:t>%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8B58B3-8A58-4BA6-BD33-DFD6F2F7CF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66517" y="3429000"/>
            <a:ext cx="5195991" cy="2223655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ctr">
              <a:buNone/>
            </a:pPr>
            <a:r>
              <a:rPr lang="en-US" sz="5400" dirty="0"/>
              <a:t>Recap: What does the word Percent mean?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1DB7C82F-AB7E-4F0C-B829-FA1B9C415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 descr="A picture containing drawing&#10;&#10;Description generated with very high confidence">
            <a:extLst>
              <a:ext uri="{FF2B5EF4-FFF2-40B4-BE49-F238E27FC236}">
                <a16:creationId xmlns:a16="http://schemas.microsoft.com/office/drawing/2014/main" id="{BB12D6FB-7BBB-46C0-A126-3AFC0A05443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2144" r="-1" b="-1"/>
          <a:stretch/>
        </p:blipFill>
        <p:spPr>
          <a:xfrm>
            <a:off x="20" y="10"/>
            <a:ext cx="6024134" cy="6857990"/>
          </a:xfrm>
          <a:custGeom>
            <a:avLst/>
            <a:gdLst/>
            <a:ahLst/>
            <a:cxnLst/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062496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anddiscussion xmlns="a675e989-819c-4ef8-a9e7-308823201b2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EDFF64637C074B9468D8400699BC31" ma:contentTypeVersion="14" ma:contentTypeDescription="Create a new document." ma:contentTypeScope="" ma:versionID="999ee6dba2c83fd35070fcf36004950c">
  <xsd:schema xmlns:xsd="http://www.w3.org/2001/XMLSchema" xmlns:xs="http://www.w3.org/2001/XMLSchema" xmlns:p="http://schemas.microsoft.com/office/2006/metadata/properties" xmlns:ns2="a675e989-819c-4ef8-a9e7-308823201b25" xmlns:ns3="84be7d0a-34a6-4ef2-a332-62c3b98ca601" targetNamespace="http://schemas.microsoft.com/office/2006/metadata/properties" ma:root="true" ma:fieldsID="3fe37b08140f3367720c3b68730b0f79" ns2:_="" ns3:_="">
    <xsd:import namespace="a675e989-819c-4ef8-a9e7-308823201b25"/>
    <xsd:import namespace="84be7d0a-34a6-4ef2-a332-62c3b98c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Presentationanddiscussio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e989-819c-4ef8-a9e7-308823201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Presentationanddiscussion" ma:index="17" nillable="true" ma:displayName="Presentation and discussion" ma:description="Prince Gyamfi Presentation&#10;Ahmad, Eyob, Kirthikan discussion" ma:format="Dropdown" ma:internalName="Presentationanddiscussion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e7d0a-34a6-4ef2-a332-62c3b98ca60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8E04657-C3C0-4F48-B9FB-06390223153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AD2CB0F-B34F-4320-A77D-65F38A4238CD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84be7d0a-34a6-4ef2-a332-62c3b98ca601"/>
    <ds:schemaRef ds:uri="http://purl.org/dc/elements/1.1/"/>
    <ds:schemaRef ds:uri="http://schemas.microsoft.com/office/2006/metadata/properties"/>
    <ds:schemaRef ds:uri="a675e989-819c-4ef8-a9e7-308823201b25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1110711-1952-4A9B-9D95-1E501C50C994}"/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380</Words>
  <Application>Microsoft Office PowerPoint</Application>
  <PresentationFormat>Widescreen</PresentationFormat>
  <Paragraphs>86</Paragraphs>
  <Slides>20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STARTER</vt:lpstr>
      <vt:lpstr>FDP – Fractions, Decimals &amp;…..?</vt:lpstr>
      <vt:lpstr>REMINDER: What is a Fraction ?</vt:lpstr>
      <vt:lpstr>Types of fractions/numbers</vt:lpstr>
      <vt:lpstr>Improper fractions to Mixed Number</vt:lpstr>
      <vt:lpstr>Mixed number to Improper fractions</vt:lpstr>
      <vt:lpstr>Getting it the right way around…</vt:lpstr>
      <vt:lpstr>Convert the following into decimals</vt:lpstr>
      <vt:lpstr>                                          %</vt:lpstr>
      <vt:lpstr>25%</vt:lpstr>
      <vt:lpstr>            Percentage to Fraction to Decimal</vt:lpstr>
      <vt:lpstr>Converting a fraction into a percentage</vt:lpstr>
      <vt:lpstr>Converting a decimal into a fraction</vt:lpstr>
      <vt:lpstr>Complete the table </vt:lpstr>
      <vt:lpstr>PowerPoint Presentation</vt:lpstr>
      <vt:lpstr>PowerPoint Presentation</vt:lpstr>
      <vt:lpstr>PowerPoint Presentation</vt:lpstr>
      <vt:lpstr>Exam Questions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Starter</dc:title>
  <dc:creator>Keith McCarthy</dc:creator>
  <cp:lastModifiedBy>Sarah Bouderballah</cp:lastModifiedBy>
  <cp:revision>12</cp:revision>
  <dcterms:created xsi:type="dcterms:W3CDTF">2020-07-05T09:56:34Z</dcterms:created>
  <dcterms:modified xsi:type="dcterms:W3CDTF">2021-09-14T23:21:50Z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0x01010020EDFF64637C074B9468D8400699BC31</vt:lpwstr>
  </property>
</Properties>
</file>