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60" r:id="rId7"/>
    <p:sldId id="262" r:id="rId8"/>
    <p:sldId id="263" r:id="rId9"/>
    <p:sldId id="261" r:id="rId10"/>
    <p:sldId id="264" r:id="rId11"/>
    <p:sldId id="265" r:id="rId12"/>
    <p:sldId id="266" r:id="rId13"/>
    <p:sldId id="259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3E6DB45-9E55-4128-B0CB-512480FB746E}" v="2" dt="2021-10-08T11:21:58.950"/>
    <p1510:client id="{70D26F88-C9A0-B1D2-2D7C-C63BF42D8617}" v="4" dt="2021-10-08T08:30:10.66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2" d="100"/>
          <a:sy n="72" d="100"/>
        </p:scale>
        <p:origin x="18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D94132-7942-4EBA-B9E3-BB95C01B17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C0F129-63A6-4152-AAC0-F9B61AE476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F6BD92-75FB-4D4F-B0C7-4E4E8ECE7B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17836-8158-4A0A-B59F-F02B76F35F9A}" type="datetimeFigureOut">
              <a:rPr lang="en-GB" smtClean="0"/>
              <a:t>09/10/2021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62E330-B9EC-45A2-B3E0-0EA21F0F17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BCD961-8159-4FDE-AA52-291C9E26F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9EE00-EBDE-402D-A8DC-BC5AD5D96F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95044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FEC08C-01D1-4221-915E-627DE36C60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8EF1C66-789E-4ADC-A4E7-76F56133ED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9D2837-810D-4F9C-8869-E27C0A2854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17836-8158-4A0A-B59F-F02B76F35F9A}" type="datetimeFigureOut">
              <a:rPr lang="en-GB" smtClean="0"/>
              <a:t>09/10/2021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6D20C2-F0EB-4F89-9D98-4DBDFDD46D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19298-F44D-446D-902D-861A25F127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9EE00-EBDE-402D-A8DC-BC5AD5D96F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6062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96F9FB1-1ED9-4EBB-A6EB-9853F3BA039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595852-82B4-41FF-87BB-325F362582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05CCCF-94D0-475D-B029-CED9270DC2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17836-8158-4A0A-B59F-F02B76F35F9A}" type="datetimeFigureOut">
              <a:rPr lang="en-GB" smtClean="0"/>
              <a:t>09/10/2021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9CFC9D-83E6-4AED-80D2-5B6210DE2F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15FA38-91F0-4780-BC08-94C47BB3FF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9EE00-EBDE-402D-A8DC-BC5AD5D96F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88227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08E667-509D-40B3-9E2C-517C98DA0F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AD34D3-9FB5-4055-8CB1-2D82DAE413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2F0A37-B745-4251-92A6-3B3103478F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17836-8158-4A0A-B59F-F02B76F35F9A}" type="datetimeFigureOut">
              <a:rPr lang="en-GB" smtClean="0"/>
              <a:t>09/10/2021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11BE64-D863-436E-BC69-2DD3AB430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4FF0A8-2B52-4E31-A209-FD1761C29F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9EE00-EBDE-402D-A8DC-BC5AD5D96F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21624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C65B02-1565-47B6-B71B-34DF38C99E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8A5857-08FC-493B-985D-714406825C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1B7BD7-6734-47B9-80F0-C3CF74F1F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17836-8158-4A0A-B59F-F02B76F35F9A}" type="datetimeFigureOut">
              <a:rPr lang="en-GB" smtClean="0"/>
              <a:t>09/10/2021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16958F-58F2-41CA-B9FF-57D4DD2DB5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9395BF-67C8-4674-A3D8-DF0B599F3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9EE00-EBDE-402D-A8DC-BC5AD5D96F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18825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55A56E-B1A4-4C52-8535-368E204FB4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849532-9091-4604-8C7C-6848E65B16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196437-ECCD-4559-94C2-52CD51D2A3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84F666-7706-4E11-8CEB-438FFF0FC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17836-8158-4A0A-B59F-F02B76F35F9A}" type="datetimeFigureOut">
              <a:rPr lang="en-GB" smtClean="0"/>
              <a:t>09/10/2021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6A5632-21BA-4675-9934-44F696ADB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EA7B27-917B-4C8E-8E4D-F0FF99FEA1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9EE00-EBDE-402D-A8DC-BC5AD5D96F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67046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0F07D4-310E-4FB8-AF14-EA3067A047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88C0D1-0697-450E-AF58-7BCB3C0BBC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5D8F50-8F14-4458-9253-D5EA53A74B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46B94BC-4CE9-4F03-8B8E-AD842F139D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C6C1EF7-50EC-40C4-9B93-BF951A256B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0C6ACAF-B6D5-4E93-850D-71150A133C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17836-8158-4A0A-B59F-F02B76F35F9A}" type="datetimeFigureOut">
              <a:rPr lang="en-GB" smtClean="0"/>
              <a:t>09/10/2021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78EFDFC-9C56-46C7-857F-06654DA3E9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1F6AC8A-F333-40B2-BA90-F4FC7F0C3F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9EE00-EBDE-402D-A8DC-BC5AD5D96F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31816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50E89E-4D17-41ED-9428-DD8F6514D2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9B6F4A2-1334-4AED-9A1A-D58F1F36A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17836-8158-4A0A-B59F-F02B76F35F9A}" type="datetimeFigureOut">
              <a:rPr lang="en-GB" smtClean="0"/>
              <a:t>09/10/2021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D55401B-FA18-49A9-AD19-19440D3C42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85C91F-D2F3-48D7-8897-CA4417A093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9EE00-EBDE-402D-A8DC-BC5AD5D96F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15604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F1503DF-E093-4DB3-B617-B2DD2A4FD3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17836-8158-4A0A-B59F-F02B76F35F9A}" type="datetimeFigureOut">
              <a:rPr lang="en-GB" smtClean="0"/>
              <a:t>09/10/2021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632F3E4-BAC7-4351-A956-3B2A442710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1F0801-4947-4494-AAFF-20B54C2222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9EE00-EBDE-402D-A8DC-BC5AD5D96F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9573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2F5C9C-D450-4D22-B6A3-561E796C02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1BDA95-5363-4C20-9454-369227A7D2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CBBDE85-5894-40B0-88EE-C4CF4406F7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F4614F-906B-4D2F-9005-3005AEC61A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17836-8158-4A0A-B59F-F02B76F35F9A}" type="datetimeFigureOut">
              <a:rPr lang="en-GB" smtClean="0"/>
              <a:t>09/10/2021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5AD0D9-BAF6-48ED-9205-9C1FD3F73D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E60813-8FBB-4C41-80D0-11AD1F2B3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9EE00-EBDE-402D-A8DC-BC5AD5D96F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7183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5A856E-B952-4A8A-AD0E-54BA85DDA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599E1C7-A359-4532-B37F-5F15DC5215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6CDA41-FE1E-4D41-AD71-4452D788BD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E0FD7B-C0D3-43C1-B99A-E643EF4432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17836-8158-4A0A-B59F-F02B76F35F9A}" type="datetimeFigureOut">
              <a:rPr lang="en-GB" smtClean="0"/>
              <a:t>09/10/2021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564B0E-8070-4DEA-BE81-DDC083CA82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D7965F-3714-451B-8511-9F1F06A229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9EE00-EBDE-402D-A8DC-BC5AD5D96F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03073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8701976-F93D-4D8C-B87C-CDCAA57A37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A9FC8B-2A3C-49FB-8FB6-67B45CF93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B1283E-1989-493F-B21D-7F417B8661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E17836-8158-4A0A-B59F-F02B76F35F9A}" type="datetimeFigureOut">
              <a:rPr lang="en-GB" smtClean="0"/>
              <a:t>09/10/2021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6608FF-62BA-4A08-859C-0B55384A3D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AB6A04-6674-4647-AD4C-DAF95265BF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39EE00-EBDE-402D-A8DC-BC5AD5D96F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8739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0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1AA4DF9-27DF-45D3-B5F1-8C173E97A674}"/>
              </a:ext>
            </a:extLst>
          </p:cNvPr>
          <p:cNvSpPr txBox="1"/>
          <p:nvPr/>
        </p:nvSpPr>
        <p:spPr>
          <a:xfrm>
            <a:off x="720437" y="1538383"/>
            <a:ext cx="10788072" cy="19883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cs typeface="Times New Roman" panose="02020603050405020304" pitchFamily="18" charset="0"/>
              </a:rPr>
              <a:t>Learning Objectives</a:t>
            </a:r>
          </a:p>
          <a:p>
            <a:pPr>
              <a:lnSpc>
                <a:spcPct val="150000"/>
              </a:lnSpc>
            </a:pPr>
            <a:r>
              <a:rPr lang="en-GB" dirty="0">
                <a:cs typeface="Times New Roman" panose="02020603050405020304" pitchFamily="18" charset="0"/>
              </a:rPr>
              <a:t>To be able to :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cs typeface="Times New Roman" panose="02020603050405020304" pitchFamily="18" charset="0"/>
              </a:rPr>
              <a:t> to be able to simplify algebraic expressions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cs typeface="Times New Roman" panose="02020603050405020304" pitchFamily="18" charset="0"/>
              </a:rPr>
              <a:t>to be able to expand single brackets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cs typeface="Times New Roman" panose="02020603050405020304" pitchFamily="18" charset="0"/>
              </a:rPr>
              <a:t>factorise single brackets</a:t>
            </a:r>
            <a:endParaRPr lang="en-GB" dirty="0">
              <a:cs typeface="Times New Roman" panose="02020603050405020304" pitchFamily="18" charset="0"/>
            </a:endParaRP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84FFD271-0328-4E44-9FEC-62D0B0FCA6BD}"/>
              </a:ext>
            </a:extLst>
          </p:cNvPr>
          <p:cNvSpPr/>
          <p:nvPr/>
        </p:nvSpPr>
        <p:spPr>
          <a:xfrm>
            <a:off x="471055" y="1256145"/>
            <a:ext cx="11286836" cy="2645690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881B9976-4585-48D0-B9F3-D631153C0C05}"/>
              </a:ext>
            </a:extLst>
          </p:cNvPr>
          <p:cNvSpPr/>
          <p:nvPr/>
        </p:nvSpPr>
        <p:spPr>
          <a:xfrm>
            <a:off x="471055" y="4313382"/>
            <a:ext cx="11286836" cy="1875147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6BEA9EE-2502-4510-8AE7-D043D1072F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33237" y="134072"/>
            <a:ext cx="9144000" cy="992764"/>
          </a:xfrm>
        </p:spPr>
        <p:txBody>
          <a:bodyPr>
            <a:normAutofit/>
          </a:bodyPr>
          <a:lstStyle/>
          <a:p>
            <a:r>
              <a:rPr lang="en-GB" u="sng" dirty="0"/>
              <a:t>INTRODUCTION TO ALGEBRA</a:t>
            </a:r>
            <a:endParaRPr lang="en-GB" b="1" u="sng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1040737-5513-477B-893A-8FA3692BEBDA}"/>
              </a:ext>
            </a:extLst>
          </p:cNvPr>
          <p:cNvSpPr txBox="1"/>
          <p:nvPr/>
        </p:nvSpPr>
        <p:spPr>
          <a:xfrm>
            <a:off x="857250" y="4580164"/>
            <a:ext cx="10556421" cy="1295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AutoNum type="arabicPeriod"/>
            </a:pPr>
            <a:r>
              <a:rPr lang="en-GB" dirty="0"/>
              <a:t>5 x 4 + 6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GB" dirty="0"/>
              <a:t>3 + 4 ÷ 2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GB" dirty="0"/>
              <a:t>3 + (6 x 5)</a:t>
            </a:r>
          </a:p>
        </p:txBody>
      </p:sp>
    </p:spTree>
    <p:extLst>
      <p:ext uri="{BB962C8B-B14F-4D97-AF65-F5344CB8AC3E}">
        <p14:creationId xmlns:p14="http://schemas.microsoft.com/office/powerpoint/2010/main" val="13162561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817828" y="1302511"/>
                <a:ext cx="4446487" cy="24020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en-GB" dirty="0"/>
              </a:p>
              <a:p>
                <a:pPr marL="342900" indent="-342900">
                  <a:lnSpc>
                    <a:spcPct val="150000"/>
                  </a:lnSpc>
                  <a:buAutoNum type="arabicPeriod"/>
                </a:pP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𝑑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𝑑</m:t>
                    </m:r>
                  </m:oMath>
                </a14:m>
                <a:endParaRPr lang="en-GB" b="0" dirty="0"/>
              </a:p>
              <a:p>
                <a:pPr marL="342900" indent="-342900">
                  <a:lnSpc>
                    <a:spcPct val="150000"/>
                  </a:lnSpc>
                  <a:buFontTx/>
                  <a:buAutoNum type="arabicPeriod"/>
                </a:pP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×3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b="0" i="1" dirty="0">
                    <a:latin typeface="Cambria Math" panose="02040503050406030204" pitchFamily="18" charset="0"/>
                  </a:rPr>
                  <a:t> </a:t>
                </a:r>
              </a:p>
              <a:p>
                <a:pPr marL="342900" indent="-342900">
                  <a:lnSpc>
                    <a:spcPct val="150000"/>
                  </a:lnSpc>
                  <a:buFontTx/>
                  <a:buAutoNum type="arabicPeriod"/>
                </a:pP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4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+8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−5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endParaRPr lang="en-GB" b="0" dirty="0"/>
              </a:p>
              <a:p>
                <a:pPr marL="342900" indent="-342900">
                  <a:lnSpc>
                    <a:spcPct val="150000"/>
                  </a:lnSpc>
                  <a:buFontTx/>
                  <a:buAutoNum type="arabicPeriod"/>
                </a:pP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²+3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+2+2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+3</m:t>
                    </m:r>
                  </m:oMath>
                </a14:m>
                <a:endParaRPr lang="en-GB" b="0" dirty="0"/>
              </a:p>
              <a:p>
                <a:pPr marL="342900" indent="-342900">
                  <a:lnSpc>
                    <a:spcPct val="150000"/>
                  </a:lnSpc>
                  <a:buFontTx/>
                  <a:buAutoNum type="arabicPeriod"/>
                </a:pP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4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𝑎𝑏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×2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𝑎𝑏</m:t>
                    </m:r>
                  </m:oMath>
                </a14:m>
                <a:endParaRPr lang="en-GB" b="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7828" y="1302511"/>
                <a:ext cx="4446487" cy="2402004"/>
              </a:xfrm>
              <a:prstGeom prst="rect">
                <a:avLst/>
              </a:prstGeom>
              <a:blipFill>
                <a:blip r:embed="rId2"/>
                <a:stretch>
                  <a:fillRect l="-959" b="-253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ounded Rectangle 7"/>
          <p:cNvSpPr/>
          <p:nvPr/>
        </p:nvSpPr>
        <p:spPr>
          <a:xfrm>
            <a:off x="592097" y="1496380"/>
            <a:ext cx="4978401" cy="225910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ounded Rectangle 9"/>
          <p:cNvSpPr/>
          <p:nvPr/>
        </p:nvSpPr>
        <p:spPr>
          <a:xfrm>
            <a:off x="609599" y="4678136"/>
            <a:ext cx="4978401" cy="190715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ounded Rectangle 10"/>
          <p:cNvSpPr/>
          <p:nvPr/>
        </p:nvSpPr>
        <p:spPr>
          <a:xfrm>
            <a:off x="6783141" y="1496379"/>
            <a:ext cx="4978401" cy="231627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535710" y="1034715"/>
            <a:ext cx="50107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rPr>
              <a:t>Simplify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21855" y="4217147"/>
            <a:ext cx="49229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3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Expand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783141" y="1034715"/>
            <a:ext cx="41352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2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Factorise</a:t>
            </a:r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1505529" y="134072"/>
            <a:ext cx="9144000" cy="9927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u="sng"/>
              <a:t>Plenary</a:t>
            </a:r>
            <a:endParaRPr lang="en-GB" u="sng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716786" y="4746135"/>
                <a:ext cx="4729021" cy="17106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lnSpc>
                    <a:spcPct val="150000"/>
                  </a:lnSpc>
                  <a:buFontTx/>
                  <a:buAutoNum type="arabicPeriod"/>
                </a:pP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8</m:t>
                    </m:r>
                    <m:d>
                      <m:d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−3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</m:d>
                  </m:oMath>
                </a14:m>
                <a:endParaRPr lang="en-GB" b="0" dirty="0"/>
              </a:p>
              <a:p>
                <a:pPr marL="342900" indent="-342900">
                  <a:lnSpc>
                    <a:spcPct val="150000"/>
                  </a:lnSpc>
                  <a:buFontTx/>
                  <a:buAutoNum type="arabicPeriod"/>
                </a:pP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−6</m:t>
                    </m:r>
                    <m:d>
                      <m:d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𝑔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−3</m:t>
                        </m:r>
                      </m:e>
                    </m:d>
                  </m:oMath>
                </a14:m>
                <a:endParaRPr lang="en-GB" b="0" dirty="0"/>
              </a:p>
              <a:p>
                <a:pPr marL="342900" indent="-342900">
                  <a:lnSpc>
                    <a:spcPct val="150000"/>
                  </a:lnSpc>
                  <a:buFontTx/>
                  <a:buAutoNum type="arabicPeriod"/>
                </a:pP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5</m:t>
                    </m:r>
                    <m:d>
                      <m:d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e>
                    </m:d>
                    <m:r>
                      <a:rPr lang="en-GB" b="0" i="1" smtClean="0">
                        <a:latin typeface="Cambria Math" panose="02040503050406030204" pitchFamily="18" charset="0"/>
                      </a:rPr>
                      <m:t>+6</m:t>
                    </m:r>
                    <m:d>
                      <m:d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+2</m:t>
                        </m:r>
                      </m:e>
                    </m:d>
                  </m:oMath>
                </a14:m>
                <a:endParaRPr lang="en-GB" b="0" dirty="0"/>
              </a:p>
              <a:p>
                <a:pPr marL="342900" indent="-342900">
                  <a:lnSpc>
                    <a:spcPct val="150000"/>
                  </a:lnSpc>
                  <a:buFontTx/>
                  <a:buAutoNum type="arabicPeriod"/>
                </a:pP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4</m:t>
                    </m:r>
                    <m:d>
                      <m:d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11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−6</m:t>
                        </m:r>
                      </m:e>
                    </m:d>
                    <m:r>
                      <a:rPr lang="en-GB" b="0" i="1" smtClean="0">
                        <a:latin typeface="Cambria Math" panose="02040503050406030204" pitchFamily="18" charset="0"/>
                      </a:rPr>
                      <m:t>−(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−3)</m:t>
                    </m:r>
                  </m:oMath>
                </a14:m>
                <a:endParaRPr lang="en-GB" b="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6786" y="4746135"/>
                <a:ext cx="4729021" cy="1710661"/>
              </a:xfrm>
              <a:prstGeom prst="rect">
                <a:avLst/>
              </a:prstGeom>
              <a:blipFill>
                <a:blip r:embed="rId3"/>
                <a:stretch>
                  <a:fillRect l="-1032" b="-39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6DEEBB6F-036B-4074-BA30-E0D18B5F524F}"/>
                  </a:ext>
                </a:extLst>
              </p:cNvPr>
              <p:cNvSpPr txBox="1"/>
              <p:nvPr/>
            </p:nvSpPr>
            <p:spPr>
              <a:xfrm>
                <a:off x="6951209" y="1591691"/>
                <a:ext cx="4465864" cy="25423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lnSpc>
                    <a:spcPct val="150000"/>
                  </a:lnSpc>
                  <a:buFontTx/>
                  <a:buAutoNum type="arabicPeriod"/>
                </a:pP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12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−18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endParaRPr lang="en-GB" b="0" dirty="0"/>
              </a:p>
              <a:p>
                <a:pPr marL="342900" indent="-342900">
                  <a:lnSpc>
                    <a:spcPct val="150000"/>
                  </a:lnSpc>
                  <a:buFontTx/>
                  <a:buAutoNum type="arabicPeriod"/>
                </a:pP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+10</m:t>
                    </m:r>
                  </m:oMath>
                </a14:m>
                <a:endParaRPr lang="en-GB" b="0" dirty="0"/>
              </a:p>
              <a:p>
                <a:pPr marL="342900" indent="-342900">
                  <a:lnSpc>
                    <a:spcPct val="150000"/>
                  </a:lnSpc>
                  <a:buFontTx/>
                  <a:buAutoNum type="arabicPeriod"/>
                </a:pP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+12</m:t>
                    </m:r>
                  </m:oMath>
                </a14:m>
                <a:endParaRPr lang="en-GB" b="0" dirty="0"/>
              </a:p>
              <a:p>
                <a:pPr marL="342900" indent="-342900">
                  <a:lnSpc>
                    <a:spcPct val="150000"/>
                  </a:lnSpc>
                  <a:buFontTx/>
                  <a:buAutoNum type="arabicPeriod"/>
                </a:pP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²+9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en-GB" b="0" dirty="0"/>
              </a:p>
              <a:p>
                <a:pPr marL="342900" indent="-342900">
                  <a:lnSpc>
                    <a:spcPct val="150000"/>
                  </a:lnSpc>
                  <a:buFontTx/>
                  <a:buAutoNum type="arabicPeriod"/>
                </a:pP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7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+15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GB" b="0" dirty="0"/>
                  <a:t>²</a:t>
                </a:r>
              </a:p>
              <a:p>
                <a:pPr marL="342900" indent="-342900">
                  <a:lnSpc>
                    <a:spcPct val="150000"/>
                  </a:lnSpc>
                  <a:buFontTx/>
                  <a:buAutoNum type="arabicPeriod"/>
                </a:pPr>
                <a:endParaRPr lang="en-GB" b="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6DEEBB6F-036B-4074-BA30-E0D18B5F524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1209" y="1591691"/>
                <a:ext cx="4465864" cy="2542363"/>
              </a:xfrm>
              <a:prstGeom prst="rect">
                <a:avLst/>
              </a:prstGeom>
              <a:blipFill>
                <a:blip r:embed="rId4"/>
                <a:stretch>
                  <a:fillRect l="-95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616221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ED23B8-C3FC-4324-8DD7-90BF5146E6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4177" y="130342"/>
            <a:ext cx="7886700" cy="1325563"/>
          </a:xfrm>
        </p:spPr>
        <p:txBody>
          <a:bodyPr/>
          <a:lstStyle/>
          <a:p>
            <a:pPr algn="ctr"/>
            <a:r>
              <a:rPr lang="en-GB" u="sng" dirty="0"/>
              <a:t>SIMPLIFY</a:t>
            </a:r>
          </a:p>
        </p:txBody>
      </p:sp>
      <p:sp>
        <p:nvSpPr>
          <p:cNvPr id="3" name="Rounded Rectangle 7">
            <a:extLst>
              <a:ext uri="{FF2B5EF4-FFF2-40B4-BE49-F238E27FC236}">
                <a16:creationId xmlns:a16="http://schemas.microsoft.com/office/drawing/2014/main" id="{E3E28C32-0FF6-479C-A445-53B0B6FCFF86}"/>
              </a:ext>
            </a:extLst>
          </p:cNvPr>
          <p:cNvSpPr/>
          <p:nvPr/>
        </p:nvSpPr>
        <p:spPr>
          <a:xfrm>
            <a:off x="1541649" y="2035133"/>
            <a:ext cx="9531928" cy="187556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ounded Rectangle 8">
            <a:extLst>
              <a:ext uri="{FF2B5EF4-FFF2-40B4-BE49-F238E27FC236}">
                <a16:creationId xmlns:a16="http://schemas.microsoft.com/office/drawing/2014/main" id="{108CC531-2E52-4C28-80F3-8C8ACB6E6118}"/>
              </a:ext>
            </a:extLst>
          </p:cNvPr>
          <p:cNvSpPr/>
          <p:nvPr/>
        </p:nvSpPr>
        <p:spPr>
          <a:xfrm>
            <a:off x="1541649" y="4449100"/>
            <a:ext cx="9531928" cy="1959864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B7048B4-1D84-484A-B24D-15409B20A24C}"/>
                  </a:ext>
                </a:extLst>
              </p:cNvPr>
              <p:cNvSpPr txBox="1"/>
              <p:nvPr/>
            </p:nvSpPr>
            <p:spPr>
              <a:xfrm>
                <a:off x="1863498" y="2176766"/>
                <a:ext cx="6094638" cy="5078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𝑎𝑏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𝑐𝑑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𝑥𝑦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+3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𝑎𝑏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−2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𝑐𝑑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+3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𝑦𝑥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+2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²</m:t>
                      </m:r>
                    </m:oMath>
                  </m:oMathPara>
                </a14:m>
                <a:endParaRPr lang="en-GB" b="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B7048B4-1D84-484A-B24D-15409B20A24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63498" y="2176766"/>
                <a:ext cx="6094638" cy="50783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8675A3CB-B12C-4F6E-A06E-FAE6E937C1C0}"/>
                  </a:ext>
                </a:extLst>
              </p:cNvPr>
              <p:cNvSpPr txBox="1"/>
              <p:nvPr/>
            </p:nvSpPr>
            <p:spPr>
              <a:xfrm>
                <a:off x="1863498" y="4566180"/>
                <a:ext cx="6094638" cy="5078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×3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en-GB" b="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8675A3CB-B12C-4F6E-A06E-FAE6E937C1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63498" y="4566180"/>
                <a:ext cx="6094638" cy="50783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613789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13C046CF-C573-415B-9BB6-BC99866F99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4882" y="59696"/>
            <a:ext cx="6172200" cy="1143000"/>
          </a:xfrm>
        </p:spPr>
        <p:txBody>
          <a:bodyPr/>
          <a:lstStyle/>
          <a:p>
            <a:r>
              <a:rPr lang="en-GB" dirty="0"/>
              <a:t>Your turn…</a:t>
            </a:r>
          </a:p>
        </p:txBody>
      </p:sp>
      <p:sp>
        <p:nvSpPr>
          <p:cNvPr id="5" name="Rounded Rectangle 11">
            <a:extLst>
              <a:ext uri="{FF2B5EF4-FFF2-40B4-BE49-F238E27FC236}">
                <a16:creationId xmlns:a16="http://schemas.microsoft.com/office/drawing/2014/main" id="{CA82C4B4-95C2-403D-B794-5C904A89CB0B}"/>
              </a:ext>
            </a:extLst>
          </p:cNvPr>
          <p:cNvSpPr/>
          <p:nvPr/>
        </p:nvSpPr>
        <p:spPr>
          <a:xfrm>
            <a:off x="608271" y="2404275"/>
            <a:ext cx="5157261" cy="2403158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ounded Rectangle 12">
            <a:extLst>
              <a:ext uri="{FF2B5EF4-FFF2-40B4-BE49-F238E27FC236}">
                <a16:creationId xmlns:a16="http://schemas.microsoft.com/office/drawing/2014/main" id="{DA351CAB-75DC-4183-85F4-B70E13224DD7}"/>
              </a:ext>
            </a:extLst>
          </p:cNvPr>
          <p:cNvSpPr/>
          <p:nvPr/>
        </p:nvSpPr>
        <p:spPr>
          <a:xfrm>
            <a:off x="6524440" y="2404275"/>
            <a:ext cx="5157261" cy="240315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69EA78C8-444D-486B-BF38-F47F3FE2E860}"/>
                  </a:ext>
                </a:extLst>
              </p:cNvPr>
              <p:cNvSpPr txBox="1"/>
              <p:nvPr/>
            </p:nvSpPr>
            <p:spPr>
              <a:xfrm>
                <a:off x="984495" y="2499085"/>
                <a:ext cx="4446487" cy="21250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lnSpc>
                    <a:spcPct val="150000"/>
                  </a:lnSpc>
                  <a:buAutoNum type="arabicPeriod"/>
                </a:pP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endParaRPr lang="en-GB" b="0" dirty="0"/>
              </a:p>
              <a:p>
                <a:pPr marL="342900" indent="-342900">
                  <a:lnSpc>
                    <a:spcPct val="150000"/>
                  </a:lnSpc>
                  <a:buFontTx/>
                  <a:buAutoNum type="arabicPeriod"/>
                </a:pP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+5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+8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+2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GB" b="0" i="1" dirty="0">
                    <a:latin typeface="Cambria Math" panose="02040503050406030204" pitchFamily="18" charset="0"/>
                  </a:rPr>
                  <a:t> </a:t>
                </a:r>
              </a:p>
              <a:p>
                <a:pPr marL="342900" indent="-342900">
                  <a:lnSpc>
                    <a:spcPct val="150000"/>
                  </a:lnSpc>
                  <a:buFontTx/>
                  <a:buAutoNum type="arabicPeriod"/>
                </a:pP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6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𝑞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+3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𝑞</m:t>
                    </m:r>
                  </m:oMath>
                </a14:m>
                <a:endParaRPr lang="en-GB" b="0" i="1" dirty="0">
                  <a:latin typeface="Cambria Math" panose="02040503050406030204" pitchFamily="18" charset="0"/>
                </a:endParaRPr>
              </a:p>
              <a:p>
                <a:pPr marL="342900" indent="-342900">
                  <a:lnSpc>
                    <a:spcPct val="150000"/>
                  </a:lnSpc>
                  <a:buFontTx/>
                  <a:buAutoNum type="arabicPeriod"/>
                </a:pP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+7+4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+5</m:t>
                    </m:r>
                  </m:oMath>
                </a14:m>
                <a:endParaRPr lang="en-GB" b="0" dirty="0"/>
              </a:p>
              <a:p>
                <a:pPr marL="342900" indent="-342900">
                  <a:lnSpc>
                    <a:spcPct val="150000"/>
                  </a:lnSpc>
                  <a:buFontTx/>
                  <a:buAutoNum type="arabicPeriod"/>
                </a:pP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4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𝑎𝑏𝑐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−3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𝑏𝑐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+2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𝑎𝑏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b="0" i="1" smtClean="0">
                        <a:latin typeface="Cambria Math" panose="02040503050406030204" pitchFamily="18" charset="0"/>
                      </a:rPr>
                      <m:t>+5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+2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𝑎𝑏𝑐</m:t>
                    </m:r>
                  </m:oMath>
                </a14:m>
                <a:endParaRPr lang="en-GB" b="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69EA78C8-444D-486B-BF38-F47F3FE2E8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4495" y="2499085"/>
                <a:ext cx="4446487" cy="2125005"/>
              </a:xfrm>
              <a:prstGeom prst="rect">
                <a:avLst/>
              </a:prstGeom>
              <a:blipFill>
                <a:blip r:embed="rId2"/>
                <a:stretch>
                  <a:fillRect l="-959" b="-286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D21B0836-059E-40FE-86F4-6040EE55D01D}"/>
                  </a:ext>
                </a:extLst>
              </p:cNvPr>
              <p:cNvSpPr txBox="1"/>
              <p:nvPr/>
            </p:nvSpPr>
            <p:spPr>
              <a:xfrm>
                <a:off x="6944432" y="2706833"/>
                <a:ext cx="4446487" cy="17095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lnSpc>
                    <a:spcPct val="150000"/>
                  </a:lnSpc>
                  <a:buAutoNum type="arabicPeriod"/>
                </a:pP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4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²×5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GB" b="0" i="1" dirty="0">
                    <a:latin typeface="Cambria Math" panose="02040503050406030204" pitchFamily="18" charset="0"/>
                  </a:rPr>
                  <a:t> </a:t>
                </a:r>
              </a:p>
              <a:p>
                <a:pPr marL="342900" indent="-342900">
                  <a:lnSpc>
                    <a:spcPct val="150000"/>
                  </a:lnSpc>
                  <a:buFontTx/>
                  <a:buAutoNum type="arabicPeriod"/>
                </a:pP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12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×4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endParaRPr lang="en-GB" b="0" i="1" dirty="0">
                  <a:latin typeface="Cambria Math" panose="02040503050406030204" pitchFamily="18" charset="0"/>
                </a:endParaRPr>
              </a:p>
              <a:p>
                <a:pPr marL="342900" indent="-342900">
                  <a:lnSpc>
                    <a:spcPct val="150000"/>
                  </a:lnSpc>
                  <a:buFontTx/>
                  <a:buAutoNum type="arabicPeriod"/>
                </a:pP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12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GB" i="1" smtClean="0">
                        <a:latin typeface="Cambria Math" panose="02040503050406030204" pitchFamily="18" charset="0"/>
                      </a:rPr>
                      <m:t>²÷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4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endParaRPr lang="en-GB" b="0" dirty="0"/>
              </a:p>
              <a:p>
                <a:pPr marL="342900" indent="-342900">
                  <a:lnSpc>
                    <a:spcPct val="150000"/>
                  </a:lnSpc>
                  <a:buFontTx/>
                  <a:buAutoNum type="arabicPeriod"/>
                </a:pP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16</m:t>
                    </m:r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p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GB" b="0" i="1" smtClean="0">
                        <a:latin typeface="Cambria Math" panose="02040503050406030204" pitchFamily="18" charset="0"/>
                      </a:rPr>
                      <m:t>𝑞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÷2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²</m:t>
                    </m:r>
                  </m:oMath>
                </a14:m>
                <a:endParaRPr lang="en-GB" b="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D21B0836-059E-40FE-86F4-6040EE55D01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44432" y="2706833"/>
                <a:ext cx="4446487" cy="1709507"/>
              </a:xfrm>
              <a:prstGeom prst="rect">
                <a:avLst/>
              </a:prstGeom>
              <a:blipFill>
                <a:blip r:embed="rId3"/>
                <a:stretch>
                  <a:fillRect l="-959" b="-39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941929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ED23B8-C3FC-4324-8DD7-90BF5146E6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4177" y="130342"/>
            <a:ext cx="7886700" cy="1325563"/>
          </a:xfrm>
        </p:spPr>
        <p:txBody>
          <a:bodyPr/>
          <a:lstStyle/>
          <a:p>
            <a:pPr algn="ctr"/>
            <a:r>
              <a:rPr lang="en-GB" u="sng" dirty="0"/>
              <a:t>EXPAND</a:t>
            </a:r>
          </a:p>
        </p:txBody>
      </p:sp>
      <p:sp>
        <p:nvSpPr>
          <p:cNvPr id="3" name="Rounded Rectangle 7">
            <a:extLst>
              <a:ext uri="{FF2B5EF4-FFF2-40B4-BE49-F238E27FC236}">
                <a16:creationId xmlns:a16="http://schemas.microsoft.com/office/drawing/2014/main" id="{E3E28C32-0FF6-479C-A445-53B0B6FCFF86}"/>
              </a:ext>
            </a:extLst>
          </p:cNvPr>
          <p:cNvSpPr/>
          <p:nvPr/>
        </p:nvSpPr>
        <p:spPr>
          <a:xfrm>
            <a:off x="1541649" y="2035133"/>
            <a:ext cx="9531928" cy="187556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ounded Rectangle 8">
            <a:extLst>
              <a:ext uri="{FF2B5EF4-FFF2-40B4-BE49-F238E27FC236}">
                <a16:creationId xmlns:a16="http://schemas.microsoft.com/office/drawing/2014/main" id="{108CC531-2E52-4C28-80F3-8C8ACB6E6118}"/>
              </a:ext>
            </a:extLst>
          </p:cNvPr>
          <p:cNvSpPr/>
          <p:nvPr/>
        </p:nvSpPr>
        <p:spPr>
          <a:xfrm>
            <a:off x="1541649" y="4449100"/>
            <a:ext cx="9531928" cy="1959864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B7048B4-1D84-484A-B24D-15409B20A24C}"/>
                  </a:ext>
                </a:extLst>
              </p:cNvPr>
              <p:cNvSpPr txBox="1"/>
              <p:nvPr/>
            </p:nvSpPr>
            <p:spPr>
              <a:xfrm>
                <a:off x="1863498" y="2176766"/>
                <a:ext cx="6094638" cy="5078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𝑞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+2)</m:t>
                      </m:r>
                    </m:oMath>
                  </m:oMathPara>
                </a14:m>
                <a:endParaRPr lang="en-GB" b="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B7048B4-1D84-484A-B24D-15409B20A24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63498" y="2176766"/>
                <a:ext cx="6094638" cy="50783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8675A3CB-B12C-4F6E-A06E-FAE6E937C1C0}"/>
                  </a:ext>
                </a:extLst>
              </p:cNvPr>
              <p:cNvSpPr txBox="1"/>
              <p:nvPr/>
            </p:nvSpPr>
            <p:spPr>
              <a:xfrm>
                <a:off x="1863498" y="4566180"/>
                <a:ext cx="6094638" cy="5078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i="1" smtClean="0">
                          <a:latin typeface="Cambria Math" panose="02040503050406030204" pitchFamily="18" charset="0"/>
                        </a:rPr>
                        <m:t>3</m:t>
                      </m:r>
                      <m:d>
                        <m:d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+2</m:t>
                          </m:r>
                        </m:e>
                      </m:d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+4(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+1)</m:t>
                      </m:r>
                    </m:oMath>
                  </m:oMathPara>
                </a14:m>
                <a:endParaRPr lang="en-GB" b="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8675A3CB-B12C-4F6E-A06E-FAE6E937C1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63498" y="4566180"/>
                <a:ext cx="6094638" cy="50783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946073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13C046CF-C573-415B-9BB6-BC99866F99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4882" y="59696"/>
            <a:ext cx="6172200" cy="1143000"/>
          </a:xfrm>
        </p:spPr>
        <p:txBody>
          <a:bodyPr/>
          <a:lstStyle/>
          <a:p>
            <a:r>
              <a:rPr lang="en-GB" dirty="0"/>
              <a:t>Your turn…</a:t>
            </a:r>
          </a:p>
        </p:txBody>
      </p:sp>
      <p:sp>
        <p:nvSpPr>
          <p:cNvPr id="5" name="Rounded Rectangle 11">
            <a:extLst>
              <a:ext uri="{FF2B5EF4-FFF2-40B4-BE49-F238E27FC236}">
                <a16:creationId xmlns:a16="http://schemas.microsoft.com/office/drawing/2014/main" id="{CA82C4B4-95C2-403D-B794-5C904A89CB0B}"/>
              </a:ext>
            </a:extLst>
          </p:cNvPr>
          <p:cNvSpPr/>
          <p:nvPr/>
        </p:nvSpPr>
        <p:spPr>
          <a:xfrm>
            <a:off x="608271" y="2404275"/>
            <a:ext cx="5157261" cy="2829032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ounded Rectangle 12">
            <a:extLst>
              <a:ext uri="{FF2B5EF4-FFF2-40B4-BE49-F238E27FC236}">
                <a16:creationId xmlns:a16="http://schemas.microsoft.com/office/drawing/2014/main" id="{DA351CAB-75DC-4183-85F4-B70E13224DD7}"/>
              </a:ext>
            </a:extLst>
          </p:cNvPr>
          <p:cNvSpPr/>
          <p:nvPr/>
        </p:nvSpPr>
        <p:spPr>
          <a:xfrm>
            <a:off x="6524440" y="2404275"/>
            <a:ext cx="5157261" cy="282903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69EA78C8-444D-486B-BF38-F47F3FE2E860}"/>
                  </a:ext>
                </a:extLst>
              </p:cNvPr>
              <p:cNvSpPr txBox="1"/>
              <p:nvPr/>
            </p:nvSpPr>
            <p:spPr>
              <a:xfrm>
                <a:off x="984495" y="2499085"/>
                <a:ext cx="4446487" cy="33733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lnSpc>
                    <a:spcPct val="150000"/>
                  </a:lnSpc>
                  <a:buAutoNum type="arabicPeriod"/>
                </a:pP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𝑞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+2)</m:t>
                    </m:r>
                  </m:oMath>
                </a14:m>
                <a:endParaRPr lang="en-GB" b="0" dirty="0"/>
              </a:p>
              <a:p>
                <a:pPr marL="342900" indent="-342900">
                  <a:lnSpc>
                    <a:spcPct val="150000"/>
                  </a:lnSpc>
                  <a:buFontTx/>
                  <a:buAutoNum type="arabicPeriod"/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GB" i="1">
                        <a:latin typeface="Cambria Math" panose="02040503050406030204" pitchFamily="18" charset="0"/>
                      </a:rPr>
                      <m:t>t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(14−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GB" b="0" i="1" dirty="0">
                    <a:latin typeface="Cambria Math" panose="02040503050406030204" pitchFamily="18" charset="0"/>
                  </a:rPr>
                  <a:t> </a:t>
                </a:r>
              </a:p>
              <a:p>
                <a:pPr marL="342900" indent="-342900">
                  <a:lnSpc>
                    <a:spcPct val="150000"/>
                  </a:lnSpc>
                  <a:buFontTx/>
                  <a:buAutoNum type="arabicPeriod"/>
                </a:pP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6(4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+5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GB" b="0" i="1" dirty="0">
                  <a:latin typeface="Cambria Math" panose="02040503050406030204" pitchFamily="18" charset="0"/>
                </a:endParaRPr>
              </a:p>
              <a:p>
                <a:pPr marL="342900" indent="-342900">
                  <a:lnSpc>
                    <a:spcPct val="150000"/>
                  </a:lnSpc>
                  <a:buFontTx/>
                  <a:buAutoNum type="arabicPeriod"/>
                </a:pP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−(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−11)</m:t>
                    </m:r>
                  </m:oMath>
                </a14:m>
                <a:endParaRPr lang="en-GB" b="0" dirty="0"/>
              </a:p>
              <a:p>
                <a:pPr marL="342900" indent="-342900">
                  <a:lnSpc>
                    <a:spcPct val="150000"/>
                  </a:lnSpc>
                  <a:buFontTx/>
                  <a:buAutoNum type="arabicPeriod"/>
                </a:pP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−4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𝑦</m:t>
                    </m:r>
                    <m:d>
                      <m:d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+6</m:t>
                        </m:r>
                      </m:e>
                    </m:d>
                  </m:oMath>
                </a14:m>
                <a:endParaRPr lang="en-GB" b="0" dirty="0"/>
              </a:p>
              <a:p>
                <a:pPr marL="342900" indent="-342900">
                  <a:lnSpc>
                    <a:spcPct val="150000"/>
                  </a:lnSpc>
                  <a:buFontTx/>
                  <a:buAutoNum type="arabicPeriod"/>
                </a:pP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−4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𝑢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−7)</m:t>
                    </m:r>
                  </m:oMath>
                </a14:m>
                <a:endParaRPr lang="en-GB" b="0" dirty="0"/>
              </a:p>
              <a:p>
                <a:pPr marL="342900" indent="-342900">
                  <a:lnSpc>
                    <a:spcPct val="150000"/>
                  </a:lnSpc>
                  <a:buFontTx/>
                  <a:buAutoNum type="arabicPeriod"/>
                </a:pPr>
                <a:endParaRPr lang="en-GB" b="0" dirty="0"/>
              </a:p>
              <a:p>
                <a:pPr marL="342900" indent="-342900">
                  <a:lnSpc>
                    <a:spcPct val="150000"/>
                  </a:lnSpc>
                  <a:buFontTx/>
                  <a:buAutoNum type="arabicPeriod"/>
                </a:pPr>
                <a:endParaRPr lang="en-GB" b="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69EA78C8-444D-486B-BF38-F47F3FE2E8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4495" y="2499085"/>
                <a:ext cx="4446487" cy="3373359"/>
              </a:xfrm>
              <a:prstGeom prst="rect">
                <a:avLst/>
              </a:prstGeom>
              <a:blipFill>
                <a:blip r:embed="rId2"/>
                <a:stretch>
                  <a:fillRect l="-95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D21B0836-059E-40FE-86F4-6040EE55D01D}"/>
                  </a:ext>
                </a:extLst>
              </p:cNvPr>
              <p:cNvSpPr txBox="1"/>
              <p:nvPr/>
            </p:nvSpPr>
            <p:spPr>
              <a:xfrm>
                <a:off x="6960761" y="2499085"/>
                <a:ext cx="4446487" cy="29578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lnSpc>
                    <a:spcPct val="150000"/>
                  </a:lnSpc>
                  <a:buAutoNum type="arabicPeriod"/>
                </a:pP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2</m:t>
                    </m:r>
                    <m:d>
                      <m:d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+3</m:t>
                        </m:r>
                      </m:e>
                    </m:d>
                    <m:r>
                      <a:rPr lang="en-GB" b="0" i="1" smtClean="0">
                        <a:latin typeface="Cambria Math" panose="02040503050406030204" pitchFamily="18" charset="0"/>
                      </a:rPr>
                      <m:t>+4(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𝑧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+2)</m:t>
                    </m:r>
                  </m:oMath>
                </a14:m>
                <a:r>
                  <a:rPr lang="en-GB" b="0" i="1" dirty="0">
                    <a:latin typeface="Cambria Math" panose="02040503050406030204" pitchFamily="18" charset="0"/>
                  </a:rPr>
                  <a:t> </a:t>
                </a:r>
              </a:p>
              <a:p>
                <a:pPr marL="342900" indent="-342900">
                  <a:lnSpc>
                    <a:spcPct val="150000"/>
                  </a:lnSpc>
                  <a:buFontTx/>
                  <a:buAutoNum type="arabicPeriod"/>
                </a:pP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4</m:t>
                    </m:r>
                    <m:d>
                      <m:d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10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−5</m:t>
                        </m:r>
                      </m:e>
                    </m:d>
                    <m:r>
                      <a:rPr lang="en-GB" b="0" i="1" smtClean="0">
                        <a:latin typeface="Cambria Math" panose="02040503050406030204" pitchFamily="18" charset="0"/>
                      </a:rPr>
                      <m:t>+(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−2)</m:t>
                    </m:r>
                  </m:oMath>
                </a14:m>
                <a:endParaRPr lang="en-GB" b="0" i="1" dirty="0">
                  <a:latin typeface="Cambria Math" panose="02040503050406030204" pitchFamily="18" charset="0"/>
                </a:endParaRPr>
              </a:p>
              <a:p>
                <a:pPr marL="342900" indent="-342900">
                  <a:lnSpc>
                    <a:spcPct val="150000"/>
                  </a:lnSpc>
                  <a:buFontTx/>
                  <a:buAutoNum type="arabicPeriod"/>
                </a:pP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11</m:t>
                    </m:r>
                    <m:d>
                      <m:d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−3</m:t>
                        </m:r>
                      </m:e>
                    </m:d>
                    <m:r>
                      <a:rPr lang="en-GB" b="0" i="1" smtClean="0">
                        <a:latin typeface="Cambria Math" panose="02040503050406030204" pitchFamily="18" charset="0"/>
                      </a:rPr>
                      <m:t>−(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+2)</m:t>
                    </m:r>
                  </m:oMath>
                </a14:m>
                <a:endParaRPr lang="en-GB" b="0" dirty="0"/>
              </a:p>
              <a:p>
                <a:pPr marL="342900" indent="-342900">
                  <a:lnSpc>
                    <a:spcPct val="150000"/>
                  </a:lnSpc>
                  <a:buFontTx/>
                  <a:buAutoNum type="arabicPeriod"/>
                </a:pP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5</m:t>
                    </m:r>
                    <m:d>
                      <m:d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+5</m:t>
                        </m:r>
                      </m:e>
                    </m:d>
                    <m:r>
                      <a:rPr lang="en-GB" b="0" i="1" smtClean="0">
                        <a:latin typeface="Cambria Math" panose="02040503050406030204" pitchFamily="18" charset="0"/>
                      </a:rPr>
                      <m:t>−2</m:t>
                    </m:r>
                    <m:d>
                      <m:d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−2</m:t>
                        </m:r>
                      </m:e>
                    </m:d>
                  </m:oMath>
                </a14:m>
                <a:endParaRPr lang="en-GB" b="0" dirty="0"/>
              </a:p>
              <a:p>
                <a:pPr marL="342900" indent="-342900">
                  <a:lnSpc>
                    <a:spcPct val="150000"/>
                  </a:lnSpc>
                  <a:buFontTx/>
                  <a:buAutoNum type="arabicPeriod"/>
                </a:pP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4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𝑝</m:t>
                    </m:r>
                    <m:d>
                      <m:d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+5</m:t>
                        </m:r>
                      </m:e>
                    </m:d>
                    <m:r>
                      <a:rPr lang="en-GB" b="0" i="1" smtClean="0">
                        <a:latin typeface="Cambria Math" panose="02040503050406030204" pitchFamily="18" charset="0"/>
                      </a:rPr>
                      <m:t>−3</m:t>
                    </m:r>
                    <m:d>
                      <m:d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e>
                    </m:d>
                  </m:oMath>
                </a14:m>
                <a:endParaRPr lang="en-GB" b="0" dirty="0"/>
              </a:p>
              <a:p>
                <a:pPr marL="342900" indent="-342900">
                  <a:lnSpc>
                    <a:spcPct val="150000"/>
                  </a:lnSpc>
                  <a:buFontTx/>
                  <a:buAutoNum type="arabicPeriod"/>
                </a:pP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4</m:t>
                    </m:r>
                    <m:d>
                      <m:d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e>
                    </m:d>
                    <m:r>
                      <a:rPr lang="en-GB" b="0" i="1" smtClean="0">
                        <a:latin typeface="Cambria Math" panose="02040503050406030204" pitchFamily="18" charset="0"/>
                      </a:rPr>
                      <m:t>−7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(8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−11)</m:t>
                    </m:r>
                  </m:oMath>
                </a14:m>
                <a:endParaRPr lang="en-GB" b="0" dirty="0"/>
              </a:p>
              <a:p>
                <a:pPr marL="342900" indent="-342900">
                  <a:lnSpc>
                    <a:spcPct val="150000"/>
                  </a:lnSpc>
                  <a:buFontTx/>
                  <a:buAutoNum type="arabicPeriod"/>
                </a:pPr>
                <a:endParaRPr lang="en-GB" b="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D21B0836-059E-40FE-86F4-6040EE55D01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60761" y="2499085"/>
                <a:ext cx="4446487" cy="2957861"/>
              </a:xfrm>
              <a:prstGeom prst="rect">
                <a:avLst/>
              </a:prstGeom>
              <a:blipFill>
                <a:blip r:embed="rId3"/>
                <a:stretch>
                  <a:fillRect l="-109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098230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5CCC6C5-47A8-47FE-9769-369BEB8E6C9D}"/>
              </a:ext>
            </a:extLst>
          </p:cNvPr>
          <p:cNvSpPr txBox="1">
            <a:spLocks/>
          </p:cNvSpPr>
          <p:nvPr/>
        </p:nvSpPr>
        <p:spPr>
          <a:xfrm>
            <a:off x="2134177" y="130342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u="sng" dirty="0"/>
              <a:t>FACTORISE</a:t>
            </a:r>
          </a:p>
        </p:txBody>
      </p:sp>
      <p:sp>
        <p:nvSpPr>
          <p:cNvPr id="5" name="Rounded Rectangle 7">
            <a:extLst>
              <a:ext uri="{FF2B5EF4-FFF2-40B4-BE49-F238E27FC236}">
                <a16:creationId xmlns:a16="http://schemas.microsoft.com/office/drawing/2014/main" id="{496B5C8C-B565-4C0A-A607-80A87E439D58}"/>
              </a:ext>
            </a:extLst>
          </p:cNvPr>
          <p:cNvSpPr/>
          <p:nvPr/>
        </p:nvSpPr>
        <p:spPr>
          <a:xfrm>
            <a:off x="1541649" y="2035133"/>
            <a:ext cx="9531928" cy="187556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ounded Rectangle 8">
            <a:extLst>
              <a:ext uri="{FF2B5EF4-FFF2-40B4-BE49-F238E27FC236}">
                <a16:creationId xmlns:a16="http://schemas.microsoft.com/office/drawing/2014/main" id="{37EDA1BD-99C6-403A-9B76-08FFD8CBA738}"/>
              </a:ext>
            </a:extLst>
          </p:cNvPr>
          <p:cNvSpPr/>
          <p:nvPr/>
        </p:nvSpPr>
        <p:spPr>
          <a:xfrm>
            <a:off x="1541649" y="4449100"/>
            <a:ext cx="9531928" cy="1959864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B4DE58C2-724E-4297-B40A-045BDBDB8792}"/>
                  </a:ext>
                </a:extLst>
              </p:cNvPr>
              <p:cNvSpPr txBox="1"/>
              <p:nvPr/>
            </p:nvSpPr>
            <p:spPr>
              <a:xfrm>
                <a:off x="1863498" y="2176766"/>
                <a:ext cx="6094638" cy="5078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15+3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en-GB" b="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B4DE58C2-724E-4297-B40A-045BDBDB879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63498" y="2176766"/>
                <a:ext cx="6094638" cy="50783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E774FBAD-CFB0-4FFF-9405-8B0C67241371}"/>
                  </a:ext>
                </a:extLst>
              </p:cNvPr>
              <p:cNvSpPr txBox="1"/>
              <p:nvPr/>
            </p:nvSpPr>
            <p:spPr>
              <a:xfrm>
                <a:off x="1863498" y="4566180"/>
                <a:ext cx="6094638" cy="5078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i="1" smtClean="0">
                          <a:latin typeface="Cambria Math" panose="02040503050406030204" pitchFamily="18" charset="0"/>
                        </a:rPr>
                        <m:t>3</m:t>
                      </m:r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+7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𝑎</m:t>
                      </m:r>
                    </m:oMath>
                  </m:oMathPara>
                </a14:m>
                <a:endParaRPr lang="en-GB" b="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E774FBAD-CFB0-4FFF-9405-8B0C6724137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63498" y="4566180"/>
                <a:ext cx="6094638" cy="50783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05158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13C046CF-C573-415B-9BB6-BC99866F99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4882" y="59696"/>
            <a:ext cx="6172200" cy="1143000"/>
          </a:xfrm>
        </p:spPr>
        <p:txBody>
          <a:bodyPr/>
          <a:lstStyle/>
          <a:p>
            <a:r>
              <a:rPr lang="en-GB" dirty="0"/>
              <a:t>Your turn…</a:t>
            </a:r>
          </a:p>
        </p:txBody>
      </p:sp>
      <p:sp>
        <p:nvSpPr>
          <p:cNvPr id="5" name="Rounded Rectangle 11">
            <a:extLst>
              <a:ext uri="{FF2B5EF4-FFF2-40B4-BE49-F238E27FC236}">
                <a16:creationId xmlns:a16="http://schemas.microsoft.com/office/drawing/2014/main" id="{CA82C4B4-95C2-403D-B794-5C904A89CB0B}"/>
              </a:ext>
            </a:extLst>
          </p:cNvPr>
          <p:cNvSpPr/>
          <p:nvPr/>
        </p:nvSpPr>
        <p:spPr>
          <a:xfrm>
            <a:off x="608271" y="2404275"/>
            <a:ext cx="5157261" cy="2829032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ounded Rectangle 12">
            <a:extLst>
              <a:ext uri="{FF2B5EF4-FFF2-40B4-BE49-F238E27FC236}">
                <a16:creationId xmlns:a16="http://schemas.microsoft.com/office/drawing/2014/main" id="{DA351CAB-75DC-4183-85F4-B70E13224DD7}"/>
              </a:ext>
            </a:extLst>
          </p:cNvPr>
          <p:cNvSpPr/>
          <p:nvPr/>
        </p:nvSpPr>
        <p:spPr>
          <a:xfrm>
            <a:off x="6524440" y="2404275"/>
            <a:ext cx="5157261" cy="282903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69EA78C8-444D-486B-BF38-F47F3FE2E860}"/>
                  </a:ext>
                </a:extLst>
              </p:cNvPr>
              <p:cNvSpPr txBox="1"/>
              <p:nvPr/>
            </p:nvSpPr>
            <p:spPr>
              <a:xfrm>
                <a:off x="984495" y="2499085"/>
                <a:ext cx="4446487" cy="33733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lnSpc>
                    <a:spcPct val="150000"/>
                  </a:lnSpc>
                  <a:buAutoNum type="arabicPeriod"/>
                </a:pP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28+7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endParaRPr lang="en-GB" b="0" dirty="0"/>
              </a:p>
              <a:p>
                <a:pPr marL="342900" indent="-342900">
                  <a:lnSpc>
                    <a:spcPct val="150000"/>
                  </a:lnSpc>
                  <a:buFontTx/>
                  <a:buAutoNum type="arabicPeriod"/>
                </a:pP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5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+15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GB" b="0" i="1" dirty="0">
                    <a:latin typeface="Cambria Math" panose="02040503050406030204" pitchFamily="18" charset="0"/>
                  </a:rPr>
                  <a:t> </a:t>
                </a:r>
              </a:p>
              <a:p>
                <a:pPr marL="342900" indent="-342900">
                  <a:lnSpc>
                    <a:spcPct val="150000"/>
                  </a:lnSpc>
                  <a:buFontTx/>
                  <a:buAutoNum type="arabicPeriod"/>
                </a:pP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9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−12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𝑑</m:t>
                    </m:r>
                  </m:oMath>
                </a14:m>
                <a:endParaRPr lang="en-GB" b="0" i="1" dirty="0">
                  <a:latin typeface="Cambria Math" panose="02040503050406030204" pitchFamily="18" charset="0"/>
                </a:endParaRPr>
              </a:p>
              <a:p>
                <a:pPr marL="342900" indent="-342900">
                  <a:lnSpc>
                    <a:spcPct val="150000"/>
                  </a:lnSpc>
                  <a:buFontTx/>
                  <a:buAutoNum type="arabicPeriod"/>
                </a:pP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+12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endParaRPr lang="en-GB" b="0" dirty="0"/>
              </a:p>
              <a:p>
                <a:pPr marL="342900" indent="-342900">
                  <a:lnSpc>
                    <a:spcPct val="150000"/>
                  </a:lnSpc>
                  <a:buFontTx/>
                  <a:buAutoNum type="arabicPeriod"/>
                </a:pP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21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𝑢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−7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endParaRPr lang="en-GB" b="0" dirty="0"/>
              </a:p>
              <a:p>
                <a:pPr marL="342900" indent="-342900">
                  <a:lnSpc>
                    <a:spcPct val="150000"/>
                  </a:lnSpc>
                  <a:buFontTx/>
                  <a:buAutoNum type="arabicPeriod"/>
                </a:pP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−15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𝑑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²</m:t>
                    </m:r>
                  </m:oMath>
                </a14:m>
                <a:endParaRPr lang="en-GB" b="0" dirty="0"/>
              </a:p>
              <a:p>
                <a:pPr marL="342900" indent="-342900">
                  <a:lnSpc>
                    <a:spcPct val="150000"/>
                  </a:lnSpc>
                  <a:buFontTx/>
                  <a:buAutoNum type="arabicPeriod"/>
                </a:pPr>
                <a:endParaRPr lang="en-GB" b="0" dirty="0"/>
              </a:p>
              <a:p>
                <a:pPr marL="342900" indent="-342900">
                  <a:lnSpc>
                    <a:spcPct val="150000"/>
                  </a:lnSpc>
                  <a:buFontTx/>
                  <a:buAutoNum type="arabicPeriod"/>
                </a:pPr>
                <a:endParaRPr lang="en-GB" b="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69EA78C8-444D-486B-BF38-F47F3FE2E8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4495" y="2499085"/>
                <a:ext cx="4446487" cy="3373359"/>
              </a:xfrm>
              <a:prstGeom prst="rect">
                <a:avLst/>
              </a:prstGeom>
              <a:blipFill>
                <a:blip r:embed="rId2"/>
                <a:stretch>
                  <a:fillRect l="-95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D21B0836-059E-40FE-86F4-6040EE55D01D}"/>
                  </a:ext>
                </a:extLst>
              </p:cNvPr>
              <p:cNvSpPr txBox="1"/>
              <p:nvPr/>
            </p:nvSpPr>
            <p:spPr>
              <a:xfrm>
                <a:off x="6960761" y="2499085"/>
                <a:ext cx="4446487" cy="29578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lnSpc>
                    <a:spcPct val="150000"/>
                  </a:lnSpc>
                  <a:buAutoNum type="arabicPeriod"/>
                </a:pP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4</m:t>
                    </m:r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b="0" i="1" smtClean="0">
                        <a:latin typeface="Cambria Math" panose="02040503050406030204" pitchFamily="18" charset="0"/>
                      </a:rPr>
                      <m:t>+19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endParaRPr lang="en-GB" b="0" i="1" dirty="0">
                  <a:latin typeface="Cambria Math" panose="02040503050406030204" pitchFamily="18" charset="0"/>
                </a:endParaRPr>
              </a:p>
              <a:p>
                <a:pPr marL="342900" indent="-342900">
                  <a:lnSpc>
                    <a:spcPct val="150000"/>
                  </a:lnSpc>
                  <a:buFontTx/>
                  <a:buAutoNum type="arabicPeriod"/>
                </a:pP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2</m:t>
                    </m:r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b="0" i="1" smtClean="0">
                        <a:latin typeface="Cambria Math" panose="02040503050406030204" pitchFamily="18" charset="0"/>
                      </a:rPr>
                      <m:t>+9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en-GB" b="0" i="1" dirty="0">
                  <a:latin typeface="Cambria Math" panose="02040503050406030204" pitchFamily="18" charset="0"/>
                </a:endParaRPr>
              </a:p>
              <a:p>
                <a:pPr marL="342900" indent="-342900">
                  <a:lnSpc>
                    <a:spcPct val="150000"/>
                  </a:lnSpc>
                  <a:buFontTx/>
                  <a:buAutoNum type="arabicPeriod"/>
                </a:pP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4</m:t>
                    </m:r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b="0" i="1" smtClean="0">
                        <a:latin typeface="Cambria Math" panose="02040503050406030204" pitchFamily="18" charset="0"/>
                      </a:rPr>
                      <m:t>−9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en-GB" b="0" dirty="0"/>
              </a:p>
              <a:p>
                <a:pPr marL="342900" indent="-342900">
                  <a:lnSpc>
                    <a:spcPct val="150000"/>
                  </a:lnSpc>
                  <a:buFontTx/>
                  <a:buAutoNum type="arabicPeriod"/>
                </a:pP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21</m:t>
                    </m:r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  <m:sup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b="0" i="1" smtClean="0">
                        <a:latin typeface="Cambria Math" panose="02040503050406030204" pitchFamily="18" charset="0"/>
                      </a:rPr>
                      <m:t>−16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𝑞</m:t>
                    </m:r>
                  </m:oMath>
                </a14:m>
                <a:endParaRPr lang="en-GB" b="0" dirty="0"/>
              </a:p>
              <a:p>
                <a:pPr marL="342900" indent="-342900">
                  <a:lnSpc>
                    <a:spcPct val="150000"/>
                  </a:lnSpc>
                  <a:buFontTx/>
                  <a:buAutoNum type="arabicPeriod"/>
                </a:pP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7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+15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²</m:t>
                    </m:r>
                  </m:oMath>
                </a14:m>
                <a:endParaRPr lang="en-GB" b="0" dirty="0"/>
              </a:p>
              <a:p>
                <a:pPr marL="342900" indent="-342900">
                  <a:lnSpc>
                    <a:spcPct val="150000"/>
                  </a:lnSpc>
                  <a:buFontTx/>
                  <a:buAutoNum type="arabicPeriod"/>
                </a:pP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22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−5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²</m:t>
                    </m:r>
                  </m:oMath>
                </a14:m>
                <a:endParaRPr lang="en-GB" b="0" dirty="0"/>
              </a:p>
              <a:p>
                <a:pPr marL="342900" indent="-342900">
                  <a:lnSpc>
                    <a:spcPct val="150000"/>
                  </a:lnSpc>
                  <a:buFontTx/>
                  <a:buAutoNum type="arabicPeriod"/>
                </a:pPr>
                <a:endParaRPr lang="en-GB" b="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D21B0836-059E-40FE-86F4-6040EE55D01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60761" y="2499085"/>
                <a:ext cx="4446487" cy="2957861"/>
              </a:xfrm>
              <a:prstGeom prst="rect">
                <a:avLst/>
              </a:prstGeom>
              <a:blipFill>
                <a:blip r:embed="rId3"/>
                <a:stretch>
                  <a:fillRect l="-109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29857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EB5F1E9-686E-423D-A80E-BAF31F03A0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4487" y="1140815"/>
            <a:ext cx="8571634" cy="184014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2238DCB-2834-4B46-A586-EE6387CF6D43}"/>
              </a:ext>
            </a:extLst>
          </p:cNvPr>
          <p:cNvSpPr txBox="1"/>
          <p:nvPr/>
        </p:nvSpPr>
        <p:spPr>
          <a:xfrm>
            <a:off x="449036" y="204107"/>
            <a:ext cx="3314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June 2018 Paper 2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39F665B-8506-4D51-A7E3-4F482B34FC2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03452" y="4355964"/>
            <a:ext cx="8801461" cy="65112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15907D7-D60C-4245-B34B-3380E059285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03452" y="5205608"/>
            <a:ext cx="8537575" cy="61813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7BFA252F-BCA8-4280-9141-D4EBF80B3A2A}"/>
              </a:ext>
            </a:extLst>
          </p:cNvPr>
          <p:cNvSpPr txBox="1"/>
          <p:nvPr/>
        </p:nvSpPr>
        <p:spPr>
          <a:xfrm>
            <a:off x="449036" y="3681206"/>
            <a:ext cx="3314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November 2017 Paper 2</a:t>
            </a:r>
          </a:p>
        </p:txBody>
      </p:sp>
      <p:pic>
        <p:nvPicPr>
          <p:cNvPr id="9" name="Picture 2" descr="Image result for calculator symbols">
            <a:extLst>
              <a:ext uri="{FF2B5EF4-FFF2-40B4-BE49-F238E27FC236}">
                <a16:creationId xmlns:a16="http://schemas.microsoft.com/office/drawing/2014/main" id="{3B1C84AA-64A4-4944-92CF-7269D6E31B4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05"/>
          <a:stretch/>
        </p:blipFill>
        <p:spPr bwMode="auto">
          <a:xfrm>
            <a:off x="295564" y="730358"/>
            <a:ext cx="998142" cy="968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Image result for calculator symbols">
            <a:extLst>
              <a:ext uri="{FF2B5EF4-FFF2-40B4-BE49-F238E27FC236}">
                <a16:creationId xmlns:a16="http://schemas.microsoft.com/office/drawing/2014/main" id="{10CD5FAA-61E2-4E85-847A-78EBBC107F8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05"/>
          <a:stretch/>
        </p:blipFill>
        <p:spPr bwMode="auto">
          <a:xfrm>
            <a:off x="178543" y="4038357"/>
            <a:ext cx="998142" cy="968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13991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C2136C8-9FA3-4A6F-8A6A-122359152F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2112" y="1253507"/>
            <a:ext cx="8867775" cy="6858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6FC9839-9EF0-444F-8196-4EE2F5CAF6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14487" y="2333296"/>
            <a:ext cx="8794895" cy="73290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529599D-92AD-4821-BBBE-9FCA3ED8F75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14487" y="3360552"/>
            <a:ext cx="8867775" cy="6096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C7F5EA4-7E82-4027-A8B0-02B01EBEB662}"/>
              </a:ext>
            </a:extLst>
          </p:cNvPr>
          <p:cNvSpPr txBox="1"/>
          <p:nvPr/>
        </p:nvSpPr>
        <p:spPr>
          <a:xfrm>
            <a:off x="449036" y="204107"/>
            <a:ext cx="3314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Practise Paper Set 3 Paper 2</a:t>
            </a:r>
          </a:p>
        </p:txBody>
      </p:sp>
      <p:pic>
        <p:nvPicPr>
          <p:cNvPr id="8" name="Picture 2" descr="Image result for calculator symbols">
            <a:extLst>
              <a:ext uri="{FF2B5EF4-FFF2-40B4-BE49-F238E27FC236}">
                <a16:creationId xmlns:a16="http://schemas.microsoft.com/office/drawing/2014/main" id="{5C49F33A-1224-4A5D-9F5F-132569A57C3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05"/>
          <a:stretch/>
        </p:blipFill>
        <p:spPr bwMode="auto">
          <a:xfrm>
            <a:off x="295564" y="730358"/>
            <a:ext cx="998142" cy="968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059587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0EDFF64637C074B9468D8400699BC31" ma:contentTypeVersion="14" ma:contentTypeDescription="Create a new document." ma:contentTypeScope="" ma:versionID="999ee6dba2c83fd35070fcf36004950c">
  <xsd:schema xmlns:xsd="http://www.w3.org/2001/XMLSchema" xmlns:xs="http://www.w3.org/2001/XMLSchema" xmlns:p="http://schemas.microsoft.com/office/2006/metadata/properties" xmlns:ns2="a675e989-819c-4ef8-a9e7-308823201b25" xmlns:ns3="84be7d0a-34a6-4ef2-a332-62c3b98ca601" targetNamespace="http://schemas.microsoft.com/office/2006/metadata/properties" ma:root="true" ma:fieldsID="3fe37b08140f3367720c3b68730b0f79" ns2:_="" ns3:_="">
    <xsd:import namespace="a675e989-819c-4ef8-a9e7-308823201b25"/>
    <xsd:import namespace="84be7d0a-34a6-4ef2-a332-62c3b98ca60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EventHashCode" minOccurs="0"/>
                <xsd:element ref="ns2:MediaServiceGenerationTime" minOccurs="0"/>
                <xsd:element ref="ns2:Presentationanddiscussio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75e989-819c-4ef8-a9e7-308823201b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Presentationanddiscussion" ma:index="17" nillable="true" ma:displayName="Presentation and discussion" ma:description="Prince Gyamfi Presentation&#10;Ahmad, Eyob, Kirthikan discussion" ma:format="Dropdown" ma:internalName="Presentationanddiscussion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be7d0a-34a6-4ef2-a332-62c3b98ca60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resentationanddiscussion xmlns="a675e989-819c-4ef8-a9e7-308823201b25" xsi:nil="true"/>
  </documentManagement>
</p:properties>
</file>

<file path=customXml/itemProps1.xml><?xml version="1.0" encoding="utf-8"?>
<ds:datastoreItem xmlns:ds="http://schemas.openxmlformats.org/officeDocument/2006/customXml" ds:itemID="{726DEE8D-6F71-4239-B4A7-B9CFA587230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675e989-819c-4ef8-a9e7-308823201b25"/>
    <ds:schemaRef ds:uri="84be7d0a-34a6-4ef2-a332-62c3b98ca60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15B3B31-71A4-4AD4-9FC9-4A0B6C02953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B1526B7-D37C-408D-B3FA-A13C4A6AFD08}">
  <ds:schemaRefs>
    <ds:schemaRef ds:uri="http://schemas.microsoft.com/office/2006/metadata/properties"/>
    <ds:schemaRef ds:uri="http://schemas.microsoft.com/office/infopath/2007/PartnerControls"/>
    <ds:schemaRef ds:uri="a675e989-819c-4ef8-a9e7-308823201b2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255</TotalTime>
  <Words>414</Words>
  <Application>Microsoft Office PowerPoint</Application>
  <PresentationFormat>Widescreen</PresentationFormat>
  <Paragraphs>76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INTRODUCTION TO ALGEBRA</vt:lpstr>
      <vt:lpstr>SIMPLIFY</vt:lpstr>
      <vt:lpstr>Your turn…</vt:lpstr>
      <vt:lpstr>EXPAND</vt:lpstr>
      <vt:lpstr>Your turn…</vt:lpstr>
      <vt:lpstr>PowerPoint Presentation</vt:lpstr>
      <vt:lpstr>Your turn…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ALGEBRA</dc:title>
  <dc:creator>Jenisha Ananthan</dc:creator>
  <cp:lastModifiedBy>Marica Briedenhann</cp:lastModifiedBy>
  <cp:revision>5</cp:revision>
  <dcterms:created xsi:type="dcterms:W3CDTF">2021-05-10T08:50:23Z</dcterms:created>
  <dcterms:modified xsi:type="dcterms:W3CDTF">2021-10-09T13:39:41Z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0x01010020EDFF64637C074B9468D8400699BC31</vt:lpwstr>
  </property>
</Properties>
</file>