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9" r:id="rId5"/>
    <p:sldId id="256" r:id="rId6"/>
    <p:sldId id="373" r:id="rId7"/>
    <p:sldId id="257" r:id="rId8"/>
    <p:sldId id="260" r:id="rId9"/>
    <p:sldId id="271" r:id="rId10"/>
    <p:sldId id="274" r:id="rId11"/>
    <p:sldId id="275" r:id="rId12"/>
    <p:sldId id="372" r:id="rId13"/>
    <p:sldId id="370" r:id="rId14"/>
    <p:sldId id="371" r:id="rId15"/>
    <p:sldId id="272" r:id="rId16"/>
    <p:sldId id="265" r:id="rId17"/>
    <p:sldId id="266" r:id="rId18"/>
    <p:sldId id="273" r:id="rId19"/>
    <p:sldId id="27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B8700D-F30B-40BF-BBC7-2398850BCEC7}" v="66" dt="2022-09-27T08:23:28.198"/>
    <p1510:client id="{FADE6106-18A1-5086-BC6F-87FDAB5C7CD3}" v="3" dt="2023-08-16T13:39:55.3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it Panesar" userId="S::amit.panesar@mkcollege.ac.uk::2ace35e5-3849-48d1-ac16-5b752e3df2ab" providerId="AD" clId="Web-{FADE6106-18A1-5086-BC6F-87FDAB5C7CD3}"/>
    <pc:docChg chg="addSld modSld">
      <pc:chgData name="Amit Panesar" userId="S::amit.panesar@mkcollege.ac.uk::2ace35e5-3849-48d1-ac16-5b752e3df2ab" providerId="AD" clId="Web-{FADE6106-18A1-5086-BC6F-87FDAB5C7CD3}" dt="2023-08-16T13:39:54.184" v="1" actId="20577"/>
      <pc:docMkLst>
        <pc:docMk/>
      </pc:docMkLst>
      <pc:sldChg chg="modSp new">
        <pc:chgData name="Amit Panesar" userId="S::amit.panesar@mkcollege.ac.uk::2ace35e5-3849-48d1-ac16-5b752e3df2ab" providerId="AD" clId="Web-{FADE6106-18A1-5086-BC6F-87FDAB5C7CD3}" dt="2023-08-16T13:39:54.184" v="1" actId="20577"/>
        <pc:sldMkLst>
          <pc:docMk/>
          <pc:sldMk cId="1805618864" sldId="373"/>
        </pc:sldMkLst>
        <pc:spChg chg="mod">
          <ac:chgData name="Amit Panesar" userId="S::amit.panesar@mkcollege.ac.uk::2ace35e5-3849-48d1-ac16-5b752e3df2ab" providerId="AD" clId="Web-{FADE6106-18A1-5086-BC6F-87FDAB5C7CD3}" dt="2023-08-16T13:39:54.184" v="1" actId="20577"/>
          <ac:spMkLst>
            <pc:docMk/>
            <pc:sldMk cId="1805618864" sldId="373"/>
            <ac:spMk id="2" creationId="{1E45C7F4-559B-ED83-00CA-5FD7C91D65A7}"/>
          </ac:spMkLst>
        </pc:spChg>
      </pc:sldChg>
    </pc:docChg>
  </pc:docChgLst>
  <pc:docChgLst>
    <pc:chgData name="Amit Panesar" userId="2ace35e5-3849-48d1-ac16-5b752e3df2ab" providerId="ADAL" clId="{66B8700D-F30B-40BF-BBC7-2398850BCEC7}"/>
    <pc:docChg chg="undo redo custSel modSld">
      <pc:chgData name="Amit Panesar" userId="2ace35e5-3849-48d1-ac16-5b752e3df2ab" providerId="ADAL" clId="{66B8700D-F30B-40BF-BBC7-2398850BCEC7}" dt="2022-09-27T19:31:08.789" v="606" actId="20577"/>
      <pc:docMkLst>
        <pc:docMk/>
      </pc:docMkLst>
      <pc:sldChg chg="modSp mod">
        <pc:chgData name="Amit Panesar" userId="2ace35e5-3849-48d1-ac16-5b752e3df2ab" providerId="ADAL" clId="{66B8700D-F30B-40BF-BBC7-2398850BCEC7}" dt="2022-09-27T19:27:46.191" v="459" actId="20577"/>
        <pc:sldMkLst>
          <pc:docMk/>
          <pc:sldMk cId="1471019393" sldId="256"/>
        </pc:sldMkLst>
        <pc:spChg chg="mod">
          <ac:chgData name="Amit Panesar" userId="2ace35e5-3849-48d1-ac16-5b752e3df2ab" providerId="ADAL" clId="{66B8700D-F30B-40BF-BBC7-2398850BCEC7}" dt="2022-09-27T19:27:46.191" v="459" actId="20577"/>
          <ac:spMkLst>
            <pc:docMk/>
            <pc:sldMk cId="1471019393" sldId="256"/>
            <ac:spMk id="3" creationId="{DDB55BA4-BEF6-9CDE-D282-FEAA7975830A}"/>
          </ac:spMkLst>
        </pc:spChg>
      </pc:sldChg>
      <pc:sldChg chg="modSp mod">
        <pc:chgData name="Amit Panesar" userId="2ace35e5-3849-48d1-ac16-5b752e3df2ab" providerId="ADAL" clId="{66B8700D-F30B-40BF-BBC7-2398850BCEC7}" dt="2022-09-27T19:30:49.342" v="605" actId="20577"/>
        <pc:sldMkLst>
          <pc:docMk/>
          <pc:sldMk cId="3361378900" sldId="257"/>
        </pc:sldMkLst>
        <pc:spChg chg="mod">
          <ac:chgData name="Amit Panesar" userId="2ace35e5-3849-48d1-ac16-5b752e3df2ab" providerId="ADAL" clId="{66B8700D-F30B-40BF-BBC7-2398850BCEC7}" dt="2022-09-27T19:30:49.342" v="605" actId="20577"/>
          <ac:spMkLst>
            <pc:docMk/>
            <pc:sldMk cId="3361378900" sldId="257"/>
            <ac:spMk id="8" creationId="{089F00A6-3C1C-46B1-9558-E53EF96C12CD}"/>
          </ac:spMkLst>
        </pc:spChg>
      </pc:sldChg>
      <pc:sldChg chg="addSp delSp modSp mod delAnim modAnim">
        <pc:chgData name="Amit Panesar" userId="2ace35e5-3849-48d1-ac16-5b752e3df2ab" providerId="ADAL" clId="{66B8700D-F30B-40BF-BBC7-2398850BCEC7}" dt="2022-09-27T19:28:21.787" v="463" actId="20577"/>
        <pc:sldMkLst>
          <pc:docMk/>
          <pc:sldMk cId="2500616183" sldId="260"/>
        </pc:sldMkLst>
        <pc:spChg chg="del mod">
          <ac:chgData name="Amit Panesar" userId="2ace35e5-3849-48d1-ac16-5b752e3df2ab" providerId="ADAL" clId="{66B8700D-F30B-40BF-BBC7-2398850BCEC7}" dt="2022-09-27T07:58:44.306" v="140" actId="478"/>
          <ac:spMkLst>
            <pc:docMk/>
            <pc:sldMk cId="2500616183" sldId="260"/>
            <ac:spMk id="2" creationId="{DA2A4114-30FF-FE58-686C-A25A05B3B432}"/>
          </ac:spMkLst>
        </pc:spChg>
        <pc:spChg chg="mod">
          <ac:chgData name="Amit Panesar" userId="2ace35e5-3849-48d1-ac16-5b752e3df2ab" providerId="ADAL" clId="{66B8700D-F30B-40BF-BBC7-2398850BCEC7}" dt="2022-09-27T07:59:06.506" v="141" actId="164"/>
          <ac:spMkLst>
            <pc:docMk/>
            <pc:sldMk cId="2500616183" sldId="260"/>
            <ac:spMk id="3" creationId="{CB5D278E-B65D-A7CD-D8A3-A99719C1B208}"/>
          </ac:spMkLst>
        </pc:spChg>
        <pc:spChg chg="add mod">
          <ac:chgData name="Amit Panesar" userId="2ace35e5-3849-48d1-ac16-5b752e3df2ab" providerId="ADAL" clId="{66B8700D-F30B-40BF-BBC7-2398850BCEC7}" dt="2022-09-27T07:59:06.506" v="141" actId="164"/>
          <ac:spMkLst>
            <pc:docMk/>
            <pc:sldMk cId="2500616183" sldId="260"/>
            <ac:spMk id="6" creationId="{EB41ACEE-A5E4-F4C4-749C-C989257DC933}"/>
          </ac:spMkLst>
        </pc:spChg>
        <pc:spChg chg="mod">
          <ac:chgData name="Amit Panesar" userId="2ace35e5-3849-48d1-ac16-5b752e3df2ab" providerId="ADAL" clId="{66B8700D-F30B-40BF-BBC7-2398850BCEC7}" dt="2022-09-27T19:28:21.787" v="463" actId="20577"/>
          <ac:spMkLst>
            <pc:docMk/>
            <pc:sldMk cId="2500616183" sldId="260"/>
            <ac:spMk id="8" creationId="{8B323BE0-9097-4AB0-B597-F9664C4C02A3}"/>
          </ac:spMkLst>
        </pc:spChg>
        <pc:spChg chg="add mod">
          <ac:chgData name="Amit Panesar" userId="2ace35e5-3849-48d1-ac16-5b752e3df2ab" providerId="ADAL" clId="{66B8700D-F30B-40BF-BBC7-2398850BCEC7}" dt="2022-09-27T07:59:06.506" v="141" actId="164"/>
          <ac:spMkLst>
            <pc:docMk/>
            <pc:sldMk cId="2500616183" sldId="260"/>
            <ac:spMk id="9" creationId="{9647DF27-E6B8-A06F-0A3B-19EA8598926D}"/>
          </ac:spMkLst>
        </pc:spChg>
        <pc:spChg chg="mod">
          <ac:chgData name="Amit Panesar" userId="2ace35e5-3849-48d1-ac16-5b752e3df2ab" providerId="ADAL" clId="{66B8700D-F30B-40BF-BBC7-2398850BCEC7}" dt="2022-09-27T07:57:27.636" v="131" actId="20577"/>
          <ac:spMkLst>
            <pc:docMk/>
            <pc:sldMk cId="2500616183" sldId="260"/>
            <ac:spMk id="10" creationId="{B82872ED-0B7D-489B-B330-F8C43FE8ED30}"/>
          </ac:spMkLst>
        </pc:spChg>
        <pc:spChg chg="add mod">
          <ac:chgData name="Amit Panesar" userId="2ace35e5-3849-48d1-ac16-5b752e3df2ab" providerId="ADAL" clId="{66B8700D-F30B-40BF-BBC7-2398850BCEC7}" dt="2022-09-27T07:59:06.506" v="141" actId="164"/>
          <ac:spMkLst>
            <pc:docMk/>
            <pc:sldMk cId="2500616183" sldId="260"/>
            <ac:spMk id="11" creationId="{601876E2-B9C3-5093-8977-C1ED26860EDE}"/>
          </ac:spMkLst>
        </pc:spChg>
        <pc:spChg chg="add mod">
          <ac:chgData name="Amit Panesar" userId="2ace35e5-3849-48d1-ac16-5b752e3df2ab" providerId="ADAL" clId="{66B8700D-F30B-40BF-BBC7-2398850BCEC7}" dt="2022-09-27T07:59:06.506" v="141" actId="164"/>
          <ac:spMkLst>
            <pc:docMk/>
            <pc:sldMk cId="2500616183" sldId="260"/>
            <ac:spMk id="12" creationId="{88394B42-597A-A542-AF42-2F14D3C6B03B}"/>
          </ac:spMkLst>
        </pc:spChg>
        <pc:spChg chg="add mod">
          <ac:chgData name="Amit Panesar" userId="2ace35e5-3849-48d1-ac16-5b752e3df2ab" providerId="ADAL" clId="{66B8700D-F30B-40BF-BBC7-2398850BCEC7}" dt="2022-09-27T07:59:06.506" v="141" actId="164"/>
          <ac:spMkLst>
            <pc:docMk/>
            <pc:sldMk cId="2500616183" sldId="260"/>
            <ac:spMk id="13" creationId="{C2365C47-068B-3D1E-B6B3-5765ED3C9507}"/>
          </ac:spMkLst>
        </pc:spChg>
        <pc:spChg chg="add mod">
          <ac:chgData name="Amit Panesar" userId="2ace35e5-3849-48d1-ac16-5b752e3df2ab" providerId="ADAL" clId="{66B8700D-F30B-40BF-BBC7-2398850BCEC7}" dt="2022-09-27T19:27:54.237" v="462" actId="20577"/>
          <ac:spMkLst>
            <pc:docMk/>
            <pc:sldMk cId="2500616183" sldId="260"/>
            <ac:spMk id="14" creationId="{4A2FDDB0-4305-B2C8-C309-1207EA723423}"/>
          </ac:spMkLst>
        </pc:spChg>
        <pc:grpChg chg="add mod">
          <ac:chgData name="Amit Panesar" userId="2ace35e5-3849-48d1-ac16-5b752e3df2ab" providerId="ADAL" clId="{66B8700D-F30B-40BF-BBC7-2398850BCEC7}" dt="2022-09-27T07:59:06.506" v="141" actId="164"/>
          <ac:grpSpMkLst>
            <pc:docMk/>
            <pc:sldMk cId="2500616183" sldId="260"/>
            <ac:grpSpMk id="15" creationId="{E193BAAC-1E1D-6848-0B15-5BAC0E0ECC4E}"/>
          </ac:grpSpMkLst>
        </pc:grpChg>
      </pc:sldChg>
      <pc:sldChg chg="addSp modSp mod modAnim">
        <pc:chgData name="Amit Panesar" userId="2ace35e5-3849-48d1-ac16-5b752e3df2ab" providerId="ADAL" clId="{66B8700D-F30B-40BF-BBC7-2398850BCEC7}" dt="2022-09-27T08:23:28.198" v="371"/>
        <pc:sldMkLst>
          <pc:docMk/>
          <pc:sldMk cId="794212172" sldId="266"/>
        </pc:sldMkLst>
        <pc:spChg chg="add mod">
          <ac:chgData name="Amit Panesar" userId="2ace35e5-3849-48d1-ac16-5b752e3df2ab" providerId="ADAL" clId="{66B8700D-F30B-40BF-BBC7-2398850BCEC7}" dt="2022-09-27T08:23:19.919" v="370" actId="164"/>
          <ac:spMkLst>
            <pc:docMk/>
            <pc:sldMk cId="794212172" sldId="266"/>
            <ac:spMk id="2" creationId="{62758847-9D91-5DB2-69BA-345498096ACB}"/>
          </ac:spMkLst>
        </pc:spChg>
        <pc:spChg chg="add mod">
          <ac:chgData name="Amit Panesar" userId="2ace35e5-3849-48d1-ac16-5b752e3df2ab" providerId="ADAL" clId="{66B8700D-F30B-40BF-BBC7-2398850BCEC7}" dt="2022-09-27T08:23:19.919" v="370" actId="164"/>
          <ac:spMkLst>
            <pc:docMk/>
            <pc:sldMk cId="794212172" sldId="266"/>
            <ac:spMk id="3" creationId="{49BA7706-EFF3-9061-4210-AB5B2D3DE77A}"/>
          </ac:spMkLst>
        </pc:spChg>
        <pc:spChg chg="mod">
          <ac:chgData name="Amit Panesar" userId="2ace35e5-3849-48d1-ac16-5b752e3df2ab" providerId="ADAL" clId="{66B8700D-F30B-40BF-BBC7-2398850BCEC7}" dt="2022-09-27T08:16:18.723" v="301" actId="20577"/>
          <ac:spMkLst>
            <pc:docMk/>
            <pc:sldMk cId="794212172" sldId="266"/>
            <ac:spMk id="7" creationId="{BA487039-322B-4C1D-BB64-41C76BDC94A7}"/>
          </ac:spMkLst>
        </pc:spChg>
        <pc:spChg chg="add mod">
          <ac:chgData name="Amit Panesar" userId="2ace35e5-3849-48d1-ac16-5b752e3df2ab" providerId="ADAL" clId="{66B8700D-F30B-40BF-BBC7-2398850BCEC7}" dt="2022-09-27T08:23:19.919" v="370" actId="164"/>
          <ac:spMkLst>
            <pc:docMk/>
            <pc:sldMk cId="794212172" sldId="266"/>
            <ac:spMk id="9" creationId="{39669FFB-B158-9EA8-39DC-A2B27B86EC2F}"/>
          </ac:spMkLst>
        </pc:spChg>
        <pc:spChg chg="add mod">
          <ac:chgData name="Amit Panesar" userId="2ace35e5-3849-48d1-ac16-5b752e3df2ab" providerId="ADAL" clId="{66B8700D-F30B-40BF-BBC7-2398850BCEC7}" dt="2022-09-27T08:23:19.919" v="370" actId="164"/>
          <ac:spMkLst>
            <pc:docMk/>
            <pc:sldMk cId="794212172" sldId="266"/>
            <ac:spMk id="10" creationId="{06C450F3-1252-88B4-3DB3-741497B2D896}"/>
          </ac:spMkLst>
        </pc:spChg>
        <pc:spChg chg="add mod">
          <ac:chgData name="Amit Panesar" userId="2ace35e5-3849-48d1-ac16-5b752e3df2ab" providerId="ADAL" clId="{66B8700D-F30B-40BF-BBC7-2398850BCEC7}" dt="2022-09-27T08:23:19.919" v="370" actId="164"/>
          <ac:spMkLst>
            <pc:docMk/>
            <pc:sldMk cId="794212172" sldId="266"/>
            <ac:spMk id="11" creationId="{87B329F6-167B-E8D0-78E3-39410CA4BB13}"/>
          </ac:spMkLst>
        </pc:spChg>
        <pc:grpChg chg="add mod">
          <ac:chgData name="Amit Panesar" userId="2ace35e5-3849-48d1-ac16-5b752e3df2ab" providerId="ADAL" clId="{66B8700D-F30B-40BF-BBC7-2398850BCEC7}" dt="2022-09-27T08:23:19.919" v="370" actId="164"/>
          <ac:grpSpMkLst>
            <pc:docMk/>
            <pc:sldMk cId="794212172" sldId="266"/>
            <ac:grpSpMk id="12" creationId="{CBCC9857-F033-9884-EA4D-EB5E23180584}"/>
          </ac:grpSpMkLst>
        </pc:grpChg>
      </pc:sldChg>
      <pc:sldChg chg="addSp delSp modSp mod delAnim modAnim">
        <pc:chgData name="Amit Panesar" userId="2ace35e5-3849-48d1-ac16-5b752e3df2ab" providerId="ADAL" clId="{66B8700D-F30B-40BF-BBC7-2398850BCEC7}" dt="2022-09-27T08:02:29.499" v="200"/>
        <pc:sldMkLst>
          <pc:docMk/>
          <pc:sldMk cId="31658595" sldId="275"/>
        </pc:sldMkLst>
        <pc:spChg chg="add mod">
          <ac:chgData name="Amit Panesar" userId="2ace35e5-3849-48d1-ac16-5b752e3df2ab" providerId="ADAL" clId="{66B8700D-F30B-40BF-BBC7-2398850BCEC7}" dt="2022-09-27T08:02:24.341" v="199" actId="164"/>
          <ac:spMkLst>
            <pc:docMk/>
            <pc:sldMk cId="31658595" sldId="275"/>
            <ac:spMk id="2" creationId="{402973A6-7AEC-DDB8-DD86-1A79982337E6}"/>
          </ac:spMkLst>
        </pc:spChg>
        <pc:spChg chg="del mod">
          <ac:chgData name="Amit Panesar" userId="2ace35e5-3849-48d1-ac16-5b752e3df2ab" providerId="ADAL" clId="{66B8700D-F30B-40BF-BBC7-2398850BCEC7}" dt="2022-09-27T08:02:07.570" v="198" actId="478"/>
          <ac:spMkLst>
            <pc:docMk/>
            <pc:sldMk cId="31658595" sldId="275"/>
            <ac:spMk id="3" creationId="{91ABEB7F-7E4F-1EA6-41D6-02C87DC45A48}"/>
          </ac:spMkLst>
        </pc:spChg>
        <pc:spChg chg="add mod">
          <ac:chgData name="Amit Panesar" userId="2ace35e5-3849-48d1-ac16-5b752e3df2ab" providerId="ADAL" clId="{66B8700D-F30B-40BF-BBC7-2398850BCEC7}" dt="2022-09-27T08:02:24.341" v="199" actId="164"/>
          <ac:spMkLst>
            <pc:docMk/>
            <pc:sldMk cId="31658595" sldId="275"/>
            <ac:spMk id="6" creationId="{157095D7-E67F-C095-CDF7-3F4FE76596B0}"/>
          </ac:spMkLst>
        </pc:spChg>
        <pc:spChg chg="add mod">
          <ac:chgData name="Amit Panesar" userId="2ace35e5-3849-48d1-ac16-5b752e3df2ab" providerId="ADAL" clId="{66B8700D-F30B-40BF-BBC7-2398850BCEC7}" dt="2022-09-27T08:02:24.341" v="199" actId="164"/>
          <ac:spMkLst>
            <pc:docMk/>
            <pc:sldMk cId="31658595" sldId="275"/>
            <ac:spMk id="8" creationId="{593093DD-437B-CEFE-20DF-9C4BE2354E30}"/>
          </ac:spMkLst>
        </pc:spChg>
        <pc:spChg chg="add mod">
          <ac:chgData name="Amit Panesar" userId="2ace35e5-3849-48d1-ac16-5b752e3df2ab" providerId="ADAL" clId="{66B8700D-F30B-40BF-BBC7-2398850BCEC7}" dt="2022-09-27T08:02:24.341" v="199" actId="164"/>
          <ac:spMkLst>
            <pc:docMk/>
            <pc:sldMk cId="31658595" sldId="275"/>
            <ac:spMk id="10" creationId="{0E1C1351-F968-8477-CE1C-93CC092EAABF}"/>
          </ac:spMkLst>
        </pc:spChg>
        <pc:spChg chg="add mod">
          <ac:chgData name="Amit Panesar" userId="2ace35e5-3849-48d1-ac16-5b752e3df2ab" providerId="ADAL" clId="{66B8700D-F30B-40BF-BBC7-2398850BCEC7}" dt="2022-09-27T08:02:24.341" v="199" actId="164"/>
          <ac:spMkLst>
            <pc:docMk/>
            <pc:sldMk cId="31658595" sldId="275"/>
            <ac:spMk id="11" creationId="{33DB00CF-97B7-8223-AA75-E7471E067568}"/>
          </ac:spMkLst>
        </pc:spChg>
        <pc:grpChg chg="add mod">
          <ac:chgData name="Amit Panesar" userId="2ace35e5-3849-48d1-ac16-5b752e3df2ab" providerId="ADAL" clId="{66B8700D-F30B-40BF-BBC7-2398850BCEC7}" dt="2022-09-27T08:02:24.341" v="199" actId="164"/>
          <ac:grpSpMkLst>
            <pc:docMk/>
            <pc:sldMk cId="31658595" sldId="275"/>
            <ac:grpSpMk id="12" creationId="{9CAA47F1-69A4-9EC0-D9E6-C7826A7B5984}"/>
          </ac:grpSpMkLst>
        </pc:grpChg>
      </pc:sldChg>
      <pc:sldChg chg="modSp mod">
        <pc:chgData name="Amit Panesar" userId="2ace35e5-3849-48d1-ac16-5b752e3df2ab" providerId="ADAL" clId="{66B8700D-F30B-40BF-BBC7-2398850BCEC7}" dt="2022-09-27T19:31:08.789" v="606" actId="20577"/>
        <pc:sldMkLst>
          <pc:docMk/>
          <pc:sldMk cId="1185455583" sldId="370"/>
        </pc:sldMkLst>
        <pc:spChg chg="mod">
          <ac:chgData name="Amit Panesar" userId="2ace35e5-3849-48d1-ac16-5b752e3df2ab" providerId="ADAL" clId="{66B8700D-F30B-40BF-BBC7-2398850BCEC7}" dt="2022-09-27T19:31:08.789" v="606" actId="20577"/>
          <ac:spMkLst>
            <pc:docMk/>
            <pc:sldMk cId="1185455583" sldId="370"/>
            <ac:spMk id="7" creationId="{D4ED428E-974A-463C-B211-6C0D117F33DB}"/>
          </ac:spMkLst>
        </pc:spChg>
      </pc:sldChg>
      <pc:sldChg chg="addSp modSp mod modAnim">
        <pc:chgData name="Amit Panesar" userId="2ace35e5-3849-48d1-ac16-5b752e3df2ab" providerId="ADAL" clId="{66B8700D-F30B-40BF-BBC7-2398850BCEC7}" dt="2022-09-27T08:11:47.141" v="267"/>
        <pc:sldMkLst>
          <pc:docMk/>
          <pc:sldMk cId="959291073" sldId="371"/>
        </pc:sldMkLst>
        <pc:spChg chg="add mod">
          <ac:chgData name="Amit Panesar" userId="2ace35e5-3849-48d1-ac16-5b752e3df2ab" providerId="ADAL" clId="{66B8700D-F30B-40BF-BBC7-2398850BCEC7}" dt="2022-09-27T08:11:42.599" v="266" actId="164"/>
          <ac:spMkLst>
            <pc:docMk/>
            <pc:sldMk cId="959291073" sldId="371"/>
            <ac:spMk id="2" creationId="{34E6BD97-1C96-9843-D4FF-CB8A2D419134}"/>
          </ac:spMkLst>
        </pc:spChg>
        <pc:spChg chg="add mod">
          <ac:chgData name="Amit Panesar" userId="2ace35e5-3849-48d1-ac16-5b752e3df2ab" providerId="ADAL" clId="{66B8700D-F30B-40BF-BBC7-2398850BCEC7}" dt="2022-09-27T08:11:42.599" v="266" actId="164"/>
          <ac:spMkLst>
            <pc:docMk/>
            <pc:sldMk cId="959291073" sldId="371"/>
            <ac:spMk id="3" creationId="{87C70F21-A8C1-98B0-D474-8D4B9A5B8068}"/>
          </ac:spMkLst>
        </pc:spChg>
        <pc:spChg chg="add mod">
          <ac:chgData name="Amit Panesar" userId="2ace35e5-3849-48d1-ac16-5b752e3df2ab" providerId="ADAL" clId="{66B8700D-F30B-40BF-BBC7-2398850BCEC7}" dt="2022-09-27T08:11:42.599" v="266" actId="164"/>
          <ac:spMkLst>
            <pc:docMk/>
            <pc:sldMk cId="959291073" sldId="371"/>
            <ac:spMk id="6" creationId="{8C2C4D7D-744C-9915-F492-16DBF8061ECF}"/>
          </ac:spMkLst>
        </pc:spChg>
        <pc:spChg chg="mod">
          <ac:chgData name="Amit Panesar" userId="2ace35e5-3849-48d1-ac16-5b752e3df2ab" providerId="ADAL" clId="{66B8700D-F30B-40BF-BBC7-2398850BCEC7}" dt="2022-09-27T08:06:27.348" v="250" actId="20577"/>
          <ac:spMkLst>
            <pc:docMk/>
            <pc:sldMk cId="959291073" sldId="371"/>
            <ac:spMk id="8" creationId="{8B323BE0-9097-4AB0-B597-F9664C4C02A3}"/>
          </ac:spMkLst>
        </pc:spChg>
        <pc:spChg chg="add mod">
          <ac:chgData name="Amit Panesar" userId="2ace35e5-3849-48d1-ac16-5b752e3df2ab" providerId="ADAL" clId="{66B8700D-F30B-40BF-BBC7-2398850BCEC7}" dt="2022-09-27T08:11:42.599" v="266" actId="164"/>
          <ac:spMkLst>
            <pc:docMk/>
            <pc:sldMk cId="959291073" sldId="371"/>
            <ac:spMk id="9" creationId="{061223CE-AD36-4F28-CECA-95A5E4C981B5}"/>
          </ac:spMkLst>
        </pc:spChg>
        <pc:spChg chg="mod">
          <ac:chgData name="Amit Panesar" userId="2ace35e5-3849-48d1-ac16-5b752e3df2ab" providerId="ADAL" clId="{66B8700D-F30B-40BF-BBC7-2398850BCEC7}" dt="2022-09-27T08:09:59.766" v="263" actId="14100"/>
          <ac:spMkLst>
            <pc:docMk/>
            <pc:sldMk cId="959291073" sldId="371"/>
            <ac:spMk id="11" creationId="{0E1E1F91-4538-4277-9332-62ACFD9211E5}"/>
          </ac:spMkLst>
        </pc:spChg>
        <pc:grpChg chg="add mod">
          <ac:chgData name="Amit Panesar" userId="2ace35e5-3849-48d1-ac16-5b752e3df2ab" providerId="ADAL" clId="{66B8700D-F30B-40BF-BBC7-2398850BCEC7}" dt="2022-09-27T08:11:42.599" v="266" actId="164"/>
          <ac:grpSpMkLst>
            <pc:docMk/>
            <pc:sldMk cId="959291073" sldId="371"/>
            <ac:grpSpMk id="10" creationId="{45E20868-B915-5E94-7284-4202FDAF0876}"/>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E8A4B6E-3DEA-45F7-AF81-87EA8FA8759E}" type="datetimeFigureOut">
              <a:rPr lang="en-GB" smtClean="0"/>
              <a:t>16/08/2023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3123340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8A4B6E-3DEA-45F7-AF81-87EA8FA8759E}" type="datetimeFigureOut">
              <a:rPr lang="en-GB" smtClean="0"/>
              <a:t>16/08/2023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1404916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8A4B6E-3DEA-45F7-AF81-87EA8FA8759E}" type="datetimeFigureOut">
              <a:rPr lang="en-GB" smtClean="0"/>
              <a:t>16/08/2023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2800079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8A4B6E-3DEA-45F7-AF81-87EA8FA8759E}" type="datetimeFigureOut">
              <a:rPr lang="en-GB" smtClean="0"/>
              <a:t>16/08/2023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380323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E8A4B6E-3DEA-45F7-AF81-87EA8FA8759E}" type="datetimeFigureOut">
              <a:rPr lang="en-GB" smtClean="0"/>
              <a:t>16/08/2023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2755858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E8A4B6E-3DEA-45F7-AF81-87EA8FA8759E}" type="datetimeFigureOut">
              <a:rPr lang="en-GB" smtClean="0"/>
              <a:t>16/08/2023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3272370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E8A4B6E-3DEA-45F7-AF81-87EA8FA8759E}" type="datetimeFigureOut">
              <a:rPr lang="en-GB" smtClean="0"/>
              <a:t>16/08/2023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1286530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E8A4B6E-3DEA-45F7-AF81-87EA8FA8759E}" type="datetimeFigureOut">
              <a:rPr lang="en-GB" smtClean="0"/>
              <a:t>16/08/2023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158835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8A4B6E-3DEA-45F7-AF81-87EA8FA8759E}" type="datetimeFigureOut">
              <a:rPr lang="en-GB" smtClean="0"/>
              <a:t>16/08/2023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3050362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8A4B6E-3DEA-45F7-AF81-87EA8FA8759E}" type="datetimeFigureOut">
              <a:rPr lang="en-GB" smtClean="0"/>
              <a:t>16/08/2023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3926686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8A4B6E-3DEA-45F7-AF81-87EA8FA8759E}" type="datetimeFigureOut">
              <a:rPr lang="en-GB" smtClean="0"/>
              <a:t>16/08/2023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5B41E5-8A5E-4634-8DD3-7184F28311F9}" type="slidenum">
              <a:rPr lang="en-GB" smtClean="0"/>
              <a:t>‹#›</a:t>
            </a:fld>
            <a:endParaRPr lang="en-GB"/>
          </a:p>
        </p:txBody>
      </p:sp>
    </p:spTree>
    <p:extLst>
      <p:ext uri="{BB962C8B-B14F-4D97-AF65-F5344CB8AC3E}">
        <p14:creationId xmlns:p14="http://schemas.microsoft.com/office/powerpoint/2010/main" val="1281215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8A4B6E-3DEA-45F7-AF81-87EA8FA8759E}" type="datetimeFigureOut">
              <a:rPr lang="en-GB" smtClean="0"/>
              <a:t>16/08/2023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5B41E5-8A5E-4634-8DD3-7184F28311F9}" type="slidenum">
              <a:rPr lang="en-GB" smtClean="0"/>
              <a:t>‹#›</a:t>
            </a:fld>
            <a:endParaRPr lang="en-GB"/>
          </a:p>
        </p:txBody>
      </p:sp>
    </p:spTree>
    <p:extLst>
      <p:ext uri="{BB962C8B-B14F-4D97-AF65-F5344CB8AC3E}">
        <p14:creationId xmlns:p14="http://schemas.microsoft.com/office/powerpoint/2010/main" val="993638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19" name="Title 1"/>
          <p:cNvSpPr txBox="1">
            <a:spLocks/>
          </p:cNvSpPr>
          <p:nvPr/>
        </p:nvSpPr>
        <p:spPr>
          <a:xfrm>
            <a:off x="1505529" y="134072"/>
            <a:ext cx="9144000" cy="99276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u="sng" dirty="0"/>
              <a:t>Starter</a:t>
            </a:r>
          </a:p>
        </p:txBody>
      </p:sp>
      <p:sp>
        <p:nvSpPr>
          <p:cNvPr id="2" name="TextBox 1">
            <a:extLst>
              <a:ext uri="{FF2B5EF4-FFF2-40B4-BE49-F238E27FC236}">
                <a16:creationId xmlns:a16="http://schemas.microsoft.com/office/drawing/2014/main" id="{B73BC20C-9783-F221-A625-ED2309D91176}"/>
              </a:ext>
            </a:extLst>
          </p:cNvPr>
          <p:cNvSpPr txBox="1"/>
          <p:nvPr/>
        </p:nvSpPr>
        <p:spPr>
          <a:xfrm>
            <a:off x="2027210" y="1234305"/>
            <a:ext cx="2476499" cy="2062103"/>
          </a:xfrm>
          <a:prstGeom prst="rect">
            <a:avLst/>
          </a:prstGeom>
          <a:noFill/>
          <a:ln>
            <a:solidFill>
              <a:schemeClr val="tx1"/>
            </a:solidFill>
          </a:ln>
        </p:spPr>
        <p:txBody>
          <a:bodyPr wrap="square" rtlCol="0">
            <a:spAutoFit/>
          </a:bodyPr>
          <a:lstStyle/>
          <a:p>
            <a:pPr algn="ctr"/>
            <a:r>
              <a:rPr lang="en-GB" sz="3200" dirty="0"/>
              <a:t>1a) 94 x 12</a:t>
            </a:r>
          </a:p>
          <a:p>
            <a:pPr algn="ctr"/>
            <a:endParaRPr lang="en-GB" sz="3200" dirty="0"/>
          </a:p>
          <a:p>
            <a:pPr algn="ctr"/>
            <a:r>
              <a:rPr lang="en-GB" sz="3200" dirty="0"/>
              <a:t>  b) 9.4 x 12</a:t>
            </a:r>
          </a:p>
          <a:p>
            <a:pPr algn="ctr"/>
            <a:endParaRPr lang="en-GB" sz="3200" dirty="0"/>
          </a:p>
        </p:txBody>
      </p:sp>
      <p:sp>
        <p:nvSpPr>
          <p:cNvPr id="3" name="TextBox 2">
            <a:extLst>
              <a:ext uri="{FF2B5EF4-FFF2-40B4-BE49-F238E27FC236}">
                <a16:creationId xmlns:a16="http://schemas.microsoft.com/office/drawing/2014/main" id="{0CD6E57E-43A0-BAF8-996D-8C47A7D831E3}"/>
              </a:ext>
            </a:extLst>
          </p:cNvPr>
          <p:cNvSpPr txBox="1"/>
          <p:nvPr/>
        </p:nvSpPr>
        <p:spPr>
          <a:xfrm>
            <a:off x="299085" y="3614462"/>
            <a:ext cx="5932750" cy="2554545"/>
          </a:xfrm>
          <a:prstGeom prst="rect">
            <a:avLst/>
          </a:prstGeom>
          <a:noFill/>
          <a:ln>
            <a:solidFill>
              <a:schemeClr val="tx1"/>
            </a:solidFill>
          </a:ln>
        </p:spPr>
        <p:txBody>
          <a:bodyPr wrap="square" rtlCol="0">
            <a:spAutoFit/>
          </a:bodyPr>
          <a:lstStyle/>
          <a:p>
            <a:pPr algn="ctr"/>
            <a:r>
              <a:rPr lang="en-GB" sz="3200" dirty="0"/>
              <a:t>2a) 662÷4 </a:t>
            </a:r>
          </a:p>
          <a:p>
            <a:pPr algn="ctr"/>
            <a:endParaRPr lang="en-GB" sz="3200" dirty="0"/>
          </a:p>
          <a:p>
            <a:pPr algn="ctr"/>
            <a:r>
              <a:rPr lang="en-GB" sz="3200" dirty="0"/>
              <a:t>b)</a:t>
            </a:r>
            <a:r>
              <a:rPr lang="en-US" sz="3200" dirty="0"/>
              <a:t> 5 friends go on a coach trip. The total cost of the trip is £84. Work out the cost for each person.</a:t>
            </a:r>
            <a:endParaRPr lang="en-GB" sz="3200" dirty="0"/>
          </a:p>
        </p:txBody>
      </p:sp>
      <p:sp>
        <p:nvSpPr>
          <p:cNvPr id="5" name="TextBox 4">
            <a:extLst>
              <a:ext uri="{FF2B5EF4-FFF2-40B4-BE49-F238E27FC236}">
                <a16:creationId xmlns:a16="http://schemas.microsoft.com/office/drawing/2014/main" id="{15658ACD-191F-216E-5FC0-CC38377EDA09}"/>
              </a:ext>
            </a:extLst>
          </p:cNvPr>
          <p:cNvSpPr txBox="1"/>
          <p:nvPr/>
        </p:nvSpPr>
        <p:spPr>
          <a:xfrm>
            <a:off x="6653208" y="4678487"/>
            <a:ext cx="4245611" cy="1077218"/>
          </a:xfrm>
          <a:prstGeom prst="rect">
            <a:avLst/>
          </a:prstGeom>
          <a:noFill/>
          <a:ln>
            <a:solidFill>
              <a:schemeClr val="tx1"/>
            </a:solidFill>
          </a:ln>
        </p:spPr>
        <p:txBody>
          <a:bodyPr wrap="square">
            <a:spAutoFit/>
          </a:bodyPr>
          <a:lstStyle/>
          <a:p>
            <a:r>
              <a:rPr lang="en-US" sz="3200" dirty="0"/>
              <a:t>4) a) what is 2/5 of 60?</a:t>
            </a:r>
          </a:p>
          <a:p>
            <a:r>
              <a:rPr lang="en-US" sz="3200" dirty="0"/>
              <a:t>b) 3/8 + 1/5?</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F18CF6FC-E257-0032-DCBC-EA5FE7E7D7CA}"/>
                  </a:ext>
                </a:extLst>
              </p:cNvPr>
              <p:cNvSpPr txBox="1"/>
              <p:nvPr/>
            </p:nvSpPr>
            <p:spPr>
              <a:xfrm>
                <a:off x="7275827" y="1234305"/>
                <a:ext cx="3000375" cy="3147272"/>
              </a:xfrm>
              <a:prstGeom prst="rect">
                <a:avLst/>
              </a:prstGeom>
              <a:noFill/>
              <a:ln>
                <a:solidFill>
                  <a:schemeClr val="tx1"/>
                </a:solidFill>
              </a:ln>
            </p:spPr>
            <p:txBody>
              <a:bodyPr wrap="square" rtlCol="0">
                <a:spAutoFit/>
              </a:bodyPr>
              <a:lstStyle/>
              <a:p>
                <a:pPr algn="ctr"/>
                <a:r>
                  <a:rPr lang="en-GB" sz="3200" dirty="0"/>
                  <a:t>3) Estimate by rounding each number to 1 significant figure: </a:t>
                </a:r>
                <a14:m>
                  <m:oMath xmlns:m="http://schemas.openxmlformats.org/officeDocument/2006/math">
                    <m:f>
                      <m:fPr>
                        <m:ctrlPr>
                          <a:rPr lang="en-GB" sz="3200" i="1" smtClean="0">
                            <a:latin typeface="Cambria Math" panose="02040503050406030204" pitchFamily="18" charset="0"/>
                          </a:rPr>
                        </m:ctrlPr>
                      </m:fPr>
                      <m:num>
                        <m:r>
                          <a:rPr lang="en-GB" sz="3200" b="0" i="1" smtClean="0">
                            <a:latin typeface="Cambria Math" panose="02040503050406030204" pitchFamily="18" charset="0"/>
                          </a:rPr>
                          <m:t>4.1</m:t>
                        </m:r>
                        <m:r>
                          <a:rPr lang="en-GB" sz="3200" b="0" i="1" smtClean="0">
                            <a:latin typeface="Cambria Math" panose="02040503050406030204" pitchFamily="18" charset="0"/>
                            <a:ea typeface="Cambria Math" panose="02040503050406030204" pitchFamily="18" charset="0"/>
                          </a:rPr>
                          <m:t>×</m:t>
                        </m:r>
                        <m:sSup>
                          <m:sSupPr>
                            <m:ctrlPr>
                              <a:rPr lang="en-GB" sz="3200" b="0" i="1" smtClean="0">
                                <a:latin typeface="Cambria Math" panose="02040503050406030204" pitchFamily="18" charset="0"/>
                                <a:ea typeface="Cambria Math" panose="02040503050406030204" pitchFamily="18" charset="0"/>
                              </a:rPr>
                            </m:ctrlPr>
                          </m:sSupPr>
                          <m:e>
                            <m:r>
                              <a:rPr lang="en-GB" sz="3200" b="0" i="1" smtClean="0">
                                <a:latin typeface="Cambria Math" panose="02040503050406030204" pitchFamily="18" charset="0"/>
                                <a:ea typeface="Cambria Math" panose="02040503050406030204" pitchFamily="18" charset="0"/>
                              </a:rPr>
                              <m:t>6.4</m:t>
                            </m:r>
                          </m:e>
                          <m:sup>
                            <m:r>
                              <a:rPr lang="en-GB" sz="3200" b="0" i="1" smtClean="0">
                                <a:latin typeface="Cambria Math" panose="02040503050406030204" pitchFamily="18" charset="0"/>
                                <a:ea typeface="Cambria Math" panose="02040503050406030204" pitchFamily="18" charset="0"/>
                              </a:rPr>
                              <m:t>2</m:t>
                            </m:r>
                          </m:sup>
                        </m:sSup>
                      </m:num>
                      <m:den>
                        <m:r>
                          <a:rPr lang="en-GB" sz="3200" b="0" i="1" smtClean="0">
                            <a:latin typeface="Cambria Math" panose="02040503050406030204" pitchFamily="18" charset="0"/>
                          </a:rPr>
                          <m:t>12.2</m:t>
                        </m:r>
                      </m:den>
                    </m:f>
                  </m:oMath>
                </a14:m>
                <a:endParaRPr lang="en-GB" sz="2800" dirty="0">
                  <a:effectLst/>
                  <a:ea typeface="Calibri" panose="020F0502020204030204" pitchFamily="34" charset="0"/>
                  <a:cs typeface="Times New Roman" panose="02020603050405020304" pitchFamily="18" charset="0"/>
                </a:endParaRPr>
              </a:p>
              <a:p>
                <a:pPr algn="ctr"/>
                <a:endParaRPr lang="en-GB" dirty="0"/>
              </a:p>
            </p:txBody>
          </p:sp>
        </mc:Choice>
        <mc:Fallback xmlns="">
          <p:sp>
            <p:nvSpPr>
              <p:cNvPr id="6" name="TextBox 5">
                <a:extLst>
                  <a:ext uri="{FF2B5EF4-FFF2-40B4-BE49-F238E27FC236}">
                    <a16:creationId xmlns:a16="http://schemas.microsoft.com/office/drawing/2014/main" id="{F18CF6FC-E257-0032-DCBC-EA5FE7E7D7CA}"/>
                  </a:ext>
                </a:extLst>
              </p:cNvPr>
              <p:cNvSpPr txBox="1">
                <a:spLocks noRot="1" noChangeAspect="1" noMove="1" noResize="1" noEditPoints="1" noAdjustHandles="1" noChangeArrowheads="1" noChangeShapeType="1" noTextEdit="1"/>
              </p:cNvSpPr>
              <p:nvPr/>
            </p:nvSpPr>
            <p:spPr>
              <a:xfrm>
                <a:off x="7275827" y="1234305"/>
                <a:ext cx="3000375" cy="3147272"/>
              </a:xfrm>
              <a:prstGeom prst="rect">
                <a:avLst/>
              </a:prstGeom>
              <a:blipFill>
                <a:blip r:embed="rId2"/>
                <a:stretch>
                  <a:fillRect t="-2312" r="-405"/>
                </a:stretch>
              </a:blipFill>
              <a:ln>
                <a:solidFill>
                  <a:schemeClr val="tx1"/>
                </a:solidFill>
              </a:ln>
            </p:spPr>
            <p:txBody>
              <a:bodyPr/>
              <a:lstStyle/>
              <a:p>
                <a:r>
                  <a:rPr lang="en-GB">
                    <a:noFill/>
                  </a:rPr>
                  <a:t> </a:t>
                </a:r>
              </a:p>
            </p:txBody>
          </p:sp>
        </mc:Fallback>
      </mc:AlternateContent>
    </p:spTree>
    <p:extLst>
      <p:ext uri="{BB962C8B-B14F-4D97-AF65-F5344CB8AC3E}">
        <p14:creationId xmlns:p14="http://schemas.microsoft.com/office/powerpoint/2010/main" val="24616221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496C3E-DC90-4595-A995-12696B5F6020}"/>
              </a:ext>
            </a:extLst>
          </p:cNvPr>
          <p:cNvSpPr>
            <a:spLocks noGrp="1"/>
          </p:cNvSpPr>
          <p:nvPr>
            <p:ph type="title"/>
          </p:nvPr>
        </p:nvSpPr>
        <p:spPr>
          <a:xfrm>
            <a:off x="2134177" y="171163"/>
            <a:ext cx="7886700" cy="1325563"/>
          </a:xfrm>
        </p:spPr>
        <p:txBody>
          <a:bodyPr/>
          <a:lstStyle/>
          <a:p>
            <a:pPr algn="ctr"/>
            <a:r>
              <a:rPr lang="en-GB" u="sng" dirty="0"/>
              <a:t>Ratios and Fractions</a:t>
            </a:r>
          </a:p>
        </p:txBody>
      </p:sp>
      <p:sp>
        <p:nvSpPr>
          <p:cNvPr id="5" name="Rounded Rectangle 7">
            <a:extLst>
              <a:ext uri="{FF2B5EF4-FFF2-40B4-BE49-F238E27FC236}">
                <a16:creationId xmlns:a16="http://schemas.microsoft.com/office/drawing/2014/main" id="{9FE3867A-1F5F-49D9-9EB3-B4E6530AEA7F}"/>
              </a:ext>
            </a:extLst>
          </p:cNvPr>
          <p:cNvSpPr/>
          <p:nvPr/>
        </p:nvSpPr>
        <p:spPr>
          <a:xfrm>
            <a:off x="1542473" y="1791854"/>
            <a:ext cx="9531928" cy="204104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8">
            <a:extLst>
              <a:ext uri="{FF2B5EF4-FFF2-40B4-BE49-F238E27FC236}">
                <a16:creationId xmlns:a16="http://schemas.microsoft.com/office/drawing/2014/main" id="{CA2BE612-F02B-418C-B412-9F1EA6E9F480}"/>
              </a:ext>
            </a:extLst>
          </p:cNvPr>
          <p:cNvSpPr/>
          <p:nvPr/>
        </p:nvSpPr>
        <p:spPr>
          <a:xfrm>
            <a:off x="1542473" y="4202231"/>
            <a:ext cx="9531928" cy="2013839"/>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D4ED428E-974A-463C-B211-6C0D117F33DB}"/>
              </a:ext>
            </a:extLst>
          </p:cNvPr>
          <p:cNvSpPr txBox="1"/>
          <p:nvPr/>
        </p:nvSpPr>
        <p:spPr>
          <a:xfrm>
            <a:off x="1657927" y="2090228"/>
            <a:ext cx="9301020" cy="830997"/>
          </a:xfrm>
          <a:prstGeom prst="rect">
            <a:avLst/>
          </a:prstGeom>
          <a:noFill/>
        </p:spPr>
        <p:txBody>
          <a:bodyPr wrap="square" rtlCol="0">
            <a:spAutoFit/>
          </a:bodyPr>
          <a:lstStyle/>
          <a:p>
            <a:r>
              <a:rPr lang="en-GB" sz="2400" dirty="0"/>
              <a:t>A box of doughnuts contains jam doughnuts </a:t>
            </a:r>
            <a:r>
              <a:rPr lang="en-GB" sz="2400"/>
              <a:t>and chocolate </a:t>
            </a:r>
            <a:r>
              <a:rPr lang="en-GB" sz="2400" dirty="0"/>
              <a:t>doughnuts in the ratio 3 : 5. What fraction of the doughnuts are chocolate flavoured?</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CD6FC855-77C9-40B4-A5A1-237C1EA1BF57}"/>
                  </a:ext>
                </a:extLst>
              </p:cNvPr>
              <p:cNvSpPr txBox="1"/>
              <p:nvPr/>
            </p:nvSpPr>
            <p:spPr>
              <a:xfrm>
                <a:off x="1662545" y="4498876"/>
                <a:ext cx="8866909" cy="984565"/>
              </a:xfrm>
              <a:prstGeom prst="rect">
                <a:avLst/>
              </a:prstGeom>
              <a:noFill/>
            </p:spPr>
            <p:txBody>
              <a:bodyPr wrap="square" rtlCol="0">
                <a:spAutoFit/>
              </a:bodyPr>
              <a:lstStyle/>
              <a:p>
                <a:r>
                  <a:rPr lang="en-GB" sz="2400" dirty="0"/>
                  <a:t>Of Hannah’s DVDs, </a:t>
                </a:r>
                <a14:m>
                  <m:oMath xmlns:m="http://schemas.openxmlformats.org/officeDocument/2006/math">
                    <m:f>
                      <m:fPr>
                        <m:ctrlPr>
                          <a:rPr lang="en-GB" sz="2400" i="1" smtClean="0">
                            <a:latin typeface="Cambria Math" panose="02040503050406030204" pitchFamily="18" charset="0"/>
                          </a:rPr>
                        </m:ctrlPr>
                      </m:fPr>
                      <m:num>
                        <m:r>
                          <a:rPr lang="en-GB" sz="2400" b="0" i="1" smtClean="0">
                            <a:latin typeface="Cambria Math" panose="02040503050406030204" pitchFamily="18" charset="0"/>
                          </a:rPr>
                          <m:t>2</m:t>
                        </m:r>
                      </m:num>
                      <m:den>
                        <m:r>
                          <a:rPr lang="en-GB" sz="2400" b="0" i="1" smtClean="0">
                            <a:latin typeface="Cambria Math" panose="02040503050406030204" pitchFamily="18" charset="0"/>
                          </a:rPr>
                          <m:t>7</m:t>
                        </m:r>
                      </m:den>
                    </m:f>
                  </m:oMath>
                </a14:m>
                <a:r>
                  <a:rPr lang="en-GB" sz="2400" dirty="0"/>
                  <a:t> are horror films and the rest are comedies. Find the ratio of comedies to horror films. </a:t>
                </a:r>
              </a:p>
            </p:txBody>
          </p:sp>
        </mc:Choice>
        <mc:Fallback xmlns="">
          <p:sp>
            <p:nvSpPr>
              <p:cNvPr id="8" name="TextBox 7">
                <a:extLst>
                  <a:ext uri="{FF2B5EF4-FFF2-40B4-BE49-F238E27FC236}">
                    <a16:creationId xmlns:a16="http://schemas.microsoft.com/office/drawing/2014/main" id="{CD6FC855-77C9-40B4-A5A1-237C1EA1BF57}"/>
                  </a:ext>
                </a:extLst>
              </p:cNvPr>
              <p:cNvSpPr txBox="1">
                <a:spLocks noRot="1" noChangeAspect="1" noMove="1" noResize="1" noEditPoints="1" noAdjustHandles="1" noChangeArrowheads="1" noChangeShapeType="1" noTextEdit="1"/>
              </p:cNvSpPr>
              <p:nvPr/>
            </p:nvSpPr>
            <p:spPr>
              <a:xfrm>
                <a:off x="1662545" y="4498876"/>
                <a:ext cx="8866909" cy="984565"/>
              </a:xfrm>
              <a:prstGeom prst="rect">
                <a:avLst/>
              </a:prstGeom>
              <a:blipFill>
                <a:blip r:embed="rId2"/>
                <a:stretch>
                  <a:fillRect l="-1100" b="-12963"/>
                </a:stretch>
              </a:blipFill>
            </p:spPr>
            <p:txBody>
              <a:bodyPr/>
              <a:lstStyle/>
              <a:p>
                <a:r>
                  <a:rPr lang="en-GB">
                    <a:noFill/>
                  </a:rPr>
                  <a:t> </a:t>
                </a:r>
              </a:p>
            </p:txBody>
          </p:sp>
        </mc:Fallback>
      </mc:AlternateContent>
    </p:spTree>
    <p:extLst>
      <p:ext uri="{BB962C8B-B14F-4D97-AF65-F5344CB8AC3E}">
        <p14:creationId xmlns:p14="http://schemas.microsoft.com/office/powerpoint/2010/main" val="1185455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1">
            <a:extLst>
              <a:ext uri="{FF2B5EF4-FFF2-40B4-BE49-F238E27FC236}">
                <a16:creationId xmlns:a16="http://schemas.microsoft.com/office/drawing/2014/main" id="{6352592C-DB01-4C9F-B792-FB76AC90F8F3}"/>
              </a:ext>
            </a:extLst>
          </p:cNvPr>
          <p:cNvSpPr/>
          <p:nvPr/>
        </p:nvSpPr>
        <p:spPr>
          <a:xfrm>
            <a:off x="608271" y="1020536"/>
            <a:ext cx="5157261" cy="5135783"/>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ounded Rectangle 12">
            <a:extLst>
              <a:ext uri="{FF2B5EF4-FFF2-40B4-BE49-F238E27FC236}">
                <a16:creationId xmlns:a16="http://schemas.microsoft.com/office/drawing/2014/main" id="{11E8FF13-0BFF-43A6-8844-8F59CC0D627E}"/>
              </a:ext>
            </a:extLst>
          </p:cNvPr>
          <p:cNvSpPr/>
          <p:nvPr/>
        </p:nvSpPr>
        <p:spPr>
          <a:xfrm>
            <a:off x="6393069" y="1020536"/>
            <a:ext cx="5157261" cy="513578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1">
            <a:extLst>
              <a:ext uri="{FF2B5EF4-FFF2-40B4-BE49-F238E27FC236}">
                <a16:creationId xmlns:a16="http://schemas.microsoft.com/office/drawing/2014/main" id="{33D78891-89B0-41BD-82B7-D34A957532C6}"/>
              </a:ext>
            </a:extLst>
          </p:cNvPr>
          <p:cNvSpPr>
            <a:spLocks noGrp="1"/>
          </p:cNvSpPr>
          <p:nvPr>
            <p:ph type="title"/>
          </p:nvPr>
        </p:nvSpPr>
        <p:spPr>
          <a:xfrm>
            <a:off x="2344882" y="18875"/>
            <a:ext cx="6172200" cy="1143000"/>
          </a:xfrm>
        </p:spPr>
        <p:txBody>
          <a:bodyPr/>
          <a:lstStyle/>
          <a:p>
            <a:r>
              <a:rPr lang="en-GB" dirty="0"/>
              <a:t>Your turn…</a:t>
            </a:r>
          </a:p>
        </p:txBody>
      </p:sp>
      <p:sp>
        <p:nvSpPr>
          <p:cNvPr id="8" name="TextBox 7">
            <a:extLst>
              <a:ext uri="{FF2B5EF4-FFF2-40B4-BE49-F238E27FC236}">
                <a16:creationId xmlns:a16="http://schemas.microsoft.com/office/drawing/2014/main" id="{8B323BE0-9097-4AB0-B597-F9664C4C02A3}"/>
              </a:ext>
            </a:extLst>
          </p:cNvPr>
          <p:cNvSpPr txBox="1"/>
          <p:nvPr/>
        </p:nvSpPr>
        <p:spPr>
          <a:xfrm>
            <a:off x="1030903" y="1258440"/>
            <a:ext cx="4311996" cy="4801314"/>
          </a:xfrm>
          <a:prstGeom prst="rect">
            <a:avLst/>
          </a:prstGeom>
          <a:noFill/>
        </p:spPr>
        <p:txBody>
          <a:bodyPr wrap="square" rtlCol="0">
            <a:spAutoFit/>
          </a:bodyPr>
          <a:lstStyle/>
          <a:p>
            <a:r>
              <a:rPr lang="en-GB" sz="2400" dirty="0"/>
              <a:t>1. A tiled floor has blue and white tiles in the ratio 9 : 4. What fraction of the tiles are blue?</a:t>
            </a:r>
          </a:p>
          <a:p>
            <a:pPr marL="342900" indent="-342900">
              <a:buAutoNum type="alphaLcParenR"/>
            </a:pPr>
            <a:endParaRPr lang="en-GB" sz="2400" dirty="0"/>
          </a:p>
          <a:p>
            <a:r>
              <a:rPr lang="en-GB" sz="2400" dirty="0"/>
              <a:t>2. In a tournament the number of home wins and draws were in the ratio 7 : 2 What fraction of the games were draws?</a:t>
            </a:r>
          </a:p>
          <a:p>
            <a:endParaRPr lang="en-GB" sz="2400" dirty="0"/>
          </a:p>
          <a:p>
            <a:r>
              <a:rPr lang="en-GB" sz="2400" dirty="0"/>
              <a:t>3. Amy’s sock drawer has spotty, stripy and plain socks in the ratio 5 : 4 : 1. What fraction are stripy? </a:t>
            </a:r>
          </a:p>
          <a:p>
            <a:endParaRPr lang="en-GB" dirty="0"/>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0E1E1F91-4538-4277-9332-62ACFD9211E5}"/>
                  </a:ext>
                </a:extLst>
              </p:cNvPr>
              <p:cNvSpPr txBox="1"/>
              <p:nvPr/>
            </p:nvSpPr>
            <p:spPr>
              <a:xfrm>
                <a:off x="6816327" y="1093710"/>
                <a:ext cx="4310743" cy="4994444"/>
              </a:xfrm>
              <a:prstGeom prst="rect">
                <a:avLst/>
              </a:prstGeom>
              <a:noFill/>
            </p:spPr>
            <p:txBody>
              <a:bodyPr wrap="square" rtlCol="0">
                <a:spAutoFit/>
              </a:bodyPr>
              <a:lstStyle/>
              <a:p>
                <a:r>
                  <a:rPr lang="en-GB" sz="2400" dirty="0"/>
                  <a:t>1. In a bag of red sweets and green sweets, </a:t>
                </a:r>
                <a14:m>
                  <m:oMath xmlns:m="http://schemas.openxmlformats.org/officeDocument/2006/math">
                    <m:f>
                      <m:fPr>
                        <m:ctrlPr>
                          <a:rPr lang="en-GB" sz="2400" i="1" smtClean="0">
                            <a:latin typeface="Cambria Math" panose="02040503050406030204" pitchFamily="18" charset="0"/>
                          </a:rPr>
                        </m:ctrlPr>
                      </m:fPr>
                      <m:num>
                        <m:r>
                          <a:rPr lang="en-GB" sz="2400" b="0" i="1" smtClean="0">
                            <a:latin typeface="Cambria Math" panose="02040503050406030204" pitchFamily="18" charset="0"/>
                          </a:rPr>
                          <m:t>1</m:t>
                        </m:r>
                      </m:num>
                      <m:den>
                        <m:r>
                          <a:rPr lang="en-GB" sz="2400" b="0" i="1" smtClean="0">
                            <a:latin typeface="Cambria Math" panose="02040503050406030204" pitchFamily="18" charset="0"/>
                          </a:rPr>
                          <m:t>3</m:t>
                        </m:r>
                      </m:den>
                    </m:f>
                  </m:oMath>
                </a14:m>
                <a:r>
                  <a:rPr lang="en-GB" sz="2400" dirty="0"/>
                  <a:t> are red. Find the ratio of red to green sweets.</a:t>
                </a:r>
              </a:p>
              <a:p>
                <a:endParaRPr lang="en-GB" sz="2400" dirty="0"/>
              </a:p>
              <a:p>
                <a:r>
                  <a:rPr lang="en-GB" sz="2400" dirty="0"/>
                  <a:t>2. Al watched </a:t>
                </a:r>
                <a14:m>
                  <m:oMath xmlns:m="http://schemas.openxmlformats.org/officeDocument/2006/math">
                    <m:f>
                      <m:fPr>
                        <m:ctrlPr>
                          <a:rPr lang="en-GB" sz="2400" i="1" smtClean="0">
                            <a:latin typeface="Cambria Math" panose="02040503050406030204" pitchFamily="18" charset="0"/>
                          </a:rPr>
                        </m:ctrlPr>
                      </m:fPr>
                      <m:num>
                        <m:r>
                          <a:rPr lang="en-GB" sz="2400" b="0" i="1" smtClean="0">
                            <a:latin typeface="Cambria Math" panose="02040503050406030204" pitchFamily="18" charset="0"/>
                          </a:rPr>
                          <m:t>3</m:t>
                        </m:r>
                      </m:num>
                      <m:den>
                        <m:r>
                          <a:rPr lang="en-GB" sz="2400" b="0" i="1" smtClean="0">
                            <a:latin typeface="Cambria Math" panose="02040503050406030204" pitchFamily="18" charset="0"/>
                          </a:rPr>
                          <m:t>10</m:t>
                        </m:r>
                      </m:den>
                    </m:f>
                  </m:oMath>
                </a14:m>
                <a:r>
                  <a:rPr lang="en-GB" sz="2400" dirty="0"/>
                  <a:t> episodes in a series. Find the ratio of episodes he watched to the ones he didn’t. </a:t>
                </a:r>
              </a:p>
              <a:p>
                <a:endParaRPr lang="en-GB" sz="2400" dirty="0"/>
              </a:p>
              <a:p>
                <a:r>
                  <a:rPr lang="en-GB" sz="2400" dirty="0"/>
                  <a:t>3. </a:t>
                </a:r>
                <a14:m>
                  <m:oMath xmlns:m="http://schemas.openxmlformats.org/officeDocument/2006/math">
                    <m:f>
                      <m:fPr>
                        <m:ctrlPr>
                          <a:rPr lang="en-GB" sz="2400" i="1" smtClean="0">
                            <a:latin typeface="Cambria Math" panose="02040503050406030204" pitchFamily="18" charset="0"/>
                          </a:rPr>
                        </m:ctrlPr>
                      </m:fPr>
                      <m:num>
                        <m:r>
                          <a:rPr lang="en-GB" sz="2400" b="0" i="1" smtClean="0">
                            <a:latin typeface="Cambria Math" panose="02040503050406030204" pitchFamily="18" charset="0"/>
                          </a:rPr>
                          <m:t>1</m:t>
                        </m:r>
                      </m:num>
                      <m:den>
                        <m:r>
                          <a:rPr lang="en-GB" sz="2400" b="0" i="1" smtClean="0">
                            <a:latin typeface="Cambria Math" panose="02040503050406030204" pitchFamily="18" charset="0"/>
                          </a:rPr>
                          <m:t>8</m:t>
                        </m:r>
                      </m:den>
                    </m:f>
                  </m:oMath>
                </a14:m>
                <a:r>
                  <a:rPr lang="en-GB" sz="2400" dirty="0"/>
                  <a:t> of some counters are red, </a:t>
                </a:r>
                <a14:m>
                  <m:oMath xmlns:m="http://schemas.openxmlformats.org/officeDocument/2006/math">
                    <m:f>
                      <m:fPr>
                        <m:ctrlPr>
                          <a:rPr lang="en-GB" sz="2400" i="1">
                            <a:latin typeface="Cambria Math" panose="02040503050406030204" pitchFamily="18" charset="0"/>
                          </a:rPr>
                        </m:ctrlPr>
                      </m:fPr>
                      <m:num>
                        <m:r>
                          <a:rPr lang="en-GB" sz="2400" b="0" i="1" smtClean="0">
                            <a:latin typeface="Cambria Math" panose="02040503050406030204" pitchFamily="18" charset="0"/>
                          </a:rPr>
                          <m:t>5</m:t>
                        </m:r>
                      </m:num>
                      <m:den>
                        <m:r>
                          <a:rPr lang="en-GB" sz="2400" b="0" i="1" smtClean="0">
                            <a:latin typeface="Cambria Math" panose="02040503050406030204" pitchFamily="18" charset="0"/>
                          </a:rPr>
                          <m:t>8</m:t>
                        </m:r>
                      </m:den>
                    </m:f>
                  </m:oMath>
                </a14:m>
                <a:r>
                  <a:rPr lang="en-GB" sz="2400" dirty="0"/>
                  <a:t> are blue and the rest green. Find the ratio of red to blue to green. </a:t>
                </a:r>
              </a:p>
            </p:txBody>
          </p:sp>
        </mc:Choice>
        <mc:Fallback xmlns="">
          <p:sp>
            <p:nvSpPr>
              <p:cNvPr id="11" name="TextBox 10">
                <a:extLst>
                  <a:ext uri="{FF2B5EF4-FFF2-40B4-BE49-F238E27FC236}">
                    <a16:creationId xmlns:a16="http://schemas.microsoft.com/office/drawing/2014/main" id="{0E1E1F91-4538-4277-9332-62ACFD9211E5}"/>
                  </a:ext>
                </a:extLst>
              </p:cNvPr>
              <p:cNvSpPr txBox="1">
                <a:spLocks noRot="1" noChangeAspect="1" noMove="1" noResize="1" noEditPoints="1" noAdjustHandles="1" noChangeArrowheads="1" noChangeShapeType="1" noTextEdit="1"/>
              </p:cNvSpPr>
              <p:nvPr/>
            </p:nvSpPr>
            <p:spPr>
              <a:xfrm>
                <a:off x="6816327" y="1093710"/>
                <a:ext cx="4310743" cy="4994444"/>
              </a:xfrm>
              <a:prstGeom prst="rect">
                <a:avLst/>
              </a:prstGeom>
              <a:blipFill>
                <a:blip r:embed="rId2"/>
                <a:stretch>
                  <a:fillRect l="-2122" t="-976" r="-1414" b="-1707"/>
                </a:stretch>
              </a:blipFill>
            </p:spPr>
            <p:txBody>
              <a:bodyPr/>
              <a:lstStyle/>
              <a:p>
                <a:r>
                  <a:rPr lang="en-GB">
                    <a:noFill/>
                  </a:rPr>
                  <a:t> </a:t>
                </a:r>
              </a:p>
            </p:txBody>
          </p:sp>
        </mc:Fallback>
      </mc:AlternateContent>
      <p:grpSp>
        <p:nvGrpSpPr>
          <p:cNvPr id="10" name="Group 9">
            <a:extLst>
              <a:ext uri="{FF2B5EF4-FFF2-40B4-BE49-F238E27FC236}">
                <a16:creationId xmlns:a16="http://schemas.microsoft.com/office/drawing/2014/main" id="{45E20868-B915-5E94-7284-4202FDAF0876}"/>
              </a:ext>
            </a:extLst>
          </p:cNvPr>
          <p:cNvGrpSpPr/>
          <p:nvPr/>
        </p:nvGrpSpPr>
        <p:grpSpPr>
          <a:xfrm>
            <a:off x="4701209" y="2005567"/>
            <a:ext cx="6629401" cy="4515852"/>
            <a:chOff x="4701209" y="2005567"/>
            <a:chExt cx="6629401" cy="4515852"/>
          </a:xfrm>
        </p:grpSpPr>
        <p:sp>
          <p:nvSpPr>
            <p:cNvPr id="2" name="TextBox 1">
              <a:extLst>
                <a:ext uri="{FF2B5EF4-FFF2-40B4-BE49-F238E27FC236}">
                  <a16:creationId xmlns:a16="http://schemas.microsoft.com/office/drawing/2014/main" id="{34E6BD97-1C96-9843-D4FF-CB8A2D419134}"/>
                </a:ext>
              </a:extLst>
            </p:cNvPr>
            <p:cNvSpPr txBox="1"/>
            <p:nvPr/>
          </p:nvSpPr>
          <p:spPr>
            <a:xfrm>
              <a:off x="4701209" y="2005567"/>
              <a:ext cx="1097723" cy="4247317"/>
            </a:xfrm>
            <a:prstGeom prst="rect">
              <a:avLst/>
            </a:prstGeom>
            <a:noFill/>
          </p:spPr>
          <p:txBody>
            <a:bodyPr wrap="square" rtlCol="0">
              <a:spAutoFit/>
            </a:bodyPr>
            <a:lstStyle/>
            <a:p>
              <a:r>
                <a:rPr lang="en-GB" sz="2400" dirty="0">
                  <a:solidFill>
                    <a:srgbClr val="FF0000"/>
                  </a:solidFill>
                </a:rPr>
                <a:t>9/13</a:t>
              </a:r>
            </a:p>
            <a:p>
              <a:endParaRPr lang="en-GB" dirty="0"/>
            </a:p>
            <a:p>
              <a:endParaRPr lang="en-GB" dirty="0"/>
            </a:p>
            <a:p>
              <a:endParaRPr lang="en-GB" dirty="0"/>
            </a:p>
            <a:p>
              <a:endParaRPr lang="en-GB" dirty="0"/>
            </a:p>
            <a:p>
              <a:endParaRPr lang="en-GB" dirty="0"/>
            </a:p>
            <a:p>
              <a:endParaRPr lang="en-GB" dirty="0"/>
            </a:p>
            <a:p>
              <a:r>
                <a:rPr lang="en-GB" sz="2400" dirty="0">
                  <a:solidFill>
                    <a:srgbClr val="FF0000"/>
                  </a:solidFill>
                </a:rPr>
                <a:t>2/9</a:t>
              </a:r>
            </a:p>
            <a:p>
              <a:endParaRPr lang="en-GB" dirty="0"/>
            </a:p>
            <a:p>
              <a:endParaRPr lang="en-GB" dirty="0"/>
            </a:p>
            <a:p>
              <a:endParaRPr lang="en-GB" dirty="0"/>
            </a:p>
            <a:p>
              <a:endParaRPr lang="en-GB" dirty="0"/>
            </a:p>
            <a:p>
              <a:endParaRPr lang="en-GB" dirty="0"/>
            </a:p>
            <a:p>
              <a:r>
                <a:rPr lang="en-GB" sz="2400" dirty="0">
                  <a:solidFill>
                    <a:srgbClr val="FF0000"/>
                  </a:solidFill>
                </a:rPr>
                <a:t>4/10</a:t>
              </a:r>
            </a:p>
          </p:txBody>
        </p:sp>
        <p:sp>
          <p:nvSpPr>
            <p:cNvPr id="3" name="TextBox 2">
              <a:extLst>
                <a:ext uri="{FF2B5EF4-FFF2-40B4-BE49-F238E27FC236}">
                  <a16:creationId xmlns:a16="http://schemas.microsoft.com/office/drawing/2014/main" id="{87C70F21-A8C1-98B0-D474-8D4B9A5B8068}"/>
                </a:ext>
              </a:extLst>
            </p:cNvPr>
            <p:cNvSpPr txBox="1"/>
            <p:nvPr/>
          </p:nvSpPr>
          <p:spPr>
            <a:xfrm>
              <a:off x="10500905" y="2005567"/>
              <a:ext cx="626165" cy="461665"/>
            </a:xfrm>
            <a:prstGeom prst="rect">
              <a:avLst/>
            </a:prstGeom>
            <a:noFill/>
          </p:spPr>
          <p:txBody>
            <a:bodyPr wrap="square" rtlCol="0">
              <a:spAutoFit/>
            </a:bodyPr>
            <a:lstStyle/>
            <a:p>
              <a:r>
                <a:rPr lang="en-GB" sz="2400" dirty="0">
                  <a:solidFill>
                    <a:srgbClr val="FF0000"/>
                  </a:solidFill>
                </a:rPr>
                <a:t>1:2</a:t>
              </a:r>
            </a:p>
          </p:txBody>
        </p:sp>
        <p:sp>
          <p:nvSpPr>
            <p:cNvPr id="6" name="TextBox 5">
              <a:extLst>
                <a:ext uri="{FF2B5EF4-FFF2-40B4-BE49-F238E27FC236}">
                  <a16:creationId xmlns:a16="http://schemas.microsoft.com/office/drawing/2014/main" id="{8C2C4D7D-744C-9915-F492-16DBF8061ECF}"/>
                </a:ext>
              </a:extLst>
            </p:cNvPr>
            <p:cNvSpPr txBox="1"/>
            <p:nvPr/>
          </p:nvSpPr>
          <p:spPr>
            <a:xfrm>
              <a:off x="10500904" y="4032660"/>
              <a:ext cx="626165" cy="461665"/>
            </a:xfrm>
            <a:prstGeom prst="rect">
              <a:avLst/>
            </a:prstGeom>
            <a:noFill/>
          </p:spPr>
          <p:txBody>
            <a:bodyPr wrap="square" rtlCol="0">
              <a:spAutoFit/>
            </a:bodyPr>
            <a:lstStyle/>
            <a:p>
              <a:r>
                <a:rPr lang="en-GB" sz="2400" dirty="0">
                  <a:solidFill>
                    <a:srgbClr val="FF0000"/>
                  </a:solidFill>
                </a:rPr>
                <a:t>3:7</a:t>
              </a:r>
            </a:p>
          </p:txBody>
        </p:sp>
        <p:sp>
          <p:nvSpPr>
            <p:cNvPr id="9" name="TextBox 8">
              <a:extLst>
                <a:ext uri="{FF2B5EF4-FFF2-40B4-BE49-F238E27FC236}">
                  <a16:creationId xmlns:a16="http://schemas.microsoft.com/office/drawing/2014/main" id="{061223CE-AD36-4F28-CECA-95A5E4C981B5}"/>
                </a:ext>
              </a:extLst>
            </p:cNvPr>
            <p:cNvSpPr txBox="1"/>
            <p:nvPr/>
          </p:nvSpPr>
          <p:spPr>
            <a:xfrm>
              <a:off x="10500904" y="6059754"/>
              <a:ext cx="829706" cy="461665"/>
            </a:xfrm>
            <a:prstGeom prst="rect">
              <a:avLst/>
            </a:prstGeom>
            <a:noFill/>
          </p:spPr>
          <p:txBody>
            <a:bodyPr wrap="square" rtlCol="0">
              <a:spAutoFit/>
            </a:bodyPr>
            <a:lstStyle/>
            <a:p>
              <a:r>
                <a:rPr lang="en-GB" sz="2400" dirty="0">
                  <a:solidFill>
                    <a:srgbClr val="FF0000"/>
                  </a:solidFill>
                </a:rPr>
                <a:t>1:5:2</a:t>
              </a:r>
            </a:p>
          </p:txBody>
        </p:sp>
      </p:grpSp>
    </p:spTree>
    <p:extLst>
      <p:ext uri="{BB962C8B-B14F-4D97-AF65-F5344CB8AC3E}">
        <p14:creationId xmlns:p14="http://schemas.microsoft.com/office/powerpoint/2010/main" val="959291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54186B2-7274-4B6A-9D74-223C3A32D032}"/>
              </a:ext>
            </a:extLst>
          </p:cNvPr>
          <p:cNvSpPr txBox="1"/>
          <p:nvPr/>
        </p:nvSpPr>
        <p:spPr>
          <a:xfrm>
            <a:off x="383721" y="285750"/>
            <a:ext cx="3396343" cy="369332"/>
          </a:xfrm>
          <a:prstGeom prst="rect">
            <a:avLst/>
          </a:prstGeom>
          <a:noFill/>
        </p:spPr>
        <p:txBody>
          <a:bodyPr wrap="square" rtlCol="0">
            <a:spAutoFit/>
          </a:bodyPr>
          <a:lstStyle/>
          <a:p>
            <a:r>
              <a:rPr lang="en-GB" dirty="0"/>
              <a:t>November 21 Paper 2</a:t>
            </a:r>
          </a:p>
        </p:txBody>
      </p:sp>
      <p:pic>
        <p:nvPicPr>
          <p:cNvPr id="6" name="Picture 2" descr="Image result for calculator symbols">
            <a:extLst>
              <a:ext uri="{FF2B5EF4-FFF2-40B4-BE49-F238E27FC236}">
                <a16:creationId xmlns:a16="http://schemas.microsoft.com/office/drawing/2014/main" id="{D88BDD0C-EB07-4638-B6F5-6B973A42ACB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0005"/>
          <a:stretch/>
        </p:blipFill>
        <p:spPr bwMode="auto">
          <a:xfrm>
            <a:off x="295564" y="730358"/>
            <a:ext cx="998142" cy="96873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51EBFC2D-C78B-5F77-C9BC-9F4320F305AF}"/>
              </a:ext>
            </a:extLst>
          </p:cNvPr>
          <p:cNvPicPr>
            <a:picLocks noChangeAspect="1"/>
          </p:cNvPicPr>
          <p:nvPr/>
        </p:nvPicPr>
        <p:blipFill>
          <a:blip r:embed="rId3"/>
          <a:stretch>
            <a:fillRect/>
          </a:stretch>
        </p:blipFill>
        <p:spPr>
          <a:xfrm>
            <a:off x="1471612" y="2105025"/>
            <a:ext cx="9248775" cy="2647950"/>
          </a:xfrm>
          <a:prstGeom prst="rect">
            <a:avLst/>
          </a:prstGeom>
        </p:spPr>
      </p:pic>
    </p:spTree>
    <p:extLst>
      <p:ext uri="{BB962C8B-B14F-4D97-AF65-F5344CB8AC3E}">
        <p14:creationId xmlns:p14="http://schemas.microsoft.com/office/powerpoint/2010/main" val="3025400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496C3E-DC90-4595-A995-12696B5F6020}"/>
              </a:ext>
            </a:extLst>
          </p:cNvPr>
          <p:cNvSpPr>
            <a:spLocks noGrp="1"/>
          </p:cNvSpPr>
          <p:nvPr>
            <p:ph type="title"/>
          </p:nvPr>
        </p:nvSpPr>
        <p:spPr>
          <a:xfrm>
            <a:off x="2134177" y="171163"/>
            <a:ext cx="7886700" cy="1325563"/>
          </a:xfrm>
        </p:spPr>
        <p:txBody>
          <a:bodyPr/>
          <a:lstStyle/>
          <a:p>
            <a:pPr algn="ctr"/>
            <a:r>
              <a:rPr lang="en-GB" u="sng" dirty="0"/>
              <a:t>Dividing in a Given Ratio</a:t>
            </a:r>
          </a:p>
        </p:txBody>
      </p:sp>
      <p:sp>
        <p:nvSpPr>
          <p:cNvPr id="5" name="Rounded Rectangle 7">
            <a:extLst>
              <a:ext uri="{FF2B5EF4-FFF2-40B4-BE49-F238E27FC236}">
                <a16:creationId xmlns:a16="http://schemas.microsoft.com/office/drawing/2014/main" id="{9FE3867A-1F5F-49D9-9EB3-B4E6530AEA7F}"/>
              </a:ext>
            </a:extLst>
          </p:cNvPr>
          <p:cNvSpPr/>
          <p:nvPr/>
        </p:nvSpPr>
        <p:spPr>
          <a:xfrm>
            <a:off x="1542473" y="1791854"/>
            <a:ext cx="9531928" cy="204104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D4ED428E-974A-463C-B211-6C0D117F33DB}"/>
              </a:ext>
            </a:extLst>
          </p:cNvPr>
          <p:cNvSpPr txBox="1"/>
          <p:nvPr/>
        </p:nvSpPr>
        <p:spPr>
          <a:xfrm>
            <a:off x="1773381" y="2350711"/>
            <a:ext cx="9023928" cy="461665"/>
          </a:xfrm>
          <a:prstGeom prst="rect">
            <a:avLst/>
          </a:prstGeom>
          <a:noFill/>
        </p:spPr>
        <p:txBody>
          <a:bodyPr wrap="square" rtlCol="0">
            <a:spAutoFit/>
          </a:bodyPr>
          <a:lstStyle/>
          <a:p>
            <a:pPr algn="ctr"/>
            <a:r>
              <a:rPr lang="en-GB" sz="2400" dirty="0"/>
              <a:t>Share £15 in the ratio 2:3</a:t>
            </a:r>
          </a:p>
        </p:txBody>
      </p:sp>
      <p:sp>
        <p:nvSpPr>
          <p:cNvPr id="8" name="TextBox 7">
            <a:extLst>
              <a:ext uri="{FF2B5EF4-FFF2-40B4-BE49-F238E27FC236}">
                <a16:creationId xmlns:a16="http://schemas.microsoft.com/office/drawing/2014/main" id="{CBC1F4F3-8B7F-47EC-A02F-B34A9525C11E}"/>
              </a:ext>
            </a:extLst>
          </p:cNvPr>
          <p:cNvSpPr txBox="1"/>
          <p:nvPr/>
        </p:nvSpPr>
        <p:spPr>
          <a:xfrm>
            <a:off x="1796473" y="4747485"/>
            <a:ext cx="9023928" cy="461665"/>
          </a:xfrm>
          <a:prstGeom prst="rect">
            <a:avLst/>
          </a:prstGeom>
          <a:noFill/>
        </p:spPr>
        <p:txBody>
          <a:bodyPr wrap="square" rtlCol="0">
            <a:spAutoFit/>
          </a:bodyPr>
          <a:lstStyle/>
          <a:p>
            <a:pPr algn="ctr"/>
            <a:r>
              <a:rPr lang="en-GB" sz="2400" dirty="0"/>
              <a:t>Share £420 in the ratio 1:5</a:t>
            </a:r>
          </a:p>
        </p:txBody>
      </p:sp>
      <p:sp>
        <p:nvSpPr>
          <p:cNvPr id="9" name="Rounded Rectangle 8">
            <a:extLst>
              <a:ext uri="{FF2B5EF4-FFF2-40B4-BE49-F238E27FC236}">
                <a16:creationId xmlns:a16="http://schemas.microsoft.com/office/drawing/2014/main" id="{690DD8D9-AD8A-4F4E-96A4-1E15A0A5FB04}"/>
              </a:ext>
            </a:extLst>
          </p:cNvPr>
          <p:cNvSpPr/>
          <p:nvPr/>
        </p:nvSpPr>
        <p:spPr>
          <a:xfrm>
            <a:off x="1542473" y="4202231"/>
            <a:ext cx="9531928" cy="2013839"/>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12958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1">
            <a:extLst>
              <a:ext uri="{FF2B5EF4-FFF2-40B4-BE49-F238E27FC236}">
                <a16:creationId xmlns:a16="http://schemas.microsoft.com/office/drawing/2014/main" id="{A87D4E86-EFD1-41D6-8026-A05BC59BC09B}"/>
              </a:ext>
            </a:extLst>
          </p:cNvPr>
          <p:cNvSpPr/>
          <p:nvPr/>
        </p:nvSpPr>
        <p:spPr>
          <a:xfrm>
            <a:off x="641670" y="1161875"/>
            <a:ext cx="5157261" cy="4966378"/>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ounded Rectangle 12">
            <a:extLst>
              <a:ext uri="{FF2B5EF4-FFF2-40B4-BE49-F238E27FC236}">
                <a16:creationId xmlns:a16="http://schemas.microsoft.com/office/drawing/2014/main" id="{6E2B46E4-15D9-4686-9FFE-BC565EF74FA4}"/>
              </a:ext>
            </a:extLst>
          </p:cNvPr>
          <p:cNvSpPr/>
          <p:nvPr/>
        </p:nvSpPr>
        <p:spPr>
          <a:xfrm>
            <a:off x="6393069" y="971549"/>
            <a:ext cx="5157261" cy="536257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itle 1">
            <a:extLst>
              <a:ext uri="{FF2B5EF4-FFF2-40B4-BE49-F238E27FC236}">
                <a16:creationId xmlns:a16="http://schemas.microsoft.com/office/drawing/2014/main" id="{3D19355B-BE63-4DD3-B927-A5907BDE9E00}"/>
              </a:ext>
            </a:extLst>
          </p:cNvPr>
          <p:cNvSpPr>
            <a:spLocks noGrp="1"/>
          </p:cNvSpPr>
          <p:nvPr>
            <p:ph type="title"/>
          </p:nvPr>
        </p:nvSpPr>
        <p:spPr>
          <a:xfrm>
            <a:off x="2344882" y="18875"/>
            <a:ext cx="6172200" cy="1143000"/>
          </a:xfrm>
        </p:spPr>
        <p:txBody>
          <a:bodyPr/>
          <a:lstStyle/>
          <a:p>
            <a:r>
              <a:rPr lang="en-GB" dirty="0"/>
              <a:t>Your turn…</a:t>
            </a:r>
          </a:p>
        </p:txBody>
      </p:sp>
      <p:sp>
        <p:nvSpPr>
          <p:cNvPr id="7" name="TextBox 6">
            <a:extLst>
              <a:ext uri="{FF2B5EF4-FFF2-40B4-BE49-F238E27FC236}">
                <a16:creationId xmlns:a16="http://schemas.microsoft.com/office/drawing/2014/main" id="{BA487039-322B-4C1D-BB64-41C76BDC94A7}"/>
              </a:ext>
            </a:extLst>
          </p:cNvPr>
          <p:cNvSpPr txBox="1"/>
          <p:nvPr/>
        </p:nvSpPr>
        <p:spPr>
          <a:xfrm>
            <a:off x="767858" y="1541141"/>
            <a:ext cx="4904883" cy="4154984"/>
          </a:xfrm>
          <a:prstGeom prst="rect">
            <a:avLst/>
          </a:prstGeom>
          <a:noFill/>
        </p:spPr>
        <p:txBody>
          <a:bodyPr wrap="square" rtlCol="0">
            <a:spAutoFit/>
          </a:bodyPr>
          <a:lstStyle/>
          <a:p>
            <a:r>
              <a:rPr lang="en-GB" sz="2400" dirty="0"/>
              <a:t>1. Find the largest share when each amount below if divided in the given ratio.</a:t>
            </a:r>
          </a:p>
          <a:p>
            <a:pPr marL="342900" indent="-342900">
              <a:buAutoNum type="alphaLcParenR"/>
            </a:pPr>
            <a:r>
              <a:rPr lang="en-GB" sz="2400" dirty="0"/>
              <a:t>£30 in the ratio 1 : 4</a:t>
            </a:r>
          </a:p>
          <a:p>
            <a:pPr marL="342900" indent="-342900">
              <a:buAutoNum type="alphaLcParenR"/>
            </a:pPr>
            <a:r>
              <a:rPr lang="en-GB" sz="2400" dirty="0"/>
              <a:t>42g in the ratio 4 : 2</a:t>
            </a:r>
          </a:p>
          <a:p>
            <a:pPr marL="342900" indent="-342900">
              <a:buAutoNum type="alphaLcParenR"/>
            </a:pPr>
            <a:r>
              <a:rPr lang="en-GB" sz="2400" dirty="0"/>
              <a:t>150kg in the ratio 3 : 7</a:t>
            </a:r>
          </a:p>
          <a:p>
            <a:endParaRPr lang="en-GB" sz="2400" dirty="0"/>
          </a:p>
          <a:p>
            <a:r>
              <a:rPr lang="en-GB" sz="2400" dirty="0"/>
              <a:t>2. There are 121 dogs at a show. For every 11 dogs at the show, 9 are male. How many male and how many female dogs are at the show?</a:t>
            </a:r>
          </a:p>
        </p:txBody>
      </p:sp>
      <p:sp>
        <p:nvSpPr>
          <p:cNvPr id="8" name="TextBox 7">
            <a:extLst>
              <a:ext uri="{FF2B5EF4-FFF2-40B4-BE49-F238E27FC236}">
                <a16:creationId xmlns:a16="http://schemas.microsoft.com/office/drawing/2014/main" id="{5E0C7D3D-6AF5-42E5-BB6E-A15C1E254EE6}"/>
              </a:ext>
            </a:extLst>
          </p:cNvPr>
          <p:cNvSpPr txBox="1"/>
          <p:nvPr/>
        </p:nvSpPr>
        <p:spPr>
          <a:xfrm>
            <a:off x="6569613" y="1234606"/>
            <a:ext cx="4804171" cy="4893647"/>
          </a:xfrm>
          <a:prstGeom prst="rect">
            <a:avLst/>
          </a:prstGeom>
          <a:noFill/>
        </p:spPr>
        <p:txBody>
          <a:bodyPr wrap="square" rtlCol="0">
            <a:spAutoFit/>
          </a:bodyPr>
          <a:lstStyle/>
          <a:p>
            <a:r>
              <a:rPr lang="en-GB" sz="2400" dirty="0"/>
              <a:t>1. The angles in a triangle are in the ratio 2 : 1 : 3. Find the sizes of three angles. </a:t>
            </a:r>
          </a:p>
          <a:p>
            <a:endParaRPr lang="en-GB" sz="2400" dirty="0"/>
          </a:p>
          <a:p>
            <a:r>
              <a:rPr lang="en-GB" sz="2400" dirty="0"/>
              <a:t>2. The four angles in a quadrilateral are in the ratio 1 : 5 : 2 : 4. Calculate the sizes of all four angles.</a:t>
            </a:r>
          </a:p>
          <a:p>
            <a:endParaRPr lang="en-GB" sz="2400" dirty="0"/>
          </a:p>
          <a:p>
            <a:r>
              <a:rPr lang="en-GB" sz="2400" dirty="0"/>
              <a:t>3. A rope is cut into three pieces in the ratio 2 : 1 : 4. The third piece is 22cm longer than the first piece. What is the length of the second piece?</a:t>
            </a:r>
          </a:p>
        </p:txBody>
      </p:sp>
      <p:grpSp>
        <p:nvGrpSpPr>
          <p:cNvPr id="12" name="Group 11">
            <a:extLst>
              <a:ext uri="{FF2B5EF4-FFF2-40B4-BE49-F238E27FC236}">
                <a16:creationId xmlns:a16="http://schemas.microsoft.com/office/drawing/2014/main" id="{CBCC9857-F033-9884-EA4D-EB5E23180584}"/>
              </a:ext>
            </a:extLst>
          </p:cNvPr>
          <p:cNvGrpSpPr/>
          <p:nvPr/>
        </p:nvGrpSpPr>
        <p:grpSpPr>
          <a:xfrm>
            <a:off x="4502426" y="1958009"/>
            <a:ext cx="7384774" cy="4109310"/>
            <a:chOff x="4502426" y="1958009"/>
            <a:chExt cx="7384774" cy="4109310"/>
          </a:xfrm>
        </p:grpSpPr>
        <p:sp>
          <p:nvSpPr>
            <p:cNvPr id="2" name="TextBox 1">
              <a:extLst>
                <a:ext uri="{FF2B5EF4-FFF2-40B4-BE49-F238E27FC236}">
                  <a16:creationId xmlns:a16="http://schemas.microsoft.com/office/drawing/2014/main" id="{62758847-9D91-5DB2-69BA-345498096ACB}"/>
                </a:ext>
              </a:extLst>
            </p:cNvPr>
            <p:cNvSpPr txBox="1"/>
            <p:nvPr/>
          </p:nvSpPr>
          <p:spPr>
            <a:xfrm>
              <a:off x="4502426" y="2613991"/>
              <a:ext cx="1003851" cy="1200329"/>
            </a:xfrm>
            <a:prstGeom prst="rect">
              <a:avLst/>
            </a:prstGeom>
            <a:noFill/>
          </p:spPr>
          <p:txBody>
            <a:bodyPr wrap="square" rtlCol="0">
              <a:spAutoFit/>
            </a:bodyPr>
            <a:lstStyle/>
            <a:p>
              <a:r>
                <a:rPr lang="en-GB" sz="2400" dirty="0">
                  <a:solidFill>
                    <a:srgbClr val="FF0000"/>
                  </a:solidFill>
                </a:rPr>
                <a:t>£24</a:t>
              </a:r>
            </a:p>
            <a:p>
              <a:r>
                <a:rPr lang="en-GB" sz="2400" dirty="0">
                  <a:solidFill>
                    <a:srgbClr val="FF0000"/>
                  </a:solidFill>
                </a:rPr>
                <a:t>28g</a:t>
              </a:r>
            </a:p>
            <a:p>
              <a:r>
                <a:rPr lang="en-GB" sz="2400" dirty="0">
                  <a:solidFill>
                    <a:srgbClr val="FF0000"/>
                  </a:solidFill>
                </a:rPr>
                <a:t>105kg</a:t>
              </a:r>
            </a:p>
          </p:txBody>
        </p:sp>
        <p:sp>
          <p:nvSpPr>
            <p:cNvPr id="3" name="TextBox 2">
              <a:extLst>
                <a:ext uri="{FF2B5EF4-FFF2-40B4-BE49-F238E27FC236}">
                  <a16:creationId xmlns:a16="http://schemas.microsoft.com/office/drawing/2014/main" id="{49BA7706-EFF3-9061-4210-AB5B2D3DE77A}"/>
                </a:ext>
              </a:extLst>
            </p:cNvPr>
            <p:cNvSpPr txBox="1"/>
            <p:nvPr/>
          </p:nvSpPr>
          <p:spPr>
            <a:xfrm>
              <a:off x="4502426" y="5204067"/>
              <a:ext cx="941715" cy="461665"/>
            </a:xfrm>
            <a:prstGeom prst="rect">
              <a:avLst/>
            </a:prstGeom>
            <a:noFill/>
          </p:spPr>
          <p:txBody>
            <a:bodyPr wrap="square" rtlCol="0">
              <a:spAutoFit/>
            </a:bodyPr>
            <a:lstStyle/>
            <a:p>
              <a:r>
                <a:rPr lang="en-GB" sz="2400" dirty="0">
                  <a:solidFill>
                    <a:srgbClr val="FF0000"/>
                  </a:solidFill>
                </a:rPr>
                <a:t>99:22</a:t>
              </a:r>
            </a:p>
          </p:txBody>
        </p:sp>
        <p:sp>
          <p:nvSpPr>
            <p:cNvPr id="9" name="TextBox 8">
              <a:extLst>
                <a:ext uri="{FF2B5EF4-FFF2-40B4-BE49-F238E27FC236}">
                  <a16:creationId xmlns:a16="http://schemas.microsoft.com/office/drawing/2014/main" id="{39669FFB-B158-9EA8-39DC-A2B27B86EC2F}"/>
                </a:ext>
              </a:extLst>
            </p:cNvPr>
            <p:cNvSpPr txBox="1"/>
            <p:nvPr/>
          </p:nvSpPr>
          <p:spPr>
            <a:xfrm>
              <a:off x="9847118" y="1958009"/>
              <a:ext cx="1321905" cy="461665"/>
            </a:xfrm>
            <a:prstGeom prst="rect">
              <a:avLst/>
            </a:prstGeom>
            <a:noFill/>
          </p:spPr>
          <p:txBody>
            <a:bodyPr wrap="square" rtlCol="0">
              <a:spAutoFit/>
            </a:bodyPr>
            <a:lstStyle/>
            <a:p>
              <a:r>
                <a:rPr lang="en-GB" sz="2400" dirty="0">
                  <a:solidFill>
                    <a:srgbClr val="FF0000"/>
                  </a:solidFill>
                </a:rPr>
                <a:t>60:30:90</a:t>
              </a:r>
            </a:p>
          </p:txBody>
        </p:sp>
        <p:sp>
          <p:nvSpPr>
            <p:cNvPr id="10" name="TextBox 9">
              <a:extLst>
                <a:ext uri="{FF2B5EF4-FFF2-40B4-BE49-F238E27FC236}">
                  <a16:creationId xmlns:a16="http://schemas.microsoft.com/office/drawing/2014/main" id="{06C450F3-1252-88B4-3DB3-741497B2D896}"/>
                </a:ext>
              </a:extLst>
            </p:cNvPr>
            <p:cNvSpPr txBox="1"/>
            <p:nvPr/>
          </p:nvSpPr>
          <p:spPr>
            <a:xfrm>
              <a:off x="9847118" y="3450596"/>
              <a:ext cx="2040082" cy="461665"/>
            </a:xfrm>
            <a:prstGeom prst="rect">
              <a:avLst/>
            </a:prstGeom>
            <a:noFill/>
          </p:spPr>
          <p:txBody>
            <a:bodyPr wrap="square" rtlCol="0">
              <a:spAutoFit/>
            </a:bodyPr>
            <a:lstStyle/>
            <a:p>
              <a:r>
                <a:rPr lang="en-GB" sz="2400" dirty="0">
                  <a:solidFill>
                    <a:srgbClr val="FF0000"/>
                  </a:solidFill>
                </a:rPr>
                <a:t>30:150:60:120</a:t>
              </a:r>
            </a:p>
          </p:txBody>
        </p:sp>
        <p:sp>
          <p:nvSpPr>
            <p:cNvPr id="11" name="TextBox 10">
              <a:extLst>
                <a:ext uri="{FF2B5EF4-FFF2-40B4-BE49-F238E27FC236}">
                  <a16:creationId xmlns:a16="http://schemas.microsoft.com/office/drawing/2014/main" id="{87B329F6-167B-E8D0-78E3-39410CA4BB13}"/>
                </a:ext>
              </a:extLst>
            </p:cNvPr>
            <p:cNvSpPr txBox="1"/>
            <p:nvPr/>
          </p:nvSpPr>
          <p:spPr>
            <a:xfrm>
              <a:off x="9847118" y="5605654"/>
              <a:ext cx="907021" cy="461665"/>
            </a:xfrm>
            <a:prstGeom prst="rect">
              <a:avLst/>
            </a:prstGeom>
            <a:noFill/>
          </p:spPr>
          <p:txBody>
            <a:bodyPr wrap="square" rtlCol="0">
              <a:spAutoFit/>
            </a:bodyPr>
            <a:lstStyle/>
            <a:p>
              <a:r>
                <a:rPr lang="en-GB" sz="2400" dirty="0">
                  <a:solidFill>
                    <a:srgbClr val="FF0000"/>
                  </a:solidFill>
                </a:rPr>
                <a:t>11cm</a:t>
              </a:r>
            </a:p>
          </p:txBody>
        </p:sp>
      </p:grpSp>
    </p:spTree>
    <p:extLst>
      <p:ext uri="{BB962C8B-B14F-4D97-AF65-F5344CB8AC3E}">
        <p14:creationId xmlns:p14="http://schemas.microsoft.com/office/powerpoint/2010/main" val="794212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54186B2-7274-4B6A-9D74-223C3A32D032}"/>
              </a:ext>
            </a:extLst>
          </p:cNvPr>
          <p:cNvSpPr txBox="1"/>
          <p:nvPr/>
        </p:nvSpPr>
        <p:spPr>
          <a:xfrm>
            <a:off x="383721" y="285750"/>
            <a:ext cx="3396343" cy="369332"/>
          </a:xfrm>
          <a:prstGeom prst="rect">
            <a:avLst/>
          </a:prstGeom>
          <a:noFill/>
        </p:spPr>
        <p:txBody>
          <a:bodyPr wrap="square" rtlCol="0">
            <a:spAutoFit/>
          </a:bodyPr>
          <a:lstStyle/>
          <a:p>
            <a:r>
              <a:rPr lang="en-GB" dirty="0"/>
              <a:t>November 21 Paper 3</a:t>
            </a:r>
          </a:p>
        </p:txBody>
      </p:sp>
      <p:pic>
        <p:nvPicPr>
          <p:cNvPr id="6" name="Picture 2" descr="Image result for calculator symbols">
            <a:extLst>
              <a:ext uri="{FF2B5EF4-FFF2-40B4-BE49-F238E27FC236}">
                <a16:creationId xmlns:a16="http://schemas.microsoft.com/office/drawing/2014/main" id="{D88BDD0C-EB07-4638-B6F5-6B973A42ACB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0005"/>
          <a:stretch/>
        </p:blipFill>
        <p:spPr bwMode="auto">
          <a:xfrm>
            <a:off x="295564" y="730358"/>
            <a:ext cx="998142" cy="96873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2612C426-94CD-8708-ED63-B1496DF1FFC2}"/>
              </a:ext>
            </a:extLst>
          </p:cNvPr>
          <p:cNvPicPr>
            <a:picLocks noChangeAspect="1"/>
          </p:cNvPicPr>
          <p:nvPr/>
        </p:nvPicPr>
        <p:blipFill>
          <a:blip r:embed="rId3"/>
          <a:stretch>
            <a:fillRect/>
          </a:stretch>
        </p:blipFill>
        <p:spPr>
          <a:xfrm>
            <a:off x="1485900" y="2809875"/>
            <a:ext cx="9220200" cy="1238250"/>
          </a:xfrm>
          <a:prstGeom prst="rect">
            <a:avLst/>
          </a:prstGeom>
        </p:spPr>
      </p:pic>
    </p:spTree>
    <p:extLst>
      <p:ext uri="{BB962C8B-B14F-4D97-AF65-F5344CB8AC3E}">
        <p14:creationId xmlns:p14="http://schemas.microsoft.com/office/powerpoint/2010/main" val="14236875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18E8B4C-D041-48E8-908A-A61AC62A9430}"/>
              </a:ext>
            </a:extLst>
          </p:cNvPr>
          <p:cNvSpPr txBox="1"/>
          <p:nvPr/>
        </p:nvSpPr>
        <p:spPr>
          <a:xfrm>
            <a:off x="383721" y="285750"/>
            <a:ext cx="3396343" cy="369332"/>
          </a:xfrm>
          <a:prstGeom prst="rect">
            <a:avLst/>
          </a:prstGeom>
          <a:noFill/>
        </p:spPr>
        <p:txBody>
          <a:bodyPr wrap="square" rtlCol="0">
            <a:spAutoFit/>
          </a:bodyPr>
          <a:lstStyle/>
          <a:p>
            <a:r>
              <a:rPr lang="en-GB" dirty="0"/>
              <a:t>November 20 Paper 1</a:t>
            </a:r>
          </a:p>
        </p:txBody>
      </p:sp>
      <p:pic>
        <p:nvPicPr>
          <p:cNvPr id="7" name="Picture 2" descr="Image result for calculator symbols">
            <a:extLst>
              <a:ext uri="{FF2B5EF4-FFF2-40B4-BE49-F238E27FC236}">
                <a16:creationId xmlns:a16="http://schemas.microsoft.com/office/drawing/2014/main" id="{86B07FDE-947D-4D77-82B8-23A3D8DBC16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0005"/>
          <a:stretch/>
        </p:blipFill>
        <p:spPr bwMode="auto">
          <a:xfrm>
            <a:off x="428876" y="739594"/>
            <a:ext cx="998142" cy="968736"/>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a:extLst>
              <a:ext uri="{FF2B5EF4-FFF2-40B4-BE49-F238E27FC236}">
                <a16:creationId xmlns:a16="http://schemas.microsoft.com/office/drawing/2014/main" id="{1E4E0D44-2CE1-447D-8791-BCF5BBB1FDAD}"/>
              </a:ext>
            </a:extLst>
          </p:cNvPr>
          <p:cNvCxnSpPr/>
          <p:nvPr/>
        </p:nvCxnSpPr>
        <p:spPr>
          <a:xfrm>
            <a:off x="212436" y="889721"/>
            <a:ext cx="1422400" cy="70817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4F7C052-C428-4491-AD71-566081083ED7}"/>
              </a:ext>
            </a:extLst>
          </p:cNvPr>
          <p:cNvCxnSpPr/>
          <p:nvPr/>
        </p:nvCxnSpPr>
        <p:spPr>
          <a:xfrm flipV="1">
            <a:off x="295564" y="889721"/>
            <a:ext cx="1339272" cy="70817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056EDEA4-3DE8-3D6D-646B-651198B7181E}"/>
              </a:ext>
            </a:extLst>
          </p:cNvPr>
          <p:cNvPicPr>
            <a:picLocks noChangeAspect="1"/>
          </p:cNvPicPr>
          <p:nvPr/>
        </p:nvPicPr>
        <p:blipFill>
          <a:blip r:embed="rId3"/>
          <a:stretch>
            <a:fillRect/>
          </a:stretch>
        </p:blipFill>
        <p:spPr>
          <a:xfrm>
            <a:off x="1490662" y="1832530"/>
            <a:ext cx="9210675" cy="3581400"/>
          </a:xfrm>
          <a:prstGeom prst="rect">
            <a:avLst/>
          </a:prstGeom>
        </p:spPr>
      </p:pic>
    </p:spTree>
    <p:extLst>
      <p:ext uri="{BB962C8B-B14F-4D97-AF65-F5344CB8AC3E}">
        <p14:creationId xmlns:p14="http://schemas.microsoft.com/office/powerpoint/2010/main" val="4193331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20437" y="1408831"/>
            <a:ext cx="10788072" cy="2680862"/>
          </a:xfrm>
          <a:prstGeom prst="rect">
            <a:avLst/>
          </a:prstGeom>
          <a:noFill/>
        </p:spPr>
        <p:txBody>
          <a:bodyPr wrap="square" rtlCol="0">
            <a:spAutoFit/>
          </a:bodyPr>
          <a:lstStyle/>
          <a:p>
            <a:r>
              <a:rPr lang="en-GB" sz="2400" b="1" dirty="0">
                <a:cs typeface="Times New Roman" panose="02020603050405020304" pitchFamily="18" charset="0"/>
              </a:rPr>
              <a:t>Learning Objectives</a:t>
            </a:r>
          </a:p>
          <a:p>
            <a:r>
              <a:rPr lang="en-GB" sz="2400" dirty="0">
                <a:cs typeface="Times New Roman" panose="02020603050405020304" pitchFamily="18" charset="0"/>
              </a:rPr>
              <a:t>To be able to :</a:t>
            </a:r>
          </a:p>
          <a:p>
            <a:pPr marL="285750" indent="-285750">
              <a:buFont typeface="Arial" panose="020B0604020202020204" pitchFamily="34" charset="0"/>
              <a:buChar char="•"/>
            </a:pPr>
            <a:r>
              <a:rPr lang="en-US" sz="2400" dirty="0">
                <a:cs typeface="Times New Roman" panose="02020603050405020304" pitchFamily="18" charset="0"/>
              </a:rPr>
              <a:t>To be able to use ratio notation, including reduction to simplest form</a:t>
            </a:r>
          </a:p>
          <a:p>
            <a:pPr marL="285750" indent="-285750">
              <a:buFont typeface="Arial" panose="020B0604020202020204" pitchFamily="34" charset="0"/>
              <a:buChar char="•"/>
            </a:pPr>
            <a:r>
              <a:rPr lang="en-US" sz="2400" dirty="0">
                <a:cs typeface="Times New Roman" panose="02020603050405020304" pitchFamily="18" charset="0"/>
              </a:rPr>
              <a:t>To be able to divide a given quantity into two parts in given part : part or part : whole ratio</a:t>
            </a:r>
          </a:p>
          <a:p>
            <a:pPr marL="285750" indent="-285750">
              <a:buFont typeface="Arial" panose="020B0604020202020204" pitchFamily="34" charset="0"/>
              <a:buChar char="•"/>
            </a:pPr>
            <a:r>
              <a:rPr lang="en-US" sz="2400" dirty="0">
                <a:cs typeface="Times New Roman" panose="02020603050405020304" pitchFamily="18" charset="0"/>
              </a:rPr>
              <a:t>To be able to write ratios in the form 1:n</a:t>
            </a:r>
          </a:p>
          <a:p>
            <a:pPr marL="285750" indent="-285750">
              <a:lnSpc>
                <a:spcPct val="150000"/>
              </a:lnSpc>
              <a:buFont typeface="Arial" panose="020B0604020202020204" pitchFamily="34" charset="0"/>
              <a:buChar char="•"/>
            </a:pPr>
            <a:endParaRPr lang="en-GB" dirty="0">
              <a:cs typeface="Times New Roman" panose="02020603050405020304" pitchFamily="18" charset="0"/>
            </a:endParaRPr>
          </a:p>
        </p:txBody>
      </p:sp>
      <p:sp>
        <p:nvSpPr>
          <p:cNvPr id="5" name="Rounded Rectangle 4"/>
          <p:cNvSpPr/>
          <p:nvPr/>
        </p:nvSpPr>
        <p:spPr>
          <a:xfrm>
            <a:off x="471055" y="1256145"/>
            <a:ext cx="11286836" cy="2645690"/>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6" name="Rounded Rectangle 5"/>
          <p:cNvSpPr/>
          <p:nvPr/>
        </p:nvSpPr>
        <p:spPr>
          <a:xfrm>
            <a:off x="471055" y="4514849"/>
            <a:ext cx="11286836" cy="1894115"/>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7" name="Title 1"/>
          <p:cNvSpPr>
            <a:spLocks noGrp="1"/>
          </p:cNvSpPr>
          <p:nvPr>
            <p:ph type="ctrTitle"/>
          </p:nvPr>
        </p:nvSpPr>
        <p:spPr>
          <a:xfrm>
            <a:off x="1533237" y="134072"/>
            <a:ext cx="9144000" cy="992764"/>
          </a:xfrm>
        </p:spPr>
        <p:txBody>
          <a:bodyPr>
            <a:normAutofit/>
          </a:bodyPr>
          <a:lstStyle/>
          <a:p>
            <a:r>
              <a:rPr lang="en-GB" u="sng" dirty="0"/>
              <a:t>Ratio</a:t>
            </a:r>
            <a:endParaRPr lang="en-GB" b="1" u="sng" dirty="0"/>
          </a:p>
        </p:txBody>
      </p:sp>
      <p:sp>
        <p:nvSpPr>
          <p:cNvPr id="3" name="TextBox 2">
            <a:extLst>
              <a:ext uri="{FF2B5EF4-FFF2-40B4-BE49-F238E27FC236}">
                <a16:creationId xmlns:a16="http://schemas.microsoft.com/office/drawing/2014/main" id="{DDB55BA4-BEF6-9CDE-D282-FEAA7975830A}"/>
              </a:ext>
            </a:extLst>
          </p:cNvPr>
          <p:cNvSpPr txBox="1"/>
          <p:nvPr/>
        </p:nvSpPr>
        <p:spPr>
          <a:xfrm>
            <a:off x="720437" y="4677076"/>
            <a:ext cx="10458450" cy="1569660"/>
          </a:xfrm>
          <a:prstGeom prst="rect">
            <a:avLst/>
          </a:prstGeom>
          <a:noFill/>
        </p:spPr>
        <p:txBody>
          <a:bodyPr wrap="square" rtlCol="0">
            <a:spAutoFit/>
          </a:bodyPr>
          <a:lstStyle/>
          <a:p>
            <a:pPr marL="342900" indent="-342900">
              <a:buAutoNum type="arabicPeriod"/>
            </a:pPr>
            <a:r>
              <a:rPr lang="en-GB" sz="2400" b="1" dirty="0"/>
              <a:t>Without </a:t>
            </a:r>
            <a:r>
              <a:rPr lang="en-GB" sz="2400" dirty="0"/>
              <a:t>a calculator, find 17% of 80</a:t>
            </a:r>
          </a:p>
          <a:p>
            <a:pPr marL="342900" indent="-342900">
              <a:buAutoNum type="arabicPeriod"/>
            </a:pPr>
            <a:r>
              <a:rPr lang="en-GB" sz="2400" b="1" dirty="0"/>
              <a:t>With </a:t>
            </a:r>
            <a:r>
              <a:rPr lang="en-GB" sz="2400" dirty="0"/>
              <a:t>a calculator, find 192% of 76.8</a:t>
            </a:r>
          </a:p>
          <a:p>
            <a:pPr marL="342900" indent="-342900">
              <a:buAutoNum type="arabicPeriod"/>
            </a:pPr>
            <a:r>
              <a:rPr lang="en-GB" sz="2400" dirty="0"/>
              <a:t>If Claude invests £500 in a bank account at an interest rate of 6% per year, how much will he have in his account at the end of 2 years?</a:t>
            </a:r>
          </a:p>
        </p:txBody>
      </p:sp>
    </p:spTree>
    <p:extLst>
      <p:ext uri="{BB962C8B-B14F-4D97-AF65-F5344CB8AC3E}">
        <p14:creationId xmlns:p14="http://schemas.microsoft.com/office/powerpoint/2010/main" val="1471019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5C7F4-559B-ED83-00CA-5FD7C91D65A7}"/>
              </a:ext>
            </a:extLst>
          </p:cNvPr>
          <p:cNvSpPr>
            <a:spLocks noGrp="1"/>
          </p:cNvSpPr>
          <p:nvPr>
            <p:ph type="title"/>
          </p:nvPr>
        </p:nvSpPr>
        <p:spPr/>
        <p:txBody>
          <a:bodyPr/>
          <a:lstStyle/>
          <a:p>
            <a:r>
              <a:rPr lang="en-US" dirty="0">
                <a:cs typeface="Calibri Light"/>
              </a:rPr>
              <a:t>HOOK</a:t>
            </a:r>
            <a:endParaRPr lang="en-US" dirty="0"/>
          </a:p>
        </p:txBody>
      </p:sp>
      <p:sp>
        <p:nvSpPr>
          <p:cNvPr id="3" name="Content Placeholder 2">
            <a:extLst>
              <a:ext uri="{FF2B5EF4-FFF2-40B4-BE49-F238E27FC236}">
                <a16:creationId xmlns:a16="http://schemas.microsoft.com/office/drawing/2014/main" id="{41DF1F8D-0FFF-5AF3-C933-F68565C2935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805618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D23B8-C3FC-4324-8DD7-90BF5146E6A9}"/>
              </a:ext>
            </a:extLst>
          </p:cNvPr>
          <p:cNvSpPr>
            <a:spLocks noGrp="1"/>
          </p:cNvSpPr>
          <p:nvPr>
            <p:ph type="title"/>
          </p:nvPr>
        </p:nvSpPr>
        <p:spPr>
          <a:xfrm>
            <a:off x="2134177" y="171163"/>
            <a:ext cx="7886700" cy="1325563"/>
          </a:xfrm>
        </p:spPr>
        <p:txBody>
          <a:bodyPr/>
          <a:lstStyle/>
          <a:p>
            <a:pPr algn="ctr"/>
            <a:r>
              <a:rPr lang="en-GB" u="sng" dirty="0"/>
              <a:t>Simplify</a:t>
            </a:r>
          </a:p>
        </p:txBody>
      </p:sp>
      <p:sp>
        <p:nvSpPr>
          <p:cNvPr id="3" name="Rounded Rectangle 7">
            <a:extLst>
              <a:ext uri="{FF2B5EF4-FFF2-40B4-BE49-F238E27FC236}">
                <a16:creationId xmlns:a16="http://schemas.microsoft.com/office/drawing/2014/main" id="{E3E28C32-0FF6-479C-A445-53B0B6FCFF86}"/>
              </a:ext>
            </a:extLst>
          </p:cNvPr>
          <p:cNvSpPr/>
          <p:nvPr/>
        </p:nvSpPr>
        <p:spPr>
          <a:xfrm>
            <a:off x="1394691" y="1406483"/>
            <a:ext cx="9531928" cy="136587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le 8">
            <a:extLst>
              <a:ext uri="{FF2B5EF4-FFF2-40B4-BE49-F238E27FC236}">
                <a16:creationId xmlns:a16="http://schemas.microsoft.com/office/drawing/2014/main" id="{108CC531-2E52-4C28-80F3-8C8ACB6E6118}"/>
              </a:ext>
            </a:extLst>
          </p:cNvPr>
          <p:cNvSpPr/>
          <p:nvPr/>
        </p:nvSpPr>
        <p:spPr>
          <a:xfrm>
            <a:off x="1394691" y="3168885"/>
            <a:ext cx="9531928" cy="892283"/>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641A75D7-0066-4022-9B1B-0C02761A2602}"/>
              </a:ext>
            </a:extLst>
          </p:cNvPr>
          <p:cNvSpPr txBox="1"/>
          <p:nvPr/>
        </p:nvSpPr>
        <p:spPr>
          <a:xfrm>
            <a:off x="1584036" y="1485412"/>
            <a:ext cx="9023928" cy="1200329"/>
          </a:xfrm>
          <a:prstGeom prst="rect">
            <a:avLst/>
          </a:prstGeom>
          <a:noFill/>
        </p:spPr>
        <p:txBody>
          <a:bodyPr wrap="square" rtlCol="0">
            <a:spAutoFit/>
          </a:bodyPr>
          <a:lstStyle/>
          <a:p>
            <a:r>
              <a:rPr lang="en-GB" sz="2400" dirty="0"/>
              <a:t>Isabel and Sophia share a bag of 42 sweets. Isabel has 16 sweets, and Sophia has the rest. Find the ratio of Sophia’s sweets to Isabel’s sweets, giving your answer in its simplest form. </a:t>
            </a:r>
          </a:p>
        </p:txBody>
      </p:sp>
      <p:sp>
        <p:nvSpPr>
          <p:cNvPr id="6" name="TextBox 5">
            <a:extLst>
              <a:ext uri="{FF2B5EF4-FFF2-40B4-BE49-F238E27FC236}">
                <a16:creationId xmlns:a16="http://schemas.microsoft.com/office/drawing/2014/main" id="{EDE46E49-D52D-4340-B6A7-5491811A948F}"/>
              </a:ext>
            </a:extLst>
          </p:cNvPr>
          <p:cNvSpPr txBox="1"/>
          <p:nvPr/>
        </p:nvSpPr>
        <p:spPr>
          <a:xfrm>
            <a:off x="1625599" y="3384193"/>
            <a:ext cx="8866909" cy="461665"/>
          </a:xfrm>
          <a:prstGeom prst="rect">
            <a:avLst/>
          </a:prstGeom>
          <a:noFill/>
        </p:spPr>
        <p:txBody>
          <a:bodyPr wrap="square" rtlCol="0">
            <a:spAutoFit/>
          </a:bodyPr>
          <a:lstStyle/>
          <a:p>
            <a:r>
              <a:rPr lang="en-GB" sz="2400" dirty="0"/>
              <a:t>Write the ratio 1 m : 40 cm in its simplest form. </a:t>
            </a:r>
          </a:p>
        </p:txBody>
      </p:sp>
      <p:sp>
        <p:nvSpPr>
          <p:cNvPr id="7" name="Rounded Rectangle 8">
            <a:extLst>
              <a:ext uri="{FF2B5EF4-FFF2-40B4-BE49-F238E27FC236}">
                <a16:creationId xmlns:a16="http://schemas.microsoft.com/office/drawing/2014/main" id="{3A4B253B-ABB2-47D1-BE99-D95E69C1989D}"/>
              </a:ext>
            </a:extLst>
          </p:cNvPr>
          <p:cNvSpPr/>
          <p:nvPr/>
        </p:nvSpPr>
        <p:spPr>
          <a:xfrm>
            <a:off x="1394691" y="4457698"/>
            <a:ext cx="9531928" cy="1200329"/>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089F00A6-3C1C-46B1-9558-E53EF96C12CD}"/>
              </a:ext>
            </a:extLst>
          </p:cNvPr>
          <p:cNvSpPr txBox="1"/>
          <p:nvPr/>
        </p:nvSpPr>
        <p:spPr>
          <a:xfrm>
            <a:off x="1625599" y="4457698"/>
            <a:ext cx="8866909" cy="1200329"/>
          </a:xfrm>
          <a:prstGeom prst="rect">
            <a:avLst/>
          </a:prstGeom>
          <a:noFill/>
        </p:spPr>
        <p:txBody>
          <a:bodyPr wrap="square" rtlCol="0">
            <a:spAutoFit/>
          </a:bodyPr>
          <a:lstStyle/>
          <a:p>
            <a:r>
              <a:rPr lang="en-GB" sz="2400" dirty="0"/>
              <a:t>Nigel makes a smoothie by mixing half a litre of blueberry juice with 100 millilitres of plain yoghurt. Write the amount of blueberry juice to plain yogurt in its simplest form.</a:t>
            </a:r>
          </a:p>
        </p:txBody>
      </p:sp>
    </p:spTree>
    <p:extLst>
      <p:ext uri="{BB962C8B-B14F-4D97-AF65-F5344CB8AC3E}">
        <p14:creationId xmlns:p14="http://schemas.microsoft.com/office/powerpoint/2010/main" val="3361378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1">
            <a:extLst>
              <a:ext uri="{FF2B5EF4-FFF2-40B4-BE49-F238E27FC236}">
                <a16:creationId xmlns:a16="http://schemas.microsoft.com/office/drawing/2014/main" id="{6352592C-DB01-4C9F-B792-FB76AC90F8F3}"/>
              </a:ext>
            </a:extLst>
          </p:cNvPr>
          <p:cNvSpPr/>
          <p:nvPr/>
        </p:nvSpPr>
        <p:spPr>
          <a:xfrm>
            <a:off x="608271" y="1386037"/>
            <a:ext cx="5157261" cy="5193411"/>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ounded Rectangle 12">
            <a:extLst>
              <a:ext uri="{FF2B5EF4-FFF2-40B4-BE49-F238E27FC236}">
                <a16:creationId xmlns:a16="http://schemas.microsoft.com/office/drawing/2014/main" id="{11E8FF13-0BFF-43A6-8844-8F59CC0D627E}"/>
              </a:ext>
            </a:extLst>
          </p:cNvPr>
          <p:cNvSpPr/>
          <p:nvPr/>
        </p:nvSpPr>
        <p:spPr>
          <a:xfrm>
            <a:off x="6393069" y="1386722"/>
            <a:ext cx="5157261" cy="519341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tle 1">
            <a:extLst>
              <a:ext uri="{FF2B5EF4-FFF2-40B4-BE49-F238E27FC236}">
                <a16:creationId xmlns:a16="http://schemas.microsoft.com/office/drawing/2014/main" id="{33D78891-89B0-41BD-82B7-D34A957532C6}"/>
              </a:ext>
            </a:extLst>
          </p:cNvPr>
          <p:cNvSpPr>
            <a:spLocks noGrp="1"/>
          </p:cNvSpPr>
          <p:nvPr>
            <p:ph type="title"/>
          </p:nvPr>
        </p:nvSpPr>
        <p:spPr>
          <a:xfrm>
            <a:off x="2344882" y="59696"/>
            <a:ext cx="6172200" cy="1143000"/>
          </a:xfrm>
        </p:spPr>
        <p:txBody>
          <a:bodyPr/>
          <a:lstStyle/>
          <a:p>
            <a:r>
              <a:rPr lang="en-GB" dirty="0"/>
              <a:t>Your turn…</a:t>
            </a:r>
          </a:p>
        </p:txBody>
      </p:sp>
      <p:sp>
        <p:nvSpPr>
          <p:cNvPr id="8" name="TextBox 7">
            <a:extLst>
              <a:ext uri="{FF2B5EF4-FFF2-40B4-BE49-F238E27FC236}">
                <a16:creationId xmlns:a16="http://schemas.microsoft.com/office/drawing/2014/main" id="{8B323BE0-9097-4AB0-B597-F9664C4C02A3}"/>
              </a:ext>
            </a:extLst>
          </p:cNvPr>
          <p:cNvSpPr txBox="1"/>
          <p:nvPr/>
        </p:nvSpPr>
        <p:spPr>
          <a:xfrm>
            <a:off x="1031529" y="1386037"/>
            <a:ext cx="4310743" cy="5539978"/>
          </a:xfrm>
          <a:prstGeom prst="rect">
            <a:avLst/>
          </a:prstGeom>
          <a:noFill/>
        </p:spPr>
        <p:txBody>
          <a:bodyPr wrap="square" rtlCol="0">
            <a:spAutoFit/>
          </a:bodyPr>
          <a:lstStyle/>
          <a:p>
            <a:pPr>
              <a:lnSpc>
                <a:spcPct val="150000"/>
              </a:lnSpc>
            </a:pPr>
            <a:r>
              <a:rPr lang="en-GB" sz="2800" dirty="0"/>
              <a:t>Write these ratios in their simplest form.</a:t>
            </a:r>
          </a:p>
          <a:p>
            <a:pPr marL="342900" indent="-342900">
              <a:lnSpc>
                <a:spcPct val="150000"/>
              </a:lnSpc>
              <a:buAutoNum type="alphaLcParenR"/>
            </a:pPr>
            <a:r>
              <a:rPr lang="en-GB" sz="2800" dirty="0"/>
              <a:t>10p : £1</a:t>
            </a:r>
          </a:p>
          <a:p>
            <a:pPr marL="342900" indent="-342900">
              <a:lnSpc>
                <a:spcPct val="150000"/>
              </a:lnSpc>
              <a:buAutoNum type="alphaLcParenR"/>
            </a:pPr>
            <a:r>
              <a:rPr lang="en-GB" sz="2800" dirty="0"/>
              <a:t>20 mm : 4 cm</a:t>
            </a:r>
          </a:p>
          <a:p>
            <a:pPr marL="342900" indent="-342900">
              <a:lnSpc>
                <a:spcPct val="150000"/>
              </a:lnSpc>
              <a:buAutoNum type="alphaLcParenR"/>
            </a:pPr>
            <a:r>
              <a:rPr lang="en-GB" sz="2800" dirty="0"/>
              <a:t>2 weeks : 7 days</a:t>
            </a:r>
          </a:p>
          <a:p>
            <a:pPr marL="342900" indent="-342900">
              <a:lnSpc>
                <a:spcPct val="150000"/>
              </a:lnSpc>
              <a:buAutoNum type="alphaLcParenR"/>
            </a:pPr>
            <a:r>
              <a:rPr lang="en-GB" sz="2800" dirty="0"/>
              <a:t>18 mins : 1 hour</a:t>
            </a:r>
          </a:p>
          <a:p>
            <a:pPr marL="342900" indent="-342900">
              <a:lnSpc>
                <a:spcPct val="150000"/>
              </a:lnSpc>
              <a:buAutoNum type="alphaLcParenR"/>
            </a:pPr>
            <a:r>
              <a:rPr lang="en-GB" sz="2800" dirty="0"/>
              <a:t>30 cm : 2 m </a:t>
            </a:r>
          </a:p>
          <a:p>
            <a:pPr marL="342900" indent="-342900">
              <a:lnSpc>
                <a:spcPct val="150000"/>
              </a:lnSpc>
              <a:buAutoNum type="alphaLcParenR"/>
            </a:pPr>
            <a:r>
              <a:rPr lang="en-GB" sz="2800" dirty="0"/>
              <a:t>1 m : 150 mm</a:t>
            </a:r>
          </a:p>
          <a:p>
            <a:pPr marL="342900" indent="-342900">
              <a:buAutoNum type="alphaLcParenR"/>
            </a:pPr>
            <a:endParaRPr lang="en-GB" dirty="0"/>
          </a:p>
        </p:txBody>
      </p:sp>
      <p:sp>
        <p:nvSpPr>
          <p:cNvPr id="10" name="TextBox 9">
            <a:extLst>
              <a:ext uri="{FF2B5EF4-FFF2-40B4-BE49-F238E27FC236}">
                <a16:creationId xmlns:a16="http://schemas.microsoft.com/office/drawing/2014/main" id="{B82872ED-0B7D-489B-B330-F8C43FE8ED30}"/>
              </a:ext>
            </a:extLst>
          </p:cNvPr>
          <p:cNvSpPr txBox="1"/>
          <p:nvPr/>
        </p:nvSpPr>
        <p:spPr>
          <a:xfrm>
            <a:off x="6816327" y="1649186"/>
            <a:ext cx="4310743" cy="5170646"/>
          </a:xfrm>
          <a:prstGeom prst="rect">
            <a:avLst/>
          </a:prstGeom>
          <a:noFill/>
        </p:spPr>
        <p:txBody>
          <a:bodyPr wrap="square" rtlCol="0">
            <a:spAutoFit/>
          </a:bodyPr>
          <a:lstStyle/>
          <a:p>
            <a:r>
              <a:rPr lang="en-GB" dirty="0"/>
              <a:t> </a:t>
            </a:r>
            <a:r>
              <a:rPr lang="en-GB" sz="2400" dirty="0"/>
              <a:t>1. Emma’s mass is 54 kg. Her award-winning pumpkin has a mass of 6000g. Find the ratio of the pumpkin’s mass to Emma’s mass. Give your answer in its simplest form. </a:t>
            </a:r>
          </a:p>
          <a:p>
            <a:endParaRPr lang="en-GB" sz="2400" dirty="0"/>
          </a:p>
          <a:p>
            <a:r>
              <a:rPr lang="en-GB" sz="2400" dirty="0"/>
              <a:t>2. The icing for some cupcakes is made by mixing 1.6 kg of icing sugar with 640g of butter. Find the ratio of butter to icing sugar. Give your answer in its simplest form. </a:t>
            </a:r>
          </a:p>
          <a:p>
            <a:endParaRPr lang="en-GB" dirty="0"/>
          </a:p>
        </p:txBody>
      </p:sp>
      <p:grpSp>
        <p:nvGrpSpPr>
          <p:cNvPr id="15" name="Group 14">
            <a:extLst>
              <a:ext uri="{FF2B5EF4-FFF2-40B4-BE49-F238E27FC236}">
                <a16:creationId xmlns:a16="http://schemas.microsoft.com/office/drawing/2014/main" id="{E193BAAC-1E1D-6848-0B15-5BAC0E0ECC4E}"/>
              </a:ext>
            </a:extLst>
          </p:cNvPr>
          <p:cNvGrpSpPr/>
          <p:nvPr/>
        </p:nvGrpSpPr>
        <p:grpSpPr>
          <a:xfrm>
            <a:off x="4423418" y="2812774"/>
            <a:ext cx="5615104" cy="3766674"/>
            <a:chOff x="4423418" y="2812774"/>
            <a:chExt cx="5615104" cy="3766674"/>
          </a:xfrm>
        </p:grpSpPr>
        <p:sp>
          <p:nvSpPr>
            <p:cNvPr id="3" name="TextBox 2">
              <a:extLst>
                <a:ext uri="{FF2B5EF4-FFF2-40B4-BE49-F238E27FC236}">
                  <a16:creationId xmlns:a16="http://schemas.microsoft.com/office/drawing/2014/main" id="{CB5D278E-B65D-A7CD-D8A3-A99719C1B208}"/>
                </a:ext>
              </a:extLst>
            </p:cNvPr>
            <p:cNvSpPr txBox="1"/>
            <p:nvPr/>
          </p:nvSpPr>
          <p:spPr>
            <a:xfrm>
              <a:off x="8971698" y="3532460"/>
              <a:ext cx="1066824" cy="3046988"/>
            </a:xfrm>
            <a:prstGeom prst="rect">
              <a:avLst/>
            </a:prstGeom>
            <a:noFill/>
          </p:spPr>
          <p:txBody>
            <a:bodyPr wrap="square" rtlCol="0">
              <a:spAutoFit/>
            </a:bodyPr>
            <a:lstStyle/>
            <a:p>
              <a:r>
                <a:rPr lang="en-GB" sz="2400" dirty="0">
                  <a:solidFill>
                    <a:srgbClr val="FF0000"/>
                  </a:solidFill>
                </a:rPr>
                <a:t>1:9</a:t>
              </a:r>
            </a:p>
            <a:p>
              <a:endParaRPr lang="en-GB" sz="2400" dirty="0">
                <a:solidFill>
                  <a:srgbClr val="FF0000"/>
                </a:solidFill>
              </a:endParaRPr>
            </a:p>
            <a:p>
              <a:endParaRPr lang="en-GB" sz="2400" dirty="0">
                <a:solidFill>
                  <a:srgbClr val="FF0000"/>
                </a:solidFill>
              </a:endParaRPr>
            </a:p>
            <a:p>
              <a:endParaRPr lang="en-GB" sz="2400" dirty="0">
                <a:solidFill>
                  <a:srgbClr val="FF0000"/>
                </a:solidFill>
              </a:endParaRPr>
            </a:p>
            <a:p>
              <a:endParaRPr lang="en-GB" sz="2400" dirty="0">
                <a:solidFill>
                  <a:srgbClr val="FF0000"/>
                </a:solidFill>
              </a:endParaRPr>
            </a:p>
            <a:p>
              <a:endParaRPr lang="en-GB" sz="2400" dirty="0">
                <a:solidFill>
                  <a:srgbClr val="FF0000"/>
                </a:solidFill>
              </a:endParaRPr>
            </a:p>
            <a:p>
              <a:endParaRPr lang="en-GB" sz="2400" dirty="0">
                <a:solidFill>
                  <a:srgbClr val="FF0000"/>
                </a:solidFill>
              </a:endParaRPr>
            </a:p>
            <a:p>
              <a:r>
                <a:rPr lang="en-GB" sz="2400" dirty="0">
                  <a:solidFill>
                    <a:srgbClr val="FF0000"/>
                  </a:solidFill>
                </a:rPr>
                <a:t>2:5</a:t>
              </a:r>
            </a:p>
          </p:txBody>
        </p:sp>
        <p:sp>
          <p:nvSpPr>
            <p:cNvPr id="6" name="TextBox 5">
              <a:extLst>
                <a:ext uri="{FF2B5EF4-FFF2-40B4-BE49-F238E27FC236}">
                  <a16:creationId xmlns:a16="http://schemas.microsoft.com/office/drawing/2014/main" id="{EB41ACEE-A5E4-F4C4-749C-C989257DC933}"/>
                </a:ext>
              </a:extLst>
            </p:cNvPr>
            <p:cNvSpPr txBox="1"/>
            <p:nvPr/>
          </p:nvSpPr>
          <p:spPr>
            <a:xfrm>
              <a:off x="4427712" y="2812774"/>
              <a:ext cx="805070" cy="461665"/>
            </a:xfrm>
            <a:prstGeom prst="rect">
              <a:avLst/>
            </a:prstGeom>
            <a:noFill/>
          </p:spPr>
          <p:txBody>
            <a:bodyPr wrap="square" rtlCol="0">
              <a:spAutoFit/>
            </a:bodyPr>
            <a:lstStyle/>
            <a:p>
              <a:r>
                <a:rPr lang="en-GB" sz="2400" dirty="0">
                  <a:solidFill>
                    <a:srgbClr val="FF0000"/>
                  </a:solidFill>
                </a:rPr>
                <a:t>1:10</a:t>
              </a:r>
            </a:p>
          </p:txBody>
        </p:sp>
        <p:sp>
          <p:nvSpPr>
            <p:cNvPr id="9" name="TextBox 8">
              <a:extLst>
                <a:ext uri="{FF2B5EF4-FFF2-40B4-BE49-F238E27FC236}">
                  <a16:creationId xmlns:a16="http://schemas.microsoft.com/office/drawing/2014/main" id="{9647DF27-E6B8-A06F-0A3B-19EA8598926D}"/>
                </a:ext>
              </a:extLst>
            </p:cNvPr>
            <p:cNvSpPr txBox="1"/>
            <p:nvPr/>
          </p:nvSpPr>
          <p:spPr>
            <a:xfrm>
              <a:off x="4427712" y="3457780"/>
              <a:ext cx="805070" cy="461665"/>
            </a:xfrm>
            <a:prstGeom prst="rect">
              <a:avLst/>
            </a:prstGeom>
            <a:noFill/>
          </p:spPr>
          <p:txBody>
            <a:bodyPr wrap="square" rtlCol="0">
              <a:spAutoFit/>
            </a:bodyPr>
            <a:lstStyle/>
            <a:p>
              <a:r>
                <a:rPr lang="en-GB" sz="2400" dirty="0">
                  <a:solidFill>
                    <a:srgbClr val="FF0000"/>
                  </a:solidFill>
                </a:rPr>
                <a:t>1:2</a:t>
              </a:r>
            </a:p>
          </p:txBody>
        </p:sp>
        <p:sp>
          <p:nvSpPr>
            <p:cNvPr id="11" name="TextBox 10">
              <a:extLst>
                <a:ext uri="{FF2B5EF4-FFF2-40B4-BE49-F238E27FC236}">
                  <a16:creationId xmlns:a16="http://schemas.microsoft.com/office/drawing/2014/main" id="{601876E2-B9C3-5093-8977-C1ED26860EDE}"/>
                </a:ext>
              </a:extLst>
            </p:cNvPr>
            <p:cNvSpPr txBox="1"/>
            <p:nvPr/>
          </p:nvSpPr>
          <p:spPr>
            <a:xfrm>
              <a:off x="4423418" y="4102786"/>
              <a:ext cx="805070" cy="461665"/>
            </a:xfrm>
            <a:prstGeom prst="rect">
              <a:avLst/>
            </a:prstGeom>
            <a:noFill/>
          </p:spPr>
          <p:txBody>
            <a:bodyPr wrap="square" rtlCol="0">
              <a:spAutoFit/>
            </a:bodyPr>
            <a:lstStyle/>
            <a:p>
              <a:r>
                <a:rPr lang="en-GB" sz="2400" dirty="0">
                  <a:solidFill>
                    <a:srgbClr val="FF0000"/>
                  </a:solidFill>
                </a:rPr>
                <a:t>2:1</a:t>
              </a:r>
            </a:p>
          </p:txBody>
        </p:sp>
        <p:sp>
          <p:nvSpPr>
            <p:cNvPr id="12" name="TextBox 11">
              <a:extLst>
                <a:ext uri="{FF2B5EF4-FFF2-40B4-BE49-F238E27FC236}">
                  <a16:creationId xmlns:a16="http://schemas.microsoft.com/office/drawing/2014/main" id="{88394B42-597A-A542-AF42-2F14D3C6B03B}"/>
                </a:ext>
              </a:extLst>
            </p:cNvPr>
            <p:cNvSpPr txBox="1"/>
            <p:nvPr/>
          </p:nvSpPr>
          <p:spPr>
            <a:xfrm>
              <a:off x="4423418" y="4747792"/>
              <a:ext cx="805070" cy="461665"/>
            </a:xfrm>
            <a:prstGeom prst="rect">
              <a:avLst/>
            </a:prstGeom>
            <a:noFill/>
          </p:spPr>
          <p:txBody>
            <a:bodyPr wrap="square" rtlCol="0">
              <a:spAutoFit/>
            </a:bodyPr>
            <a:lstStyle/>
            <a:p>
              <a:r>
                <a:rPr lang="en-GB" sz="2400" dirty="0">
                  <a:solidFill>
                    <a:srgbClr val="FF0000"/>
                  </a:solidFill>
                </a:rPr>
                <a:t>3:10</a:t>
              </a:r>
            </a:p>
          </p:txBody>
        </p:sp>
        <p:sp>
          <p:nvSpPr>
            <p:cNvPr id="13" name="TextBox 12">
              <a:extLst>
                <a:ext uri="{FF2B5EF4-FFF2-40B4-BE49-F238E27FC236}">
                  <a16:creationId xmlns:a16="http://schemas.microsoft.com/office/drawing/2014/main" id="{C2365C47-068B-3D1E-B6B3-5765ED3C9507}"/>
                </a:ext>
              </a:extLst>
            </p:cNvPr>
            <p:cNvSpPr txBox="1"/>
            <p:nvPr/>
          </p:nvSpPr>
          <p:spPr>
            <a:xfrm>
              <a:off x="4423418" y="5392765"/>
              <a:ext cx="805070" cy="461665"/>
            </a:xfrm>
            <a:prstGeom prst="rect">
              <a:avLst/>
            </a:prstGeom>
            <a:noFill/>
          </p:spPr>
          <p:txBody>
            <a:bodyPr wrap="square" rtlCol="0">
              <a:spAutoFit/>
            </a:bodyPr>
            <a:lstStyle/>
            <a:p>
              <a:r>
                <a:rPr lang="en-GB" sz="2400" dirty="0">
                  <a:solidFill>
                    <a:srgbClr val="FF0000"/>
                  </a:solidFill>
                </a:rPr>
                <a:t>3:20</a:t>
              </a:r>
            </a:p>
          </p:txBody>
        </p:sp>
        <p:sp>
          <p:nvSpPr>
            <p:cNvPr id="14" name="TextBox 13">
              <a:extLst>
                <a:ext uri="{FF2B5EF4-FFF2-40B4-BE49-F238E27FC236}">
                  <a16:creationId xmlns:a16="http://schemas.microsoft.com/office/drawing/2014/main" id="{4A2FDDB0-4305-B2C8-C309-1207EA723423}"/>
                </a:ext>
              </a:extLst>
            </p:cNvPr>
            <p:cNvSpPr txBox="1"/>
            <p:nvPr/>
          </p:nvSpPr>
          <p:spPr>
            <a:xfrm>
              <a:off x="4423418" y="5986106"/>
              <a:ext cx="805070" cy="461665"/>
            </a:xfrm>
            <a:prstGeom prst="rect">
              <a:avLst/>
            </a:prstGeom>
            <a:noFill/>
          </p:spPr>
          <p:txBody>
            <a:bodyPr wrap="square" rtlCol="0">
              <a:spAutoFit/>
            </a:bodyPr>
            <a:lstStyle/>
            <a:p>
              <a:r>
                <a:rPr lang="en-GB" sz="2400" dirty="0">
                  <a:solidFill>
                    <a:srgbClr val="FF0000"/>
                  </a:solidFill>
                </a:rPr>
                <a:t>20:3</a:t>
              </a:r>
            </a:p>
          </p:txBody>
        </p:sp>
      </p:grpSp>
    </p:spTree>
    <p:extLst>
      <p:ext uri="{BB962C8B-B14F-4D97-AF65-F5344CB8AC3E}">
        <p14:creationId xmlns:p14="http://schemas.microsoft.com/office/powerpoint/2010/main" val="2500616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54186B2-7274-4B6A-9D74-223C3A32D032}"/>
              </a:ext>
            </a:extLst>
          </p:cNvPr>
          <p:cNvSpPr txBox="1"/>
          <p:nvPr/>
        </p:nvSpPr>
        <p:spPr>
          <a:xfrm>
            <a:off x="383721" y="285750"/>
            <a:ext cx="3396343" cy="369332"/>
          </a:xfrm>
          <a:prstGeom prst="rect">
            <a:avLst/>
          </a:prstGeom>
          <a:noFill/>
        </p:spPr>
        <p:txBody>
          <a:bodyPr wrap="square" rtlCol="0">
            <a:spAutoFit/>
          </a:bodyPr>
          <a:lstStyle/>
          <a:p>
            <a:r>
              <a:rPr lang="en-GB" dirty="0"/>
              <a:t>November 21 Paper 1</a:t>
            </a:r>
          </a:p>
        </p:txBody>
      </p:sp>
      <p:pic>
        <p:nvPicPr>
          <p:cNvPr id="3" name="Picture 2">
            <a:extLst>
              <a:ext uri="{FF2B5EF4-FFF2-40B4-BE49-F238E27FC236}">
                <a16:creationId xmlns:a16="http://schemas.microsoft.com/office/drawing/2014/main" id="{956B2750-103B-F28C-6121-B6CFDA827DF9}"/>
              </a:ext>
            </a:extLst>
          </p:cNvPr>
          <p:cNvPicPr>
            <a:picLocks noChangeAspect="1"/>
          </p:cNvPicPr>
          <p:nvPr/>
        </p:nvPicPr>
        <p:blipFill>
          <a:blip r:embed="rId2"/>
          <a:stretch>
            <a:fillRect/>
          </a:stretch>
        </p:blipFill>
        <p:spPr>
          <a:xfrm>
            <a:off x="1485900" y="2452687"/>
            <a:ext cx="9220200" cy="1952625"/>
          </a:xfrm>
          <a:prstGeom prst="rect">
            <a:avLst/>
          </a:prstGeom>
        </p:spPr>
      </p:pic>
      <p:pic>
        <p:nvPicPr>
          <p:cNvPr id="7" name="Picture 2" descr="Image result for calculator symbols">
            <a:extLst>
              <a:ext uri="{FF2B5EF4-FFF2-40B4-BE49-F238E27FC236}">
                <a16:creationId xmlns:a16="http://schemas.microsoft.com/office/drawing/2014/main" id="{54C00C46-30D7-58BB-3A42-0AE94A03A86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0005"/>
          <a:stretch/>
        </p:blipFill>
        <p:spPr bwMode="auto">
          <a:xfrm>
            <a:off x="428876" y="739594"/>
            <a:ext cx="998142" cy="968736"/>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a:extLst>
              <a:ext uri="{FF2B5EF4-FFF2-40B4-BE49-F238E27FC236}">
                <a16:creationId xmlns:a16="http://schemas.microsoft.com/office/drawing/2014/main" id="{198A73C8-CCBF-3F2B-4D96-F9E8E229B496}"/>
              </a:ext>
            </a:extLst>
          </p:cNvPr>
          <p:cNvCxnSpPr/>
          <p:nvPr/>
        </p:nvCxnSpPr>
        <p:spPr>
          <a:xfrm>
            <a:off x="212436" y="889721"/>
            <a:ext cx="1422400" cy="70817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79895C6-1A48-97DB-BF34-F2AFC68C26DD}"/>
              </a:ext>
            </a:extLst>
          </p:cNvPr>
          <p:cNvCxnSpPr/>
          <p:nvPr/>
        </p:nvCxnSpPr>
        <p:spPr>
          <a:xfrm flipV="1">
            <a:off x="295564" y="889721"/>
            <a:ext cx="1339272" cy="70817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997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496C3E-DC90-4595-A995-12696B5F6020}"/>
              </a:ext>
            </a:extLst>
          </p:cNvPr>
          <p:cNvSpPr>
            <a:spLocks noGrp="1"/>
          </p:cNvSpPr>
          <p:nvPr>
            <p:ph type="title"/>
          </p:nvPr>
        </p:nvSpPr>
        <p:spPr>
          <a:xfrm>
            <a:off x="2134177" y="171163"/>
            <a:ext cx="7886700" cy="1325563"/>
          </a:xfrm>
        </p:spPr>
        <p:txBody>
          <a:bodyPr/>
          <a:lstStyle/>
          <a:p>
            <a:pPr algn="ctr"/>
            <a:r>
              <a:rPr lang="en-GB" u="sng" dirty="0"/>
              <a:t>Simplify to 1:n</a:t>
            </a:r>
          </a:p>
        </p:txBody>
      </p:sp>
      <p:sp>
        <p:nvSpPr>
          <p:cNvPr id="6" name="Rounded Rectangle 8">
            <a:extLst>
              <a:ext uri="{FF2B5EF4-FFF2-40B4-BE49-F238E27FC236}">
                <a16:creationId xmlns:a16="http://schemas.microsoft.com/office/drawing/2014/main" id="{CA2BE612-F02B-418C-B412-9F1EA6E9F480}"/>
              </a:ext>
            </a:extLst>
          </p:cNvPr>
          <p:cNvSpPr/>
          <p:nvPr/>
        </p:nvSpPr>
        <p:spPr>
          <a:xfrm>
            <a:off x="1330036" y="1717448"/>
            <a:ext cx="9531928" cy="2725343"/>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CD6FC855-77C9-40B4-A5A1-237C1EA1BF57}"/>
              </a:ext>
            </a:extLst>
          </p:cNvPr>
          <p:cNvSpPr txBox="1"/>
          <p:nvPr/>
        </p:nvSpPr>
        <p:spPr>
          <a:xfrm>
            <a:off x="1560944" y="1947418"/>
            <a:ext cx="8866909" cy="2062103"/>
          </a:xfrm>
          <a:prstGeom prst="rect">
            <a:avLst/>
          </a:prstGeom>
          <a:noFill/>
        </p:spPr>
        <p:txBody>
          <a:bodyPr wrap="square" rtlCol="0">
            <a:spAutoFit/>
          </a:bodyPr>
          <a:lstStyle/>
          <a:p>
            <a:pPr algn="ctr"/>
            <a:r>
              <a:rPr lang="en-GB" sz="3200" dirty="0"/>
              <a:t>Simplify the ratio 4:8 in the form 1:n.</a:t>
            </a:r>
          </a:p>
          <a:p>
            <a:pPr algn="ctr"/>
            <a:endParaRPr lang="en-GB" sz="3200" dirty="0"/>
          </a:p>
          <a:p>
            <a:pPr algn="ctr"/>
            <a:endParaRPr lang="en-GB" sz="3200" dirty="0"/>
          </a:p>
          <a:p>
            <a:pPr algn="ctr"/>
            <a:r>
              <a:rPr lang="en-GB" sz="3200" dirty="0"/>
              <a:t>Simplify the ratio 5:3 in the form 1:n.</a:t>
            </a:r>
          </a:p>
        </p:txBody>
      </p:sp>
    </p:spTree>
    <p:extLst>
      <p:ext uri="{BB962C8B-B14F-4D97-AF65-F5344CB8AC3E}">
        <p14:creationId xmlns:p14="http://schemas.microsoft.com/office/powerpoint/2010/main" val="113464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496C3E-DC90-4595-A995-12696B5F6020}"/>
              </a:ext>
            </a:extLst>
          </p:cNvPr>
          <p:cNvSpPr>
            <a:spLocks noGrp="1"/>
          </p:cNvSpPr>
          <p:nvPr>
            <p:ph type="title"/>
          </p:nvPr>
        </p:nvSpPr>
        <p:spPr>
          <a:xfrm>
            <a:off x="2134177" y="171163"/>
            <a:ext cx="7886700" cy="1325563"/>
          </a:xfrm>
        </p:spPr>
        <p:txBody>
          <a:bodyPr/>
          <a:lstStyle/>
          <a:p>
            <a:r>
              <a:rPr lang="en-GB" dirty="0"/>
              <a:t>Your turn…</a:t>
            </a:r>
          </a:p>
        </p:txBody>
      </p:sp>
      <p:sp>
        <p:nvSpPr>
          <p:cNvPr id="5" name="Rounded Rectangle 8">
            <a:extLst>
              <a:ext uri="{FF2B5EF4-FFF2-40B4-BE49-F238E27FC236}">
                <a16:creationId xmlns:a16="http://schemas.microsoft.com/office/drawing/2014/main" id="{1DC85B34-4438-4A89-08D0-1CC9AAE0A2CA}"/>
              </a:ext>
            </a:extLst>
          </p:cNvPr>
          <p:cNvSpPr/>
          <p:nvPr/>
        </p:nvSpPr>
        <p:spPr>
          <a:xfrm>
            <a:off x="3797036" y="1496726"/>
            <a:ext cx="4597928" cy="4989867"/>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47326152-2E8C-0C3E-9F4D-0590818D16D7}"/>
              </a:ext>
            </a:extLst>
          </p:cNvPr>
          <p:cNvSpPr txBox="1"/>
          <p:nvPr/>
        </p:nvSpPr>
        <p:spPr>
          <a:xfrm>
            <a:off x="4259476" y="1651331"/>
            <a:ext cx="3835927" cy="830997"/>
          </a:xfrm>
          <a:prstGeom prst="rect">
            <a:avLst/>
          </a:prstGeom>
          <a:noFill/>
        </p:spPr>
        <p:txBody>
          <a:bodyPr wrap="square" rtlCol="0">
            <a:spAutoFit/>
          </a:bodyPr>
          <a:lstStyle/>
          <a:p>
            <a:r>
              <a:rPr lang="en-GB" sz="2400" dirty="0"/>
              <a:t>Write down the following ratios in the form of 1 : n.</a:t>
            </a:r>
          </a:p>
        </p:txBody>
      </p:sp>
      <p:sp>
        <p:nvSpPr>
          <p:cNvPr id="9" name="TextBox 8">
            <a:extLst>
              <a:ext uri="{FF2B5EF4-FFF2-40B4-BE49-F238E27FC236}">
                <a16:creationId xmlns:a16="http://schemas.microsoft.com/office/drawing/2014/main" id="{069C6177-CEA7-91D1-4DD1-483B7351E175}"/>
              </a:ext>
            </a:extLst>
          </p:cNvPr>
          <p:cNvSpPr txBox="1"/>
          <p:nvPr/>
        </p:nvSpPr>
        <p:spPr>
          <a:xfrm>
            <a:off x="4325690" y="2700941"/>
            <a:ext cx="3433167" cy="3785652"/>
          </a:xfrm>
          <a:prstGeom prst="rect">
            <a:avLst/>
          </a:prstGeom>
          <a:noFill/>
        </p:spPr>
        <p:txBody>
          <a:bodyPr wrap="square" rtlCol="0">
            <a:spAutoFit/>
          </a:bodyPr>
          <a:lstStyle/>
          <a:p>
            <a:pPr marL="457200" indent="-457200">
              <a:buAutoNum type="arabicParenR"/>
            </a:pPr>
            <a:r>
              <a:rPr lang="en-GB" sz="2400" dirty="0"/>
              <a:t>6 : 18</a:t>
            </a:r>
          </a:p>
          <a:p>
            <a:pPr marL="457200" indent="-457200">
              <a:buAutoNum type="arabicParenR"/>
            </a:pPr>
            <a:endParaRPr lang="en-GB" sz="2400" dirty="0"/>
          </a:p>
          <a:p>
            <a:pPr marL="457200" indent="-457200">
              <a:buAutoNum type="arabicParenR"/>
            </a:pPr>
            <a:r>
              <a:rPr lang="en-GB" sz="2400" dirty="0"/>
              <a:t>5 : 25</a:t>
            </a:r>
          </a:p>
          <a:p>
            <a:pPr marL="457200" indent="-457200">
              <a:buAutoNum type="arabicParenR"/>
            </a:pPr>
            <a:endParaRPr lang="en-GB" sz="2400" dirty="0"/>
          </a:p>
          <a:p>
            <a:pPr marL="457200" indent="-457200">
              <a:buAutoNum type="arabicParenR"/>
            </a:pPr>
            <a:r>
              <a:rPr lang="en-GB" sz="2400" dirty="0"/>
              <a:t>4 : 27</a:t>
            </a:r>
          </a:p>
          <a:p>
            <a:pPr marL="457200" indent="-457200">
              <a:buAutoNum type="arabicParenR"/>
            </a:pPr>
            <a:endParaRPr lang="en-GB" sz="2400" dirty="0"/>
          </a:p>
          <a:p>
            <a:pPr marL="457200" indent="-457200">
              <a:buAutoNum type="arabicParenR"/>
            </a:pPr>
            <a:r>
              <a:rPr lang="en-GB" sz="2400" dirty="0"/>
              <a:t>10 : 54</a:t>
            </a:r>
          </a:p>
          <a:p>
            <a:pPr marL="457200" indent="-457200">
              <a:buAutoNum type="arabicParenR"/>
            </a:pPr>
            <a:endParaRPr lang="en-GB" sz="2400" dirty="0"/>
          </a:p>
          <a:p>
            <a:pPr marL="457200" indent="-457200">
              <a:buAutoNum type="arabicParenR"/>
            </a:pPr>
            <a:r>
              <a:rPr lang="en-GB" sz="2400" dirty="0"/>
              <a:t>7 : 44</a:t>
            </a:r>
          </a:p>
          <a:p>
            <a:pPr marL="457200" indent="-457200">
              <a:buAutoNum type="arabicParenR"/>
            </a:pPr>
            <a:endParaRPr lang="en-GB" sz="2400" dirty="0"/>
          </a:p>
        </p:txBody>
      </p:sp>
      <p:grpSp>
        <p:nvGrpSpPr>
          <p:cNvPr id="12" name="Group 11">
            <a:extLst>
              <a:ext uri="{FF2B5EF4-FFF2-40B4-BE49-F238E27FC236}">
                <a16:creationId xmlns:a16="http://schemas.microsoft.com/office/drawing/2014/main" id="{9CAA47F1-69A4-9EC0-D9E6-C7826A7B5984}"/>
              </a:ext>
            </a:extLst>
          </p:cNvPr>
          <p:cNvGrpSpPr/>
          <p:nvPr/>
        </p:nvGrpSpPr>
        <p:grpSpPr>
          <a:xfrm>
            <a:off x="6177438" y="2700941"/>
            <a:ext cx="1117883" cy="3387451"/>
            <a:chOff x="6177438" y="2700941"/>
            <a:chExt cx="1117883" cy="3387451"/>
          </a:xfrm>
        </p:grpSpPr>
        <p:sp>
          <p:nvSpPr>
            <p:cNvPr id="2" name="TextBox 1">
              <a:extLst>
                <a:ext uri="{FF2B5EF4-FFF2-40B4-BE49-F238E27FC236}">
                  <a16:creationId xmlns:a16="http://schemas.microsoft.com/office/drawing/2014/main" id="{402973A6-7AEC-DDB8-DD86-1A79982337E6}"/>
                </a:ext>
              </a:extLst>
            </p:cNvPr>
            <p:cNvSpPr txBox="1"/>
            <p:nvPr/>
          </p:nvSpPr>
          <p:spPr>
            <a:xfrm>
              <a:off x="6177438" y="2700941"/>
              <a:ext cx="789891" cy="461665"/>
            </a:xfrm>
            <a:prstGeom prst="rect">
              <a:avLst/>
            </a:prstGeom>
            <a:noFill/>
          </p:spPr>
          <p:txBody>
            <a:bodyPr wrap="square" rtlCol="0">
              <a:spAutoFit/>
            </a:bodyPr>
            <a:lstStyle/>
            <a:p>
              <a:r>
                <a:rPr lang="en-GB" sz="2400" dirty="0">
                  <a:solidFill>
                    <a:srgbClr val="FF0000"/>
                  </a:solidFill>
                </a:rPr>
                <a:t>1 : 3</a:t>
              </a:r>
            </a:p>
          </p:txBody>
        </p:sp>
        <p:sp>
          <p:nvSpPr>
            <p:cNvPr id="6" name="TextBox 5">
              <a:extLst>
                <a:ext uri="{FF2B5EF4-FFF2-40B4-BE49-F238E27FC236}">
                  <a16:creationId xmlns:a16="http://schemas.microsoft.com/office/drawing/2014/main" id="{157095D7-E67F-C095-CDF7-3F4FE76596B0}"/>
                </a:ext>
              </a:extLst>
            </p:cNvPr>
            <p:cNvSpPr txBox="1"/>
            <p:nvPr/>
          </p:nvSpPr>
          <p:spPr>
            <a:xfrm>
              <a:off x="6177439" y="3432463"/>
              <a:ext cx="789890" cy="461665"/>
            </a:xfrm>
            <a:prstGeom prst="rect">
              <a:avLst/>
            </a:prstGeom>
            <a:noFill/>
          </p:spPr>
          <p:txBody>
            <a:bodyPr wrap="square" rtlCol="0">
              <a:spAutoFit/>
            </a:bodyPr>
            <a:lstStyle/>
            <a:p>
              <a:r>
                <a:rPr lang="en-GB" sz="2400" dirty="0">
                  <a:solidFill>
                    <a:srgbClr val="FF0000"/>
                  </a:solidFill>
                </a:rPr>
                <a:t>1 : 5</a:t>
              </a:r>
            </a:p>
          </p:txBody>
        </p:sp>
        <p:sp>
          <p:nvSpPr>
            <p:cNvPr id="8" name="TextBox 7">
              <a:extLst>
                <a:ext uri="{FF2B5EF4-FFF2-40B4-BE49-F238E27FC236}">
                  <a16:creationId xmlns:a16="http://schemas.microsoft.com/office/drawing/2014/main" id="{593093DD-437B-CEFE-20DF-9C4BE2354E30}"/>
                </a:ext>
              </a:extLst>
            </p:cNvPr>
            <p:cNvSpPr txBox="1"/>
            <p:nvPr/>
          </p:nvSpPr>
          <p:spPr>
            <a:xfrm>
              <a:off x="6177438" y="4163834"/>
              <a:ext cx="1117883" cy="461665"/>
            </a:xfrm>
            <a:prstGeom prst="rect">
              <a:avLst/>
            </a:prstGeom>
            <a:noFill/>
          </p:spPr>
          <p:txBody>
            <a:bodyPr wrap="square" rtlCol="0">
              <a:spAutoFit/>
            </a:bodyPr>
            <a:lstStyle/>
            <a:p>
              <a:r>
                <a:rPr lang="en-GB" sz="2400" dirty="0">
                  <a:solidFill>
                    <a:srgbClr val="FF0000"/>
                  </a:solidFill>
                </a:rPr>
                <a:t>1 : 6.75</a:t>
              </a:r>
            </a:p>
          </p:txBody>
        </p:sp>
        <p:sp>
          <p:nvSpPr>
            <p:cNvPr id="10" name="TextBox 9">
              <a:extLst>
                <a:ext uri="{FF2B5EF4-FFF2-40B4-BE49-F238E27FC236}">
                  <a16:creationId xmlns:a16="http://schemas.microsoft.com/office/drawing/2014/main" id="{0E1C1351-F968-8477-CE1C-93CC092EAABF}"/>
                </a:ext>
              </a:extLst>
            </p:cNvPr>
            <p:cNvSpPr txBox="1"/>
            <p:nvPr/>
          </p:nvSpPr>
          <p:spPr>
            <a:xfrm>
              <a:off x="6177439" y="4895205"/>
              <a:ext cx="968796" cy="461665"/>
            </a:xfrm>
            <a:prstGeom prst="rect">
              <a:avLst/>
            </a:prstGeom>
            <a:noFill/>
          </p:spPr>
          <p:txBody>
            <a:bodyPr wrap="square" rtlCol="0">
              <a:spAutoFit/>
            </a:bodyPr>
            <a:lstStyle/>
            <a:p>
              <a:r>
                <a:rPr lang="en-GB" sz="2400" dirty="0">
                  <a:solidFill>
                    <a:srgbClr val="FF0000"/>
                  </a:solidFill>
                </a:rPr>
                <a:t>1 : 5.4</a:t>
              </a:r>
            </a:p>
          </p:txBody>
        </p:sp>
        <p:sp>
          <p:nvSpPr>
            <p:cNvPr id="11" name="TextBox 10">
              <a:extLst>
                <a:ext uri="{FF2B5EF4-FFF2-40B4-BE49-F238E27FC236}">
                  <a16:creationId xmlns:a16="http://schemas.microsoft.com/office/drawing/2014/main" id="{33DB00CF-97B7-8223-AA75-E7471E067568}"/>
                </a:ext>
              </a:extLst>
            </p:cNvPr>
            <p:cNvSpPr txBox="1"/>
            <p:nvPr/>
          </p:nvSpPr>
          <p:spPr>
            <a:xfrm>
              <a:off x="6177438" y="5626727"/>
              <a:ext cx="968796" cy="461665"/>
            </a:xfrm>
            <a:prstGeom prst="rect">
              <a:avLst/>
            </a:prstGeom>
            <a:noFill/>
          </p:spPr>
          <p:txBody>
            <a:bodyPr wrap="square" rtlCol="0">
              <a:spAutoFit/>
            </a:bodyPr>
            <a:lstStyle/>
            <a:p>
              <a:r>
                <a:rPr lang="en-GB" sz="2400" dirty="0">
                  <a:solidFill>
                    <a:srgbClr val="FF0000"/>
                  </a:solidFill>
                </a:rPr>
                <a:t>1 : 6.3</a:t>
              </a:r>
            </a:p>
          </p:txBody>
        </p:sp>
      </p:grpSp>
    </p:spTree>
    <p:extLst>
      <p:ext uri="{BB962C8B-B14F-4D97-AF65-F5344CB8AC3E}">
        <p14:creationId xmlns:p14="http://schemas.microsoft.com/office/powerpoint/2010/main" val="31658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54186B2-7274-4B6A-9D74-223C3A32D032}"/>
              </a:ext>
            </a:extLst>
          </p:cNvPr>
          <p:cNvSpPr txBox="1"/>
          <p:nvPr/>
        </p:nvSpPr>
        <p:spPr>
          <a:xfrm>
            <a:off x="383721" y="285750"/>
            <a:ext cx="3396343" cy="369332"/>
          </a:xfrm>
          <a:prstGeom prst="rect">
            <a:avLst/>
          </a:prstGeom>
          <a:noFill/>
        </p:spPr>
        <p:txBody>
          <a:bodyPr wrap="square" rtlCol="0">
            <a:spAutoFit/>
          </a:bodyPr>
          <a:lstStyle/>
          <a:p>
            <a:r>
              <a:rPr lang="en-GB" dirty="0"/>
              <a:t>June 22 Paper 2</a:t>
            </a:r>
          </a:p>
        </p:txBody>
      </p:sp>
      <p:pic>
        <p:nvPicPr>
          <p:cNvPr id="6" name="Picture 2" descr="Image result for calculator symbols">
            <a:extLst>
              <a:ext uri="{FF2B5EF4-FFF2-40B4-BE49-F238E27FC236}">
                <a16:creationId xmlns:a16="http://schemas.microsoft.com/office/drawing/2014/main" id="{D88BDD0C-EB07-4638-B6F5-6B973A42ACB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0005"/>
          <a:stretch/>
        </p:blipFill>
        <p:spPr bwMode="auto">
          <a:xfrm>
            <a:off x="295564" y="730358"/>
            <a:ext cx="998142" cy="96873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DEE9C0AB-8AF7-424A-3435-D7BEFC098F29}"/>
              </a:ext>
            </a:extLst>
          </p:cNvPr>
          <p:cNvPicPr>
            <a:picLocks noChangeAspect="1"/>
          </p:cNvPicPr>
          <p:nvPr/>
        </p:nvPicPr>
        <p:blipFill>
          <a:blip r:embed="rId3"/>
          <a:stretch>
            <a:fillRect/>
          </a:stretch>
        </p:blipFill>
        <p:spPr>
          <a:xfrm>
            <a:off x="1495425" y="2162175"/>
            <a:ext cx="9201150" cy="2533650"/>
          </a:xfrm>
          <a:prstGeom prst="rect">
            <a:avLst/>
          </a:prstGeom>
        </p:spPr>
      </p:pic>
    </p:spTree>
    <p:extLst>
      <p:ext uri="{BB962C8B-B14F-4D97-AF65-F5344CB8AC3E}">
        <p14:creationId xmlns:p14="http://schemas.microsoft.com/office/powerpoint/2010/main" val="28935836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resentationanddiscussion xmlns="a675e989-819c-4ef8-a9e7-308823201b2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0EDFF64637C074B9468D8400699BC31" ma:contentTypeVersion="15" ma:contentTypeDescription="Create a new document." ma:contentTypeScope="" ma:versionID="e87f61f65a00283ebdf97d04ba055837">
  <xsd:schema xmlns:xsd="http://www.w3.org/2001/XMLSchema" xmlns:xs="http://www.w3.org/2001/XMLSchema" xmlns:p="http://schemas.microsoft.com/office/2006/metadata/properties" xmlns:ns2="a675e989-819c-4ef8-a9e7-308823201b25" xmlns:ns3="84be7d0a-34a6-4ef2-a332-62c3b98ca601" targetNamespace="http://schemas.microsoft.com/office/2006/metadata/properties" ma:root="true" ma:fieldsID="3853668554907096303159e8899f52b8" ns2:_="" ns3:_="">
    <xsd:import namespace="a675e989-819c-4ef8-a9e7-308823201b25"/>
    <xsd:import namespace="84be7d0a-34a6-4ef2-a332-62c3b98ca60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2:Presentationanddiscussion" minOccurs="0"/>
                <xsd:element ref="ns2:MediaServiceAutoKeyPoints" minOccurs="0"/>
                <xsd:element ref="ns2:MediaServiceKeyPoints" minOccurs="0"/>
                <xsd:element ref="ns2:MediaServiceLocation" minOccurs="0"/>
                <xsd:element ref="ns2:MediaLengthInSecond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75e989-819c-4ef8-a9e7-308823201b2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Presentationanddiscussion" ma:index="17" nillable="true" ma:displayName="Presentation and discussion" ma:description="Prince Gyamfi Presentation&#10;Ahmad, Eyob, Kirthikan discussion" ma:format="Dropdown" ma:internalName="Presentationanddiscussion">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4be7d0a-34a6-4ef2-a332-62c3b98ca601"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BFE6D53-43D5-4D14-A198-F4F80C883B83}">
  <ds:schemaRefs>
    <ds:schemaRef ds:uri="84be7d0a-34a6-4ef2-a332-62c3b98ca601"/>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http://schemas.microsoft.com/office/2006/documentManagement/types"/>
    <ds:schemaRef ds:uri="http://schemas.microsoft.com/office/infopath/2007/PartnerControls"/>
    <ds:schemaRef ds:uri="a675e989-819c-4ef8-a9e7-308823201b25"/>
    <ds:schemaRef ds:uri="http://www.w3.org/XML/1998/namespace"/>
  </ds:schemaRefs>
</ds:datastoreItem>
</file>

<file path=customXml/itemProps2.xml><?xml version="1.0" encoding="utf-8"?>
<ds:datastoreItem xmlns:ds="http://schemas.openxmlformats.org/officeDocument/2006/customXml" ds:itemID="{19AB835E-B4BD-44E9-902F-6C7D98D8C59E}">
  <ds:schemaRefs>
    <ds:schemaRef ds:uri="http://schemas.microsoft.com/sharepoint/v3/contenttype/forms"/>
  </ds:schemaRefs>
</ds:datastoreItem>
</file>

<file path=customXml/itemProps3.xml><?xml version="1.0" encoding="utf-8"?>
<ds:datastoreItem xmlns:ds="http://schemas.openxmlformats.org/officeDocument/2006/customXml" ds:itemID="{0C8380C2-72C3-4C38-AACB-8BF472A58C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675e989-819c-4ef8-a9e7-308823201b25"/>
    <ds:schemaRef ds:uri="84be7d0a-34a6-4ef2-a332-62c3b98ca6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560</TotalTime>
  <Words>888</Words>
  <Application>Microsoft Office PowerPoint</Application>
  <PresentationFormat>Widescreen</PresentationFormat>
  <Paragraphs>127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Ratio</vt:lpstr>
      <vt:lpstr>HOOK</vt:lpstr>
      <vt:lpstr>Simplify</vt:lpstr>
      <vt:lpstr>Your turn…</vt:lpstr>
      <vt:lpstr>PowerPoint Presentation</vt:lpstr>
      <vt:lpstr>Simplify to 1:n</vt:lpstr>
      <vt:lpstr>Your turn…</vt:lpstr>
      <vt:lpstr>PowerPoint Presentation</vt:lpstr>
      <vt:lpstr>Ratios and Fractions</vt:lpstr>
      <vt:lpstr>Your turn…</vt:lpstr>
      <vt:lpstr>PowerPoint Presentation</vt:lpstr>
      <vt:lpstr>Dividing in a Given Ratio</vt:lpstr>
      <vt:lpstr>Your turn…</vt:lpstr>
      <vt:lpstr>PowerPoint Presentation</vt:lpstr>
      <vt:lpstr>PowerPoint Presentation</vt:lpstr>
    </vt:vector>
  </TitlesOfParts>
  <Company>Milton Keynes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RATIO</dc:title>
  <dc:creator>Jenisha Ananthan</dc:creator>
  <cp:lastModifiedBy>Amit Panesar</cp:lastModifiedBy>
  <cp:revision>12</cp:revision>
  <dcterms:created xsi:type="dcterms:W3CDTF">2021-05-06T09:01:25Z</dcterms:created>
  <dcterms:modified xsi:type="dcterms:W3CDTF">2023-08-16T13:40:00Z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0x01010020EDFF64637C074B9468D8400699BC31</vt:lpwstr>
  </property>
</Properties>
</file>