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288" r:id="rId6"/>
    <p:sldId id="257" r:id="rId7"/>
    <p:sldId id="273" r:id="rId8"/>
    <p:sldId id="295" r:id="rId9"/>
    <p:sldId id="296" r:id="rId10"/>
    <p:sldId id="297" r:id="rId11"/>
    <p:sldId id="294" r:id="rId12"/>
    <p:sldId id="261" r:id="rId13"/>
    <p:sldId id="285" r:id="rId14"/>
    <p:sldId id="286" r:id="rId15"/>
    <p:sldId id="284" r:id="rId16"/>
    <p:sldId id="289" r:id="rId17"/>
    <p:sldId id="268" r:id="rId18"/>
    <p:sldId id="291" r:id="rId19"/>
    <p:sldId id="292" r:id="rId20"/>
    <p:sldId id="293" r:id="rId21"/>
    <p:sldId id="29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bbie Rice" initials="DR" lastIdx="1" clrIdx="0">
    <p:extLst>
      <p:ext uri="{19B8F6BF-5375-455C-9EA6-DF929625EA0E}">
        <p15:presenceInfo xmlns:p15="http://schemas.microsoft.com/office/powerpoint/2012/main" userId="S-1-5-21-1464615054-300708679-2342288004-70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49"/>
    <a:srgbClr val="8BF52B"/>
    <a:srgbClr val="FC3EEA"/>
    <a:srgbClr val="00D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60178-508A-41CF-BB20-119BE796754B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05ED4-D533-4EC0-82DB-01D438B34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672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288745-7D1C-487D-BF62-92D013802063}" type="slidenum">
              <a:rPr lang="en-GB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2786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5645D82-DBFF-4424-B756-BB4750E047CF}" type="slidenum">
              <a:rPr lang="en-GB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037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96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1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097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2341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59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99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98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28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39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0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08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4393-8278-460D-86F8-8C671815E165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1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0.png"/><Relationship Id="rId2" Type="http://schemas.openxmlformats.org/officeDocument/2006/relationships/image" Target="../media/image20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873" y="0"/>
            <a:ext cx="9144000" cy="1842510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Formula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4472" y="2054947"/>
            <a:ext cx="10492509" cy="1655762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- To be able use simple formulae expressed in words for a one or two-step operation. 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692727" y="1911927"/>
            <a:ext cx="10834255" cy="210589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34110" y="4655127"/>
            <a:ext cx="4426649" cy="1985818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57382" y="4348018"/>
            <a:ext cx="1237673" cy="5847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Recap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6259" y="4931134"/>
            <a:ext cx="43645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800" dirty="0"/>
              <a:t>Find </a:t>
            </a:r>
            <a:r>
              <a:rPr lang="en-GB" sz="2800" u="sng" dirty="0"/>
              <a:t>2 </a:t>
            </a:r>
            <a:r>
              <a:rPr lang="en-GB" sz="2800" dirty="0"/>
              <a:t>of 60</a:t>
            </a:r>
          </a:p>
          <a:p>
            <a:r>
              <a:rPr lang="en-GB" sz="2800" dirty="0"/>
              <a:t>            10</a:t>
            </a:r>
          </a:p>
          <a:p>
            <a:r>
              <a:rPr lang="en-GB" sz="2800" dirty="0"/>
              <a:t>2) Find </a:t>
            </a:r>
            <a:r>
              <a:rPr lang="en-GB" sz="2800" u="sng" dirty="0"/>
              <a:t>3 </a:t>
            </a:r>
            <a:r>
              <a:rPr lang="en-GB" sz="2800" dirty="0"/>
              <a:t>of 135</a:t>
            </a:r>
          </a:p>
          <a:p>
            <a:r>
              <a:rPr lang="en-GB" sz="2800" dirty="0"/>
              <a:t>             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22909" y="4899682"/>
            <a:ext cx="67683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800" dirty="0"/>
              <a:t>Put the following fractions in order.</a:t>
            </a:r>
          </a:p>
          <a:p>
            <a:r>
              <a:rPr lang="en-GB" sz="2800" dirty="0"/>
              <a:t>Small to large.</a:t>
            </a:r>
          </a:p>
          <a:p>
            <a:r>
              <a:rPr lang="en-GB" sz="2800" dirty="0"/>
              <a:t>  </a:t>
            </a:r>
            <a:r>
              <a:rPr lang="en-GB" sz="2800" u="sng" dirty="0"/>
              <a:t>7</a:t>
            </a:r>
            <a:r>
              <a:rPr lang="en-GB" sz="2800" dirty="0"/>
              <a:t>        </a:t>
            </a:r>
            <a:r>
              <a:rPr lang="en-GB" sz="2800" u="sng" dirty="0"/>
              <a:t>4</a:t>
            </a:r>
            <a:r>
              <a:rPr lang="en-GB" sz="2800" dirty="0"/>
              <a:t>         </a:t>
            </a:r>
            <a:r>
              <a:rPr lang="en-GB" sz="2800" u="sng" dirty="0"/>
              <a:t>3</a:t>
            </a:r>
            <a:r>
              <a:rPr lang="en-GB" sz="2800" dirty="0"/>
              <a:t>         </a:t>
            </a:r>
            <a:r>
              <a:rPr lang="en-GB" sz="2800" u="sng" dirty="0"/>
              <a:t>1</a:t>
            </a:r>
          </a:p>
          <a:p>
            <a:r>
              <a:rPr lang="en-GB" sz="2800" dirty="0"/>
              <a:t>  9        </a:t>
            </a:r>
            <a:r>
              <a:rPr lang="en-GB" sz="2800"/>
              <a:t>9         6         6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4860760" y="4653468"/>
            <a:ext cx="6830498" cy="2000540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799547" y="4346359"/>
            <a:ext cx="1237673" cy="5847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Recap</a:t>
            </a:r>
          </a:p>
        </p:txBody>
      </p:sp>
    </p:spTree>
    <p:extLst>
      <p:ext uri="{BB962C8B-B14F-4D97-AF65-F5344CB8AC3E}">
        <p14:creationId xmlns:p14="http://schemas.microsoft.com/office/powerpoint/2010/main" val="3908633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1"/>
          <p:cNvSpPr txBox="1">
            <a:spLocks noChangeArrowheads="1"/>
          </p:cNvSpPr>
          <p:nvPr/>
        </p:nvSpPr>
        <p:spPr bwMode="auto">
          <a:xfrm>
            <a:off x="866274" y="0"/>
            <a:ext cx="10748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>
                <a:latin typeface="+mj-lt"/>
              </a:rPr>
              <a:t>Example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090863" y="930443"/>
            <a:ext cx="9577137" cy="5114956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40717" y="1155031"/>
                <a:ext cx="7860632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Formula for the volume of sand: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Volume of sand =  </a:t>
                </a:r>
                <a14:m>
                  <m:oMath xmlns:m="http://schemas.openxmlformats.org/officeDocument/2006/math">
                    <m:r>
                      <a:rPr lang="en-GB" sz="2800" b="0" i="1" u="sng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GB" sz="2800" b="0" i="1" u="sng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2800" b="0" i="1" u="sng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endParaRPr lang="en-GB" sz="2800" b="0" u="sng" dirty="0">
                  <a:ea typeface="Cambria Math" panose="02040503050406030204" pitchFamily="18" charset="0"/>
                </a:endParaRPr>
              </a:p>
              <a:p>
                <a:r>
                  <a:rPr lang="en-GB" sz="2800" dirty="0"/>
                  <a:t>                                   12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0717" y="1155031"/>
                <a:ext cx="7860632" cy="1815882"/>
              </a:xfrm>
              <a:prstGeom prst="rect">
                <a:avLst/>
              </a:prstGeom>
              <a:blipFill>
                <a:blip r:embed="rId3"/>
                <a:stretch>
                  <a:fillRect l="-1550" t="-3020" b="-87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40717" y="3529263"/>
                <a:ext cx="6281388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+mj-lt"/>
                  </a:rPr>
                  <a:t>You will be given additional information:</a:t>
                </a:r>
              </a:p>
              <a:p>
                <a:endParaRPr lang="en-GB" sz="2800" dirty="0">
                  <a:latin typeface="+mj-lt"/>
                </a:endParaRPr>
              </a:p>
              <a:p>
                <a:r>
                  <a:rPr lang="en-GB" sz="2800" dirty="0">
                    <a:latin typeface="+mj-lt"/>
                  </a:rPr>
                  <a:t>Use 3.14 =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3200" i="1" dirty="0">
                  <a:latin typeface="+mj-lt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sz="3200" dirty="0">
                    <a:latin typeface="+mj-lt"/>
                  </a:rPr>
                  <a:t>= 1.5m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0717" y="3529263"/>
                <a:ext cx="6281388" cy="1938992"/>
              </a:xfrm>
              <a:prstGeom prst="rect">
                <a:avLst/>
              </a:prstGeom>
              <a:blipFill>
                <a:blip r:embed="rId4"/>
                <a:stretch>
                  <a:fillRect l="-1940" t="-3145" b="-97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826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11"/>
          <p:cNvSpPr txBox="1">
            <a:spLocks noChangeArrowheads="1"/>
          </p:cNvSpPr>
          <p:nvPr/>
        </p:nvSpPr>
        <p:spPr bwMode="auto">
          <a:xfrm>
            <a:off x="850232" y="17695"/>
            <a:ext cx="10748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>
                <a:latin typeface="+mj-lt"/>
              </a:rPr>
              <a:t>Practice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042736" y="779723"/>
            <a:ext cx="9994231" cy="5685245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203158" y="1026695"/>
            <a:ext cx="88873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Sally has driven 1,457 miles this year. On average her car does 56.5 miles per gallon.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203158" y="2225695"/>
            <a:ext cx="88873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She wants to know how much it has cost her to drive her car this year, so first she has to find the amount of fuel she has used.</a:t>
            </a:r>
          </a:p>
          <a:p>
            <a:r>
              <a:rPr lang="en-GB" sz="2800" dirty="0">
                <a:latin typeface="+mj-lt"/>
              </a:rPr>
              <a:t>She uses this formula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203159" y="2069425"/>
            <a:ext cx="9657348" cy="194750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800" dirty="0">
                <a:latin typeface="+mj-lt"/>
              </a:rPr>
              <a:t>  f= </a:t>
            </a:r>
            <a:r>
              <a:rPr lang="en-GB" sz="2800" u="sng" dirty="0">
                <a:latin typeface="+mj-lt"/>
              </a:rPr>
              <a:t>d x 4.5 </a:t>
            </a:r>
            <a:endParaRPr lang="en-GB" sz="2800" dirty="0">
              <a:latin typeface="+mj-lt"/>
            </a:endParaRPr>
          </a:p>
          <a:p>
            <a:r>
              <a:rPr lang="en-GB" sz="2800" dirty="0">
                <a:latin typeface="+mj-lt"/>
              </a:rPr>
              <a:t>            r</a:t>
            </a:r>
          </a:p>
        </p:txBody>
      </p:sp>
      <p:sp>
        <p:nvSpPr>
          <p:cNvPr id="4" name="Rectangle 3"/>
          <p:cNvSpPr/>
          <p:nvPr/>
        </p:nvSpPr>
        <p:spPr>
          <a:xfrm>
            <a:off x="4186988" y="2100476"/>
            <a:ext cx="6849979" cy="194750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800" dirty="0">
                <a:latin typeface="+mj-lt"/>
              </a:rPr>
              <a:t>f is the number of litres of fuel used</a:t>
            </a:r>
          </a:p>
          <a:p>
            <a:r>
              <a:rPr lang="en-GB" sz="2800" dirty="0">
                <a:latin typeface="+mj-lt"/>
              </a:rPr>
              <a:t>d is the number of miles driven in a year</a:t>
            </a:r>
          </a:p>
          <a:p>
            <a:r>
              <a:rPr lang="en-GB" sz="2800" dirty="0">
                <a:latin typeface="+mj-lt"/>
              </a:rPr>
              <a:t>r is miles per gallon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27747" y="4047978"/>
            <a:ext cx="9224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How much fuel has she used?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203158" y="5510861"/>
            <a:ext cx="92242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Fuel is 143.8p per litre. How much has she spent on fuel this year?</a:t>
            </a:r>
          </a:p>
        </p:txBody>
      </p:sp>
    </p:spTree>
    <p:extLst>
      <p:ext uri="{BB962C8B-B14F-4D97-AF65-F5344CB8AC3E}">
        <p14:creationId xmlns:p14="http://schemas.microsoft.com/office/powerpoint/2010/main" val="60648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/>
      <p:bldP spid="38" grpId="0" animBg="1"/>
      <p:bldP spid="4" grpId="0" animBg="1"/>
      <p:bldP spid="5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0022" y="1080655"/>
            <a:ext cx="10507578" cy="4992885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156818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Function machines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8359" y="1218704"/>
            <a:ext cx="10074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Sometimes, instead of a formula to follow you are given a function machine. This is easer than a formula as it gives you the order.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8358" y="2293819"/>
            <a:ext cx="10074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Looking at the previous question in a function machine you would have: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898358" y="3482418"/>
            <a:ext cx="10191478" cy="978672"/>
            <a:chOff x="898358" y="3482418"/>
            <a:chExt cx="10191478" cy="978672"/>
          </a:xfrm>
        </p:grpSpPr>
        <p:sp>
          <p:nvSpPr>
            <p:cNvPr id="2" name="Rectangle 1"/>
            <p:cNvSpPr/>
            <p:nvPr/>
          </p:nvSpPr>
          <p:spPr>
            <a:xfrm>
              <a:off x="898358" y="3498564"/>
              <a:ext cx="2025318" cy="96252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Miles driven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9122672" y="3497474"/>
              <a:ext cx="1967164" cy="96252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Fuel used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670545" y="3482418"/>
              <a:ext cx="1102894" cy="92836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X 4.5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520308" y="3497475"/>
              <a:ext cx="2855495" cy="96252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2800" dirty="0"/>
                <a:t> ÷ miles per gallon 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2890135" y="4019932"/>
              <a:ext cx="799279" cy="69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4740171" y="4013000"/>
              <a:ext cx="799279" cy="69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8379039" y="4019932"/>
              <a:ext cx="799279" cy="69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898358" y="4875724"/>
            <a:ext cx="88873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Sally has driven 1,457 miles this year. On average her car does 56.5 miles per gallon.</a:t>
            </a:r>
          </a:p>
        </p:txBody>
      </p:sp>
    </p:spTree>
    <p:extLst>
      <p:ext uri="{BB962C8B-B14F-4D97-AF65-F5344CB8AC3E}">
        <p14:creationId xmlns:p14="http://schemas.microsoft.com/office/powerpoint/2010/main" val="227708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474" y="1478696"/>
            <a:ext cx="10539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Magda works at a charity for homeless people.</a:t>
            </a:r>
          </a:p>
          <a:p>
            <a:r>
              <a:rPr lang="en-GB" sz="2800" dirty="0">
                <a:latin typeface="+mj-lt"/>
              </a:rPr>
              <a:t>She needs to make lunch for 15 people.</a:t>
            </a:r>
          </a:p>
          <a:p>
            <a:r>
              <a:rPr lang="en-GB" sz="2800" dirty="0">
                <a:latin typeface="+mj-lt"/>
              </a:rPr>
              <a:t>Magda knows this rule to find the amount of rice she needs to cook.</a:t>
            </a:r>
          </a:p>
          <a:p>
            <a:endParaRPr lang="en-GB" sz="28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5958" y="4841073"/>
            <a:ext cx="10539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Magda thinks she needs to cook 10 cups of rice for 15 people.</a:t>
            </a:r>
          </a:p>
          <a:p>
            <a:r>
              <a:rPr lang="en-GB" sz="2800" dirty="0">
                <a:latin typeface="+mj-lt"/>
              </a:rPr>
              <a:t>Is Magda correct?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                                                                                                                        </a:t>
            </a:r>
            <a:r>
              <a:rPr lang="en-GB" sz="24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(3)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58" y="3358598"/>
            <a:ext cx="9478366" cy="843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7914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474" y="1478696"/>
            <a:ext cx="105396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Jon sees this information about starlings.</a:t>
            </a:r>
          </a:p>
          <a:p>
            <a:r>
              <a:rPr lang="en-GB" sz="2800" dirty="0">
                <a:latin typeface="+mj-lt"/>
              </a:rPr>
              <a:t>In 2015 there were 2 472 888 starlings.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In 2016 the number of starlings had decreased by 74 186</a:t>
            </a:r>
          </a:p>
          <a:p>
            <a:r>
              <a:rPr lang="en-GB" sz="2800" dirty="0">
                <a:latin typeface="+mj-lt"/>
              </a:rPr>
              <a:t>He uses this rule to calculate the percentage decrease.</a:t>
            </a:r>
          </a:p>
          <a:p>
            <a:r>
              <a:rPr lang="en-GB" sz="2800" dirty="0">
                <a:latin typeface="+mj-lt"/>
              </a:rPr>
              <a:t>.</a:t>
            </a:r>
          </a:p>
          <a:p>
            <a:endParaRPr lang="en-GB" sz="28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4412" y="5220398"/>
            <a:ext cx="10539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Jon thinks the percentage decrease in the number of starlings is 5%</a:t>
            </a:r>
          </a:p>
          <a:p>
            <a:r>
              <a:rPr lang="en-GB" sz="2800" dirty="0">
                <a:latin typeface="+mj-lt"/>
              </a:rPr>
              <a:t>(b)   Is Jon correct?                                                                                       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(3)</a:t>
            </a:r>
            <a:endParaRPr lang="en-GB" sz="2800" dirty="0">
              <a:latin typeface="+mj-lt"/>
            </a:endParaRPr>
          </a:p>
          <a:p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                                                                                                                                   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702" y="3689701"/>
            <a:ext cx="8329631" cy="107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238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474" y="1478696"/>
            <a:ext cx="10539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Tim wants to hang curtains along all 4 walls of his shed.</a:t>
            </a:r>
          </a:p>
          <a:p>
            <a:r>
              <a:rPr lang="en-GB" sz="2800" dirty="0">
                <a:latin typeface="+mj-lt"/>
              </a:rPr>
              <a:t>He uses this formula to work out the amount of material he needs to buy.</a:t>
            </a:r>
          </a:p>
          <a:p>
            <a:endParaRPr lang="en-GB" sz="28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4412" y="4813070"/>
            <a:ext cx="105396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The length of the shed is 7.25 m and the width is 3.75 m.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Tim thinks he needs to buy 44 m of material.</a:t>
            </a:r>
          </a:p>
          <a:p>
            <a:r>
              <a:rPr lang="en-GB" sz="2800" dirty="0">
                <a:latin typeface="+mj-lt"/>
              </a:rPr>
              <a:t>(b)   Does Tim need to buy 44 m of material?                                         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(3)</a:t>
            </a:r>
            <a:endParaRPr lang="en-GB" sz="2800" dirty="0">
              <a:latin typeface="+mj-lt"/>
            </a:endParaRPr>
          </a:p>
          <a:p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                                                                                                                                   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54" y="2997188"/>
            <a:ext cx="9535265" cy="917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9891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411" y="1371111"/>
            <a:ext cx="10539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Mikael plays football.</a:t>
            </a:r>
          </a:p>
          <a:p>
            <a:r>
              <a:rPr lang="en-GB" sz="2800" dirty="0">
                <a:latin typeface="+mj-lt"/>
              </a:rPr>
              <a:t>Mikael wants to know how fit he is.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 He measures his heart rate in beats per minute (bpm).</a:t>
            </a:r>
          </a:p>
          <a:p>
            <a:r>
              <a:rPr lang="en-GB" sz="2800" dirty="0">
                <a:latin typeface="+mj-lt"/>
              </a:rPr>
              <a:t>Mikael uses this formula to work out his fitness value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4412" y="3914273"/>
            <a:ext cx="1053966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Mikael has a</a:t>
            </a:r>
          </a:p>
          <a:p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Maximum heart rate of 192 bpm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Resting heart rate of 50 bpm. </a:t>
            </a:r>
          </a:p>
          <a:p>
            <a:r>
              <a:rPr lang="en-GB" sz="2800" dirty="0">
                <a:latin typeface="+mj-lt"/>
              </a:rPr>
              <a:t>A footballer should have a fitness value greater than 54</a:t>
            </a:r>
          </a:p>
          <a:p>
            <a:r>
              <a:rPr lang="en-GB" sz="2800" dirty="0">
                <a:latin typeface="+mj-lt"/>
              </a:rPr>
              <a:t>Does Mikael have a fitness value greater than 54?                                   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(3)</a:t>
            </a:r>
            <a:endParaRPr lang="en-GB" sz="2800" dirty="0">
              <a:latin typeface="+mj-lt"/>
            </a:endParaRPr>
          </a:p>
          <a:p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                                                                                                                                   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1" y="3285567"/>
            <a:ext cx="24865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 = </a:t>
            </a:r>
            <a:r>
              <a:rPr lang="en-GB" sz="2800" u="sng" dirty="0"/>
              <a:t>m X 15</a:t>
            </a:r>
          </a:p>
          <a:p>
            <a:r>
              <a:rPr lang="en-GB" sz="2800" dirty="0"/>
              <a:t>           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75621" y="3285567"/>
            <a:ext cx="39303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 = fitness value</a:t>
            </a:r>
          </a:p>
          <a:p>
            <a:r>
              <a:rPr lang="en-GB" sz="2800" dirty="0"/>
              <a:t>m = maximum heart rate</a:t>
            </a:r>
          </a:p>
          <a:p>
            <a:r>
              <a:rPr lang="en-GB" sz="2800" dirty="0"/>
              <a:t>r = resting heart rate</a:t>
            </a:r>
          </a:p>
        </p:txBody>
      </p:sp>
    </p:spTree>
    <p:extLst>
      <p:ext uri="{BB962C8B-B14F-4D97-AF65-F5344CB8AC3E}">
        <p14:creationId xmlns:p14="http://schemas.microsoft.com/office/powerpoint/2010/main" val="3496950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411" y="1371111"/>
            <a:ext cx="105396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Jenny goes swimming at the fitness centre to burn calories.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She uses this formula to work out how many lengths of the pool she needs to swim.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1473" y="5030745"/>
            <a:ext cx="105396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Jenny wants to burn 350 calories.</a:t>
            </a:r>
          </a:p>
          <a:p>
            <a:r>
              <a:rPr lang="en-GB" sz="2800" dirty="0">
                <a:latin typeface="+mj-lt"/>
              </a:rPr>
              <a:t>Jenny thinks she needs to swim 65 lengths to burn 350 calories.</a:t>
            </a:r>
          </a:p>
          <a:p>
            <a:r>
              <a:rPr lang="en-GB" sz="2800" dirty="0">
                <a:latin typeface="+mj-lt"/>
              </a:rPr>
              <a:t>Is she correct?                                                                                                 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(3)</a:t>
            </a:r>
            <a:endParaRPr lang="en-GB" sz="2800" dirty="0">
              <a:latin typeface="+mj-lt"/>
            </a:endParaRPr>
          </a:p>
          <a:p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                                                                                                                                   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9411" y="3285567"/>
            <a:ext cx="24865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 =     </a:t>
            </a:r>
            <a:r>
              <a:rPr lang="en-GB" sz="2800" u="sng" dirty="0"/>
              <a:t>c x 64</a:t>
            </a:r>
          </a:p>
          <a:p>
            <a:r>
              <a:rPr lang="en-GB" sz="2800" dirty="0"/>
              <a:t>           300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31304" y="3200928"/>
            <a:ext cx="39303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 = lengths to swim</a:t>
            </a:r>
          </a:p>
          <a:p>
            <a:r>
              <a:rPr lang="en-GB" sz="2800" dirty="0"/>
              <a:t>c = calories to burn</a:t>
            </a:r>
          </a:p>
        </p:txBody>
      </p:sp>
    </p:spTree>
    <p:extLst>
      <p:ext uri="{BB962C8B-B14F-4D97-AF65-F5344CB8AC3E}">
        <p14:creationId xmlns:p14="http://schemas.microsoft.com/office/powerpoint/2010/main" val="2802978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Plenary 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474" y="1334102"/>
            <a:ext cx="105396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Donna and her friend Martin are training for a sponsored run.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The sponsored run is 26 miles.</a:t>
            </a:r>
          </a:p>
          <a:p>
            <a:r>
              <a:rPr lang="en-GB" sz="2800" dirty="0">
                <a:latin typeface="+mj-lt"/>
              </a:rPr>
              <a:t>They find this rule to calculate how many calories are used to run 1 mile.</a:t>
            </a: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1474" y="4080262"/>
            <a:ext cx="1053966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Donna weighs 136 pounds.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Martin weighs 152 pounds.</a:t>
            </a:r>
          </a:p>
          <a:p>
            <a:r>
              <a:rPr lang="en-GB" sz="2800" dirty="0">
                <a:latin typeface="+mj-lt"/>
              </a:rPr>
              <a:t>Martin thinks he will use 300 more calories on the sponsored run than Donna.</a:t>
            </a:r>
          </a:p>
          <a:p>
            <a:r>
              <a:rPr lang="en-GB" sz="2800" dirty="0">
                <a:latin typeface="+mj-lt"/>
              </a:rPr>
              <a:t>Is Martin correct?                                                                                         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(5)</a:t>
            </a:r>
            <a:endParaRPr lang="en-GB" sz="2800" dirty="0">
              <a:latin typeface="+mj-lt"/>
            </a:endParaRPr>
          </a:p>
          <a:p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                                                                                                                                   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03" y="2864162"/>
            <a:ext cx="9900952" cy="1082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9163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Formula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116" y="1560946"/>
            <a:ext cx="9695629" cy="4202546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547" y="176145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002060"/>
                </a:solidFill>
                <a:latin typeface="+mj-lt"/>
              </a:rPr>
              <a:t>Singular –Formula</a:t>
            </a:r>
          </a:p>
          <a:p>
            <a:pPr marL="0" indent="0">
              <a:buNone/>
            </a:pPr>
            <a:endParaRPr lang="en-GB" sz="3600" dirty="0">
              <a:solidFill>
                <a:srgbClr val="002060"/>
              </a:solidFill>
              <a:latin typeface="+mj-lt"/>
            </a:endParaRPr>
          </a:p>
          <a:p>
            <a:pPr marL="0" indent="0">
              <a:buNone/>
            </a:pPr>
            <a:r>
              <a:rPr lang="en-GB" sz="3600" dirty="0">
                <a:solidFill>
                  <a:srgbClr val="002060"/>
                </a:solidFill>
                <a:latin typeface="+mj-lt"/>
              </a:rPr>
              <a:t>Plural - can be formulas or formulae</a:t>
            </a:r>
            <a:endParaRPr lang="en-GB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08544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Formula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116" y="1560946"/>
            <a:ext cx="9695629" cy="4202546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335504" y="2058252"/>
            <a:ext cx="92202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sz="3200" dirty="0"/>
            </a:br>
            <a:br>
              <a:rPr lang="en-GB" sz="3200" dirty="0"/>
            </a:br>
            <a:r>
              <a:rPr lang="en-GB" sz="11200" dirty="0"/>
              <a:t>Quite often in maths exams you are given a formula to follow and calculate the answer. </a:t>
            </a:r>
            <a:br>
              <a:rPr lang="en-GB" sz="11200" dirty="0"/>
            </a:br>
            <a:br>
              <a:rPr lang="en-GB" sz="9600" dirty="0"/>
            </a:br>
            <a:br>
              <a:rPr lang="en-GB" sz="9600" dirty="0"/>
            </a:br>
            <a:br>
              <a:rPr lang="en-GB" dirty="0"/>
            </a:b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934635" y="4353828"/>
            <a:ext cx="9380622" cy="1231126"/>
          </a:xfrm>
        </p:spPr>
        <p:txBody>
          <a:bodyPr/>
          <a:lstStyle/>
          <a:p>
            <a:pPr marL="457200" lvl="1" indent="0">
              <a:buNone/>
            </a:pPr>
            <a:r>
              <a:rPr lang="en-GB" sz="2800" dirty="0">
                <a:latin typeface="+mj-lt"/>
              </a:rPr>
              <a:t>First you have to substitute the letters with numbers, then follow the formula in the correct sequence.</a:t>
            </a:r>
          </a:p>
          <a:p>
            <a:endParaRPr lang="en-GB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934635" y="2992064"/>
            <a:ext cx="9380622" cy="1231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br>
              <a:rPr lang="en-GB" sz="9600" dirty="0"/>
            </a:br>
            <a:r>
              <a:rPr lang="en-GB" sz="11200" dirty="0">
                <a:latin typeface="+mj-lt"/>
              </a:rPr>
              <a:t>This could be something you have not covered in class or maybe something you have never heard of.</a:t>
            </a:r>
            <a:br>
              <a:rPr lang="en-GB" sz="11200" dirty="0">
                <a:latin typeface="+mj-lt"/>
              </a:rPr>
            </a:br>
            <a:endParaRPr lang="en-GB" sz="1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4901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 build="p"/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7146" y="1080655"/>
            <a:ext cx="10878370" cy="4992885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Maths rules recap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1894" y="1402620"/>
            <a:ext cx="1052362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Just like in BODMAS/BIDMAS maths orders still apply</a:t>
            </a:r>
          </a:p>
          <a:p>
            <a:endParaRPr lang="en-GB" sz="2800" dirty="0">
              <a:latin typeface="+mj-lt"/>
            </a:endParaRPr>
          </a:p>
          <a:p>
            <a:r>
              <a:rPr lang="en-GB" sz="2800" dirty="0"/>
              <a:t>(4+7)  x  2</a:t>
            </a:r>
            <a:r>
              <a:rPr lang="en-GB" sz="2800" baseline="30000" dirty="0"/>
              <a:t> 3 </a:t>
            </a:r>
            <a:r>
              <a:rPr lang="en-GB" sz="2800" dirty="0"/>
              <a:t> + 8 ÷  2 - 4 =</a:t>
            </a:r>
          </a:p>
          <a:p>
            <a:endParaRPr lang="en-GB" sz="2800" dirty="0">
              <a:latin typeface="+mj-lt"/>
            </a:endParaRPr>
          </a:p>
          <a:p>
            <a:endParaRPr lang="en-GB" sz="2800" u="sng" dirty="0"/>
          </a:p>
          <a:p>
            <a:r>
              <a:rPr lang="en-GB" sz="2800" u="sng" dirty="0">
                <a:latin typeface="+mj-lt"/>
              </a:rPr>
              <a:t>             </a:t>
            </a: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074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46" y="45748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>
                <a:solidFill>
                  <a:srgbClr val="002060"/>
                </a:solidFill>
              </a:rPr>
              <a:t>BIDMAS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1946" y="1884218"/>
            <a:ext cx="1078114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What do the letters represent?</a:t>
            </a:r>
          </a:p>
          <a:p>
            <a:endParaRPr lang="en-GB" sz="3200" dirty="0"/>
          </a:p>
          <a:p>
            <a:r>
              <a:rPr lang="en-GB" sz="3200" b="1" dirty="0">
                <a:solidFill>
                  <a:srgbClr val="FF0000"/>
                </a:solidFill>
              </a:rPr>
              <a:t>B</a:t>
            </a:r>
            <a:r>
              <a:rPr lang="en-GB" sz="3200" dirty="0"/>
              <a:t>rackets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I</a:t>
            </a:r>
            <a:r>
              <a:rPr lang="en-GB" sz="3200" dirty="0"/>
              <a:t>ndices 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D</a:t>
            </a:r>
            <a:r>
              <a:rPr lang="en-GB" sz="3200" dirty="0"/>
              <a:t>ivision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M</a:t>
            </a:r>
            <a:r>
              <a:rPr lang="en-GB" sz="3200" dirty="0"/>
              <a:t>ultiplication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A</a:t>
            </a:r>
            <a:r>
              <a:rPr lang="en-GB" sz="3200" dirty="0"/>
              <a:t>ddition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S</a:t>
            </a:r>
            <a:r>
              <a:rPr lang="en-GB" sz="3200" dirty="0"/>
              <a:t>ubtraction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31490" y="2869103"/>
            <a:ext cx="10098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( )</a:t>
            </a:r>
          </a:p>
          <a:p>
            <a:r>
              <a:rPr lang="en-GB" sz="3200" dirty="0"/>
              <a:t>2²</a:t>
            </a:r>
          </a:p>
          <a:p>
            <a:r>
              <a:rPr lang="en-GB" sz="3200" dirty="0"/>
              <a:t>÷</a:t>
            </a:r>
          </a:p>
          <a:p>
            <a:r>
              <a:rPr lang="en-GB" sz="3200" dirty="0"/>
              <a:t>X</a:t>
            </a:r>
          </a:p>
          <a:p>
            <a:r>
              <a:rPr lang="en-GB" sz="3200" dirty="0"/>
              <a:t>+</a:t>
            </a:r>
          </a:p>
          <a:p>
            <a:r>
              <a:rPr lang="en-GB" sz="3200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356340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69643-1EFE-4228-8CA6-58C445D7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>
                <a:solidFill>
                  <a:srgbClr val="002060"/>
                </a:solidFill>
              </a:rPr>
              <a:t>Indices - Recap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4B8427-B5D2-4F29-B2B1-40F8740471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/>
                  <a:t>Powers tell us how many times to multiply a number by itself.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Examples: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×3=9</m:t>
                      </m:r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×5×5=125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4B8427-B5D2-4F29-B2B1-40F8740471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FF7EB26A-1097-4A84-A6B0-5A8F3FCD4D32}"/>
              </a:ext>
            </a:extLst>
          </p:cNvPr>
          <p:cNvGrpSpPr/>
          <p:nvPr/>
        </p:nvGrpSpPr>
        <p:grpSpPr>
          <a:xfrm>
            <a:off x="7244838" y="2773678"/>
            <a:ext cx="2804160" cy="2246770"/>
            <a:chOff x="7244838" y="2773678"/>
            <a:chExt cx="2804160" cy="22467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301A688A-B62A-4CAC-8F7C-B65C64093241}"/>
                    </a:ext>
                  </a:extLst>
                </p:cNvPr>
                <p:cNvSpPr txBox="1"/>
                <p:nvPr/>
              </p:nvSpPr>
              <p:spPr>
                <a:xfrm>
                  <a:off x="7244838" y="2773679"/>
                  <a:ext cx="2804160" cy="22467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dirty="0"/>
                    <a:t>Try these:</a:t>
                  </a:r>
                </a:p>
                <a:p>
                  <a:pPr marL="342900" indent="-342900">
                    <a:buAutoNum type="arabicPeriod"/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endParaRPr lang="en-GB" sz="2800" dirty="0"/>
                </a:p>
                <a:p>
                  <a:pPr marL="342900" indent="-342900">
                    <a:buAutoNum type="arabicPeriod"/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endParaRPr lang="en-GB" sz="2800" dirty="0"/>
                </a:p>
                <a:p>
                  <a:pPr marL="342900" indent="-342900">
                    <a:buAutoNum type="arabicPeriod"/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endParaRPr lang="en-GB" sz="2800" dirty="0"/>
                </a:p>
                <a:p>
                  <a:pPr marL="342900" indent="-342900">
                    <a:buAutoNum type="arabicPeriod"/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301A688A-B62A-4CAC-8F7C-B65C640932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4838" y="2773679"/>
                  <a:ext cx="2804160" cy="2246769"/>
                </a:xfrm>
                <a:prstGeom prst="rect">
                  <a:avLst/>
                </a:prstGeom>
                <a:blipFill>
                  <a:blip r:embed="rId3"/>
                  <a:stretch>
                    <a:fillRect l="-4348" t="-243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B279477-B0F4-483B-9F02-B4D900DA492B}"/>
                </a:ext>
              </a:extLst>
            </p:cNvPr>
            <p:cNvSpPr/>
            <p:nvPr/>
          </p:nvSpPr>
          <p:spPr>
            <a:xfrm>
              <a:off x="7244838" y="2773678"/>
              <a:ext cx="2620522" cy="2246769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81804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66D3E-FF79-4B9B-B6A5-45E968DB6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5400" dirty="0">
                <a:solidFill>
                  <a:srgbClr val="002060"/>
                </a:solidFill>
              </a:rPr>
              <a:t>BIDMAS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BF40FC8-AAEE-43F5-AE02-0D193A3799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GB" sz="3200" b="0" dirty="0"/>
                  <a:t>Example: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×5−</m:t>
                    </m:r>
                    <m:sSup>
                      <m:sSupPr>
                        <m:ctrlPr>
                          <a:rPr lang="en-GB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4+2</m:t>
                            </m:r>
                          </m:e>
                        </m:d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BF40FC8-AAEE-43F5-AE02-0D193A3799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 t="-28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B68DD550-46B0-4C1B-AE87-60402D765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036" y="2945309"/>
            <a:ext cx="3059831" cy="3046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B)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(1 + 14) – (5 x 3)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(10 + 6) ÷ (4 x 2)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(1 + 2)</a:t>
            </a:r>
            <a:r>
              <a:rPr lang="en-GB" sz="2400" dirty="0"/>
              <a:t>²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x (6 – 3)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(2 x 6) – (14 ÷ 2)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(7 x 2) ÷ (20 – 6)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(3 x 10) – (2 x 2)</a:t>
            </a:r>
            <a:r>
              <a:rPr lang="en-GB" sz="2400" dirty="0"/>
              <a:t>²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(9 x 5) – (2 x 10)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C35DCC-B228-482F-97C2-5AF23C75F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3407" y="3129975"/>
            <a:ext cx="3510393" cy="2677656"/>
          </a:xfrm>
          <a:prstGeom prst="rect">
            <a:avLst/>
          </a:prstGeom>
          <a:solidFill>
            <a:srgbClr val="FFCCFF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GB" sz="2400" dirty="0">
                <a:cs typeface="Times New Roman" pitchFamily="18" charset="0"/>
              </a:rPr>
              <a:t>C)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(3 x 3 – 4) x (2</a:t>
            </a:r>
            <a:r>
              <a:rPr lang="en-GB" sz="2400" dirty="0"/>
              <a:t>²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+ 2)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 x (13 – 4) – (23 ÷ 23)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3</a:t>
            </a:r>
            <a:r>
              <a:rPr lang="en-GB" sz="2400" dirty="0"/>
              <a:t>²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x (1 + 4) + (5 x 2)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4 x (3 + 2) – (24 – 5)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7 x (4 ÷ 2)</a:t>
            </a:r>
            <a:r>
              <a:rPr lang="en-GB" sz="2400" dirty="0"/>
              <a:t>²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÷ (3 x </a:t>
            </a:r>
            <a:r>
              <a:rPr lang="en-GB" sz="2400" dirty="0">
                <a:ea typeface="Calibri" pitchFamily="34" charset="0"/>
                <a:cs typeface="Times New Roman" pitchFamily="18" charset="0"/>
              </a:rPr>
              <a:t>5 – 1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((9 + 7 x 3) ÷ 10)</a:t>
            </a:r>
            <a:r>
              <a:rPr lang="en-GB" sz="2400" dirty="0"/>
              <a:t>²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– 1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57664EC-B7FF-465C-825C-78443B7A2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760643"/>
            <a:ext cx="2664296" cy="34163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A)</a:t>
            </a: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(3 + 3) x 4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4 x 2 – 5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(5 + 7) ÷ 6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5 x 3 + 5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(9 – 4)</a:t>
            </a:r>
            <a:r>
              <a:rPr lang="en-GB" sz="2400" dirty="0"/>
              <a:t>²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+ 5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 x (15 – 2)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(5 x 4) + 2</a:t>
            </a:r>
            <a:r>
              <a:rPr lang="en-GB" sz="2400" dirty="0"/>
              <a:t>²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(8 + 2) ÷ 10</a:t>
            </a:r>
          </a:p>
        </p:txBody>
      </p:sp>
    </p:spTree>
    <p:extLst>
      <p:ext uri="{BB962C8B-B14F-4D97-AF65-F5344CB8AC3E}">
        <p14:creationId xmlns:p14="http://schemas.microsoft.com/office/powerpoint/2010/main" val="3056454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7146" y="1080655"/>
            <a:ext cx="10878370" cy="4992885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Maths rules recap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3207" y="1376494"/>
            <a:ext cx="105236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>
                <a:latin typeface="+mj-lt"/>
              </a:rPr>
              <a:t>           </a:t>
            </a: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141943" y="4035305"/>
            <a:ext cx="770020" cy="641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8864" y="1166480"/>
            <a:ext cx="105236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>
              <a:latin typeface="+mj-lt"/>
            </a:endParaRPr>
          </a:p>
          <a:p>
            <a:r>
              <a:rPr lang="en-GB" sz="2800" dirty="0">
                <a:latin typeface="+mj-lt"/>
              </a:rPr>
              <a:t>The difference between BODMAS and formula is that there are usually letters in formula  A=LWH    which is        Area = Length X Width X height</a:t>
            </a:r>
          </a:p>
          <a:p>
            <a:endParaRPr lang="en-GB" sz="2800" dirty="0">
              <a:latin typeface="+mj-lt"/>
            </a:endParaRPr>
          </a:p>
          <a:p>
            <a:r>
              <a:rPr lang="en-GB" sz="2800" dirty="0">
                <a:latin typeface="+mj-lt"/>
              </a:rPr>
              <a:t>and</a:t>
            </a:r>
          </a:p>
          <a:p>
            <a:endParaRPr lang="en-GB" sz="28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24531" y="3299560"/>
            <a:ext cx="1052362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>
              <a:latin typeface="+mj-lt"/>
            </a:endParaRPr>
          </a:p>
          <a:p>
            <a:r>
              <a:rPr lang="en-GB" sz="2800" u="sng" dirty="0"/>
              <a:t>12+ 3 </a:t>
            </a:r>
            <a:r>
              <a:rPr lang="en-GB" sz="2800" dirty="0"/>
              <a:t>             </a:t>
            </a:r>
            <a:r>
              <a:rPr lang="en-GB" sz="2800" dirty="0">
                <a:latin typeface="+mj-lt"/>
              </a:rPr>
              <a:t>this line means divide, but you must solve the top first</a:t>
            </a:r>
            <a:endParaRPr lang="en-GB" sz="2800" u="sng" dirty="0">
              <a:latin typeface="+mj-lt"/>
            </a:endParaRPr>
          </a:p>
          <a:p>
            <a:r>
              <a:rPr lang="en-GB" sz="2800" dirty="0"/>
              <a:t>    5</a:t>
            </a:r>
            <a:endParaRPr lang="en-GB" sz="2800" u="sng" dirty="0"/>
          </a:p>
          <a:p>
            <a:r>
              <a:rPr lang="en-GB" sz="2800" u="sng" dirty="0">
                <a:latin typeface="+mj-lt"/>
              </a:rPr>
              <a:t>             </a:t>
            </a: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676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83368" y="1080655"/>
            <a:ext cx="9599378" cy="4992885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Letters in formula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83369" y="1080655"/>
            <a:ext cx="418699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+mj-lt"/>
              </a:rPr>
              <a:t>In shapes</a:t>
            </a:r>
          </a:p>
          <a:p>
            <a:r>
              <a:rPr lang="en-GB" sz="2800" dirty="0">
                <a:latin typeface="+mj-lt"/>
              </a:rPr>
              <a:t>Seen in upper or lowercase</a:t>
            </a:r>
          </a:p>
          <a:p>
            <a:r>
              <a:rPr lang="en-GB" sz="2800" dirty="0">
                <a:latin typeface="+mj-lt"/>
              </a:rPr>
              <a:t> </a:t>
            </a:r>
          </a:p>
          <a:p>
            <a:r>
              <a:rPr lang="en-GB" sz="2800" dirty="0">
                <a:latin typeface="+mj-lt"/>
              </a:rPr>
              <a:t>A=Area</a:t>
            </a:r>
          </a:p>
          <a:p>
            <a:r>
              <a:rPr lang="en-GB" sz="2800" dirty="0">
                <a:latin typeface="+mj-lt"/>
              </a:rPr>
              <a:t>P=Perimeter</a:t>
            </a:r>
          </a:p>
          <a:p>
            <a:r>
              <a:rPr lang="en-GB" sz="2800" dirty="0">
                <a:latin typeface="+mj-lt"/>
              </a:rPr>
              <a:t>V=volume</a:t>
            </a:r>
            <a:endParaRPr lang="en-GB" sz="24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79433" y="1080655"/>
            <a:ext cx="418699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  <a:p>
            <a:r>
              <a:rPr lang="en-GB" sz="2800" dirty="0">
                <a:latin typeface="+mj-lt"/>
              </a:rPr>
              <a:t> </a:t>
            </a:r>
          </a:p>
          <a:p>
            <a:r>
              <a:rPr lang="en-GB" sz="2800" dirty="0">
                <a:latin typeface="+mj-lt"/>
              </a:rPr>
              <a:t>L=length</a:t>
            </a:r>
          </a:p>
          <a:p>
            <a:r>
              <a:rPr lang="en-GB" sz="2800" dirty="0">
                <a:latin typeface="+mj-lt"/>
              </a:rPr>
              <a:t>W=width</a:t>
            </a:r>
          </a:p>
          <a:p>
            <a:r>
              <a:rPr lang="en-GB" sz="2800" dirty="0">
                <a:latin typeface="+mj-lt"/>
              </a:rPr>
              <a:t>H= height</a:t>
            </a:r>
          </a:p>
          <a:p>
            <a:r>
              <a:rPr lang="en-GB" sz="2800" dirty="0">
                <a:latin typeface="+mj-lt"/>
              </a:rPr>
              <a:t>B= Base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98579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3" ma:contentTypeDescription="Create a new document." ma:contentTypeScope="" ma:versionID="2f37b071e3941368b53ed96c7a3eca78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42cc854f72018f11b23df742d9bca964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4D33DB-DE16-4B94-AD64-74170BBD2BB7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a675e989-819c-4ef8-a9e7-308823201b25"/>
    <ds:schemaRef ds:uri="84be7d0a-34a6-4ef2-a332-62c3b98ca60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957657-4A7C-4672-800D-8D07C0DD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E4777A-5136-48EA-8BEC-EA7B2278EF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4700</TotalTime>
  <Words>1171</Words>
  <Application>Microsoft Office PowerPoint</Application>
  <PresentationFormat>Widescreen</PresentationFormat>
  <Paragraphs>192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Formula</vt:lpstr>
      <vt:lpstr>Formula</vt:lpstr>
      <vt:lpstr>Formula</vt:lpstr>
      <vt:lpstr>Maths rules recap</vt:lpstr>
      <vt:lpstr>BIDMAS</vt:lpstr>
      <vt:lpstr>Indices - Recap</vt:lpstr>
      <vt:lpstr>BIDMAS</vt:lpstr>
      <vt:lpstr>Maths rules recap</vt:lpstr>
      <vt:lpstr>Letters in formula</vt:lpstr>
      <vt:lpstr>PowerPoint Presentation</vt:lpstr>
      <vt:lpstr>PowerPoint Presentation</vt:lpstr>
      <vt:lpstr>Function machines</vt:lpstr>
      <vt:lpstr>Exam questions</vt:lpstr>
      <vt:lpstr>Exam questions</vt:lpstr>
      <vt:lpstr>Exam questions</vt:lpstr>
      <vt:lpstr>Exam questions</vt:lpstr>
      <vt:lpstr>Exam questions</vt:lpstr>
      <vt:lpstr>Plenary 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Rearranging formulae Forming equations</dc:title>
  <dc:creator>Jenisha Ananthan</dc:creator>
  <cp:lastModifiedBy>mr cooke</cp:lastModifiedBy>
  <cp:revision>129</cp:revision>
  <dcterms:created xsi:type="dcterms:W3CDTF">2019-10-29T16:54:09Z</dcterms:created>
  <dcterms:modified xsi:type="dcterms:W3CDTF">2020-10-19T07:47:28Z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