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wav" ContentType="audio/wav"/>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22" r:id="rId2"/>
    <p:sldId id="329" r:id="rId3"/>
    <p:sldId id="327" r:id="rId4"/>
    <p:sldId id="257" r:id="rId5"/>
    <p:sldId id="330" r:id="rId6"/>
    <p:sldId id="331" r:id="rId7"/>
    <p:sldId id="298" r:id="rId8"/>
    <p:sldId id="299" r:id="rId9"/>
    <p:sldId id="324" r:id="rId10"/>
    <p:sldId id="325" r:id="rId11"/>
    <p:sldId id="335" r:id="rId12"/>
    <p:sldId id="336" r:id="rId13"/>
    <p:sldId id="340" r:id="rId14"/>
    <p:sldId id="341" r:id="rId15"/>
    <p:sldId id="344" r:id="rId16"/>
    <p:sldId id="343" r:id="rId17"/>
    <p:sldId id="305" r:id="rId18"/>
    <p:sldId id="306" r:id="rId19"/>
    <p:sldId id="307" r:id="rId20"/>
    <p:sldId id="348" r:id="rId21"/>
    <p:sldId id="349" r:id="rId22"/>
    <p:sldId id="311" r:id="rId23"/>
    <p:sldId id="312" r:id="rId24"/>
    <p:sldId id="350" r:id="rId25"/>
    <p:sldId id="313" r:id="rId26"/>
    <p:sldId id="314" r:id="rId27"/>
    <p:sldId id="337" r:id="rId28"/>
    <p:sldId id="319" r:id="rId29"/>
    <p:sldId id="320" r:id="rId30"/>
    <p:sldId id="347" r:id="rId31"/>
    <p:sldId id="321" r:id="rId32"/>
    <p:sldId id="339" r:id="rId33"/>
    <p:sldId id="346" r:id="rId34"/>
    <p:sldId id="351" r:id="rId35"/>
    <p:sldId id="332" r:id="rId3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06" autoAdjust="0"/>
    <p:restoredTop sz="94660"/>
  </p:normalViewPr>
  <p:slideViewPr>
    <p:cSldViewPr>
      <p:cViewPr varScale="1">
        <p:scale>
          <a:sx n="75" d="100"/>
          <a:sy n="75" d="100"/>
        </p:scale>
        <p:origin x="1144"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image" Target="../media/image4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2034" tIns="46017" rIns="92034" bIns="46017"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2034" tIns="46017" rIns="92034" bIns="46017" rtlCol="0"/>
          <a:lstStyle>
            <a:lvl1pPr algn="r">
              <a:defRPr sz="1200"/>
            </a:lvl1pPr>
          </a:lstStyle>
          <a:p>
            <a:fld id="{D99BB952-967E-45DD-A226-4D372CBDDDFE}" type="datetimeFigureOut">
              <a:rPr lang="en-GB" smtClean="0"/>
              <a:t>20/09/2020</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2034" tIns="46017" rIns="92034" bIns="46017"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2034" tIns="46017" rIns="92034" bIns="460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2034" tIns="46017" rIns="92034" bIns="46017"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2034" tIns="46017" rIns="92034" bIns="46017" rtlCol="0" anchor="b"/>
          <a:lstStyle>
            <a:lvl1pPr algn="r">
              <a:defRPr sz="1200"/>
            </a:lvl1pPr>
          </a:lstStyle>
          <a:p>
            <a:fld id="{6764AE48-DB2F-4143-BCF4-85F9E13093D4}" type="slidenum">
              <a:rPr lang="en-GB" smtClean="0"/>
              <a:t>‹#›</a:t>
            </a:fld>
            <a:endParaRPr lang="en-GB"/>
          </a:p>
        </p:txBody>
      </p:sp>
    </p:spTree>
    <p:extLst>
      <p:ext uri="{BB962C8B-B14F-4D97-AF65-F5344CB8AC3E}">
        <p14:creationId xmlns:p14="http://schemas.microsoft.com/office/powerpoint/2010/main" val="2494956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7172584-BB1C-4C8D-9AF9-D31218D2BD9D}" type="slidenum">
              <a:rPr lang="en-GB" smtClean="0"/>
              <a:t>24</a:t>
            </a:fld>
            <a:endParaRPr lang="en-GB"/>
          </a:p>
        </p:txBody>
      </p:sp>
    </p:spTree>
    <p:extLst>
      <p:ext uri="{BB962C8B-B14F-4D97-AF65-F5344CB8AC3E}">
        <p14:creationId xmlns:p14="http://schemas.microsoft.com/office/powerpoint/2010/main" val="653976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81DC50B-54CE-4931-BC0A-DDDF8879873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12048309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1DC50B-54CE-4931-BC0A-DDDF8879873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3475905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1DC50B-54CE-4931-BC0A-DDDF8879873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4017697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81DC50B-54CE-4931-BC0A-DDDF8879873D}" type="datetimeFigureOut">
              <a:rPr lang="en-GB" smtClean="0"/>
              <a:t>20/09/2020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38975636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81DC50B-54CE-4931-BC0A-DDDF8879873D}" type="datetimeFigureOut">
              <a:rPr lang="en-GB" smtClean="0"/>
              <a:t>20/09/2020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482952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81DC50B-54CE-4931-BC0A-DDDF8879873D}" type="datetimeFigureOut">
              <a:rPr lang="en-GB" smtClean="0"/>
              <a:t>20/09/2020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44489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1DC50B-54CE-4931-BC0A-DDDF8879873D}" type="datetimeFigureOut">
              <a:rPr lang="en-GB" smtClean="0"/>
              <a:t>20/09/2020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2198038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1DC50B-54CE-4931-BC0A-DDDF8879873D}" type="datetimeFigureOut">
              <a:rPr lang="en-GB" smtClean="0"/>
              <a:t>20/09/2020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2354541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1DC50B-54CE-4931-BC0A-DDDF8879873D}" type="datetimeFigureOut">
              <a:rPr lang="en-GB" smtClean="0"/>
              <a:t>20/09/2020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3782767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1DC50B-54CE-4931-BC0A-DDDF8879873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2413761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1DC50B-54CE-4931-BC0A-DDDF8879873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A55F11-0F6B-4871-AF95-E9FBACA37828}" type="slidenum">
              <a:rPr lang="en-GB" smtClean="0"/>
              <a:t>‹#›</a:t>
            </a:fld>
            <a:endParaRPr lang="en-GB"/>
          </a:p>
        </p:txBody>
      </p:sp>
    </p:spTree>
    <p:extLst>
      <p:ext uri="{BB962C8B-B14F-4D97-AF65-F5344CB8AC3E}">
        <p14:creationId xmlns:p14="http://schemas.microsoft.com/office/powerpoint/2010/main" val="58386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1DC50B-54CE-4931-BC0A-DDDF8879873D}" type="datetimeFigureOut">
              <a:rPr lang="en-GB" smtClean="0"/>
              <a:t>20/09/2020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A55F11-0F6B-4871-AF95-E9FBACA37828}" type="slidenum">
              <a:rPr lang="en-GB" smtClean="0"/>
              <a:t>‹#›</a:t>
            </a:fld>
            <a:endParaRPr lang="en-GB"/>
          </a:p>
        </p:txBody>
      </p:sp>
    </p:spTree>
    <p:extLst>
      <p:ext uri="{BB962C8B-B14F-4D97-AF65-F5344CB8AC3E}">
        <p14:creationId xmlns:p14="http://schemas.microsoft.com/office/powerpoint/2010/main" val="26308538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microsoft.com/office/2007/relationships/hdphoto" Target="../media/hdphoto1.wdp"/><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18" Type="http://schemas.openxmlformats.org/officeDocument/2006/relationships/image" Target="../media/image23.png"/><Relationship Id="rId26" Type="http://schemas.openxmlformats.org/officeDocument/2006/relationships/image" Target="../media/image29.png"/><Relationship Id="rId3" Type="http://schemas.openxmlformats.org/officeDocument/2006/relationships/image" Target="../media/image5.png"/><Relationship Id="rId21" Type="http://schemas.openxmlformats.org/officeDocument/2006/relationships/image" Target="../media/image26.png"/><Relationship Id="rId7" Type="http://schemas.openxmlformats.org/officeDocument/2006/relationships/image" Target="../media/image12.png"/><Relationship Id="rId12" Type="http://schemas.openxmlformats.org/officeDocument/2006/relationships/image" Target="../media/image17.png"/><Relationship Id="rId17" Type="http://schemas.openxmlformats.org/officeDocument/2006/relationships/image" Target="../media/image22.png"/><Relationship Id="rId25" Type="http://schemas.openxmlformats.org/officeDocument/2006/relationships/image" Target="../media/image28.png"/><Relationship Id="rId2" Type="http://schemas.openxmlformats.org/officeDocument/2006/relationships/image" Target="../media/image4.png"/><Relationship Id="rId16" Type="http://schemas.openxmlformats.org/officeDocument/2006/relationships/image" Target="../media/image21.png"/><Relationship Id="rId20"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11.png"/><Relationship Id="rId11" Type="http://schemas.openxmlformats.org/officeDocument/2006/relationships/image" Target="../media/image16.png"/><Relationship Id="rId24" Type="http://schemas.openxmlformats.org/officeDocument/2006/relationships/audio" Target="../media/audio1.wav"/><Relationship Id="rId5" Type="http://schemas.openxmlformats.org/officeDocument/2006/relationships/image" Target="../media/image9.png"/><Relationship Id="rId15" Type="http://schemas.openxmlformats.org/officeDocument/2006/relationships/image" Target="../media/image20.png"/><Relationship Id="rId23" Type="http://schemas.openxmlformats.org/officeDocument/2006/relationships/slide" Target="slide4.xml"/><Relationship Id="rId28" Type="http://schemas.openxmlformats.org/officeDocument/2006/relationships/image" Target="../media/image6.png"/><Relationship Id="rId10" Type="http://schemas.openxmlformats.org/officeDocument/2006/relationships/image" Target="../media/image15.png"/><Relationship Id="rId19" Type="http://schemas.openxmlformats.org/officeDocument/2006/relationships/image" Target="../media/image24.png"/><Relationship Id="rId4" Type="http://schemas.openxmlformats.org/officeDocument/2006/relationships/image" Target="../media/image10.png"/><Relationship Id="rId9" Type="http://schemas.openxmlformats.org/officeDocument/2006/relationships/image" Target="../media/image14.png"/><Relationship Id="rId14" Type="http://schemas.openxmlformats.org/officeDocument/2006/relationships/image" Target="../media/image19.png"/><Relationship Id="rId22" Type="http://schemas.openxmlformats.org/officeDocument/2006/relationships/image" Target="../media/image27.png"/><Relationship Id="rId27" Type="http://schemas.openxmlformats.org/officeDocument/2006/relationships/image" Target="../media/image30.png"/></Relationships>
</file>

<file path=ppt/slides/_rels/slide4.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slide" Target="slide5.xml"/><Relationship Id="rId18" Type="http://schemas.openxmlformats.org/officeDocument/2006/relationships/image" Target="../media/image38.png"/><Relationship Id="rId26" Type="http://schemas.openxmlformats.org/officeDocument/2006/relationships/slide" Target="slide3.xml"/><Relationship Id="rId3" Type="http://schemas.openxmlformats.org/officeDocument/2006/relationships/image" Target="../media/image5.png"/><Relationship Id="rId21" Type="http://schemas.openxmlformats.org/officeDocument/2006/relationships/slide" Target="slide35.xml"/><Relationship Id="rId7" Type="http://schemas.openxmlformats.org/officeDocument/2006/relationships/slide" Target="slide9.xml"/><Relationship Id="rId12" Type="http://schemas.openxmlformats.org/officeDocument/2006/relationships/image" Target="../media/image35.png"/><Relationship Id="rId17" Type="http://schemas.openxmlformats.org/officeDocument/2006/relationships/slide" Target="slide8.xml"/><Relationship Id="rId25" Type="http://schemas.openxmlformats.org/officeDocument/2006/relationships/slide" Target="slide34.xml"/><Relationship Id="rId2" Type="http://schemas.openxmlformats.org/officeDocument/2006/relationships/image" Target="../media/image4.png"/><Relationship Id="rId16" Type="http://schemas.openxmlformats.org/officeDocument/2006/relationships/image" Target="../media/image37.png"/><Relationship Id="rId20" Type="http://schemas.openxmlformats.org/officeDocument/2006/relationships/image" Target="../media/image39.png"/><Relationship Id="rId29" Type="http://schemas.microsoft.com/office/2007/relationships/hdphoto" Target="../media/hdphoto3.wdp"/><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slide" Target="slide11.xml"/><Relationship Id="rId24" Type="http://schemas.openxmlformats.org/officeDocument/2006/relationships/image" Target="../media/image41.png"/><Relationship Id="rId5" Type="http://schemas.openxmlformats.org/officeDocument/2006/relationships/image" Target="../media/image32.jpeg"/><Relationship Id="rId15" Type="http://schemas.openxmlformats.org/officeDocument/2006/relationships/slide" Target="slide18.xml"/><Relationship Id="rId23" Type="http://schemas.openxmlformats.org/officeDocument/2006/relationships/slide" Target="slide31.xml"/><Relationship Id="rId28" Type="http://schemas.openxmlformats.org/officeDocument/2006/relationships/image" Target="../media/image43.png"/><Relationship Id="rId10" Type="http://schemas.openxmlformats.org/officeDocument/2006/relationships/image" Target="../media/image34.png"/><Relationship Id="rId19" Type="http://schemas.openxmlformats.org/officeDocument/2006/relationships/slide" Target="slide28.xml"/><Relationship Id="rId31" Type="http://schemas.openxmlformats.org/officeDocument/2006/relationships/image" Target="../media/image9.png"/><Relationship Id="rId4" Type="http://schemas.openxmlformats.org/officeDocument/2006/relationships/image" Target="../media/image31.png"/><Relationship Id="rId9" Type="http://schemas.openxmlformats.org/officeDocument/2006/relationships/slide" Target="slide10.xml"/><Relationship Id="rId14" Type="http://schemas.openxmlformats.org/officeDocument/2006/relationships/image" Target="../media/image36.png"/><Relationship Id="rId22" Type="http://schemas.openxmlformats.org/officeDocument/2006/relationships/image" Target="../media/image40.png"/><Relationship Id="rId27" Type="http://schemas.openxmlformats.org/officeDocument/2006/relationships/image" Target="../media/image42.png"/><Relationship Id="rId30"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package" Target="../embeddings/Microsoft_Excel_Worksheet.xlsx"/><Relationship Id="rId3" Type="http://schemas.openxmlformats.org/officeDocument/2006/relationships/image" Target="../media/image46.png"/><Relationship Id="rId7" Type="http://schemas.openxmlformats.org/officeDocument/2006/relationships/image" Target="../media/image31.png"/><Relationship Id="rId12" Type="http://schemas.openxmlformats.org/officeDocument/2006/relationships/image" Target="../media/image9.png"/><Relationship Id="rId2" Type="http://schemas.openxmlformats.org/officeDocument/2006/relationships/slideLayout" Target="../slideLayouts/slideLayout1.xml"/><Relationship Id="rId16" Type="http://schemas.openxmlformats.org/officeDocument/2006/relationships/image" Target="../media/image45.emf"/><Relationship Id="rId1" Type="http://schemas.openxmlformats.org/officeDocument/2006/relationships/vmlDrawing" Target="../drawings/vmlDrawing1.v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package" Target="../embeddings/Microsoft_Excel_Worksheet1.xlsx"/><Relationship Id="rId10" Type="http://schemas.openxmlformats.org/officeDocument/2006/relationships/image" Target="../media/image48.png"/><Relationship Id="rId4" Type="http://schemas.microsoft.com/office/2007/relationships/hdphoto" Target="../media/hdphoto4.wdp"/><Relationship Id="rId9" Type="http://schemas.openxmlformats.org/officeDocument/2006/relationships/image" Target="../media/image36.png"/><Relationship Id="rId14" Type="http://schemas.openxmlformats.org/officeDocument/2006/relationships/image" Target="../media/image44.emf"/></Relationships>
</file>

<file path=ppt/slides/_rels/slide6.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9.png"/><Relationship Id="rId3" Type="http://schemas.openxmlformats.org/officeDocument/2006/relationships/image" Target="../media/image50.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4.png"/><Relationship Id="rId11" Type="http://schemas.openxmlformats.org/officeDocument/2006/relationships/image" Target="../media/image52.png"/><Relationship Id="rId5" Type="http://schemas.openxmlformats.org/officeDocument/2006/relationships/image" Target="../media/image31.png"/><Relationship Id="rId15" Type="http://schemas.openxmlformats.org/officeDocument/2006/relationships/image" Target="../media/image49.emf"/><Relationship Id="rId10" Type="http://schemas.openxmlformats.org/officeDocument/2006/relationships/image" Target="../media/image51.png"/><Relationship Id="rId4" Type="http://schemas.microsoft.com/office/2007/relationships/hdphoto" Target="../media/hdphoto4.wdp"/><Relationship Id="rId9" Type="http://schemas.openxmlformats.org/officeDocument/2006/relationships/image" Target="../media/image36.png"/><Relationship Id="rId14" Type="http://schemas.openxmlformats.org/officeDocument/2006/relationships/package" Target="../embeddings/Microsoft_Excel_Worksheet2.xlsx"/></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36.png"/><Relationship Id="rId2" Type="http://schemas.openxmlformats.org/officeDocument/2006/relationships/image" Target="../media/image53.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55.png"/><Relationship Id="rId5" Type="http://schemas.openxmlformats.org/officeDocument/2006/relationships/image" Target="../media/image5.png"/><Relationship Id="rId10" Type="http://schemas.openxmlformats.org/officeDocument/2006/relationships/image" Target="../media/image54.png"/><Relationship Id="rId4" Type="http://schemas.openxmlformats.org/officeDocument/2006/relationships/image" Target="../media/image4.png"/><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8.png"/><Relationship Id="rId18" Type="http://schemas.openxmlformats.org/officeDocument/2006/relationships/image" Target="../media/image63.png"/><Relationship Id="rId3" Type="http://schemas.microsoft.com/office/2007/relationships/hdphoto" Target="../media/hdphoto4.wdp"/><Relationship Id="rId7" Type="http://schemas.openxmlformats.org/officeDocument/2006/relationships/image" Target="../media/image31.png"/><Relationship Id="rId12" Type="http://schemas.openxmlformats.org/officeDocument/2006/relationships/image" Target="../media/image57.png"/><Relationship Id="rId17" Type="http://schemas.openxmlformats.org/officeDocument/2006/relationships/image" Target="../media/image62.png"/><Relationship Id="rId2" Type="http://schemas.openxmlformats.org/officeDocument/2006/relationships/image" Target="../media/image50.png"/><Relationship Id="rId16" Type="http://schemas.openxmlformats.org/officeDocument/2006/relationships/image" Target="../media/image61.png"/><Relationship Id="rId1" Type="http://schemas.openxmlformats.org/officeDocument/2006/relationships/slideLayout" Target="../slideLayouts/slideLayout1.xml"/><Relationship Id="rId6" Type="http://schemas.openxmlformats.org/officeDocument/2006/relationships/image" Target="../media/image38.png"/><Relationship Id="rId11" Type="http://schemas.openxmlformats.org/officeDocument/2006/relationships/image" Target="../media/image9.png"/><Relationship Id="rId5" Type="http://schemas.openxmlformats.org/officeDocument/2006/relationships/image" Target="../media/image5.png"/><Relationship Id="rId15" Type="http://schemas.openxmlformats.org/officeDocument/2006/relationships/image" Target="../media/image60.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56.png"/><Relationship Id="rId14" Type="http://schemas.openxmlformats.org/officeDocument/2006/relationships/image" Target="../media/image59.png"/></Relationships>
</file>

<file path=ppt/slides/_rels/slide9.xml.rels><?xml version="1.0" encoding="UTF-8" standalone="yes"?>
<Relationships xmlns="http://schemas.openxmlformats.org/package/2006/relationships"><Relationship Id="rId8" Type="http://schemas.microsoft.com/office/2007/relationships/hdphoto" Target="../media/hdphoto5.wdp"/><Relationship Id="rId13"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64.jpeg"/><Relationship Id="rId12" Type="http://schemas.openxmlformats.org/officeDocument/2006/relationships/image" Target="../media/image33.png"/><Relationship Id="rId2" Type="http://schemas.openxmlformats.org/officeDocument/2006/relationships/image" Target="../media/image50.png"/><Relationship Id="rId16" Type="http://schemas.openxmlformats.org/officeDocument/2006/relationships/image" Target="../media/image67.jpe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6.wdp"/><Relationship Id="rId5" Type="http://schemas.openxmlformats.org/officeDocument/2006/relationships/image" Target="../media/image5.png"/><Relationship Id="rId15" Type="http://schemas.openxmlformats.org/officeDocument/2006/relationships/hyperlink" Target="http://www.bbc.co.uk/learningzone/clips/negative-numbers-signed/1666.html" TargetMode="External"/><Relationship Id="rId10" Type="http://schemas.openxmlformats.org/officeDocument/2006/relationships/image" Target="../media/image66.jpeg"/><Relationship Id="rId4" Type="http://schemas.openxmlformats.org/officeDocument/2006/relationships/image" Target="../media/image4.png"/><Relationship Id="rId9" Type="http://schemas.openxmlformats.org/officeDocument/2006/relationships/image" Target="../media/image65.png"/><Relationship Id="rId1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microsoft.com/office/2007/relationships/hdphoto" Target="../media/hdphoto7.wdp"/><Relationship Id="rId13" Type="http://schemas.openxmlformats.org/officeDocument/2006/relationships/image" Target="../media/image34.png"/><Relationship Id="rId18" Type="http://schemas.openxmlformats.org/officeDocument/2006/relationships/image" Target="../media/image74.jpeg"/><Relationship Id="rId3" Type="http://schemas.microsoft.com/office/2007/relationships/hdphoto" Target="../media/hdphoto4.wdp"/><Relationship Id="rId7" Type="http://schemas.openxmlformats.org/officeDocument/2006/relationships/image" Target="../media/image68.png"/><Relationship Id="rId12" Type="http://schemas.openxmlformats.org/officeDocument/2006/relationships/image" Target="../media/image70.png"/><Relationship Id="rId17" Type="http://schemas.openxmlformats.org/officeDocument/2006/relationships/image" Target="../media/image73.jpeg"/><Relationship Id="rId2" Type="http://schemas.openxmlformats.org/officeDocument/2006/relationships/image" Target="../media/image50.png"/><Relationship Id="rId16" Type="http://schemas.openxmlformats.org/officeDocument/2006/relationships/image" Target="../media/image72.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8.wdp"/><Relationship Id="rId5" Type="http://schemas.openxmlformats.org/officeDocument/2006/relationships/image" Target="../media/image5.png"/><Relationship Id="rId15" Type="http://schemas.openxmlformats.org/officeDocument/2006/relationships/image" Target="../media/image71.jpeg"/><Relationship Id="rId10" Type="http://schemas.openxmlformats.org/officeDocument/2006/relationships/image" Target="../media/image69.jpeg"/><Relationship Id="rId4" Type="http://schemas.openxmlformats.org/officeDocument/2006/relationships/image" Target="../media/image4.png"/><Relationship Id="rId9" Type="http://schemas.openxmlformats.org/officeDocument/2006/relationships/image" Target="../media/image10.png"/><Relationship Id="rId1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35.png"/><Relationship Id="rId12" Type="http://schemas.microsoft.com/office/2007/relationships/hdphoto" Target="../media/hdphoto9.wdp"/><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76.jpeg"/><Relationship Id="rId5" Type="http://schemas.openxmlformats.org/officeDocument/2006/relationships/image" Target="../media/image5.png"/><Relationship Id="rId10" Type="http://schemas.openxmlformats.org/officeDocument/2006/relationships/image" Target="../media/image75.png"/><Relationship Id="rId4" Type="http://schemas.openxmlformats.org/officeDocument/2006/relationships/image" Target="../media/image4.png"/><Relationship Id="rId9"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35.png"/><Relationship Id="rId3" Type="http://schemas.microsoft.com/office/2007/relationships/hdphoto" Target="../media/hdphoto4.wdp"/><Relationship Id="rId7" Type="http://schemas.openxmlformats.org/officeDocument/2006/relationships/image" Target="../media/image77.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78.gif"/><Relationship Id="rId5" Type="http://schemas.openxmlformats.org/officeDocument/2006/relationships/image" Target="../media/image5.png"/><Relationship Id="rId10" Type="http://schemas.openxmlformats.org/officeDocument/2006/relationships/image" Target="../media/image9.png"/><Relationship Id="rId4" Type="http://schemas.openxmlformats.org/officeDocument/2006/relationships/image" Target="../media/image4.png"/><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35.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79.png"/><Relationship Id="rId5" Type="http://schemas.openxmlformats.org/officeDocument/2006/relationships/image" Target="../media/image5.png"/><Relationship Id="rId10" Type="http://schemas.openxmlformats.org/officeDocument/2006/relationships/image" Target="../media/image77.png"/><Relationship Id="rId4" Type="http://schemas.openxmlformats.org/officeDocument/2006/relationships/image" Target="../media/image4.png"/><Relationship Id="rId9" Type="http://schemas.openxmlformats.org/officeDocument/2006/relationships/image" Target="../media/image9.png"/></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35.png"/><Relationship Id="rId12" Type="http://schemas.openxmlformats.org/officeDocument/2006/relationships/image" Target="../media/image81.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80.png"/><Relationship Id="rId5" Type="http://schemas.openxmlformats.org/officeDocument/2006/relationships/image" Target="../media/image5.png"/><Relationship Id="rId10" Type="http://schemas.openxmlformats.org/officeDocument/2006/relationships/image" Target="../media/image77.png"/><Relationship Id="rId4" Type="http://schemas.openxmlformats.org/officeDocument/2006/relationships/image" Target="../media/image4.png"/><Relationship Id="rId9"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84.png"/><Relationship Id="rId3" Type="http://schemas.microsoft.com/office/2007/relationships/hdphoto" Target="../media/hdphoto4.wdp"/><Relationship Id="rId7" Type="http://schemas.openxmlformats.org/officeDocument/2006/relationships/image" Target="../media/image77.png"/><Relationship Id="rId12" Type="http://schemas.openxmlformats.org/officeDocument/2006/relationships/image" Target="../media/image83.png"/><Relationship Id="rId17" Type="http://schemas.openxmlformats.org/officeDocument/2006/relationships/image" Target="../media/image67.jpeg"/><Relationship Id="rId2" Type="http://schemas.openxmlformats.org/officeDocument/2006/relationships/image" Target="../media/image50.png"/><Relationship Id="rId16" Type="http://schemas.openxmlformats.org/officeDocument/2006/relationships/hyperlink" Target="http://www.google.co.uk/imgres?q=video&amp;sa=X&amp;biw=1051&amp;bih=518&amp;tbm=isch&amp;tbnid=DXeoPzDJLa-5LM:&amp;imgrefurl=http://video.toptenreviews.com/&amp;docid=DZrKUR7N_HckcM&amp;imgurl=http://www.toptenreviews.com/video/splash/lg-55lw6500-p53638-video-1.jpg&amp;w=480&amp;h=270&amp;ei=53h1Ua67Hums0QX22ICICQ&amp;zoom=1&amp;ved=1t:3588,r:58,s:0,i:331&amp;iact=rc&amp;dur=757&amp;page=5&amp;tbnh=168&amp;tbnw=234&amp;start=54&amp;ndsp=15&amp;tx=112.3846435546875&amp;ty=74.23077392578125" TargetMode="External"/><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82.png"/><Relationship Id="rId5" Type="http://schemas.openxmlformats.org/officeDocument/2006/relationships/image" Target="../media/image5.png"/><Relationship Id="rId15" Type="http://schemas.microsoft.com/office/2007/relationships/hdphoto" Target="../media/hdphoto10.wdp"/><Relationship Id="rId10" Type="http://schemas.openxmlformats.org/officeDocument/2006/relationships/image" Target="../media/image9.png"/><Relationship Id="rId4" Type="http://schemas.openxmlformats.org/officeDocument/2006/relationships/image" Target="../media/image4.png"/><Relationship Id="rId9" Type="http://schemas.openxmlformats.org/officeDocument/2006/relationships/image" Target="../media/image10.png"/><Relationship Id="rId14" Type="http://schemas.openxmlformats.org/officeDocument/2006/relationships/image" Target="../media/image85.jpeg"/></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3" Type="http://schemas.microsoft.com/office/2007/relationships/hdphoto" Target="../media/hdphoto4.wdp"/><Relationship Id="rId7" Type="http://schemas.openxmlformats.org/officeDocument/2006/relationships/image" Target="../media/image4.png"/><Relationship Id="rId12" Type="http://schemas.openxmlformats.org/officeDocument/2006/relationships/image" Target="../media/image77.png"/><Relationship Id="rId2" Type="http://schemas.openxmlformats.org/officeDocument/2006/relationships/image" Target="../media/image50.png"/><Relationship Id="rId1" Type="http://schemas.openxmlformats.org/officeDocument/2006/relationships/slideLayout" Target="../slideLayouts/slideLayout1.xml"/><Relationship Id="rId6" Type="http://schemas.microsoft.com/office/2007/relationships/hdphoto" Target="../media/hdphoto11.wdp"/><Relationship Id="rId11" Type="http://schemas.openxmlformats.org/officeDocument/2006/relationships/image" Target="../media/image9.png"/><Relationship Id="rId5" Type="http://schemas.openxmlformats.org/officeDocument/2006/relationships/image" Target="../media/image86.png"/><Relationship Id="rId10" Type="http://schemas.openxmlformats.org/officeDocument/2006/relationships/image" Target="../media/image10.png"/><Relationship Id="rId4" Type="http://schemas.openxmlformats.org/officeDocument/2006/relationships/image" Target="../media/image31.png"/><Relationship Id="rId9" Type="http://schemas.openxmlformats.org/officeDocument/2006/relationships/image" Target="../media/image35.png"/></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hyperlink" Target="http://themathgames.com/our-games/arithmetic-games/order-positive-negative-integers/" TargetMode="External"/><Relationship Id="rId3" Type="http://schemas.microsoft.com/office/2007/relationships/hdphoto" Target="../media/hdphoto4.wdp"/><Relationship Id="rId7" Type="http://schemas.openxmlformats.org/officeDocument/2006/relationships/image" Target="../media/image35.png"/><Relationship Id="rId12" Type="http://schemas.openxmlformats.org/officeDocument/2006/relationships/hyperlink" Target="http://www.mymaths.co.uk/samples/sampleBoosterFour.swf" TargetMode="External"/><Relationship Id="rId17" Type="http://schemas.openxmlformats.org/officeDocument/2006/relationships/image" Target="../media/image77.png"/><Relationship Id="rId2" Type="http://schemas.openxmlformats.org/officeDocument/2006/relationships/image" Target="../media/image50.png"/><Relationship Id="rId16" Type="http://schemas.openxmlformats.org/officeDocument/2006/relationships/hyperlink" Target="http://www.ictgames.com/numberlineJumpMaker/index.html" TargetMode="External"/><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hyperlink" Target="http://www.bbc.co.uk/bitesize/ks3/maths/number/negative_numbers/activity/" TargetMode="External"/><Relationship Id="rId5" Type="http://schemas.openxmlformats.org/officeDocument/2006/relationships/image" Target="../media/image5.png"/><Relationship Id="rId15" Type="http://schemas.openxmlformats.org/officeDocument/2006/relationships/hyperlink" Target="http://www.wmnet.org.uk/wmnet/custom/files_uploaded/uploaded_resources/851/Higher&amp;Lower-Reveal&amp;Orderv4.swf" TargetMode="External"/><Relationship Id="rId10" Type="http://schemas.openxmlformats.org/officeDocument/2006/relationships/hyperlink" Target="http://nrich.maths.org/content/id/5911/ConnectThreePM.swf" TargetMode="External"/><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hyperlink" Target="http://www.mathsisfun.com/numbers/casey-runner.html"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89.png"/><Relationship Id="rId3" Type="http://schemas.microsoft.com/office/2007/relationships/hdphoto" Target="../media/hdphoto4.wdp"/><Relationship Id="rId7" Type="http://schemas.openxmlformats.org/officeDocument/2006/relationships/image" Target="../media/image37.png"/><Relationship Id="rId12" Type="http://schemas.openxmlformats.org/officeDocument/2006/relationships/image" Target="../media/image88.png"/><Relationship Id="rId2" Type="http://schemas.openxmlformats.org/officeDocument/2006/relationships/image" Target="../media/image50.png"/><Relationship Id="rId16" Type="http://schemas.openxmlformats.org/officeDocument/2006/relationships/image" Target="../media/image91.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12.wdp"/><Relationship Id="rId5" Type="http://schemas.openxmlformats.org/officeDocument/2006/relationships/image" Target="../media/image5.png"/><Relationship Id="rId15" Type="http://schemas.microsoft.com/office/2007/relationships/hdphoto" Target="../media/hdphoto13.wdp"/><Relationship Id="rId10" Type="http://schemas.openxmlformats.org/officeDocument/2006/relationships/image" Target="../media/image87.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90.png"/></Relationships>
</file>

<file path=ppt/slides/_rels/slide19.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93.png"/><Relationship Id="rId3" Type="http://schemas.microsoft.com/office/2007/relationships/hdphoto" Target="../media/hdphoto4.wdp"/><Relationship Id="rId7" Type="http://schemas.openxmlformats.org/officeDocument/2006/relationships/image" Target="../media/image37.png"/><Relationship Id="rId12" Type="http://schemas.openxmlformats.org/officeDocument/2006/relationships/image" Target="../media/image92.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12.wdp"/><Relationship Id="rId5" Type="http://schemas.openxmlformats.org/officeDocument/2006/relationships/image" Target="../media/image5.png"/><Relationship Id="rId10" Type="http://schemas.openxmlformats.org/officeDocument/2006/relationships/image" Target="../media/image87.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94.png"/></Relationships>
</file>

<file path=ppt/slides/_rels/slide20.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96.png"/><Relationship Id="rId3" Type="http://schemas.microsoft.com/office/2007/relationships/hdphoto" Target="../media/hdphoto4.wdp"/><Relationship Id="rId7" Type="http://schemas.openxmlformats.org/officeDocument/2006/relationships/image" Target="../media/image37.png"/><Relationship Id="rId12" Type="http://schemas.openxmlformats.org/officeDocument/2006/relationships/image" Target="../media/image95.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12.wdp"/><Relationship Id="rId5" Type="http://schemas.openxmlformats.org/officeDocument/2006/relationships/image" Target="../media/image5.png"/><Relationship Id="rId10" Type="http://schemas.openxmlformats.org/officeDocument/2006/relationships/image" Target="../media/image87.png"/><Relationship Id="rId4" Type="http://schemas.openxmlformats.org/officeDocument/2006/relationships/image" Target="../media/image4.png"/><Relationship Id="rId9" Type="http://schemas.openxmlformats.org/officeDocument/2006/relationships/image" Target="../media/image9.png"/></Relationships>
</file>

<file path=ppt/slides/_rels/slide21.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98.png"/><Relationship Id="rId3" Type="http://schemas.microsoft.com/office/2007/relationships/hdphoto" Target="../media/hdphoto4.wdp"/><Relationship Id="rId7" Type="http://schemas.openxmlformats.org/officeDocument/2006/relationships/image" Target="../media/image37.png"/><Relationship Id="rId12" Type="http://schemas.openxmlformats.org/officeDocument/2006/relationships/image" Target="../media/image97.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12.wdp"/><Relationship Id="rId5" Type="http://schemas.openxmlformats.org/officeDocument/2006/relationships/image" Target="../media/image5.png"/><Relationship Id="rId10" Type="http://schemas.openxmlformats.org/officeDocument/2006/relationships/image" Target="../media/image87.png"/><Relationship Id="rId4" Type="http://schemas.openxmlformats.org/officeDocument/2006/relationships/image" Target="../media/image4.png"/><Relationship Id="rId9" Type="http://schemas.openxmlformats.org/officeDocument/2006/relationships/image" Target="../media/image9.png"/></Relationships>
</file>

<file path=ppt/slides/_rels/slide2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00.jpeg"/><Relationship Id="rId3" Type="http://schemas.microsoft.com/office/2007/relationships/hdphoto" Target="../media/hdphoto4.wdp"/><Relationship Id="rId7" Type="http://schemas.openxmlformats.org/officeDocument/2006/relationships/image" Target="../media/image37.png"/><Relationship Id="rId12" Type="http://schemas.openxmlformats.org/officeDocument/2006/relationships/image" Target="../media/image99.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12.wdp"/><Relationship Id="rId5" Type="http://schemas.openxmlformats.org/officeDocument/2006/relationships/image" Target="../media/image5.png"/><Relationship Id="rId15" Type="http://schemas.openxmlformats.org/officeDocument/2006/relationships/image" Target="../media/image102.png"/><Relationship Id="rId10" Type="http://schemas.openxmlformats.org/officeDocument/2006/relationships/image" Target="../media/image87.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01.png"/></Relationships>
</file>

<file path=ppt/slides/_rels/slide23.xml.rels><?xml version="1.0" encoding="UTF-8" standalone="yes"?>
<Relationships xmlns="http://schemas.openxmlformats.org/package/2006/relationships"><Relationship Id="rId8" Type="http://schemas.openxmlformats.org/officeDocument/2006/relationships/image" Target="../media/image10.png"/><Relationship Id="rId13" Type="http://schemas.microsoft.com/office/2007/relationships/hdphoto" Target="../media/hdphoto14.wdp"/><Relationship Id="rId3" Type="http://schemas.microsoft.com/office/2007/relationships/hdphoto" Target="../media/hdphoto4.wdp"/><Relationship Id="rId7" Type="http://schemas.openxmlformats.org/officeDocument/2006/relationships/image" Target="../media/image37.png"/><Relationship Id="rId12" Type="http://schemas.openxmlformats.org/officeDocument/2006/relationships/image" Target="../media/image103.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12.wdp"/><Relationship Id="rId5" Type="http://schemas.openxmlformats.org/officeDocument/2006/relationships/image" Target="../media/image5.png"/><Relationship Id="rId15" Type="http://schemas.openxmlformats.org/officeDocument/2006/relationships/image" Target="../media/image105.jpeg"/><Relationship Id="rId10" Type="http://schemas.openxmlformats.org/officeDocument/2006/relationships/image" Target="../media/image87.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04.png"/></Relationships>
</file>

<file path=ppt/slides/_rels/slide24.xml.rels><?xml version="1.0" encoding="UTF-8" standalone="yes"?>
<Relationships xmlns="http://schemas.openxmlformats.org/package/2006/relationships"><Relationship Id="rId8" Type="http://schemas.openxmlformats.org/officeDocument/2006/relationships/slide" Target="slide16.xml"/><Relationship Id="rId13" Type="http://schemas.openxmlformats.org/officeDocument/2006/relationships/image" Target="../media/image107.jpeg"/><Relationship Id="rId18" Type="http://schemas.microsoft.com/office/2007/relationships/hdphoto" Target="../media/hdphoto15.wdp"/><Relationship Id="rId3" Type="http://schemas.openxmlformats.org/officeDocument/2006/relationships/image" Target="../media/image50.png"/><Relationship Id="rId7" Type="http://schemas.openxmlformats.org/officeDocument/2006/relationships/image" Target="../media/image10.png"/><Relationship Id="rId12" Type="http://schemas.openxmlformats.org/officeDocument/2006/relationships/image" Target="../media/image37.png"/><Relationship Id="rId17" Type="http://schemas.openxmlformats.org/officeDocument/2006/relationships/image" Target="../media/image111.png"/><Relationship Id="rId2" Type="http://schemas.openxmlformats.org/officeDocument/2006/relationships/notesSlide" Target="../notesSlides/notesSlide1.xml"/><Relationship Id="rId16" Type="http://schemas.openxmlformats.org/officeDocument/2006/relationships/image" Target="../media/image110.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6.jpeg"/><Relationship Id="rId5" Type="http://schemas.openxmlformats.org/officeDocument/2006/relationships/image" Target="../media/image4.png"/><Relationship Id="rId15" Type="http://schemas.openxmlformats.org/officeDocument/2006/relationships/image" Target="../media/image109.png"/><Relationship Id="rId10" Type="http://schemas.openxmlformats.org/officeDocument/2006/relationships/image" Target="../media/image31.png"/><Relationship Id="rId4" Type="http://schemas.microsoft.com/office/2007/relationships/hdphoto" Target="../media/hdphoto4.wdp"/><Relationship Id="rId9" Type="http://schemas.openxmlformats.org/officeDocument/2006/relationships/image" Target="../media/image28.png"/><Relationship Id="rId14" Type="http://schemas.openxmlformats.org/officeDocument/2006/relationships/image" Target="../media/image108.png"/></Relationships>
</file>

<file path=ppt/slides/_rels/slide25.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37.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16.wdp"/><Relationship Id="rId5" Type="http://schemas.openxmlformats.org/officeDocument/2006/relationships/image" Target="../media/image5.png"/><Relationship Id="rId10" Type="http://schemas.openxmlformats.org/officeDocument/2006/relationships/image" Target="../media/image112.png"/><Relationship Id="rId4" Type="http://schemas.openxmlformats.org/officeDocument/2006/relationships/image" Target="../media/image4.png"/><Relationship Id="rId9" Type="http://schemas.openxmlformats.org/officeDocument/2006/relationships/image" Target="../media/image9.png"/></Relationships>
</file>

<file path=ppt/slides/_rels/slide26.xml.rels><?xml version="1.0" encoding="UTF-8" standalone="yes"?>
<Relationships xmlns="http://schemas.openxmlformats.org/package/2006/relationships"><Relationship Id="rId8" Type="http://schemas.microsoft.com/office/2007/relationships/hdphoto" Target="../media/hdphoto17.wdp"/><Relationship Id="rId13" Type="http://schemas.microsoft.com/office/2007/relationships/hdphoto" Target="../media/hdphoto18.wdp"/><Relationship Id="rId3" Type="http://schemas.microsoft.com/office/2007/relationships/hdphoto" Target="../media/hdphoto4.wdp"/><Relationship Id="rId7" Type="http://schemas.openxmlformats.org/officeDocument/2006/relationships/image" Target="../media/image113.png"/><Relationship Id="rId12" Type="http://schemas.openxmlformats.org/officeDocument/2006/relationships/image" Target="../media/image114.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9.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37.png"/></Relationships>
</file>

<file path=ppt/slides/_rels/slide27.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37.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116.png"/><Relationship Id="rId5" Type="http://schemas.openxmlformats.org/officeDocument/2006/relationships/image" Target="../media/image5.png"/><Relationship Id="rId10" Type="http://schemas.openxmlformats.org/officeDocument/2006/relationships/image" Target="../media/image115.png"/><Relationship Id="rId4" Type="http://schemas.openxmlformats.org/officeDocument/2006/relationships/image" Target="../media/image4.png"/><Relationship Id="rId9"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39.png"/><Relationship Id="rId12" Type="http://schemas.openxmlformats.org/officeDocument/2006/relationships/image" Target="../media/image119.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118.png"/><Relationship Id="rId5" Type="http://schemas.openxmlformats.org/officeDocument/2006/relationships/image" Target="../media/image5.png"/><Relationship Id="rId10" Type="http://schemas.openxmlformats.org/officeDocument/2006/relationships/image" Target="../media/image117.png"/><Relationship Id="rId4" Type="http://schemas.openxmlformats.org/officeDocument/2006/relationships/image" Target="../media/image4.png"/><Relationship Id="rId9" Type="http://schemas.openxmlformats.org/officeDocument/2006/relationships/image" Target="../media/image9.png"/></Relationships>
</file>

<file path=ppt/slides/_rels/slide29.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39.png"/><Relationship Id="rId12" Type="http://schemas.openxmlformats.org/officeDocument/2006/relationships/image" Target="../media/image122.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121.png"/><Relationship Id="rId5" Type="http://schemas.openxmlformats.org/officeDocument/2006/relationships/image" Target="../media/image5.png"/><Relationship Id="rId10" Type="http://schemas.openxmlformats.org/officeDocument/2006/relationships/image" Target="../media/image120.png"/><Relationship Id="rId4" Type="http://schemas.openxmlformats.org/officeDocument/2006/relationships/image" Target="../media/image4.png"/><Relationship Id="rId9" Type="http://schemas.openxmlformats.org/officeDocument/2006/relationships/image" Target="../media/image9.png"/></Relationships>
</file>

<file path=ppt/slides/_rels/slide30.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41.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17.wdp"/><Relationship Id="rId5" Type="http://schemas.openxmlformats.org/officeDocument/2006/relationships/image" Target="../media/image5.png"/><Relationship Id="rId10" Type="http://schemas.openxmlformats.org/officeDocument/2006/relationships/image" Target="../media/image113.png"/><Relationship Id="rId4" Type="http://schemas.openxmlformats.org/officeDocument/2006/relationships/image" Target="../media/image4.png"/><Relationship Id="rId9" Type="http://schemas.openxmlformats.org/officeDocument/2006/relationships/image" Target="../media/image9.png"/></Relationships>
</file>

<file path=ppt/slides/_rels/slide31.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41.png"/><Relationship Id="rId12" Type="http://schemas.microsoft.com/office/2007/relationships/hdphoto" Target="../media/hdphoto19.wdp"/><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123.jpeg"/><Relationship Id="rId5" Type="http://schemas.openxmlformats.org/officeDocument/2006/relationships/image" Target="../media/image5.png"/><Relationship Id="rId10" Type="http://schemas.openxmlformats.org/officeDocument/2006/relationships/hyperlink" Target="http://www.google.co.uk/url?sa=i&amp;rct=j&amp;q=snow&amp;source=images&amp;cd=&amp;cad=rja&amp;docid=fDTpYSmIdlHLjM&amp;tbnid=LJcgldHcgztf5M:&amp;ved=0CAUQjRw&amp;url=http://www.heservices.co.uk/snow_clearance/?attachment_id=107&amp;ei=0rAIUoqgHaiQ0AWkuYH4Aw&amp;psig=AFQjCNHKzS18T13z2WVdxHVawv8AnE_QoA&amp;ust=1376387418551579" TargetMode="External"/><Relationship Id="rId4" Type="http://schemas.openxmlformats.org/officeDocument/2006/relationships/image" Target="../media/image4.png"/><Relationship Id="rId9" Type="http://schemas.openxmlformats.org/officeDocument/2006/relationships/image" Target="../media/image9.png"/></Relationships>
</file>

<file path=ppt/slides/_rels/slide32.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41.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microsoft.com/office/2007/relationships/hdphoto" Target="../media/hdphoto20.wdp"/><Relationship Id="rId5" Type="http://schemas.openxmlformats.org/officeDocument/2006/relationships/image" Target="../media/image5.png"/><Relationship Id="rId10" Type="http://schemas.openxmlformats.org/officeDocument/2006/relationships/image" Target="../media/image124.png"/><Relationship Id="rId4" Type="http://schemas.openxmlformats.org/officeDocument/2006/relationships/image" Target="../media/image4.png"/><Relationship Id="rId9" Type="http://schemas.openxmlformats.org/officeDocument/2006/relationships/image" Target="../media/image9.png"/></Relationships>
</file>

<file path=ppt/slides/_rels/slide3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26.png"/><Relationship Id="rId3" Type="http://schemas.microsoft.com/office/2007/relationships/hdphoto" Target="../media/hdphoto4.wdp"/><Relationship Id="rId7" Type="http://schemas.openxmlformats.org/officeDocument/2006/relationships/image" Target="../media/image41.png"/><Relationship Id="rId12" Type="http://schemas.microsoft.com/office/2007/relationships/hdphoto" Target="../media/hdphoto20.wdp"/><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124.png"/><Relationship Id="rId5" Type="http://schemas.openxmlformats.org/officeDocument/2006/relationships/image" Target="../media/image5.png"/><Relationship Id="rId10" Type="http://schemas.openxmlformats.org/officeDocument/2006/relationships/image" Target="../media/image125.png"/><Relationship Id="rId4" Type="http://schemas.openxmlformats.org/officeDocument/2006/relationships/image" Target="../media/image4.png"/><Relationship Id="rId9" Type="http://schemas.openxmlformats.org/officeDocument/2006/relationships/image" Target="../media/image9.png"/></Relationships>
</file>

<file path=ppt/slides/_rels/slide3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8.png"/><Relationship Id="rId18" Type="http://schemas.openxmlformats.org/officeDocument/2006/relationships/image" Target="../media/image63.png"/><Relationship Id="rId3" Type="http://schemas.microsoft.com/office/2007/relationships/hdphoto" Target="../media/hdphoto4.wdp"/><Relationship Id="rId7" Type="http://schemas.openxmlformats.org/officeDocument/2006/relationships/image" Target="../media/image31.png"/><Relationship Id="rId12" Type="http://schemas.openxmlformats.org/officeDocument/2006/relationships/image" Target="../media/image57.png"/><Relationship Id="rId17" Type="http://schemas.openxmlformats.org/officeDocument/2006/relationships/image" Target="../media/image62.png"/><Relationship Id="rId2" Type="http://schemas.openxmlformats.org/officeDocument/2006/relationships/image" Target="../media/image50.png"/><Relationship Id="rId16" Type="http://schemas.openxmlformats.org/officeDocument/2006/relationships/image" Target="../media/image61.png"/><Relationship Id="rId1" Type="http://schemas.openxmlformats.org/officeDocument/2006/relationships/slideLayout" Target="../slideLayouts/slideLayout1.xml"/><Relationship Id="rId6" Type="http://schemas.openxmlformats.org/officeDocument/2006/relationships/image" Target="../media/image38.png"/><Relationship Id="rId11" Type="http://schemas.openxmlformats.org/officeDocument/2006/relationships/image" Target="../media/image9.png"/><Relationship Id="rId5" Type="http://schemas.openxmlformats.org/officeDocument/2006/relationships/image" Target="../media/image5.png"/><Relationship Id="rId15" Type="http://schemas.openxmlformats.org/officeDocument/2006/relationships/image" Target="../media/image60.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56.png"/><Relationship Id="rId14" Type="http://schemas.openxmlformats.org/officeDocument/2006/relationships/image" Target="../media/image59.png"/></Relationships>
</file>

<file path=ppt/slides/_rels/slide35.xml.rels><?xml version="1.0" encoding="UTF-8" standalone="yes"?>
<Relationships xmlns="http://schemas.openxmlformats.org/package/2006/relationships"><Relationship Id="rId8" Type="http://schemas.microsoft.com/office/2007/relationships/hdphoto" Target="../media/hdphoto21.wdp"/><Relationship Id="rId13" Type="http://schemas.openxmlformats.org/officeDocument/2006/relationships/image" Target="../media/image10.png"/><Relationship Id="rId3" Type="http://schemas.microsoft.com/office/2007/relationships/hdphoto" Target="../media/hdphoto4.wdp"/><Relationship Id="rId7" Type="http://schemas.openxmlformats.org/officeDocument/2006/relationships/image" Target="../media/image127.png"/><Relationship Id="rId12" Type="http://schemas.openxmlformats.org/officeDocument/2006/relationships/image" Target="../media/image40.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129.png"/><Relationship Id="rId5" Type="http://schemas.openxmlformats.org/officeDocument/2006/relationships/image" Target="../media/image5.png"/><Relationship Id="rId10" Type="http://schemas.microsoft.com/office/2007/relationships/hdphoto" Target="../media/hdphoto22.wdp"/><Relationship Id="rId4" Type="http://schemas.openxmlformats.org/officeDocument/2006/relationships/image" Target="../media/image4.png"/><Relationship Id="rId9" Type="http://schemas.openxmlformats.org/officeDocument/2006/relationships/image" Target="../media/image128.png"/><Relationship Id="rId1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2852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708" y="3429000"/>
            <a:ext cx="8912583" cy="2093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3791987"/>
      </p:ext>
    </p:extLst>
  </p:cSld>
  <p:clrMapOvr>
    <a:masterClrMapping/>
  </p:clrMapOvr>
  <mc:AlternateContent xmlns:mc="http://schemas.openxmlformats.org/markup-compatibility/2006" xmlns:p14="http://schemas.microsoft.com/office/powerpoint/2010/main">
    <mc:Choice Requires="p14">
      <p:transition spd="slow" p14:dur="4000">
        <p14:ripp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extLst>
              <a:ext uri="{BEBA8EAE-BF5A-486C-A8C5-ECC9F3942E4B}">
                <a14:imgProps xmlns:a14="http://schemas.microsoft.com/office/drawing/2010/main">
                  <a14:imgLayer r:embed="rId3">
                    <a14:imgEffect>
                      <a14:artisticPlasticWrap/>
                    </a14:imgEffect>
                    <a14:imgEffect>
                      <a14:saturation sat="220000"/>
                    </a14:imgEffect>
                    <a14:imgEffect>
                      <a14:brightnessContrast bright="30000" contrast="33000"/>
                    </a14:imgEffect>
                  </a14:imgLayer>
                </a14:imgProps>
              </a:ext>
              <a:ext uri="{28A0092B-C50C-407E-A947-70E740481C1C}">
                <a14:useLocalDpi xmlns:a14="http://schemas.microsoft.com/office/drawing/2010/main" val="0"/>
              </a:ext>
            </a:extLst>
          </a:blip>
          <a:srcRect/>
          <a:stretch>
            <a:fillRect/>
          </a:stretch>
        </p:blipFill>
        <p:spPr bwMode="auto">
          <a:xfrm>
            <a:off x="94064" y="692696"/>
            <a:ext cx="8913007" cy="5570629"/>
          </a:xfrm>
          <a:prstGeom prst="rect">
            <a:avLst/>
          </a:prstGeom>
          <a:noFill/>
          <a:ln>
            <a:noFill/>
          </a:ln>
          <a:effectLst>
            <a:glow rad="939800">
              <a:schemeClr val="accent5">
                <a:satMod val="175000"/>
                <a:alpha val="4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000238"/>
            <a:ext cx="9157052" cy="87056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0"/>
            <a:ext cx="9186863" cy="104382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75" name="Text Box 2"/>
          <p:cNvSpPr txBox="1">
            <a:spLocks noChangeArrowheads="1"/>
          </p:cNvSpPr>
          <p:nvPr/>
        </p:nvSpPr>
        <p:spPr bwMode="auto">
          <a:xfrm>
            <a:off x="3269615" y="1833245"/>
            <a:ext cx="2397760" cy="31750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en-GB" sz="1100" b="1" dirty="0">
                <a:solidFill>
                  <a:srgbClr val="FFFFFF"/>
                </a:solidFill>
                <a:effectLst/>
                <a:latin typeface="Line Printer (PC)"/>
                <a:ea typeface="Calibri"/>
                <a:cs typeface="Times New Roman"/>
              </a:rPr>
              <a:t>Whole Number and Functions</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5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85299" y="701097"/>
            <a:ext cx="2766391" cy="705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0528" y="1739517"/>
            <a:ext cx="2921266" cy="499443"/>
          </a:xfrm>
          <a:prstGeom prst="rect">
            <a:avLst/>
          </a:prstGeom>
          <a:noFill/>
          <a:ln>
            <a:noFill/>
          </a:ln>
          <a:effectLst/>
          <a:scene3d>
            <a:camera prst="isometricLeftDown"/>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495130">
            <a:off x="5981496" y="1804287"/>
            <a:ext cx="3488325" cy="549385"/>
          </a:xfrm>
          <a:prstGeom prst="rect">
            <a:avLst/>
          </a:prstGeom>
          <a:noFill/>
          <a:ln>
            <a:noFill/>
          </a:ln>
          <a:effectLst/>
          <a:scene3d>
            <a:camera prst="isometricRightUp"/>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779911" y="2341608"/>
            <a:ext cx="1442175" cy="1519439"/>
          </a:xfrm>
          <a:prstGeom prst="rect">
            <a:avLst/>
          </a:prstGeom>
          <a:noFill/>
          <a:ln>
            <a:noFill/>
          </a:ln>
        </p:spPr>
      </p:pic>
      <p:sp>
        <p:nvSpPr>
          <p:cNvPr id="2" name="Rectangle 1"/>
          <p:cNvSpPr/>
          <p:nvPr/>
        </p:nvSpPr>
        <p:spPr>
          <a:xfrm>
            <a:off x="1248465" y="4365104"/>
            <a:ext cx="6949211"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NEGATGIVE NUMBERS</a:t>
            </a:r>
          </a:p>
        </p:txBody>
      </p:sp>
    </p:spTree>
    <p:extLst>
      <p:ext uri="{BB962C8B-B14F-4D97-AF65-F5344CB8AC3E}">
        <p14:creationId xmlns:p14="http://schemas.microsoft.com/office/powerpoint/2010/main" val="3871934555"/>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191" y="1507922"/>
            <a:ext cx="9143489" cy="452140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12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000238"/>
            <a:ext cx="9157052" cy="870565"/>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3" y="-10360"/>
            <a:ext cx="9186863" cy="104382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82982" y="2104390"/>
            <a:ext cx="439933" cy="1552708"/>
          </a:xfrm>
          <a:prstGeom prst="rect">
            <a:avLst/>
          </a:prstGeom>
          <a:noFill/>
          <a:ln>
            <a:noFill/>
          </a:ln>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55189" y="2596081"/>
            <a:ext cx="483064" cy="508944"/>
          </a:xfrm>
          <a:prstGeom prst="rect">
            <a:avLst/>
          </a:prstGeom>
          <a:noFill/>
          <a:ln>
            <a:noFill/>
          </a:ln>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59334" y="2104390"/>
            <a:ext cx="439933" cy="1552708"/>
          </a:xfrm>
          <a:prstGeom prst="rect">
            <a:avLst/>
          </a:prstGeom>
          <a:noFill/>
          <a:ln>
            <a:noFill/>
          </a:ln>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27061" y="2104390"/>
            <a:ext cx="439933" cy="1552708"/>
          </a:xfrm>
          <a:prstGeom prst="rect">
            <a:avLst/>
          </a:prstGeom>
          <a:noFill/>
          <a:ln>
            <a:noFill/>
          </a:ln>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43031" y="2104390"/>
            <a:ext cx="439933" cy="1552708"/>
          </a:xfrm>
          <a:prstGeom prst="rect">
            <a:avLst/>
          </a:prstGeom>
          <a:noFill/>
          <a:ln>
            <a:noFill/>
          </a:ln>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98514" y="2113063"/>
            <a:ext cx="439933" cy="1552708"/>
          </a:xfrm>
          <a:prstGeom prst="rect">
            <a:avLst/>
          </a:prstGeom>
          <a:noFill/>
          <a:ln>
            <a:noFill/>
          </a:ln>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70173" y="2104390"/>
            <a:ext cx="439933" cy="1552708"/>
          </a:xfrm>
          <a:prstGeom prst="rect">
            <a:avLst/>
          </a:prstGeom>
          <a:noFill/>
          <a:ln>
            <a:noFill/>
          </a:ln>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37899" y="2104390"/>
            <a:ext cx="439933" cy="1552708"/>
          </a:xfrm>
          <a:prstGeom prst="rect">
            <a:avLst/>
          </a:prstGeom>
          <a:noFill/>
          <a:ln>
            <a:noFill/>
          </a:ln>
        </p:spPr>
      </p:pic>
      <p:pic>
        <p:nvPicPr>
          <p:cNvPr id="20" name="Picture 1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53870" y="2104390"/>
            <a:ext cx="439933" cy="1552708"/>
          </a:xfrm>
          <a:prstGeom prst="rect">
            <a:avLst/>
          </a:prstGeom>
          <a:noFill/>
          <a:ln>
            <a:noFill/>
          </a:ln>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87091" y="2104390"/>
            <a:ext cx="439933" cy="1552708"/>
          </a:xfrm>
          <a:prstGeom prst="rect">
            <a:avLst/>
          </a:prstGeom>
          <a:noFill/>
          <a:ln>
            <a:noFill/>
          </a:ln>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15256" y="4217799"/>
            <a:ext cx="439933" cy="1552709"/>
          </a:xfrm>
          <a:prstGeom prst="rect">
            <a:avLst/>
          </a:prstGeom>
          <a:noFill/>
          <a:ln>
            <a:noFill/>
          </a:ln>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82982" y="4226426"/>
            <a:ext cx="439933" cy="1552709"/>
          </a:xfrm>
          <a:prstGeom prst="rect">
            <a:avLst/>
          </a:prstGeom>
          <a:noFill/>
          <a:ln>
            <a:noFill/>
          </a:ln>
        </p:spPr>
      </p:pic>
      <p:pic>
        <p:nvPicPr>
          <p:cNvPr id="24" name="Picture 2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59334" y="4226426"/>
            <a:ext cx="439933" cy="1552709"/>
          </a:xfrm>
          <a:prstGeom prst="rect">
            <a:avLst/>
          </a:prstGeom>
          <a:noFill/>
          <a:ln>
            <a:noFill/>
          </a:ln>
        </p:spPr>
      </p:pic>
      <p:pic>
        <p:nvPicPr>
          <p:cNvPr id="25" name="Picture 2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27061" y="4226426"/>
            <a:ext cx="439933" cy="1552709"/>
          </a:xfrm>
          <a:prstGeom prst="rect">
            <a:avLst/>
          </a:prstGeom>
          <a:noFill/>
          <a:ln>
            <a:noFill/>
          </a:ln>
        </p:spPr>
      </p:pic>
      <p:pic>
        <p:nvPicPr>
          <p:cNvPr id="26"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51657" y="4226426"/>
            <a:ext cx="439933" cy="1552709"/>
          </a:xfrm>
          <a:prstGeom prst="rect">
            <a:avLst/>
          </a:prstGeom>
          <a:noFill/>
          <a:ln>
            <a:noFill/>
          </a:ln>
        </p:spPr>
      </p:pic>
      <p:pic>
        <p:nvPicPr>
          <p:cNvPr id="27" name="Picture 2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10757" y="4226426"/>
            <a:ext cx="439933" cy="1552709"/>
          </a:xfrm>
          <a:prstGeom prst="rect">
            <a:avLst/>
          </a:prstGeom>
          <a:noFill/>
          <a:ln>
            <a:noFill/>
          </a:ln>
        </p:spPr>
      </p:pic>
      <p:pic>
        <p:nvPicPr>
          <p:cNvPr id="28" name="Picture 2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77516" y="4226426"/>
            <a:ext cx="439933" cy="1552709"/>
          </a:xfrm>
          <a:prstGeom prst="rect">
            <a:avLst/>
          </a:prstGeom>
          <a:noFill/>
          <a:ln>
            <a:noFill/>
          </a:ln>
        </p:spPr>
      </p:pic>
      <p:pic>
        <p:nvPicPr>
          <p:cNvPr id="29" name="Picture 2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45243" y="4226426"/>
            <a:ext cx="439933" cy="1552709"/>
          </a:xfrm>
          <a:prstGeom prst="rect">
            <a:avLst/>
          </a:prstGeom>
          <a:noFill/>
          <a:ln>
            <a:noFill/>
          </a:ln>
        </p:spPr>
      </p:pic>
      <p:pic>
        <p:nvPicPr>
          <p:cNvPr id="30" name="Picture 2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52586" y="4226426"/>
            <a:ext cx="439933" cy="1552709"/>
          </a:xfrm>
          <a:prstGeom prst="rect">
            <a:avLst/>
          </a:prstGeom>
          <a:noFill/>
          <a:ln>
            <a:noFill/>
          </a:ln>
        </p:spPr>
      </p:pic>
      <p:pic>
        <p:nvPicPr>
          <p:cNvPr id="31" name="Picture 3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614289" y="2596081"/>
            <a:ext cx="508942" cy="508944"/>
          </a:xfrm>
          <a:prstGeom prst="rect">
            <a:avLst/>
          </a:prstGeom>
          <a:noFill/>
          <a:ln>
            <a:noFill/>
          </a:ln>
        </p:spPr>
      </p:pic>
      <p:pic>
        <p:nvPicPr>
          <p:cNvPr id="32" name="Picture 3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390642" y="2596081"/>
            <a:ext cx="465811" cy="483066"/>
          </a:xfrm>
          <a:prstGeom prst="rect">
            <a:avLst/>
          </a:prstGeom>
          <a:noFill/>
          <a:ln>
            <a:noFill/>
          </a:ln>
        </p:spPr>
      </p:pic>
      <p:pic>
        <p:nvPicPr>
          <p:cNvPr id="33" name="Picture 3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132490" y="2621960"/>
            <a:ext cx="457185" cy="457187"/>
          </a:xfrm>
          <a:prstGeom prst="rect">
            <a:avLst/>
          </a:prstGeom>
          <a:noFill/>
          <a:ln>
            <a:noFill/>
          </a:ln>
        </p:spPr>
      </p:pic>
      <p:pic>
        <p:nvPicPr>
          <p:cNvPr id="34" name="Picture 3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865711" y="2596082"/>
            <a:ext cx="500316" cy="483065"/>
          </a:xfrm>
          <a:prstGeom prst="rect">
            <a:avLst/>
          </a:prstGeom>
          <a:noFill/>
          <a:ln>
            <a:noFill/>
          </a:ln>
        </p:spPr>
      </p:pic>
      <p:pic>
        <p:nvPicPr>
          <p:cNvPr id="35" name="Picture 34"/>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25128" y="2587455"/>
            <a:ext cx="500316" cy="508943"/>
          </a:xfrm>
          <a:prstGeom prst="rect">
            <a:avLst/>
          </a:prstGeom>
          <a:noFill/>
          <a:ln>
            <a:noFill/>
          </a:ln>
        </p:spPr>
      </p:pic>
      <p:pic>
        <p:nvPicPr>
          <p:cNvPr id="36" name="Picture 35"/>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841097" y="2578829"/>
            <a:ext cx="560699" cy="526196"/>
          </a:xfrm>
          <a:prstGeom prst="rect">
            <a:avLst/>
          </a:prstGeom>
          <a:noFill/>
          <a:ln>
            <a:noFill/>
          </a:ln>
        </p:spPr>
      </p:pic>
      <p:pic>
        <p:nvPicPr>
          <p:cNvPr id="37" name="Picture 3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7669207" y="2587455"/>
            <a:ext cx="491690" cy="526196"/>
          </a:xfrm>
          <a:prstGeom prst="rect">
            <a:avLst/>
          </a:prstGeom>
          <a:noFill/>
          <a:ln>
            <a:noFill/>
          </a:ln>
        </p:spPr>
      </p:pic>
      <p:pic>
        <p:nvPicPr>
          <p:cNvPr id="38" name="Picture 37"/>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8342045" y="2596081"/>
            <a:ext cx="500316" cy="517570"/>
          </a:xfrm>
          <a:prstGeom prst="rect">
            <a:avLst/>
          </a:prstGeom>
          <a:noFill/>
          <a:ln>
            <a:noFill/>
          </a:ln>
        </p:spPr>
      </p:pic>
      <p:pic>
        <p:nvPicPr>
          <p:cNvPr id="39" name="Picture 38"/>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044332" y="4761248"/>
            <a:ext cx="508943" cy="483065"/>
          </a:xfrm>
          <a:prstGeom prst="rect">
            <a:avLst/>
          </a:prstGeom>
          <a:noFill/>
          <a:ln>
            <a:noFill/>
          </a:ln>
        </p:spPr>
      </p:pic>
      <p:pic>
        <p:nvPicPr>
          <p:cNvPr id="40" name="Picture 39"/>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1837936" y="4735369"/>
            <a:ext cx="508943" cy="517570"/>
          </a:xfrm>
          <a:prstGeom prst="rect">
            <a:avLst/>
          </a:prstGeom>
          <a:noFill/>
          <a:ln>
            <a:noFill/>
          </a:ln>
        </p:spPr>
      </p:pic>
      <p:pic>
        <p:nvPicPr>
          <p:cNvPr id="41" name="Picture 40"/>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2640168" y="4735369"/>
            <a:ext cx="474438" cy="465813"/>
          </a:xfrm>
          <a:prstGeom prst="rect">
            <a:avLst/>
          </a:prstGeom>
          <a:noFill/>
          <a:ln>
            <a:noFill/>
          </a:ln>
        </p:spPr>
      </p:pic>
      <p:pic>
        <p:nvPicPr>
          <p:cNvPr id="42" name="Picture 41"/>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3390642" y="4735369"/>
            <a:ext cx="500316" cy="500317"/>
          </a:xfrm>
          <a:prstGeom prst="rect">
            <a:avLst/>
          </a:prstGeom>
          <a:noFill/>
          <a:ln>
            <a:noFill/>
          </a:ln>
        </p:spPr>
      </p:pic>
      <p:pic>
        <p:nvPicPr>
          <p:cNvPr id="43" name="Picture 42"/>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4080732" y="4735369"/>
            <a:ext cx="517568" cy="517570"/>
          </a:xfrm>
          <a:prstGeom prst="rect">
            <a:avLst/>
          </a:prstGeom>
          <a:noFill/>
          <a:ln>
            <a:noFill/>
          </a:ln>
        </p:spPr>
      </p:pic>
      <p:pic>
        <p:nvPicPr>
          <p:cNvPr id="44" name="Picture 43"/>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4848459" y="4718117"/>
            <a:ext cx="517568" cy="517569"/>
          </a:xfrm>
          <a:prstGeom prst="rect">
            <a:avLst/>
          </a:prstGeom>
          <a:noFill/>
          <a:ln>
            <a:noFill/>
          </a:ln>
        </p:spPr>
      </p:pic>
      <p:pic>
        <p:nvPicPr>
          <p:cNvPr id="45" name="Picture 44"/>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6832471" y="4718117"/>
            <a:ext cx="534820" cy="517569"/>
          </a:xfrm>
          <a:prstGeom prst="rect">
            <a:avLst/>
          </a:prstGeom>
          <a:noFill/>
          <a:ln>
            <a:noFill/>
          </a:ln>
        </p:spPr>
      </p:pic>
      <p:pic>
        <p:nvPicPr>
          <p:cNvPr id="46" name="Picture 45"/>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7617449" y="4735369"/>
            <a:ext cx="500317" cy="500317"/>
          </a:xfrm>
          <a:prstGeom prst="rect">
            <a:avLst/>
          </a:prstGeom>
          <a:noFill/>
          <a:ln>
            <a:noFill/>
          </a:ln>
        </p:spPr>
      </p:pic>
      <p:pic>
        <p:nvPicPr>
          <p:cNvPr id="47" name="Picture 46"/>
          <p:cNvPicPr>
            <a:picLocks noChangeAspect="1"/>
          </p:cNvPicPr>
          <p:nvPr/>
        </p:nvPicPr>
        <p:blipFill>
          <a:blip r:embed="rId22">
            <a:extLst>
              <a:ext uri="{28A0092B-C50C-407E-A947-70E740481C1C}">
                <a14:useLocalDpi xmlns:a14="http://schemas.microsoft.com/office/drawing/2010/main" val="0"/>
              </a:ext>
            </a:extLst>
          </a:blip>
          <a:srcRect/>
          <a:stretch>
            <a:fillRect/>
          </a:stretch>
        </p:blipFill>
        <p:spPr bwMode="auto">
          <a:xfrm>
            <a:off x="8333419" y="4709490"/>
            <a:ext cx="534821" cy="526196"/>
          </a:xfrm>
          <a:prstGeom prst="rect">
            <a:avLst/>
          </a:prstGeom>
          <a:noFill/>
          <a:ln>
            <a:noFill/>
          </a:ln>
        </p:spPr>
      </p:pic>
      <p:grpSp>
        <p:nvGrpSpPr>
          <p:cNvPr id="2" name="Group 1"/>
          <p:cNvGrpSpPr/>
          <p:nvPr/>
        </p:nvGrpSpPr>
        <p:grpSpPr>
          <a:xfrm>
            <a:off x="1044332" y="2104390"/>
            <a:ext cx="810857" cy="1552708"/>
            <a:chOff x="1044332" y="2104390"/>
            <a:chExt cx="810857" cy="1552708"/>
          </a:xfrm>
        </p:grpSpPr>
        <p:pic>
          <p:nvPicPr>
            <p:cNvPr id="10"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15256" y="2104390"/>
              <a:ext cx="439933" cy="1552708"/>
            </a:xfrm>
            <a:prstGeom prst="rect">
              <a:avLst/>
            </a:prstGeom>
            <a:noFill/>
            <a:ln>
              <a:noFill/>
            </a:ln>
          </p:spPr>
        </p:pic>
        <p:pic>
          <p:nvPicPr>
            <p:cNvPr id="11" name="Picture 10">
              <a:hlinkClick r:id="rId23" action="ppaction://hlinksldjump">
                <a:snd r:embed="rId24" name="laser.wav"/>
              </a:hlinkClick>
            </p:cNvPr>
            <p:cNvPicPr>
              <a:picLocks noChangeAspect="1"/>
            </p:cNvPicPr>
            <p:nvPr/>
          </p:nvPicPr>
          <p:blipFill>
            <a:blip r:embed="rId25">
              <a:extLst>
                <a:ext uri="{28A0092B-C50C-407E-A947-70E740481C1C}">
                  <a14:useLocalDpi xmlns:a14="http://schemas.microsoft.com/office/drawing/2010/main" val="0"/>
                </a:ext>
              </a:extLst>
            </a:blip>
            <a:srcRect/>
            <a:stretch>
              <a:fillRect/>
            </a:stretch>
          </p:blipFill>
          <p:spPr bwMode="auto">
            <a:xfrm>
              <a:off x="1078836" y="2621960"/>
              <a:ext cx="474438" cy="483065"/>
            </a:xfrm>
            <a:prstGeom prst="rect">
              <a:avLst/>
            </a:prstGeom>
            <a:noFill/>
            <a:ln>
              <a:noFill/>
            </a:ln>
          </p:spPr>
        </p:pic>
        <p:sp>
          <p:nvSpPr>
            <p:cNvPr id="48" name="Text Box 2"/>
            <p:cNvSpPr txBox="1">
              <a:spLocks noChangeArrowheads="1"/>
            </p:cNvSpPr>
            <p:nvPr/>
          </p:nvSpPr>
          <p:spPr bwMode="auto">
            <a:xfrm>
              <a:off x="1044332" y="3113650"/>
              <a:ext cx="690091" cy="465813"/>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place</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value</a:t>
              </a:r>
              <a:endParaRPr lang="en-GB" sz="1100" dirty="0">
                <a:effectLst/>
                <a:latin typeface="Calibri"/>
                <a:ea typeface="Calibri"/>
                <a:cs typeface="Times New Roman"/>
              </a:endParaRPr>
            </a:p>
          </p:txBody>
        </p:sp>
      </p:grpSp>
      <p:sp>
        <p:nvSpPr>
          <p:cNvPr id="49" name="Text Box 2"/>
          <p:cNvSpPr txBox="1">
            <a:spLocks noChangeArrowheads="1"/>
          </p:cNvSpPr>
          <p:nvPr/>
        </p:nvSpPr>
        <p:spPr bwMode="auto">
          <a:xfrm>
            <a:off x="1674039" y="3113650"/>
            <a:ext cx="888493" cy="465813"/>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negative</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numbers</a:t>
            </a:r>
            <a:endParaRPr lang="en-GB" sz="1100" dirty="0">
              <a:effectLst/>
              <a:latin typeface="Calibri"/>
              <a:ea typeface="Calibri"/>
              <a:cs typeface="Times New Roman"/>
            </a:endParaRPr>
          </a:p>
        </p:txBody>
      </p:sp>
      <p:sp>
        <p:nvSpPr>
          <p:cNvPr id="50" name="Text Box 2"/>
          <p:cNvSpPr txBox="1">
            <a:spLocks noChangeArrowheads="1"/>
          </p:cNvSpPr>
          <p:nvPr/>
        </p:nvSpPr>
        <p:spPr bwMode="auto">
          <a:xfrm>
            <a:off x="2433140" y="3113650"/>
            <a:ext cx="888493" cy="465813"/>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add and</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subtract</a:t>
            </a:r>
            <a:endParaRPr lang="en-GB" sz="1100" dirty="0">
              <a:effectLst/>
              <a:latin typeface="Calibri"/>
              <a:ea typeface="Calibri"/>
              <a:cs typeface="Times New Roman"/>
            </a:endParaRPr>
          </a:p>
        </p:txBody>
      </p:sp>
      <p:sp>
        <p:nvSpPr>
          <p:cNvPr id="51" name="Text Box 2"/>
          <p:cNvSpPr txBox="1">
            <a:spLocks noChangeArrowheads="1"/>
          </p:cNvSpPr>
          <p:nvPr/>
        </p:nvSpPr>
        <p:spPr bwMode="auto">
          <a:xfrm>
            <a:off x="3252623" y="3139530"/>
            <a:ext cx="879867" cy="465812"/>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multiply</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divide</a:t>
            </a:r>
            <a:endParaRPr lang="en-GB" sz="1100" dirty="0">
              <a:effectLst/>
              <a:latin typeface="Calibri"/>
              <a:ea typeface="Calibri"/>
              <a:cs typeface="Times New Roman"/>
            </a:endParaRPr>
          </a:p>
        </p:txBody>
      </p:sp>
      <p:sp>
        <p:nvSpPr>
          <p:cNvPr id="52" name="Text Box 2"/>
          <p:cNvSpPr txBox="1">
            <a:spLocks noChangeArrowheads="1"/>
          </p:cNvSpPr>
          <p:nvPr/>
        </p:nvSpPr>
        <p:spPr bwMode="auto">
          <a:xfrm>
            <a:off x="4011724" y="3113650"/>
            <a:ext cx="862613" cy="465813"/>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round</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numbers</a:t>
            </a:r>
            <a:endParaRPr lang="en-GB" sz="1100" dirty="0">
              <a:effectLst/>
              <a:latin typeface="Calibri"/>
              <a:ea typeface="Calibri"/>
              <a:cs typeface="Times New Roman"/>
            </a:endParaRPr>
          </a:p>
        </p:txBody>
      </p:sp>
      <p:sp>
        <p:nvSpPr>
          <p:cNvPr id="53" name="Text Box 2"/>
          <p:cNvSpPr txBox="1">
            <a:spLocks noChangeArrowheads="1"/>
          </p:cNvSpPr>
          <p:nvPr/>
        </p:nvSpPr>
        <p:spPr bwMode="auto">
          <a:xfrm>
            <a:off x="4796228" y="3130903"/>
            <a:ext cx="690091" cy="465813"/>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1100" dirty="0">
                <a:solidFill>
                  <a:srgbClr val="FFFFFF"/>
                </a:solidFill>
                <a:effectLst/>
                <a:latin typeface="Line Printer (PC)"/>
                <a:ea typeface="Calibri"/>
                <a:cs typeface="Times New Roman"/>
              </a:rPr>
              <a:t>ratio</a:t>
            </a:r>
            <a:endParaRPr lang="en-GB" sz="1100" dirty="0">
              <a:effectLst/>
              <a:latin typeface="Calibri"/>
              <a:ea typeface="Calibri"/>
              <a:cs typeface="Times New Roman"/>
            </a:endParaRPr>
          </a:p>
          <a:p>
            <a:pPr algn="ctr">
              <a:lnSpc>
                <a:spcPct val="115000"/>
              </a:lnSpc>
              <a:spcAft>
                <a:spcPts val="0"/>
              </a:spcAft>
            </a:pPr>
            <a:r>
              <a:rPr lang="en-GB" sz="1100" dirty="0">
                <a:solidFill>
                  <a:srgbClr val="FFFFFF"/>
                </a:solidFill>
                <a:effectLst/>
                <a:latin typeface="Line Printer (PC)"/>
                <a:ea typeface="Calibri"/>
                <a:cs typeface="Times New Roman"/>
              </a:rPr>
              <a:t>scale</a:t>
            </a:r>
            <a:endParaRPr lang="en-GB" sz="1100" dirty="0">
              <a:effectLst/>
              <a:latin typeface="Calibri"/>
              <a:ea typeface="Calibri"/>
              <a:cs typeface="Times New Roman"/>
            </a:endParaRPr>
          </a:p>
        </p:txBody>
      </p:sp>
      <p:sp>
        <p:nvSpPr>
          <p:cNvPr id="54" name="Text Box 2"/>
          <p:cNvSpPr txBox="1">
            <a:spLocks noChangeArrowheads="1"/>
          </p:cNvSpPr>
          <p:nvPr/>
        </p:nvSpPr>
        <p:spPr bwMode="auto">
          <a:xfrm>
            <a:off x="6737583" y="3130903"/>
            <a:ext cx="793605" cy="465813"/>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decimal</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numbers</a:t>
            </a:r>
            <a:endParaRPr lang="en-GB" sz="1100" dirty="0">
              <a:effectLst/>
              <a:latin typeface="Calibri"/>
              <a:ea typeface="Calibri"/>
              <a:cs typeface="Times New Roman"/>
            </a:endParaRPr>
          </a:p>
        </p:txBody>
      </p:sp>
      <p:sp>
        <p:nvSpPr>
          <p:cNvPr id="55" name="Text Box 2"/>
          <p:cNvSpPr txBox="1">
            <a:spLocks noChangeArrowheads="1"/>
          </p:cNvSpPr>
          <p:nvPr/>
        </p:nvSpPr>
        <p:spPr bwMode="auto">
          <a:xfrm>
            <a:off x="7505310" y="3139530"/>
            <a:ext cx="802231" cy="284663"/>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1100" dirty="0">
                <a:solidFill>
                  <a:srgbClr val="FFFFFF"/>
                </a:solidFill>
                <a:effectLst/>
                <a:latin typeface="Line Printer (PC)"/>
                <a:ea typeface="Calibri"/>
                <a:cs typeface="Times New Roman"/>
              </a:rPr>
              <a:t>percent</a:t>
            </a:r>
            <a:endParaRPr lang="en-GB" sz="1100" dirty="0">
              <a:effectLst/>
              <a:latin typeface="Calibri"/>
              <a:ea typeface="Calibri"/>
              <a:cs typeface="Times New Roman"/>
            </a:endParaRPr>
          </a:p>
        </p:txBody>
      </p:sp>
      <p:sp>
        <p:nvSpPr>
          <p:cNvPr id="56" name="Text Box 2"/>
          <p:cNvSpPr txBox="1">
            <a:spLocks noChangeArrowheads="1"/>
          </p:cNvSpPr>
          <p:nvPr/>
        </p:nvSpPr>
        <p:spPr bwMode="auto">
          <a:xfrm>
            <a:off x="8169523" y="3130903"/>
            <a:ext cx="879866" cy="646962"/>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percent</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decimal</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fraction</a:t>
            </a:r>
            <a:endParaRPr lang="en-GB" sz="1100" dirty="0">
              <a:effectLst/>
              <a:latin typeface="Calibri"/>
              <a:ea typeface="Calibri"/>
              <a:cs typeface="Times New Roman"/>
            </a:endParaRPr>
          </a:p>
        </p:txBody>
      </p:sp>
      <p:sp>
        <p:nvSpPr>
          <p:cNvPr id="57" name="Text Box 2"/>
          <p:cNvSpPr txBox="1">
            <a:spLocks noChangeArrowheads="1"/>
          </p:cNvSpPr>
          <p:nvPr/>
        </p:nvSpPr>
        <p:spPr bwMode="auto">
          <a:xfrm>
            <a:off x="906314" y="5261565"/>
            <a:ext cx="819483" cy="465812"/>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metric</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measure</a:t>
            </a:r>
            <a:endParaRPr lang="en-GB" sz="1100" dirty="0">
              <a:effectLst/>
              <a:latin typeface="Calibri"/>
              <a:ea typeface="Calibri"/>
              <a:cs typeface="Times New Roman"/>
            </a:endParaRPr>
          </a:p>
        </p:txBody>
      </p:sp>
      <p:sp>
        <p:nvSpPr>
          <p:cNvPr id="58" name="Text Box 2"/>
          <p:cNvSpPr txBox="1">
            <a:spLocks noChangeArrowheads="1"/>
          </p:cNvSpPr>
          <p:nvPr/>
        </p:nvSpPr>
        <p:spPr bwMode="auto">
          <a:xfrm>
            <a:off x="1674039" y="5252938"/>
            <a:ext cx="888493" cy="465813"/>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imperial</a:t>
            </a:r>
            <a:endParaRPr lang="en-GB" sz="1100" dirty="0">
              <a:effectLst/>
              <a:latin typeface="Calibri"/>
              <a:ea typeface="Calibri"/>
              <a:cs typeface="Times New Roman"/>
            </a:endParaRPr>
          </a:p>
          <a:p>
            <a:pPr algn="r">
              <a:lnSpc>
                <a:spcPct val="115000"/>
              </a:lnSpc>
              <a:spcAft>
                <a:spcPts val="0"/>
              </a:spcAft>
            </a:pPr>
            <a:r>
              <a:rPr lang="en-GB" sz="1100" dirty="0">
                <a:solidFill>
                  <a:srgbClr val="FFFFFF"/>
                </a:solidFill>
                <a:effectLst/>
                <a:latin typeface="Line Printer (PC)"/>
                <a:ea typeface="Calibri"/>
                <a:cs typeface="Times New Roman"/>
              </a:rPr>
              <a:t>measure</a:t>
            </a:r>
            <a:endParaRPr lang="en-GB" sz="1100" dirty="0">
              <a:effectLst/>
              <a:latin typeface="Calibri"/>
              <a:ea typeface="Calibri"/>
              <a:cs typeface="Times New Roman"/>
            </a:endParaRPr>
          </a:p>
        </p:txBody>
      </p:sp>
      <p:sp>
        <p:nvSpPr>
          <p:cNvPr id="59" name="Text Box 2"/>
          <p:cNvSpPr txBox="1">
            <a:spLocks noChangeArrowheads="1"/>
          </p:cNvSpPr>
          <p:nvPr/>
        </p:nvSpPr>
        <p:spPr bwMode="auto">
          <a:xfrm>
            <a:off x="2433140" y="5261565"/>
            <a:ext cx="966127" cy="284663"/>
          </a:xfrm>
          <a:prstGeom prst="rect">
            <a:avLst/>
          </a:prstGeom>
          <a:noFill/>
          <a:ln w="9525">
            <a:noFill/>
            <a:miter lim="800000"/>
            <a:headEnd/>
            <a:tailEnd/>
          </a:ln>
        </p:spPr>
        <p:txBody>
          <a:bodyPr rot="0" vert="horz" wrap="square" lIns="91440" tIns="45720" rIns="91440" bIns="45720" anchor="t" anchorCtr="0">
            <a:spAutoFit/>
          </a:bodyPr>
          <a:lstStyle/>
          <a:p>
            <a:pPr>
              <a:lnSpc>
                <a:spcPct val="115000"/>
              </a:lnSpc>
              <a:spcAft>
                <a:spcPts val="0"/>
              </a:spcAft>
            </a:pPr>
            <a:r>
              <a:rPr lang="en-GB" sz="1100" dirty="0">
                <a:solidFill>
                  <a:srgbClr val="FFFFFF"/>
                </a:solidFill>
                <a:effectLst/>
                <a:latin typeface="Line Printer (PC)"/>
                <a:ea typeface="Calibri"/>
                <a:cs typeface="Times New Roman"/>
              </a:rPr>
              <a:t>perimeter</a:t>
            </a:r>
            <a:endParaRPr lang="en-GB" sz="1100" dirty="0">
              <a:effectLst/>
              <a:latin typeface="Calibri"/>
              <a:ea typeface="Calibri"/>
              <a:cs typeface="Times New Roman"/>
            </a:endParaRPr>
          </a:p>
        </p:txBody>
      </p:sp>
      <p:sp>
        <p:nvSpPr>
          <p:cNvPr id="60" name="Text Box 2"/>
          <p:cNvSpPr txBox="1">
            <a:spLocks noChangeArrowheads="1"/>
          </p:cNvSpPr>
          <p:nvPr/>
        </p:nvSpPr>
        <p:spPr bwMode="auto">
          <a:xfrm>
            <a:off x="3399267" y="5261565"/>
            <a:ext cx="690092" cy="284663"/>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area</a:t>
            </a:r>
            <a:endParaRPr lang="en-GB" sz="1100" dirty="0">
              <a:effectLst/>
              <a:latin typeface="Calibri"/>
              <a:ea typeface="Calibri"/>
              <a:cs typeface="Times New Roman"/>
            </a:endParaRPr>
          </a:p>
        </p:txBody>
      </p:sp>
      <p:sp>
        <p:nvSpPr>
          <p:cNvPr id="61" name="Text Box 2"/>
          <p:cNvSpPr txBox="1">
            <a:spLocks noChangeArrowheads="1"/>
          </p:cNvSpPr>
          <p:nvPr/>
        </p:nvSpPr>
        <p:spPr bwMode="auto">
          <a:xfrm>
            <a:off x="4046229" y="5261565"/>
            <a:ext cx="715969" cy="284663"/>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volume</a:t>
            </a:r>
            <a:endParaRPr lang="en-GB" sz="1100" dirty="0">
              <a:effectLst/>
              <a:latin typeface="Calibri"/>
              <a:ea typeface="Calibri"/>
              <a:cs typeface="Times New Roman"/>
            </a:endParaRPr>
          </a:p>
        </p:txBody>
      </p:sp>
      <p:sp>
        <p:nvSpPr>
          <p:cNvPr id="62" name="Text Box 2"/>
          <p:cNvSpPr txBox="1">
            <a:spLocks noChangeArrowheads="1"/>
          </p:cNvSpPr>
          <p:nvPr/>
        </p:nvSpPr>
        <p:spPr bwMode="auto">
          <a:xfrm>
            <a:off x="4710074" y="5269782"/>
            <a:ext cx="940404" cy="464805"/>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dirty="0">
                <a:solidFill>
                  <a:srgbClr val="FFFFFF"/>
                </a:solidFill>
                <a:effectLst/>
                <a:latin typeface="Line Printer (PC)"/>
                <a:ea typeface="Calibri"/>
                <a:cs typeface="Times New Roman"/>
              </a:rPr>
              <a:t>formulae</a:t>
            </a:r>
            <a:endParaRPr lang="en-GB" sz="1100" dirty="0">
              <a:effectLst/>
              <a:latin typeface="Calibri"/>
              <a:ea typeface="Calibri"/>
              <a:cs typeface="Times New Roman"/>
            </a:endParaRPr>
          </a:p>
          <a:p>
            <a:pPr algn="r">
              <a:lnSpc>
                <a:spcPct val="115000"/>
              </a:lnSpc>
              <a:spcAft>
                <a:spcPts val="0"/>
              </a:spcAft>
            </a:pPr>
            <a:r>
              <a:rPr lang="en-GB" sz="1100" dirty="0" err="1">
                <a:solidFill>
                  <a:srgbClr val="FFFFFF"/>
                </a:solidFill>
                <a:effectLst/>
                <a:latin typeface="Line Printer (PC)"/>
                <a:ea typeface="Calibri"/>
                <a:cs typeface="Times New Roman"/>
              </a:rPr>
              <a:t>bodmas</a:t>
            </a:r>
            <a:endParaRPr lang="en-GB" sz="1100">
              <a:effectLst/>
              <a:latin typeface="Calibri"/>
              <a:ea typeface="Calibri"/>
              <a:cs typeface="Times New Roman"/>
            </a:endParaRPr>
          </a:p>
        </p:txBody>
      </p:sp>
      <p:sp>
        <p:nvSpPr>
          <p:cNvPr id="63" name="Text Box 2"/>
          <p:cNvSpPr txBox="1">
            <a:spLocks noChangeArrowheads="1"/>
          </p:cNvSpPr>
          <p:nvPr/>
        </p:nvSpPr>
        <p:spPr bwMode="auto">
          <a:xfrm>
            <a:off x="6694453" y="5278818"/>
            <a:ext cx="810857" cy="465812"/>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a:solidFill>
                  <a:srgbClr val="FFFFFF"/>
                </a:solidFill>
                <a:effectLst/>
                <a:latin typeface="Line Printer (PC)"/>
                <a:ea typeface="Calibri"/>
                <a:cs typeface="Times New Roman"/>
              </a:rPr>
              <a:t>charts</a:t>
            </a:r>
            <a:endParaRPr lang="en-GB" sz="1100">
              <a:effectLst/>
              <a:latin typeface="Calibri"/>
              <a:ea typeface="Calibri"/>
              <a:cs typeface="Times New Roman"/>
            </a:endParaRPr>
          </a:p>
          <a:p>
            <a:pPr algn="r">
              <a:lnSpc>
                <a:spcPct val="115000"/>
              </a:lnSpc>
              <a:spcAft>
                <a:spcPts val="0"/>
              </a:spcAft>
            </a:pPr>
            <a:r>
              <a:rPr lang="en-GB" sz="1100">
                <a:solidFill>
                  <a:srgbClr val="FFFFFF"/>
                </a:solidFill>
                <a:effectLst/>
                <a:latin typeface="Line Printer (PC)"/>
                <a:ea typeface="Calibri"/>
                <a:cs typeface="Times New Roman"/>
              </a:rPr>
              <a:t>data</a:t>
            </a:r>
            <a:endParaRPr lang="en-GB" sz="1100">
              <a:effectLst/>
              <a:latin typeface="Calibri"/>
              <a:ea typeface="Calibri"/>
              <a:cs typeface="Times New Roman"/>
            </a:endParaRPr>
          </a:p>
        </p:txBody>
      </p:sp>
      <p:sp>
        <p:nvSpPr>
          <p:cNvPr id="64" name="Text Box 2"/>
          <p:cNvSpPr txBox="1">
            <a:spLocks noChangeArrowheads="1"/>
          </p:cNvSpPr>
          <p:nvPr/>
        </p:nvSpPr>
        <p:spPr bwMode="auto">
          <a:xfrm>
            <a:off x="7444927" y="5252938"/>
            <a:ext cx="940249" cy="284664"/>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sz="1100">
                <a:solidFill>
                  <a:srgbClr val="FFFFFF"/>
                </a:solidFill>
                <a:effectLst/>
                <a:latin typeface="Line Printer (PC)"/>
                <a:ea typeface="Calibri"/>
                <a:cs typeface="Times New Roman"/>
              </a:rPr>
              <a:t>averages</a:t>
            </a:r>
            <a:endParaRPr lang="en-GB" sz="1100">
              <a:effectLst/>
              <a:latin typeface="Calibri"/>
              <a:ea typeface="Calibri"/>
              <a:cs typeface="Times New Roman"/>
            </a:endParaRPr>
          </a:p>
        </p:txBody>
      </p:sp>
      <p:sp>
        <p:nvSpPr>
          <p:cNvPr id="65" name="Text Box 2"/>
          <p:cNvSpPr txBox="1">
            <a:spLocks noChangeArrowheads="1"/>
          </p:cNvSpPr>
          <p:nvPr/>
        </p:nvSpPr>
        <p:spPr bwMode="auto">
          <a:xfrm>
            <a:off x="8281662" y="5313322"/>
            <a:ext cx="819484" cy="465813"/>
          </a:xfrm>
          <a:prstGeom prst="rect">
            <a:avLst/>
          </a:prstGeom>
          <a:noFill/>
          <a:ln w="9525">
            <a:noFill/>
            <a:miter lim="800000"/>
            <a:headEnd/>
            <a:tailEnd/>
          </a:ln>
        </p:spPr>
        <p:txBody>
          <a:bodyPr rot="0" vert="horz" wrap="square" lIns="91440" tIns="45720" rIns="91440" bIns="45720" anchor="t" anchorCtr="0">
            <a:spAutoFit/>
          </a:bodyPr>
          <a:lstStyle/>
          <a:p>
            <a:pPr>
              <a:lnSpc>
                <a:spcPct val="115000"/>
              </a:lnSpc>
              <a:spcAft>
                <a:spcPts val="0"/>
              </a:spcAft>
            </a:pPr>
            <a:r>
              <a:rPr lang="en-GB" sz="1100">
                <a:solidFill>
                  <a:srgbClr val="FFFFFF"/>
                </a:solidFill>
                <a:effectLst/>
                <a:latin typeface="Line Printer (PC)"/>
                <a:ea typeface="Calibri"/>
                <a:cs typeface="Times New Roman"/>
              </a:rPr>
              <a:t>prob-</a:t>
            </a:r>
            <a:endParaRPr lang="en-GB" sz="1100">
              <a:effectLst/>
              <a:latin typeface="Calibri"/>
              <a:ea typeface="Calibri"/>
              <a:cs typeface="Times New Roman"/>
            </a:endParaRPr>
          </a:p>
          <a:p>
            <a:pPr>
              <a:lnSpc>
                <a:spcPct val="115000"/>
              </a:lnSpc>
              <a:spcAft>
                <a:spcPts val="0"/>
              </a:spcAft>
            </a:pPr>
            <a:r>
              <a:rPr lang="en-GB" sz="1100">
                <a:solidFill>
                  <a:srgbClr val="FFFFFF"/>
                </a:solidFill>
                <a:effectLst/>
                <a:latin typeface="Line Printer (PC)"/>
                <a:ea typeface="Calibri"/>
                <a:cs typeface="Times New Roman"/>
              </a:rPr>
              <a:t>ability</a:t>
            </a:r>
            <a:endParaRPr lang="en-GB" sz="1100">
              <a:effectLst/>
              <a:latin typeface="Calibri"/>
              <a:ea typeface="Calibri"/>
              <a:cs typeface="Times New Roman"/>
            </a:endParaRPr>
          </a:p>
        </p:txBody>
      </p:sp>
      <p:pic>
        <p:nvPicPr>
          <p:cNvPr id="2063" name="Picture 304"/>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4191" y="945923"/>
            <a:ext cx="9161243" cy="561999"/>
          </a:xfrm>
          <a:prstGeom prst="rect">
            <a:avLst/>
          </a:prstGeom>
          <a:noFill/>
          <a:effectLst>
            <a:reflection blurRad="6350" stA="50000" endA="295" endPos="92000" dist="101600" dir="5400000" sy="-100000" algn="bl" rotWithShape="0"/>
          </a:effectLst>
          <a:extLst>
            <a:ext uri="{909E8E84-426E-40DD-AFC4-6F175D3DCCD1}">
              <a14:hiddenFill xmlns:a14="http://schemas.microsoft.com/office/drawing/2010/main">
                <a:solidFill>
                  <a:srgbClr val="FFFFFF"/>
                </a:solidFill>
              </a14:hiddenFill>
            </a:ext>
          </a:extLst>
        </p:spPr>
      </p:pic>
      <p:sp>
        <p:nvSpPr>
          <p:cNvPr id="67" name="Text Box 2"/>
          <p:cNvSpPr txBox="1">
            <a:spLocks noChangeArrowheads="1"/>
          </p:cNvSpPr>
          <p:nvPr/>
        </p:nvSpPr>
        <p:spPr bwMode="auto">
          <a:xfrm rot="16200000">
            <a:off x="-793896" y="3714497"/>
            <a:ext cx="2752090"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M</a:t>
            </a:r>
            <a:r>
              <a:rPr lang="en-GB" sz="2000" b="1" dirty="0">
                <a:solidFill>
                  <a:srgbClr val="FFFFFF"/>
                </a:solidFill>
                <a:effectLst/>
                <a:latin typeface="Line Printer (PC)"/>
                <a:ea typeface="Calibri"/>
                <a:cs typeface="Times New Roman"/>
              </a:rPr>
              <a:t>ATHS  </a:t>
            </a:r>
            <a:r>
              <a:rPr lang="en-GB" sz="2000" b="1" dirty="0">
                <a:solidFill>
                  <a:srgbClr val="FFFFFF"/>
                </a:solidFill>
                <a:latin typeface="Line Printer (PC)"/>
                <a:ea typeface="Calibri"/>
                <a:cs typeface="Times New Roman"/>
              </a:rPr>
              <a:t>L1</a:t>
            </a:r>
            <a:r>
              <a:rPr lang="en-GB" sz="2000" b="1" dirty="0">
                <a:solidFill>
                  <a:srgbClr val="FFFFFF"/>
                </a:solidFill>
                <a:effectLst/>
                <a:latin typeface="Line Printer (PC)"/>
                <a:ea typeface="Calibri"/>
                <a:cs typeface="Times New Roman"/>
              </a:rPr>
              <a:t>  to L2</a:t>
            </a:r>
            <a:endParaRPr lang="en-GB" sz="1100" dirty="0">
              <a:effectLst/>
              <a:latin typeface="Calibri"/>
              <a:ea typeface="Calibri"/>
              <a:cs typeface="Times New Roman"/>
            </a:endParaRPr>
          </a:p>
        </p:txBody>
      </p:sp>
      <p:pic>
        <p:nvPicPr>
          <p:cNvPr id="2061" name="Picture 30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125" y="2104390"/>
            <a:ext cx="157163" cy="5588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30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125" y="5195123"/>
            <a:ext cx="157162" cy="558800"/>
          </a:xfrm>
          <a:prstGeom prst="rect">
            <a:avLst/>
          </a:prstGeom>
          <a:noFill/>
          <a:extLst>
            <a:ext uri="{909E8E84-426E-40DD-AFC4-6F175D3DCCD1}">
              <a14:hiddenFill xmlns:a14="http://schemas.microsoft.com/office/drawing/2010/main">
                <a:solidFill>
                  <a:srgbClr val="FFFFFF"/>
                </a:solidFill>
              </a14:hiddenFill>
            </a:ext>
          </a:extLst>
        </p:spPr>
      </p:pic>
      <p:sp>
        <p:nvSpPr>
          <p:cNvPr id="70" name="Text Box 2"/>
          <p:cNvSpPr txBox="1">
            <a:spLocks noChangeArrowheads="1"/>
          </p:cNvSpPr>
          <p:nvPr/>
        </p:nvSpPr>
        <p:spPr bwMode="auto">
          <a:xfrm>
            <a:off x="5989489" y="3157855"/>
            <a:ext cx="885825" cy="28257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1100">
                <a:solidFill>
                  <a:srgbClr val="FFFFFF"/>
                </a:solidFill>
                <a:effectLst/>
                <a:latin typeface="Line Printer (PC)"/>
                <a:ea typeface="Calibri"/>
                <a:cs typeface="Times New Roman"/>
              </a:rPr>
              <a:t>fraction</a:t>
            </a:r>
            <a:endParaRPr lang="en-GB" sz="1100">
              <a:effectLst/>
              <a:latin typeface="Calibri"/>
              <a:ea typeface="Calibri"/>
              <a:cs typeface="Times New Roman"/>
            </a:endParaRPr>
          </a:p>
        </p:txBody>
      </p:sp>
      <p:cxnSp>
        <p:nvCxnSpPr>
          <p:cNvPr id="71" name="Elbow Connector 70"/>
          <p:cNvCxnSpPr/>
          <p:nvPr/>
        </p:nvCxnSpPr>
        <p:spPr>
          <a:xfrm>
            <a:off x="1449874" y="1931670"/>
            <a:ext cx="3984625" cy="120650"/>
          </a:xfrm>
          <a:prstGeom prst="bentConnector3">
            <a:avLst>
              <a:gd name="adj1" fmla="val 40474"/>
            </a:avLst>
          </a:prstGeom>
        </p:spPr>
        <p:style>
          <a:lnRef idx="1">
            <a:schemeClr val="accent1"/>
          </a:lnRef>
          <a:fillRef idx="0">
            <a:schemeClr val="accent1"/>
          </a:fillRef>
          <a:effectRef idx="0">
            <a:schemeClr val="accent1"/>
          </a:effectRef>
          <a:fontRef idx="minor">
            <a:schemeClr val="tx1"/>
          </a:fontRef>
        </p:style>
      </p:cxnSp>
      <p:cxnSp>
        <p:nvCxnSpPr>
          <p:cNvPr id="72" name="Elbow Connector 71"/>
          <p:cNvCxnSpPr/>
          <p:nvPr/>
        </p:nvCxnSpPr>
        <p:spPr>
          <a:xfrm>
            <a:off x="6263174" y="3656965"/>
            <a:ext cx="2767965" cy="128905"/>
          </a:xfrm>
          <a:prstGeom prst="bentConnector3">
            <a:avLst>
              <a:gd name="adj1" fmla="val 69322"/>
            </a:avLst>
          </a:prstGeom>
        </p:spPr>
        <p:style>
          <a:lnRef idx="1">
            <a:schemeClr val="accent1"/>
          </a:lnRef>
          <a:fillRef idx="0">
            <a:schemeClr val="accent1"/>
          </a:fillRef>
          <a:effectRef idx="0">
            <a:schemeClr val="accent1"/>
          </a:effectRef>
          <a:fontRef idx="minor">
            <a:schemeClr val="tx1"/>
          </a:fontRef>
        </p:style>
      </p:cxnSp>
      <p:cxnSp>
        <p:nvCxnSpPr>
          <p:cNvPr id="73" name="Elbow Connector 72"/>
          <p:cNvCxnSpPr/>
          <p:nvPr/>
        </p:nvCxnSpPr>
        <p:spPr>
          <a:xfrm>
            <a:off x="1078399" y="5839460"/>
            <a:ext cx="4459605" cy="120650"/>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74" name="Elbow Connector 73"/>
          <p:cNvCxnSpPr/>
          <p:nvPr/>
        </p:nvCxnSpPr>
        <p:spPr>
          <a:xfrm>
            <a:off x="7021999" y="5839460"/>
            <a:ext cx="2000885" cy="7747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75" name="Text Box 2"/>
          <p:cNvSpPr txBox="1">
            <a:spLocks noChangeArrowheads="1"/>
          </p:cNvSpPr>
          <p:nvPr/>
        </p:nvSpPr>
        <p:spPr bwMode="auto">
          <a:xfrm>
            <a:off x="3269615" y="1833245"/>
            <a:ext cx="2397760" cy="31750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en-GB" sz="1100" b="1" dirty="0">
                <a:solidFill>
                  <a:srgbClr val="FFFFFF"/>
                </a:solidFill>
                <a:effectLst/>
                <a:latin typeface="Line Printer (PC)"/>
                <a:ea typeface="Calibri"/>
                <a:cs typeface="Times New Roman"/>
              </a:rPr>
              <a:t>Whole Number and Functions</a:t>
            </a:r>
            <a:endParaRPr lang="en-GB" sz="1100" dirty="0">
              <a:effectLst/>
              <a:latin typeface="Calibri"/>
              <a:ea typeface="Calibri"/>
              <a:cs typeface="Times New Roman"/>
            </a:endParaRPr>
          </a:p>
        </p:txBody>
      </p:sp>
      <p:sp>
        <p:nvSpPr>
          <p:cNvPr id="76" name="Text Box 2"/>
          <p:cNvSpPr txBox="1">
            <a:spLocks noChangeArrowheads="1"/>
          </p:cNvSpPr>
          <p:nvPr/>
        </p:nvSpPr>
        <p:spPr bwMode="auto">
          <a:xfrm>
            <a:off x="1113324" y="5856605"/>
            <a:ext cx="2035175" cy="317500"/>
          </a:xfrm>
          <a:prstGeom prst="rect">
            <a:avLst/>
          </a:prstGeom>
          <a:noFill/>
          <a:ln w="9525">
            <a:noFill/>
            <a:miter lim="800000"/>
            <a:headEnd/>
            <a:tailEnd/>
          </a:ln>
        </p:spPr>
        <p:txBody>
          <a:bodyPr rot="0" vert="horz" wrap="square" lIns="91440" tIns="45720" rIns="91440" bIns="45720" anchor="t" anchorCtr="0">
            <a:noAutofit/>
          </a:bodyPr>
          <a:lstStyle/>
          <a:p>
            <a:pPr algn="r">
              <a:lnSpc>
                <a:spcPct val="115000"/>
              </a:lnSpc>
              <a:spcAft>
                <a:spcPts val="0"/>
              </a:spcAft>
            </a:pPr>
            <a:r>
              <a:rPr lang="en-GB" sz="1100" b="1">
                <a:solidFill>
                  <a:srgbClr val="FFFFFF"/>
                </a:solidFill>
                <a:effectLst/>
                <a:latin typeface="Line Printer (PC)"/>
                <a:ea typeface="Calibri"/>
                <a:cs typeface="Times New Roman"/>
              </a:rPr>
              <a:t>Measure and Shape</a:t>
            </a:r>
            <a:endParaRPr lang="en-GB" sz="1100">
              <a:effectLst/>
              <a:latin typeface="Calibri"/>
              <a:ea typeface="Calibri"/>
              <a:cs typeface="Times New Roman"/>
            </a:endParaRPr>
          </a:p>
        </p:txBody>
      </p:sp>
      <p:sp>
        <p:nvSpPr>
          <p:cNvPr id="77" name="Text Box 2"/>
          <p:cNvSpPr txBox="1">
            <a:spLocks noChangeArrowheads="1"/>
          </p:cNvSpPr>
          <p:nvPr/>
        </p:nvSpPr>
        <p:spPr bwMode="auto">
          <a:xfrm>
            <a:off x="6366679" y="3646170"/>
            <a:ext cx="1586865" cy="31750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en-GB" sz="1100" b="1">
                <a:solidFill>
                  <a:srgbClr val="FFFFFF"/>
                </a:solidFill>
                <a:effectLst/>
                <a:latin typeface="Line Printer (PC)"/>
                <a:ea typeface="Calibri"/>
                <a:cs typeface="Times New Roman"/>
              </a:rPr>
              <a:t>Parts of a whole</a:t>
            </a:r>
            <a:endParaRPr lang="en-GB" sz="1100">
              <a:effectLst/>
              <a:latin typeface="Calibri"/>
              <a:ea typeface="Calibri"/>
              <a:cs typeface="Times New Roman"/>
            </a:endParaRPr>
          </a:p>
        </p:txBody>
      </p:sp>
      <p:sp>
        <p:nvSpPr>
          <p:cNvPr id="78" name="Text Box 2"/>
          <p:cNvSpPr txBox="1">
            <a:spLocks noChangeArrowheads="1"/>
          </p:cNvSpPr>
          <p:nvPr/>
        </p:nvSpPr>
        <p:spPr bwMode="auto">
          <a:xfrm>
            <a:off x="6802289" y="5842635"/>
            <a:ext cx="1586865" cy="31750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en-GB" sz="1100" b="1">
                <a:solidFill>
                  <a:srgbClr val="FFFFFF"/>
                </a:solidFill>
                <a:effectLst/>
                <a:latin typeface="Line Printer (PC)"/>
                <a:ea typeface="Calibri"/>
                <a:cs typeface="Times New Roman"/>
              </a:rPr>
              <a:t>Handling Data</a:t>
            </a:r>
            <a:endParaRPr lang="en-GB" sz="1100">
              <a:effectLst/>
              <a:latin typeface="Calibri"/>
              <a:ea typeface="Calibri"/>
              <a:cs typeface="Times New Roman"/>
            </a:endParaRPr>
          </a:p>
        </p:txBody>
      </p:sp>
      <p:sp>
        <p:nvSpPr>
          <p:cNvPr id="79" name="Text Box 2"/>
          <p:cNvSpPr txBox="1">
            <a:spLocks noChangeArrowheads="1"/>
          </p:cNvSpPr>
          <p:nvPr/>
        </p:nvSpPr>
        <p:spPr bwMode="auto">
          <a:xfrm>
            <a:off x="1371108" y="755915"/>
            <a:ext cx="6306723"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effectLst/>
                <a:latin typeface="Line Printer (PC)"/>
                <a:ea typeface="Calibri"/>
                <a:cs typeface="Times New Roman"/>
              </a:rPr>
              <a:t>Course Content:  Choose your  topic …</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9218" name="Picture 2"/>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44613" y="1507923"/>
            <a:ext cx="324111" cy="4927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6326128" y="50862"/>
            <a:ext cx="2766391" cy="705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58983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randombar(horizontal)">
                                      <p:cBhvr>
                                        <p:cTn id="7" dur="500"/>
                                        <p:tgtEl>
                                          <p:spTgt spid="7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7"/>
                                        </p:tgtEl>
                                        <p:attrNameLst>
                                          <p:attrName>style.visibility</p:attrName>
                                        </p:attrNameLst>
                                      </p:cBhvr>
                                      <p:to>
                                        <p:strVal val="visible"/>
                                      </p:to>
                                    </p:set>
                                    <p:animEffect transition="in" filter="randombar(horizontal)">
                                      <p:cBhvr>
                                        <p:cTn id="10"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7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191" y="1033462"/>
            <a:ext cx="9143489" cy="499586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2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000238"/>
            <a:ext cx="9157052" cy="870565"/>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3" y="-10360"/>
            <a:ext cx="9186863" cy="104382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2" y="1289754"/>
            <a:ext cx="6081514" cy="452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705459" y="3700814"/>
            <a:ext cx="4386904" cy="398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nip Single Corner Rectangle 2"/>
          <p:cNvSpPr/>
          <p:nvPr/>
        </p:nvSpPr>
        <p:spPr>
          <a:xfrm>
            <a:off x="3098031" y="1706480"/>
            <a:ext cx="5683275" cy="4530832"/>
          </a:xfrm>
          <a:prstGeom prst="snip1Rect">
            <a:avLst/>
          </a:prstGeom>
          <a:blipFill dpi="0" rotWithShape="1">
            <a:blip r:embed="rId5">
              <a:grayscl/>
              <a:extLst>
                <a:ext uri="{BEBA8EAE-BF5A-486C-A8C5-ECC9F3942E4B}">
                  <a14:imgProps xmlns:a14="http://schemas.microsoft.com/office/drawing/2010/main">
                    <a14:imgLayer r:embed="rId6">
                      <a14:imgEffect>
                        <a14:artisticGlowDiffused trans="74000" intensity="2"/>
                      </a14:imgEffect>
                      <a14:imgEffect>
                        <a14:colorTemperature colorTemp="8250"/>
                      </a14:imgEffect>
                      <a14:imgEffect>
                        <a14:saturation sat="227000"/>
                      </a14:imgEffect>
                      <a14:imgEffect>
                        <a14:brightnessContrast bright="40000"/>
                      </a14:imgEffect>
                    </a14:imgLayer>
                  </a14:imgProps>
                </a:ext>
              </a:extLst>
            </a:blip>
            <a:srcRect/>
            <a:stretch>
              <a:fillRect/>
            </a:stretch>
          </a:blipFill>
          <a:effectLst>
            <a:glow rad="63500">
              <a:schemeClr val="accent1">
                <a:satMod val="175000"/>
                <a:alpha val="40000"/>
              </a:schemeClr>
            </a:glow>
          </a:effectLst>
          <a:scene3d>
            <a:camera prst="orthographicFront"/>
            <a:lightRig rig="flood" dir="t"/>
          </a:scene3d>
          <a:sp3d extrusionH="76200" prstMaterial="powder">
            <a:extrusionClr>
              <a:schemeClr val="bg1">
                <a:lumMod val="8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600" b="1" dirty="0">
                <a:solidFill>
                  <a:schemeClr val="tx1"/>
                </a:solidFill>
                <a:latin typeface="Candara" pitchFamily="34" charset="0"/>
              </a:rPr>
              <a:t>This topic starts to look at numbers as appearing on a line starting at zero (you have nothing) and continuing getting larger until infinity.  But some values can actually go below zero and the ‘Negative Numbers’ allow you to continue to count and put values to these situations.</a:t>
            </a:r>
          </a:p>
          <a:p>
            <a:pPr algn="just"/>
            <a:endParaRPr lang="en-GB" sz="1600" b="1" dirty="0">
              <a:solidFill>
                <a:schemeClr val="tx1"/>
              </a:solidFill>
              <a:latin typeface="Candara" pitchFamily="34" charset="0"/>
            </a:endParaRPr>
          </a:p>
          <a:p>
            <a:pPr algn="just"/>
            <a:r>
              <a:rPr lang="en-GB" sz="1600" b="1" dirty="0">
                <a:solidFill>
                  <a:schemeClr val="tx1"/>
                </a:solidFill>
                <a:latin typeface="Candara" pitchFamily="34" charset="0"/>
              </a:rPr>
              <a:t>So negative numbers are just numbers, 1,2,3,4 etc but sort of travelling in a different direction (getting smaller rather than larger) and so can be called ‘directed numbers’ also.  Often appearing on a line of values such as a scale, they are used in measuring,  scoring and counting past zero.</a:t>
            </a:r>
          </a:p>
          <a:p>
            <a:pPr algn="just"/>
            <a:endParaRPr lang="en-GB" sz="1600" b="1" dirty="0">
              <a:solidFill>
                <a:schemeClr val="tx1"/>
              </a:solidFill>
              <a:latin typeface="Candara" pitchFamily="34" charset="0"/>
            </a:endParaRPr>
          </a:p>
          <a:p>
            <a:pPr algn="just"/>
            <a:r>
              <a:rPr lang="en-GB" sz="1600" b="1" dirty="0">
                <a:solidFill>
                  <a:schemeClr val="tx1"/>
                </a:solidFill>
                <a:latin typeface="Candara" pitchFamily="34" charset="0"/>
              </a:rPr>
              <a:t>Choose an icon to select where to start</a:t>
            </a:r>
          </a:p>
          <a:p>
            <a:pPr algn="just"/>
            <a:endParaRPr lang="en-GB" sz="1600" b="1" dirty="0">
              <a:solidFill>
                <a:schemeClr val="accent3">
                  <a:lumMod val="50000"/>
                </a:schemeClr>
              </a:solidFill>
              <a:latin typeface="Candara" pitchFamily="34" charset="0"/>
            </a:endParaRPr>
          </a:p>
          <a:p>
            <a:endParaRPr lang="en-GB" sz="1600" dirty="0">
              <a:solidFill>
                <a:schemeClr val="accent3">
                  <a:lumMod val="50000"/>
                </a:schemeClr>
              </a:solidFill>
            </a:endParaRPr>
          </a:p>
        </p:txBody>
      </p:sp>
      <p:sp>
        <p:nvSpPr>
          <p:cNvPr id="7" name="TextBox 6"/>
          <p:cNvSpPr txBox="1"/>
          <p:nvPr/>
        </p:nvSpPr>
        <p:spPr>
          <a:xfrm>
            <a:off x="51128" y="605193"/>
            <a:ext cx="8841352" cy="230832"/>
          </a:xfrm>
          <a:prstGeom prst="rect">
            <a:avLst/>
          </a:prstGeom>
          <a:solidFill>
            <a:schemeClr val="bg1"/>
          </a:solidFill>
        </p:spPr>
        <p:txBody>
          <a:bodyPr wrap="square" rtlCol="0">
            <a:spAutoFit/>
          </a:bodyPr>
          <a:lstStyle/>
          <a:p>
            <a:r>
              <a:rPr lang="en-GB" sz="900" b="1" dirty="0"/>
              <a:t> Home                     Revision          Progress Check 1     Video/Discuss        Vocab / jobs           Lesson                   Activities            Quizzes      Topic Answers   Progress Check 2    Cont. Learning </a:t>
            </a:r>
          </a:p>
        </p:txBody>
      </p:sp>
      <p:sp>
        <p:nvSpPr>
          <p:cNvPr id="4" name="Rectangle 3"/>
          <p:cNvSpPr/>
          <p:nvPr/>
        </p:nvSpPr>
        <p:spPr>
          <a:xfrm>
            <a:off x="2560334" y="87823"/>
            <a:ext cx="636039" cy="51737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2049" name="Picture 1">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08780" y="104273"/>
            <a:ext cx="503651" cy="423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a:hlinkClick r:id="rId9" action="ppaction://hlinksldjump"/>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27265" y="47571"/>
            <a:ext cx="618810" cy="599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236096" y="37527"/>
            <a:ext cx="606976" cy="572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57934" y="36452"/>
            <a:ext cx="641901" cy="610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a:hlinkClick r:id="rId15" action="ppaction://hlinksldjump"/>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079221" y="33998"/>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a:hlinkClick r:id="rId17" action="ppaction://hlinksldjump"/>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751888" y="49893"/>
            <a:ext cx="503304" cy="531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a:hlinkClick r:id="rId19" action="ppaction://hlinksldjump"/>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5782949" y="22516"/>
            <a:ext cx="541590" cy="531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a:hlinkClick r:id="rId21" action="ppaction://hlinksldjump"/>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8172638" y="64045"/>
            <a:ext cx="489777" cy="489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a:hlinkClick r:id="rId23" action="ppaction://hlinksldjump"/>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560642" y="106358"/>
            <a:ext cx="531638" cy="444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6">
            <a:hlinkClick r:id="rId25" action="ppaction://hlinksldjump"/>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299506" y="47571"/>
            <a:ext cx="503304" cy="531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a:hlinkClick r:id="rId26" action="ppaction://hlinksldjump"/>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51128" y="115843"/>
            <a:ext cx="719214" cy="493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 name="Picture 3"/>
          <p:cNvPicPr>
            <a:picLocks noChangeAspect="1" noChangeArrowheads="1"/>
          </p:cNvPicPr>
          <p:nvPr/>
        </p:nvPicPr>
        <p:blipFill>
          <a:blip r:embed="rId28">
            <a:duotone>
              <a:schemeClr val="accent5">
                <a:shade val="45000"/>
                <a:satMod val="135000"/>
              </a:schemeClr>
              <a:prstClr val="white"/>
            </a:duotone>
            <a:extLst>
              <a:ext uri="{BEBA8EAE-BF5A-486C-A8C5-ECC9F3942E4B}">
                <a14:imgProps xmlns:a14="http://schemas.microsoft.com/office/drawing/2010/main">
                  <a14:imgLayer r:embed="rId29">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2269133" y="1515972"/>
            <a:ext cx="286642" cy="4000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0" name="Straight Connector 9"/>
          <p:cNvCxnSpPr/>
          <p:nvPr/>
        </p:nvCxnSpPr>
        <p:spPr>
          <a:xfrm>
            <a:off x="770342" y="605193"/>
            <a:ext cx="0" cy="230832"/>
          </a:xfrm>
          <a:prstGeom prst="line">
            <a:avLst/>
          </a:prstGeom>
        </p:spPr>
        <p:style>
          <a:lnRef idx="2">
            <a:schemeClr val="accent5"/>
          </a:lnRef>
          <a:fillRef idx="0">
            <a:schemeClr val="accent5"/>
          </a:fillRef>
          <a:effectRef idx="1">
            <a:schemeClr val="accent5"/>
          </a:effectRef>
          <a:fontRef idx="minor">
            <a:schemeClr val="tx1"/>
          </a:fontRef>
        </p:style>
      </p:cxnSp>
      <p:cxnSp>
        <p:nvCxnSpPr>
          <p:cNvPr id="42" name="Straight Connector 41"/>
          <p:cNvCxnSpPr/>
          <p:nvPr/>
        </p:nvCxnSpPr>
        <p:spPr>
          <a:xfrm>
            <a:off x="1619672" y="605193"/>
            <a:ext cx="0" cy="230832"/>
          </a:xfrm>
          <a:prstGeom prst="line">
            <a:avLst/>
          </a:prstGeom>
        </p:spPr>
        <p:style>
          <a:lnRef idx="2">
            <a:schemeClr val="accent5"/>
          </a:lnRef>
          <a:fillRef idx="0">
            <a:schemeClr val="accent5"/>
          </a:fillRef>
          <a:effectRef idx="1">
            <a:schemeClr val="accent5"/>
          </a:effectRef>
          <a:fontRef idx="minor">
            <a:schemeClr val="tx1"/>
          </a:fontRef>
        </p:style>
      </p:cxnSp>
      <p:cxnSp>
        <p:nvCxnSpPr>
          <p:cNvPr id="43" name="Straight Connector 42"/>
          <p:cNvCxnSpPr/>
          <p:nvPr/>
        </p:nvCxnSpPr>
        <p:spPr>
          <a:xfrm>
            <a:off x="2483768" y="595607"/>
            <a:ext cx="0" cy="230832"/>
          </a:xfrm>
          <a:prstGeom prst="line">
            <a:avLst/>
          </a:prstGeom>
        </p:spPr>
        <p:style>
          <a:lnRef idx="2">
            <a:schemeClr val="accent5"/>
          </a:lnRef>
          <a:fillRef idx="0">
            <a:schemeClr val="accent5"/>
          </a:fillRef>
          <a:effectRef idx="1">
            <a:schemeClr val="accent5"/>
          </a:effectRef>
          <a:fontRef idx="minor">
            <a:schemeClr val="tx1"/>
          </a:fontRef>
        </p:style>
      </p:cxnSp>
      <p:cxnSp>
        <p:nvCxnSpPr>
          <p:cNvPr id="44" name="Straight Connector 43"/>
          <p:cNvCxnSpPr/>
          <p:nvPr/>
        </p:nvCxnSpPr>
        <p:spPr>
          <a:xfrm>
            <a:off x="3347864" y="595607"/>
            <a:ext cx="0" cy="230832"/>
          </a:xfrm>
          <a:prstGeom prst="line">
            <a:avLst/>
          </a:prstGeom>
        </p:spPr>
        <p:style>
          <a:lnRef idx="2">
            <a:schemeClr val="accent5"/>
          </a:lnRef>
          <a:fillRef idx="0">
            <a:schemeClr val="accent5"/>
          </a:fillRef>
          <a:effectRef idx="1">
            <a:schemeClr val="accent5"/>
          </a:effectRef>
          <a:fontRef idx="minor">
            <a:schemeClr val="tx1"/>
          </a:fontRef>
        </p:style>
      </p:cxnSp>
      <p:cxnSp>
        <p:nvCxnSpPr>
          <p:cNvPr id="45" name="Straight Connector 44"/>
          <p:cNvCxnSpPr/>
          <p:nvPr/>
        </p:nvCxnSpPr>
        <p:spPr>
          <a:xfrm>
            <a:off x="4139952" y="581686"/>
            <a:ext cx="0" cy="230832"/>
          </a:xfrm>
          <a:prstGeom prst="line">
            <a:avLst/>
          </a:prstGeom>
        </p:spPr>
        <p:style>
          <a:lnRef idx="2">
            <a:schemeClr val="accent5"/>
          </a:lnRef>
          <a:fillRef idx="0">
            <a:schemeClr val="accent5"/>
          </a:fillRef>
          <a:effectRef idx="1">
            <a:schemeClr val="accent5"/>
          </a:effectRef>
          <a:fontRef idx="minor">
            <a:schemeClr val="tx1"/>
          </a:fontRef>
        </p:style>
      </p:cxnSp>
      <p:cxnSp>
        <p:nvCxnSpPr>
          <p:cNvPr id="46" name="Straight Connector 45"/>
          <p:cNvCxnSpPr/>
          <p:nvPr/>
        </p:nvCxnSpPr>
        <p:spPr>
          <a:xfrm>
            <a:off x="4932040" y="586021"/>
            <a:ext cx="0" cy="230832"/>
          </a:xfrm>
          <a:prstGeom prst="line">
            <a:avLst/>
          </a:prstGeom>
        </p:spPr>
        <p:style>
          <a:lnRef idx="2">
            <a:schemeClr val="accent5"/>
          </a:lnRef>
          <a:fillRef idx="0">
            <a:schemeClr val="accent5"/>
          </a:fillRef>
          <a:effectRef idx="1">
            <a:schemeClr val="accent5"/>
          </a:effectRef>
          <a:fontRef idx="minor">
            <a:schemeClr val="tx1"/>
          </a:fontRef>
        </p:style>
      </p:cxnSp>
      <p:cxnSp>
        <p:nvCxnSpPr>
          <p:cNvPr id="47" name="Straight Connector 46"/>
          <p:cNvCxnSpPr/>
          <p:nvPr/>
        </p:nvCxnSpPr>
        <p:spPr>
          <a:xfrm>
            <a:off x="5652120" y="581686"/>
            <a:ext cx="0" cy="230832"/>
          </a:xfrm>
          <a:prstGeom prst="line">
            <a:avLst/>
          </a:prstGeom>
        </p:spPr>
        <p:style>
          <a:lnRef idx="2">
            <a:schemeClr val="accent5"/>
          </a:lnRef>
          <a:fillRef idx="0">
            <a:schemeClr val="accent5"/>
          </a:fillRef>
          <a:effectRef idx="1">
            <a:schemeClr val="accent5"/>
          </a:effectRef>
          <a:fontRef idx="minor">
            <a:schemeClr val="tx1"/>
          </a:fontRef>
        </p:style>
      </p:cxnSp>
      <p:cxnSp>
        <p:nvCxnSpPr>
          <p:cNvPr id="48" name="Straight Connector 47"/>
          <p:cNvCxnSpPr/>
          <p:nvPr/>
        </p:nvCxnSpPr>
        <p:spPr>
          <a:xfrm>
            <a:off x="6324539" y="605193"/>
            <a:ext cx="0" cy="230832"/>
          </a:xfrm>
          <a:prstGeom prst="line">
            <a:avLst/>
          </a:prstGeom>
        </p:spPr>
        <p:style>
          <a:lnRef idx="2">
            <a:schemeClr val="accent5"/>
          </a:lnRef>
          <a:fillRef idx="0">
            <a:schemeClr val="accent5"/>
          </a:fillRef>
          <a:effectRef idx="1">
            <a:schemeClr val="accent5"/>
          </a:effectRef>
          <a:fontRef idx="minor">
            <a:schemeClr val="tx1"/>
          </a:fontRef>
        </p:style>
      </p:cxnSp>
      <p:cxnSp>
        <p:nvCxnSpPr>
          <p:cNvPr id="49" name="Straight Connector 48"/>
          <p:cNvCxnSpPr/>
          <p:nvPr/>
        </p:nvCxnSpPr>
        <p:spPr>
          <a:xfrm>
            <a:off x="7092280" y="610238"/>
            <a:ext cx="0" cy="230832"/>
          </a:xfrm>
          <a:prstGeom prst="line">
            <a:avLst/>
          </a:prstGeom>
        </p:spPr>
        <p:style>
          <a:lnRef idx="2">
            <a:schemeClr val="accent5"/>
          </a:lnRef>
          <a:fillRef idx="0">
            <a:schemeClr val="accent5"/>
          </a:fillRef>
          <a:effectRef idx="1">
            <a:schemeClr val="accent5"/>
          </a:effectRef>
          <a:fontRef idx="minor">
            <a:schemeClr val="tx1"/>
          </a:fontRef>
        </p:style>
      </p:cxnSp>
      <p:cxnSp>
        <p:nvCxnSpPr>
          <p:cNvPr id="50" name="Straight Connector 49"/>
          <p:cNvCxnSpPr/>
          <p:nvPr/>
        </p:nvCxnSpPr>
        <p:spPr>
          <a:xfrm>
            <a:off x="7956376" y="605193"/>
            <a:ext cx="0" cy="230832"/>
          </a:xfrm>
          <a:prstGeom prst="line">
            <a:avLst/>
          </a:prstGeom>
        </p:spPr>
        <p:style>
          <a:lnRef idx="2">
            <a:schemeClr val="accent5"/>
          </a:lnRef>
          <a:fillRef idx="0">
            <a:schemeClr val="accent5"/>
          </a:fillRef>
          <a:effectRef idx="1">
            <a:schemeClr val="accent5"/>
          </a:effectRef>
          <a:fontRef idx="minor">
            <a:schemeClr val="tx1"/>
          </a:fontRef>
        </p:style>
      </p:cxnSp>
      <p:grpSp>
        <p:nvGrpSpPr>
          <p:cNvPr id="2" name="Group 1"/>
          <p:cNvGrpSpPr/>
          <p:nvPr/>
        </p:nvGrpSpPr>
        <p:grpSpPr>
          <a:xfrm>
            <a:off x="354788" y="1300296"/>
            <a:ext cx="2200987" cy="4532570"/>
            <a:chOff x="354788" y="1300296"/>
            <a:chExt cx="2200987" cy="4532570"/>
          </a:xfrm>
        </p:grpSpPr>
        <p:pic>
          <p:nvPicPr>
            <p:cNvPr id="38" name="Picture 37"/>
            <p:cNvPicPr>
              <a:picLocks noChangeAspect="1"/>
            </p:cNvPicPr>
            <p:nvPr/>
          </p:nvPicPr>
          <p:blipFill>
            <a:blip r:embed="rId30">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37" name="Picture 36"/>
            <p:cNvPicPr>
              <a:picLocks noChangeAspect="1"/>
            </p:cNvPicPr>
            <p:nvPr/>
          </p:nvPicPr>
          <p:blipFill>
            <a:blip r:embed="rId31">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sp>
        <p:nvSpPr>
          <p:cNvPr id="51" name="Text Box 2"/>
          <p:cNvSpPr txBox="1">
            <a:spLocks noChangeArrowheads="1"/>
          </p:cNvSpPr>
          <p:nvPr/>
        </p:nvSpPr>
        <p:spPr bwMode="auto">
          <a:xfrm>
            <a:off x="770342" y="4077072"/>
            <a:ext cx="1125340" cy="729430"/>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r>
              <a:rPr lang="en-GB" dirty="0">
                <a:solidFill>
                  <a:srgbClr val="FFFFFF"/>
                </a:solidFill>
                <a:effectLst/>
                <a:latin typeface="Line Printer (PC)"/>
                <a:ea typeface="Calibri"/>
                <a:cs typeface="Times New Roman"/>
              </a:rPr>
              <a:t>negative</a:t>
            </a:r>
            <a:endParaRPr lang="en-GB" dirty="0">
              <a:effectLst/>
              <a:latin typeface="Calibri"/>
              <a:ea typeface="Calibri"/>
              <a:cs typeface="Times New Roman"/>
            </a:endParaRPr>
          </a:p>
          <a:p>
            <a:pPr algn="r">
              <a:lnSpc>
                <a:spcPct val="115000"/>
              </a:lnSpc>
              <a:spcAft>
                <a:spcPts val="0"/>
              </a:spcAft>
            </a:pPr>
            <a:r>
              <a:rPr lang="en-GB" dirty="0">
                <a:solidFill>
                  <a:srgbClr val="FFFFFF"/>
                </a:solidFill>
                <a:effectLst/>
                <a:latin typeface="Line Printer (PC)"/>
                <a:ea typeface="Calibri"/>
                <a:cs typeface="Times New Roman"/>
              </a:rPr>
              <a:t>numbers</a:t>
            </a:r>
            <a:endParaRPr lang="en-GB" dirty="0">
              <a:effectLst/>
              <a:latin typeface="Calibri"/>
              <a:ea typeface="Calibri"/>
              <a:cs typeface="Times New Roman"/>
            </a:endParaRPr>
          </a:p>
        </p:txBody>
      </p:sp>
      <p:sp>
        <p:nvSpPr>
          <p:cNvPr id="79" name="Text Box 2"/>
          <p:cNvSpPr txBox="1">
            <a:spLocks noChangeArrowheads="1"/>
          </p:cNvSpPr>
          <p:nvPr/>
        </p:nvSpPr>
        <p:spPr bwMode="auto">
          <a:xfrm>
            <a:off x="1929462" y="979053"/>
            <a:ext cx="6585267" cy="423514"/>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Topic Introduction  : Negative Numbers </a:t>
            </a:r>
            <a:endParaRPr lang="en-GB" sz="1100" dirty="0">
              <a:effectLst/>
              <a:latin typeface="Calibri"/>
              <a:ea typeface="Calibri"/>
              <a:cs typeface="Times New Roman"/>
            </a:endParaRPr>
          </a:p>
        </p:txBody>
      </p:sp>
    </p:spTree>
    <p:extLst>
      <p:ext uri="{BB962C8B-B14F-4D97-AF65-F5344CB8AC3E}">
        <p14:creationId xmlns:p14="http://schemas.microsoft.com/office/powerpoint/2010/main" val="423067140"/>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artisticCement/>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Warm up Exercises 1 </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11805" y="1179428"/>
            <a:ext cx="8852683" cy="5129891"/>
            <a:chOff x="3275856" y="1289754"/>
            <a:chExt cx="5505450" cy="4803631"/>
          </a:xfrm>
        </p:grpSpPr>
        <p:pic>
          <p:nvPicPr>
            <p:cNvPr id="11"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5856" y="1289754"/>
              <a:ext cx="5505450" cy="452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200000">
              <a:off x="1262662" y="3719675"/>
              <a:ext cx="4386904" cy="360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636372" y="1706480"/>
              <a:ext cx="5144934" cy="4386905"/>
            </a:xfrm>
            <a:prstGeom prst="snip1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96119" y="1734534"/>
            <a:ext cx="436633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4196117" y="5722974"/>
            <a:ext cx="436633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95735" y="1810368"/>
            <a:ext cx="1769517" cy="12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2195736" y="5991338"/>
            <a:ext cx="1769517" cy="12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Rectangle 25"/>
          <p:cNvSpPr/>
          <p:nvPr/>
        </p:nvSpPr>
        <p:spPr>
          <a:xfrm>
            <a:off x="672074" y="6027774"/>
            <a:ext cx="7638326" cy="369332"/>
          </a:xfrm>
          <a:prstGeom prst="rect">
            <a:avLst/>
          </a:prstGeom>
        </p:spPr>
        <p:txBody>
          <a:bodyPr wrap="square">
            <a:spAutoFit/>
          </a:bodyPr>
          <a:lstStyle/>
          <a:p>
            <a:r>
              <a:rPr lang="en-GB" dirty="0">
                <a:latin typeface="Impact" pitchFamily="34" charset="0"/>
              </a:rPr>
              <a:t>Lets start today by revising !  Complete the above sums and multiplication grid</a:t>
            </a:r>
          </a:p>
        </p:txBody>
      </p:sp>
      <p:pic>
        <p:nvPicPr>
          <p:cNvPr id="27"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55776" y="519037"/>
            <a:ext cx="641901" cy="610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6493" y="1933893"/>
            <a:ext cx="1435838" cy="4093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2" name="Group 21"/>
          <p:cNvGrpSpPr/>
          <p:nvPr/>
        </p:nvGrpSpPr>
        <p:grpSpPr>
          <a:xfrm>
            <a:off x="111805" y="162059"/>
            <a:ext cx="782980" cy="1496806"/>
            <a:chOff x="354788" y="1300296"/>
            <a:chExt cx="2200987" cy="4532570"/>
          </a:xfrm>
        </p:grpSpPr>
        <p:pic>
          <p:nvPicPr>
            <p:cNvPr id="23" name="Picture 22"/>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4" name="Picture 2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graphicFrame>
        <p:nvGraphicFramePr>
          <p:cNvPr id="7" name="Object 6"/>
          <p:cNvGraphicFramePr>
            <a:graphicFrameLocks noChangeAspect="1"/>
          </p:cNvGraphicFramePr>
          <p:nvPr>
            <p:extLst>
              <p:ext uri="{D42A27DB-BD31-4B8C-83A1-F6EECF244321}">
                <p14:modId xmlns:p14="http://schemas.microsoft.com/office/powerpoint/2010/main" val="827833141"/>
              </p:ext>
            </p:extLst>
          </p:nvPr>
        </p:nvGraphicFramePr>
        <p:xfrm>
          <a:off x="2257798" y="2086516"/>
          <a:ext cx="1879757" cy="3656982"/>
        </p:xfrm>
        <a:graphic>
          <a:graphicData uri="http://schemas.openxmlformats.org/presentationml/2006/ole">
            <mc:AlternateContent xmlns:mc="http://schemas.openxmlformats.org/markup-compatibility/2006">
              <mc:Choice xmlns:v="urn:schemas-microsoft-com:vml" Requires="v">
                <p:oleObj spid="_x0000_s1230" name="Worksheet" r:id="rId13" imgW="2095567" imgH="4076789" progId="Excel.Sheet.12">
                  <p:embed/>
                </p:oleObj>
              </mc:Choice>
              <mc:Fallback>
                <p:oleObj name="Worksheet" r:id="rId13" imgW="2095567" imgH="4076789" progId="Excel.Sheet.12">
                  <p:embed/>
                  <p:pic>
                    <p:nvPicPr>
                      <p:cNvPr id="0" name=""/>
                      <p:cNvPicPr/>
                      <p:nvPr/>
                    </p:nvPicPr>
                    <p:blipFill>
                      <a:blip r:embed="rId14"/>
                      <a:stretch>
                        <a:fillRect/>
                      </a:stretch>
                    </p:blipFill>
                    <p:spPr>
                      <a:xfrm>
                        <a:off x="2257798" y="2086516"/>
                        <a:ext cx="1879757" cy="3656982"/>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86976046"/>
              </p:ext>
            </p:extLst>
          </p:nvPr>
        </p:nvGraphicFramePr>
        <p:xfrm>
          <a:off x="4196116" y="2077166"/>
          <a:ext cx="4492922" cy="3645807"/>
        </p:xfrm>
        <a:graphic>
          <a:graphicData uri="http://schemas.openxmlformats.org/presentationml/2006/ole">
            <mc:AlternateContent xmlns:mc="http://schemas.openxmlformats.org/markup-compatibility/2006">
              <mc:Choice xmlns:v="urn:schemas-microsoft-com:vml" Requires="v">
                <p:oleObj spid="_x0000_s1231" name="Worksheet" r:id="rId15" imgW="6105441" imgH="4076789" progId="Excel.Sheet.12">
                  <p:embed/>
                </p:oleObj>
              </mc:Choice>
              <mc:Fallback>
                <p:oleObj name="Worksheet" r:id="rId15" imgW="6105441" imgH="4076789" progId="Excel.Sheet.12">
                  <p:embed/>
                  <p:pic>
                    <p:nvPicPr>
                      <p:cNvPr id="0" name=""/>
                      <p:cNvPicPr/>
                      <p:nvPr/>
                    </p:nvPicPr>
                    <p:blipFill>
                      <a:blip r:embed="rId16"/>
                      <a:stretch>
                        <a:fillRect/>
                      </a:stretch>
                    </p:blipFill>
                    <p:spPr>
                      <a:xfrm>
                        <a:off x="4196116" y="2077166"/>
                        <a:ext cx="4492922" cy="3645807"/>
                      </a:xfrm>
                      <a:prstGeom prst="rect">
                        <a:avLst/>
                      </a:prstGeom>
                    </p:spPr>
                  </p:pic>
                </p:oleObj>
              </mc:Fallback>
            </mc:AlternateContent>
          </a:graphicData>
        </a:graphic>
      </p:graphicFrame>
    </p:spTree>
    <p:extLst>
      <p:ext uri="{BB962C8B-B14F-4D97-AF65-F5344CB8AC3E}">
        <p14:creationId xmlns:p14="http://schemas.microsoft.com/office/powerpoint/2010/main" val="906208340"/>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Group 2"/>
          <p:cNvGrpSpPr/>
          <p:nvPr/>
        </p:nvGrpSpPr>
        <p:grpSpPr>
          <a:xfrm>
            <a:off x="111805" y="1179428"/>
            <a:ext cx="8852683" cy="5129891"/>
            <a:chOff x="3275856" y="1289754"/>
            <a:chExt cx="5505450" cy="4803631"/>
          </a:xfrm>
        </p:grpSpPr>
        <p:sp>
          <p:nvSpPr>
            <p:cNvPr id="13" name="Snip Single Corner Rectangle 12"/>
            <p:cNvSpPr/>
            <p:nvPr/>
          </p:nvSpPr>
          <p:spPr>
            <a:xfrm>
              <a:off x="3636372" y="1706480"/>
              <a:ext cx="5144934" cy="4386905"/>
            </a:xfrm>
            <a:prstGeom prst="snip1Rect">
              <a:avLst>
                <a:gd name="adj" fmla="val 469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5856" y="1289754"/>
              <a:ext cx="5505450" cy="452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00000">
              <a:off x="1262662" y="3719675"/>
              <a:ext cx="4386904" cy="360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212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Warm up Exercises 2 </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29119" y="1712345"/>
            <a:ext cx="52914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1729118" y="5999468"/>
            <a:ext cx="5291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55776" y="519037"/>
            <a:ext cx="641901" cy="610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92280" y="2017145"/>
            <a:ext cx="1323975" cy="4256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55575" y="1937843"/>
            <a:ext cx="936105" cy="4335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6" name="Group 25"/>
          <p:cNvGrpSpPr/>
          <p:nvPr/>
        </p:nvGrpSpPr>
        <p:grpSpPr>
          <a:xfrm>
            <a:off x="111805" y="162059"/>
            <a:ext cx="782980" cy="1496806"/>
            <a:chOff x="354788" y="1300296"/>
            <a:chExt cx="2200987" cy="4532570"/>
          </a:xfrm>
        </p:grpSpPr>
        <p:pic>
          <p:nvPicPr>
            <p:cNvPr id="27" name="Picture 2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8" name="Picture 27"/>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graphicFrame>
        <p:nvGraphicFramePr>
          <p:cNvPr id="6" name="Object 5"/>
          <p:cNvGraphicFramePr>
            <a:graphicFrameLocks noChangeAspect="1"/>
          </p:cNvGraphicFramePr>
          <p:nvPr>
            <p:extLst>
              <p:ext uri="{D42A27DB-BD31-4B8C-83A1-F6EECF244321}">
                <p14:modId xmlns:p14="http://schemas.microsoft.com/office/powerpoint/2010/main" val="606157397"/>
              </p:ext>
            </p:extLst>
          </p:nvPr>
        </p:nvGraphicFramePr>
        <p:xfrm>
          <a:off x="1833046" y="2155218"/>
          <a:ext cx="5187560" cy="3908936"/>
        </p:xfrm>
        <a:graphic>
          <a:graphicData uri="http://schemas.openxmlformats.org/presentationml/2006/ole">
            <mc:AlternateContent xmlns:mc="http://schemas.openxmlformats.org/markup-compatibility/2006">
              <mc:Choice xmlns:v="urn:schemas-microsoft-com:vml" Requires="v">
                <p:oleObj spid="_x0000_s2152" name="Worksheet" r:id="rId14" imgW="5410335" imgH="4076789" progId="Excel.Sheet.12">
                  <p:embed/>
                </p:oleObj>
              </mc:Choice>
              <mc:Fallback>
                <p:oleObj name="Worksheet" r:id="rId14" imgW="5410335" imgH="4076789" progId="Excel.Sheet.12">
                  <p:embed/>
                  <p:pic>
                    <p:nvPicPr>
                      <p:cNvPr id="0" name=""/>
                      <p:cNvPicPr/>
                      <p:nvPr/>
                    </p:nvPicPr>
                    <p:blipFill>
                      <a:blip r:embed="rId15"/>
                      <a:stretch>
                        <a:fillRect/>
                      </a:stretch>
                    </p:blipFill>
                    <p:spPr>
                      <a:xfrm>
                        <a:off x="1833046" y="2155218"/>
                        <a:ext cx="5187560" cy="3908936"/>
                      </a:xfrm>
                      <a:prstGeom prst="rect">
                        <a:avLst/>
                      </a:prstGeom>
                    </p:spPr>
                  </p:pic>
                </p:oleObj>
              </mc:Fallback>
            </mc:AlternateContent>
          </a:graphicData>
        </a:graphic>
      </p:graphicFrame>
    </p:spTree>
    <p:extLst>
      <p:ext uri="{BB962C8B-B14F-4D97-AF65-F5344CB8AC3E}">
        <p14:creationId xmlns:p14="http://schemas.microsoft.com/office/powerpoint/2010/main" val="822341653"/>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23514"/>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Warm up Exercises 3 </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11805" y="1179428"/>
            <a:ext cx="8852683" cy="5129891"/>
            <a:chOff x="3275856" y="1289754"/>
            <a:chExt cx="550545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452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200000">
              <a:off x="1262662" y="3719675"/>
              <a:ext cx="4386904" cy="360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636372" y="1706480"/>
              <a:ext cx="5144934" cy="4386905"/>
            </a:xfrm>
            <a:prstGeom prst="snip1Rect">
              <a:avLst>
                <a:gd name="adj" fmla="val 304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7"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55776" y="519037"/>
            <a:ext cx="641901" cy="610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2" name="Group 21"/>
          <p:cNvGrpSpPr/>
          <p:nvPr/>
        </p:nvGrpSpPr>
        <p:grpSpPr>
          <a:xfrm>
            <a:off x="111805" y="162059"/>
            <a:ext cx="782980" cy="1496806"/>
            <a:chOff x="354788" y="1300296"/>
            <a:chExt cx="2200987" cy="4532570"/>
          </a:xfrm>
        </p:grpSpPr>
        <p:pic>
          <p:nvPicPr>
            <p:cNvPr id="23" name="Picture 2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4"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96337" y="1772816"/>
            <a:ext cx="1363438" cy="451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55576" y="1662594"/>
            <a:ext cx="6840760" cy="4612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5755966"/>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Progress Checker 1</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57935" y="602364"/>
            <a:ext cx="503304" cy="531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7" name="Group 36"/>
          <p:cNvGrpSpPr/>
          <p:nvPr/>
        </p:nvGrpSpPr>
        <p:grpSpPr>
          <a:xfrm>
            <a:off x="111805" y="1179428"/>
            <a:ext cx="8852683" cy="5129891"/>
            <a:chOff x="3275856" y="1289754"/>
            <a:chExt cx="5505450" cy="4803631"/>
          </a:xfrm>
        </p:grpSpPr>
        <p:pic>
          <p:nvPicPr>
            <p:cNvPr id="3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5856" y="1289754"/>
              <a:ext cx="5505450" cy="452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200000">
              <a:off x="1262662" y="3719675"/>
              <a:ext cx="4386904" cy="360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0" name="Snip Single Corner Rectangle 39"/>
            <p:cNvSpPr/>
            <p:nvPr/>
          </p:nvSpPr>
          <p:spPr>
            <a:xfrm>
              <a:off x="3636372" y="1706480"/>
              <a:ext cx="5144934" cy="4386905"/>
            </a:xfrm>
            <a:prstGeom prst="snip1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1"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724419" y="2364617"/>
            <a:ext cx="8049473" cy="266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724418" y="3652575"/>
            <a:ext cx="8049473" cy="266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 name="Snip Diagonal Corner Rectangle 44"/>
          <p:cNvSpPr/>
          <p:nvPr/>
        </p:nvSpPr>
        <p:spPr>
          <a:xfrm>
            <a:off x="4472464" y="3036731"/>
            <a:ext cx="824122" cy="216024"/>
          </a:xfrm>
          <a:prstGeom prst="snip2DiagRect">
            <a:avLst>
              <a:gd name="adj1" fmla="val 50000"/>
              <a:gd name="adj2"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6" name="Snip Diagonal Corner Rectangle 45"/>
          <p:cNvSpPr/>
          <p:nvPr/>
        </p:nvSpPr>
        <p:spPr>
          <a:xfrm>
            <a:off x="4898645" y="3189131"/>
            <a:ext cx="824122" cy="216024"/>
          </a:xfrm>
          <a:prstGeom prst="snip2DiagRect">
            <a:avLst>
              <a:gd name="adj1" fmla="val 50000"/>
              <a:gd name="adj2"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7" name="Snip Diagonal Corner Rectangle 46"/>
          <p:cNvSpPr/>
          <p:nvPr/>
        </p:nvSpPr>
        <p:spPr>
          <a:xfrm>
            <a:off x="5347324" y="3341531"/>
            <a:ext cx="824122" cy="216024"/>
          </a:xfrm>
          <a:prstGeom prst="snip2DiagRect">
            <a:avLst>
              <a:gd name="adj1" fmla="val 50000"/>
              <a:gd name="adj2"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pic>
        <p:nvPicPr>
          <p:cNvPr id="4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739592" y="4982551"/>
            <a:ext cx="8049473" cy="266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60247" y="4982551"/>
            <a:ext cx="1004241" cy="130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4" name="Group 33"/>
          <p:cNvGrpSpPr/>
          <p:nvPr/>
        </p:nvGrpSpPr>
        <p:grpSpPr>
          <a:xfrm>
            <a:off x="111805" y="162059"/>
            <a:ext cx="782980" cy="1496806"/>
            <a:chOff x="354788" y="1300296"/>
            <a:chExt cx="2200987" cy="4532570"/>
          </a:xfrm>
        </p:grpSpPr>
        <p:pic>
          <p:nvPicPr>
            <p:cNvPr id="52" name="Picture 5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53" name="Picture 52"/>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3"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60934" y="5852119"/>
            <a:ext cx="3314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573240">
            <a:off x="4923972" y="5287944"/>
            <a:ext cx="1610483" cy="801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rot="20321396">
            <a:off x="4207730" y="5177755"/>
            <a:ext cx="529467" cy="1012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13840" y="5326894"/>
            <a:ext cx="855835" cy="45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TextBox 28"/>
          <p:cNvSpPr txBox="1"/>
          <p:nvPr/>
        </p:nvSpPr>
        <p:spPr>
          <a:xfrm>
            <a:off x="783762" y="1643652"/>
            <a:ext cx="6955750" cy="276999"/>
          </a:xfrm>
          <a:prstGeom prst="rect">
            <a:avLst/>
          </a:prstGeom>
          <a:noFill/>
        </p:spPr>
        <p:txBody>
          <a:bodyPr wrap="none" rtlCol="0">
            <a:spAutoFit/>
          </a:bodyPr>
          <a:lstStyle/>
          <a:p>
            <a:r>
              <a:rPr lang="en-GB" sz="1200" dirty="0">
                <a:latin typeface="Impact" pitchFamily="34" charset="0"/>
              </a:rPr>
              <a:t>What do you already know about ‘Negative Numbers’ ? What did you learn during the week? Show examples…</a:t>
            </a:r>
            <a:endParaRPr lang="en-GB" sz="1200" dirty="0"/>
          </a:p>
        </p:txBody>
      </p:sp>
      <p:sp>
        <p:nvSpPr>
          <p:cNvPr id="30" name="TextBox 29"/>
          <p:cNvSpPr txBox="1"/>
          <p:nvPr/>
        </p:nvSpPr>
        <p:spPr>
          <a:xfrm>
            <a:off x="732871" y="2561479"/>
            <a:ext cx="4767652" cy="1169551"/>
          </a:xfrm>
          <a:prstGeom prst="rect">
            <a:avLst/>
          </a:prstGeom>
          <a:noFill/>
        </p:spPr>
        <p:txBody>
          <a:bodyPr wrap="none" rtlCol="0">
            <a:spAutoFit/>
          </a:bodyPr>
          <a:lstStyle/>
          <a:p>
            <a:r>
              <a:rPr lang="en-GB" sz="1400" dirty="0">
                <a:latin typeface="Impact" pitchFamily="34" charset="0"/>
              </a:rPr>
              <a:t> How would you rate your skills in handling negative numbers?</a:t>
            </a:r>
          </a:p>
          <a:p>
            <a:endParaRPr lang="en-GB" sz="1400" dirty="0">
              <a:latin typeface="Impact" pitchFamily="34" charset="0"/>
            </a:endParaRPr>
          </a:p>
          <a:p>
            <a:pPr marL="342900" indent="-342900">
              <a:buAutoNum type="arabicParenR"/>
            </a:pPr>
            <a:r>
              <a:rPr lang="en-GB" sz="1400" dirty="0">
                <a:latin typeface="Impact" pitchFamily="34" charset="0"/>
              </a:rPr>
              <a:t>Excellent ability</a:t>
            </a:r>
          </a:p>
          <a:p>
            <a:pPr marL="342900" indent="-342900">
              <a:buAutoNum type="arabicParenR"/>
            </a:pPr>
            <a:r>
              <a:rPr lang="en-GB" sz="1400" dirty="0">
                <a:latin typeface="Impact" pitchFamily="34" charset="0"/>
              </a:rPr>
              <a:t>Good ability, but working to improve</a:t>
            </a:r>
          </a:p>
          <a:p>
            <a:pPr marL="342900" indent="-342900">
              <a:buAutoNum type="arabicParenR"/>
            </a:pPr>
            <a:r>
              <a:rPr lang="en-GB" sz="1400" dirty="0">
                <a:latin typeface="Impact" pitchFamily="34" charset="0"/>
              </a:rPr>
              <a:t>Ok, making a start but I know I have lots to still learn</a:t>
            </a:r>
            <a:endParaRPr lang="en-GB" sz="1400" dirty="0"/>
          </a:p>
        </p:txBody>
      </p:sp>
      <p:sp>
        <p:nvSpPr>
          <p:cNvPr id="31" name="TextBox 30"/>
          <p:cNvSpPr txBox="1"/>
          <p:nvPr/>
        </p:nvSpPr>
        <p:spPr>
          <a:xfrm>
            <a:off x="702992" y="3906466"/>
            <a:ext cx="7738016" cy="1169551"/>
          </a:xfrm>
          <a:prstGeom prst="rect">
            <a:avLst/>
          </a:prstGeom>
          <a:noFill/>
        </p:spPr>
        <p:txBody>
          <a:bodyPr wrap="none" rtlCol="0">
            <a:spAutoFit/>
          </a:bodyPr>
          <a:lstStyle/>
          <a:p>
            <a:r>
              <a:rPr lang="en-GB" sz="1400" dirty="0">
                <a:latin typeface="Impact" pitchFamily="34" charset="0"/>
              </a:rPr>
              <a:t>The date I started studying this topic was:                                            My session aims are …</a:t>
            </a:r>
          </a:p>
          <a:p>
            <a:endParaRPr lang="en-GB" sz="1400" dirty="0">
              <a:latin typeface="Impact" pitchFamily="34" charset="0"/>
            </a:endParaRPr>
          </a:p>
          <a:p>
            <a:r>
              <a:rPr lang="en-GB" sz="1400" dirty="0">
                <a:latin typeface="Impact" pitchFamily="34" charset="0"/>
              </a:rPr>
              <a:t>A    to subtract past zero and recognise negative numbers</a:t>
            </a:r>
          </a:p>
          <a:p>
            <a:r>
              <a:rPr lang="en-GB" sz="1400" dirty="0">
                <a:latin typeface="Impact" pitchFamily="34" charset="0"/>
              </a:rPr>
              <a:t>	B    read, write, order and calculate using negative numbers including negative decimals</a:t>
            </a:r>
          </a:p>
          <a:p>
            <a:r>
              <a:rPr lang="en-GB" sz="1400" dirty="0">
                <a:latin typeface="Impact" pitchFamily="34" charset="0"/>
              </a:rPr>
              <a:t>		C    find the difference between negative/positive whole and decimal numbers</a:t>
            </a:r>
            <a:endParaRPr lang="en-GB" sz="1400" dirty="0"/>
          </a:p>
        </p:txBody>
      </p:sp>
      <p:sp>
        <p:nvSpPr>
          <p:cNvPr id="33" name="Snip Diagonal Corner Rectangle 32"/>
          <p:cNvSpPr/>
          <p:nvPr/>
        </p:nvSpPr>
        <p:spPr>
          <a:xfrm>
            <a:off x="3860395" y="3976584"/>
            <a:ext cx="1224135" cy="216024"/>
          </a:xfrm>
          <a:prstGeom prst="snip2DiagRect">
            <a:avLst>
              <a:gd name="adj1" fmla="val 50000"/>
              <a:gd name="adj2"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pic>
        <p:nvPicPr>
          <p:cNvPr id="2" name="Picture 1"/>
          <p:cNvPicPr>
            <a:picLocks noChangeAspect="1"/>
          </p:cNvPicPr>
          <p:nvPr/>
        </p:nvPicPr>
        <p:blipFill>
          <a:blip r:embed="rId16"/>
          <a:stretch>
            <a:fillRect/>
          </a:stretch>
        </p:blipFill>
        <p:spPr>
          <a:xfrm>
            <a:off x="2324772" y="5272536"/>
            <a:ext cx="1001894" cy="621711"/>
          </a:xfrm>
          <a:prstGeom prst="rect">
            <a:avLst/>
          </a:prstGeom>
        </p:spPr>
      </p:pic>
      <p:pic>
        <p:nvPicPr>
          <p:cNvPr id="6" name="Picture 5"/>
          <p:cNvPicPr>
            <a:picLocks noChangeAspect="1"/>
          </p:cNvPicPr>
          <p:nvPr/>
        </p:nvPicPr>
        <p:blipFill>
          <a:blip r:embed="rId17"/>
          <a:stretch>
            <a:fillRect/>
          </a:stretch>
        </p:blipFill>
        <p:spPr>
          <a:xfrm>
            <a:off x="6676978" y="5171538"/>
            <a:ext cx="1062534" cy="1077651"/>
          </a:xfrm>
          <a:prstGeom prst="rect">
            <a:avLst/>
          </a:prstGeom>
        </p:spPr>
      </p:pic>
      <p:pic>
        <p:nvPicPr>
          <p:cNvPr id="7" name="Picture 6"/>
          <p:cNvPicPr>
            <a:picLocks noChangeAspect="1"/>
          </p:cNvPicPr>
          <p:nvPr/>
        </p:nvPicPr>
        <p:blipFill>
          <a:blip r:embed="rId18"/>
          <a:stretch>
            <a:fillRect/>
          </a:stretch>
        </p:blipFill>
        <p:spPr>
          <a:xfrm>
            <a:off x="6577756" y="-107496"/>
            <a:ext cx="2966436" cy="2151974"/>
          </a:xfrm>
          <a:prstGeom prst="rect">
            <a:avLst/>
          </a:prstGeom>
          <a:effectLst>
            <a:softEdge rad="635000"/>
          </a:effectLst>
        </p:spPr>
      </p:pic>
    </p:spTree>
    <p:extLst>
      <p:ext uri="{BB962C8B-B14F-4D97-AF65-F5344CB8AC3E}">
        <p14:creationId xmlns:p14="http://schemas.microsoft.com/office/powerpoint/2010/main" val="154851499"/>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23514"/>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Introductory Video and Discussion</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11805" y="1179428"/>
            <a:ext cx="8852683" cy="5129891"/>
            <a:chOff x="3275856" y="1289754"/>
            <a:chExt cx="550545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452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200000">
              <a:off x="1262662" y="3719675"/>
              <a:ext cx="4386904" cy="360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626561" y="1706480"/>
              <a:ext cx="5144934" cy="4386905"/>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Rectangle 8"/>
          <p:cNvSpPr/>
          <p:nvPr/>
        </p:nvSpPr>
        <p:spPr>
          <a:xfrm>
            <a:off x="7003898" y="1765873"/>
            <a:ext cx="878702" cy="40011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KHTU.</a:t>
            </a:r>
            <a:endParaRPr lang="en-US" sz="2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28" name="Picture 27" descr="http://www.facilitiesnet.com/graphics/products/-bom08/494.jpg"/>
          <p:cNvPicPr/>
          <p:nvPr/>
        </p:nvPicPr>
        <p:blipFill>
          <a:blip r:embed="rId7" cstate="print">
            <a:extLst>
              <a:ext uri="{BEBA8EAE-BF5A-486C-A8C5-ECC9F3942E4B}">
                <a14:imgProps xmlns:a14="http://schemas.microsoft.com/office/drawing/2010/main">
                  <a14:imgLayer r:embed="rId8">
                    <a14:imgEffect>
                      <a14:artisticPlasticWrap/>
                    </a14:imgEffect>
                    <a14:imgEffect>
                      <a14:colorTemperature colorTemp="4375"/>
                    </a14:imgEffect>
                    <a14:imgEffect>
                      <a14:saturation sat="0"/>
                    </a14:imgEffect>
                    <a14:imgEffect>
                      <a14:brightnessContrast bright="47000" contrast="14000"/>
                    </a14:imgEffect>
                  </a14:imgLayer>
                </a14:imgProps>
              </a:ext>
              <a:ext uri="{28A0092B-C50C-407E-A947-70E740481C1C}">
                <a14:useLocalDpi xmlns:a14="http://schemas.microsoft.com/office/drawing/2010/main" val="0"/>
              </a:ext>
            </a:extLst>
          </a:blip>
          <a:srcRect/>
          <a:stretch>
            <a:fillRect/>
          </a:stretch>
        </p:blipFill>
        <p:spPr bwMode="auto">
          <a:xfrm rot="5400000">
            <a:off x="2361042" y="353948"/>
            <a:ext cx="4392487" cy="7374241"/>
          </a:xfrm>
          <a:prstGeom prst="rect">
            <a:avLst/>
          </a:prstGeom>
          <a:noFill/>
          <a:ln>
            <a:noFill/>
          </a:ln>
        </p:spPr>
      </p:pic>
      <p:pic>
        <p:nvPicPr>
          <p:cNvPr id="32" name="Picture 31"/>
          <p:cNvPicPr/>
          <p:nvPr/>
        </p:nvPicPr>
        <p:blipFill>
          <a:blip r:embed="rId9">
            <a:extLst>
              <a:ext uri="{28A0092B-C50C-407E-A947-70E740481C1C}">
                <a14:useLocalDpi xmlns:a14="http://schemas.microsoft.com/office/drawing/2010/main" val="0"/>
              </a:ext>
            </a:extLst>
          </a:blip>
          <a:srcRect/>
          <a:stretch>
            <a:fillRect/>
          </a:stretch>
        </p:blipFill>
        <p:spPr bwMode="auto">
          <a:xfrm>
            <a:off x="697228" y="1696702"/>
            <a:ext cx="8051236" cy="2889168"/>
          </a:xfrm>
          <a:prstGeom prst="rect">
            <a:avLst/>
          </a:prstGeom>
          <a:noFill/>
          <a:ln>
            <a:noFill/>
          </a:ln>
        </p:spPr>
      </p:pic>
      <p:pic>
        <p:nvPicPr>
          <p:cNvPr id="35" name="Picture 34" descr="http://t0.gstatic.com/images?q=tbn:ANd9GcRls8nqN4T9mJrWtk3f8Z5wY4u2k5YpcusPz67NYs2OMCTM_Yrd"/>
          <p:cNvPicPr/>
          <p:nvPr/>
        </p:nvPicPr>
        <p:blipFill>
          <a:blip r:embed="rId10">
            <a:extLst>
              <a:ext uri="{BEBA8EAE-BF5A-486C-A8C5-ECC9F3942E4B}">
                <a14:imgProps xmlns:a14="http://schemas.microsoft.com/office/drawing/2010/main">
                  <a14:imgLayer r:embed="rId11">
                    <a14:imgEffect>
                      <a14:artisticFilmGrain/>
                    </a14:imgEffect>
                    <a14:imgEffect>
                      <a14:brightnessContrast bright="54000"/>
                    </a14:imgEffect>
                  </a14:imgLayer>
                </a14:imgProps>
              </a:ext>
              <a:ext uri="{28A0092B-C50C-407E-A947-70E740481C1C}">
                <a14:useLocalDpi xmlns:a14="http://schemas.microsoft.com/office/drawing/2010/main" val="0"/>
              </a:ext>
            </a:extLst>
          </a:blip>
          <a:srcRect/>
          <a:stretch>
            <a:fillRect/>
          </a:stretch>
        </p:blipFill>
        <p:spPr bwMode="auto">
          <a:xfrm>
            <a:off x="870165" y="1844825"/>
            <a:ext cx="7662276" cy="2548388"/>
          </a:xfrm>
          <a:prstGeom prst="rect">
            <a:avLst/>
          </a:prstGeom>
          <a:noFill/>
          <a:ln>
            <a:noFill/>
          </a:ln>
        </p:spPr>
      </p:pic>
      <p:sp>
        <p:nvSpPr>
          <p:cNvPr id="4" name="Rectangle 3"/>
          <p:cNvSpPr/>
          <p:nvPr/>
        </p:nvSpPr>
        <p:spPr>
          <a:xfrm>
            <a:off x="959137" y="1943021"/>
            <a:ext cx="7573304" cy="2308324"/>
          </a:xfrm>
          <a:prstGeom prst="rect">
            <a:avLst/>
          </a:prstGeom>
        </p:spPr>
        <p:txBody>
          <a:bodyPr wrap="square">
            <a:spAutoFit/>
          </a:bodyPr>
          <a:lstStyle/>
          <a:p>
            <a:r>
              <a:rPr lang="en-GB" dirty="0">
                <a:latin typeface="Impact" pitchFamily="34" charset="0"/>
              </a:rPr>
              <a:t>Fractions and Negatives represent small values, how are they different ?</a:t>
            </a:r>
          </a:p>
          <a:p>
            <a:r>
              <a:rPr lang="en-GB" dirty="0">
                <a:latin typeface="Impact" pitchFamily="34" charset="0"/>
              </a:rPr>
              <a:t>	Can you add, subtract, multiply and divide negatives ?</a:t>
            </a:r>
          </a:p>
          <a:p>
            <a:endParaRPr lang="en-GB" dirty="0">
              <a:latin typeface="Impact" pitchFamily="34" charset="0"/>
            </a:endParaRPr>
          </a:p>
          <a:p>
            <a:r>
              <a:rPr lang="en-GB" dirty="0">
                <a:latin typeface="Impact" pitchFamily="34" charset="0"/>
              </a:rPr>
              <a:t>Can you have less than nothing ?</a:t>
            </a:r>
          </a:p>
          <a:p>
            <a:r>
              <a:rPr lang="en-GB" dirty="0">
                <a:latin typeface="Impact" pitchFamily="34" charset="0"/>
              </a:rPr>
              <a:t>	Why do we need brackets when writing negative numbers ?</a:t>
            </a:r>
          </a:p>
          <a:p>
            <a:endParaRPr lang="en-GB" dirty="0">
              <a:latin typeface="Impact" pitchFamily="34" charset="0"/>
            </a:endParaRPr>
          </a:p>
          <a:p>
            <a:r>
              <a:rPr lang="en-GB" dirty="0">
                <a:latin typeface="Impact" pitchFamily="34" charset="0"/>
              </a:rPr>
              <a:t>Where did the ‘minus sign’ come from in front of the negative numbers ?</a:t>
            </a:r>
          </a:p>
          <a:p>
            <a:r>
              <a:rPr lang="en-GB" dirty="0">
                <a:latin typeface="Impact" pitchFamily="34" charset="0"/>
              </a:rPr>
              <a:t>	How small do negative numbers get ?</a:t>
            </a:r>
          </a:p>
        </p:txBody>
      </p:sp>
      <p:sp>
        <p:nvSpPr>
          <p:cNvPr id="10" name="Rectangle 9"/>
          <p:cNvSpPr/>
          <p:nvPr/>
        </p:nvSpPr>
        <p:spPr>
          <a:xfrm>
            <a:off x="4148638" y="4639429"/>
            <a:ext cx="3871060" cy="27699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1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Watch the introductory video and then discuss the above </a:t>
            </a:r>
          </a:p>
        </p:txBody>
      </p:sp>
      <p:sp>
        <p:nvSpPr>
          <p:cNvPr id="36" name="Snip Diagonal Corner Rectangle 35"/>
          <p:cNvSpPr/>
          <p:nvPr/>
        </p:nvSpPr>
        <p:spPr>
          <a:xfrm>
            <a:off x="3419872" y="4916428"/>
            <a:ext cx="5328592" cy="1176868"/>
          </a:xfrm>
          <a:prstGeom prst="snip2DiagRect">
            <a:avLst>
              <a:gd name="adj1" fmla="val 50000"/>
              <a:gd name="adj2"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7" name="Rectangle 36"/>
          <p:cNvSpPr/>
          <p:nvPr/>
        </p:nvSpPr>
        <p:spPr>
          <a:xfrm>
            <a:off x="3954166" y="4945434"/>
            <a:ext cx="2164322" cy="276999"/>
          </a:xfrm>
          <a:prstGeom prst="rect">
            <a:avLst/>
          </a:prstGeom>
        </p:spPr>
        <p:txBody>
          <a:bodyPr wrap="square">
            <a:spAutoFit/>
          </a:bodyPr>
          <a:lstStyle/>
          <a:p>
            <a:r>
              <a:rPr lang="en-GB" sz="1200" dirty="0">
                <a:latin typeface="Impact" pitchFamily="34" charset="0"/>
              </a:rPr>
              <a:t>Your thoughts..</a:t>
            </a:r>
          </a:p>
        </p:txBody>
      </p:sp>
      <p:pic>
        <p:nvPicPr>
          <p:cNvPr id="23" name="Picture 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845069" y="656987"/>
            <a:ext cx="503651" cy="423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7" name="Group 26"/>
          <p:cNvGrpSpPr/>
          <p:nvPr/>
        </p:nvGrpSpPr>
        <p:grpSpPr>
          <a:xfrm>
            <a:off x="111805" y="162059"/>
            <a:ext cx="782980" cy="1496806"/>
            <a:chOff x="354788" y="1300296"/>
            <a:chExt cx="2200987" cy="4532570"/>
          </a:xfrm>
        </p:grpSpPr>
        <p:pic>
          <p:nvPicPr>
            <p:cNvPr id="29" name="Picture 28"/>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30" name="Picture 29"/>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grpSp>
        <p:nvGrpSpPr>
          <p:cNvPr id="2" name="Group 1"/>
          <p:cNvGrpSpPr/>
          <p:nvPr/>
        </p:nvGrpSpPr>
        <p:grpSpPr>
          <a:xfrm>
            <a:off x="830601" y="4598188"/>
            <a:ext cx="2924175" cy="1637030"/>
            <a:chOff x="830601" y="4598188"/>
            <a:chExt cx="2924175" cy="1637030"/>
          </a:xfrm>
        </p:grpSpPr>
        <p:pic>
          <p:nvPicPr>
            <p:cNvPr id="33" name="Picture 32" descr="http://t0.gstatic.com/images?q=tbn:ANd9GcRulifBJQFeHf9uTB9zOgT7aVi0mWpqcuJvW4geQ0ysGX1leqaS">
              <a:hlinkClick r:id="rId15"/>
            </p:cNvPr>
            <p:cNvPicPr/>
            <p:nvPr/>
          </p:nvPicPr>
          <p:blipFill>
            <a:blip r:embed="rId16">
              <a:extLst>
                <a:ext uri="{28A0092B-C50C-407E-A947-70E740481C1C}">
                  <a14:useLocalDpi xmlns:a14="http://schemas.microsoft.com/office/drawing/2010/main" val="0"/>
                </a:ext>
              </a:extLst>
            </a:blip>
            <a:srcRect/>
            <a:stretch>
              <a:fillRect/>
            </a:stretch>
          </p:blipFill>
          <p:spPr bwMode="auto">
            <a:xfrm>
              <a:off x="830601" y="4598188"/>
              <a:ext cx="2924175" cy="1637030"/>
            </a:xfrm>
            <a:prstGeom prst="rect">
              <a:avLst/>
            </a:prstGeom>
            <a:noFill/>
            <a:ln>
              <a:noFill/>
            </a:ln>
          </p:spPr>
        </p:pic>
        <p:sp>
          <p:nvSpPr>
            <p:cNvPr id="24" name="Rectangle 23"/>
            <p:cNvSpPr/>
            <p:nvPr/>
          </p:nvSpPr>
          <p:spPr>
            <a:xfrm rot="20361179">
              <a:off x="1480734" y="5104962"/>
              <a:ext cx="1623906" cy="461665"/>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2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Click Here !</a:t>
              </a:r>
            </a:p>
          </p:txBody>
        </p:sp>
      </p:grpSp>
    </p:spTree>
    <p:extLst>
      <p:ext uri="{BB962C8B-B14F-4D97-AF65-F5344CB8AC3E}">
        <p14:creationId xmlns:p14="http://schemas.microsoft.com/office/powerpoint/2010/main" val="1944187965"/>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23514"/>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Vocabulary and Jobs</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11805" y="1080018"/>
            <a:ext cx="8836907" cy="5229301"/>
            <a:chOff x="3275856" y="1196666"/>
            <a:chExt cx="5495639" cy="4896719"/>
          </a:xfrm>
        </p:grpSpPr>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200000">
              <a:off x="1262662" y="3719675"/>
              <a:ext cx="4386904" cy="360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626561" y="1196666"/>
              <a:ext cx="5144934" cy="4896719"/>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 name="Rectangle 3"/>
          <p:cNvSpPr/>
          <p:nvPr/>
        </p:nvSpPr>
        <p:spPr>
          <a:xfrm>
            <a:off x="959137" y="1460147"/>
            <a:ext cx="7573304" cy="3970318"/>
          </a:xfrm>
          <a:prstGeom prst="rect">
            <a:avLst/>
          </a:prstGeom>
        </p:spPr>
        <p:txBody>
          <a:bodyPr wrap="square">
            <a:spAutoFit/>
          </a:bodyPr>
          <a:lstStyle/>
          <a:p>
            <a:r>
              <a:rPr lang="en-GB" dirty="0">
                <a:latin typeface="Impact" pitchFamily="34" charset="0"/>
              </a:rPr>
              <a:t>Negative</a:t>
            </a:r>
          </a:p>
          <a:p>
            <a:r>
              <a:rPr lang="en-GB" dirty="0">
                <a:latin typeface="Impact" pitchFamily="34" charset="0"/>
              </a:rPr>
              <a:t>Subtraction</a:t>
            </a:r>
          </a:p>
          <a:p>
            <a:r>
              <a:rPr lang="en-GB" dirty="0">
                <a:latin typeface="Impact" pitchFamily="34" charset="0"/>
              </a:rPr>
              <a:t>Zero</a:t>
            </a:r>
          </a:p>
          <a:p>
            <a:r>
              <a:rPr lang="en-GB" dirty="0">
                <a:latin typeface="Impact" pitchFamily="34" charset="0"/>
              </a:rPr>
              <a:t>Direction/Directed</a:t>
            </a:r>
          </a:p>
          <a:p>
            <a:r>
              <a:rPr lang="en-GB" dirty="0">
                <a:latin typeface="Impact" pitchFamily="34" charset="0"/>
              </a:rPr>
              <a:t>Positive</a:t>
            </a:r>
          </a:p>
          <a:p>
            <a:r>
              <a:rPr lang="en-GB" dirty="0">
                <a:latin typeface="Impact" pitchFamily="34" charset="0"/>
              </a:rPr>
              <a:t>Minus</a:t>
            </a:r>
          </a:p>
          <a:p>
            <a:r>
              <a:rPr lang="en-GB" dirty="0">
                <a:latin typeface="Impact" pitchFamily="34" charset="0"/>
              </a:rPr>
              <a:t>Less</a:t>
            </a:r>
          </a:p>
          <a:p>
            <a:r>
              <a:rPr lang="en-GB" dirty="0">
                <a:latin typeface="Impact" pitchFamily="34" charset="0"/>
              </a:rPr>
              <a:t>Difference</a:t>
            </a:r>
          </a:p>
          <a:p>
            <a:r>
              <a:rPr lang="en-GB" dirty="0">
                <a:latin typeface="Impact" pitchFamily="34" charset="0"/>
              </a:rPr>
              <a:t>Lower</a:t>
            </a:r>
          </a:p>
          <a:p>
            <a:r>
              <a:rPr lang="en-GB" dirty="0">
                <a:latin typeface="Impact" pitchFamily="34" charset="0"/>
              </a:rPr>
              <a:t>Sign</a:t>
            </a:r>
          </a:p>
          <a:p>
            <a:r>
              <a:rPr lang="en-GB" dirty="0">
                <a:latin typeface="Impact" pitchFamily="34" charset="0"/>
              </a:rPr>
              <a:t>Number Line</a:t>
            </a:r>
          </a:p>
          <a:p>
            <a:r>
              <a:rPr lang="en-GB" dirty="0">
                <a:latin typeface="Impact" pitchFamily="34" charset="0"/>
              </a:rPr>
              <a:t>X and Y axis</a:t>
            </a:r>
          </a:p>
          <a:p>
            <a:r>
              <a:rPr lang="en-GB" sz="1200" dirty="0">
                <a:latin typeface="Impact" pitchFamily="34" charset="0"/>
              </a:rPr>
              <a:t>These are the words you will use in this topic</a:t>
            </a:r>
          </a:p>
          <a:p>
            <a:endParaRPr lang="en-GB" dirty="0">
              <a:latin typeface="Impact" pitchFamily="34" charset="0"/>
            </a:endParaRPr>
          </a:p>
        </p:txBody>
      </p:sp>
      <p:pic>
        <p:nvPicPr>
          <p:cNvPr id="24" name="Picture 23"/>
          <p:cNvPicPr/>
          <p:nvPr/>
        </p:nvPicPr>
        <p:blipFill>
          <a:blip r:embed="rId7" cstate="print">
            <a:biLevel thresh="25000"/>
            <a:extLst>
              <a:ext uri="{BEBA8EAE-BF5A-486C-A8C5-ECC9F3942E4B}">
                <a14:imgProps xmlns:a14="http://schemas.microsoft.com/office/drawing/2010/main">
                  <a14:imgLayer r:embed="rId8">
                    <a14:imgEffect>
                      <a14:artisticCement/>
                    </a14:imgEffect>
                  </a14:imgLayer>
                </a14:imgProps>
              </a:ext>
              <a:ext uri="{28A0092B-C50C-407E-A947-70E740481C1C}">
                <a14:useLocalDpi xmlns:a14="http://schemas.microsoft.com/office/drawing/2010/main" val="0"/>
              </a:ext>
            </a:extLst>
          </a:blip>
          <a:srcRect/>
          <a:stretch>
            <a:fillRect/>
          </a:stretch>
        </p:blipFill>
        <p:spPr bwMode="auto">
          <a:xfrm rot="10800000">
            <a:off x="-29004" y="1129778"/>
            <a:ext cx="578663" cy="6632247"/>
          </a:xfrm>
          <a:prstGeom prst="rect">
            <a:avLst/>
          </a:prstGeom>
          <a:noFill/>
          <a:ln>
            <a:noFill/>
          </a:ln>
        </p:spPr>
      </p:pic>
      <p:cxnSp>
        <p:nvCxnSpPr>
          <p:cNvPr id="7" name="Straight Connector 6"/>
          <p:cNvCxnSpPr/>
          <p:nvPr/>
        </p:nvCxnSpPr>
        <p:spPr>
          <a:xfrm>
            <a:off x="959137" y="1139517"/>
            <a:ext cx="0" cy="4468838"/>
          </a:xfrm>
          <a:prstGeom prst="line">
            <a:avLst/>
          </a:prstGeom>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flipH="1">
            <a:off x="724419" y="1412776"/>
            <a:ext cx="5040560" cy="0"/>
          </a:xfrm>
          <a:prstGeom prst="line">
            <a:avLst/>
          </a:prstGeom>
        </p:spPr>
        <p:style>
          <a:lnRef idx="3">
            <a:schemeClr val="dk1"/>
          </a:lnRef>
          <a:fillRef idx="0">
            <a:schemeClr val="dk1"/>
          </a:fillRef>
          <a:effectRef idx="2">
            <a:schemeClr val="dk1"/>
          </a:effectRef>
          <a:fontRef idx="minor">
            <a:schemeClr val="tx1"/>
          </a:fontRef>
        </p:style>
      </p:cxnSp>
      <p:pic>
        <p:nvPicPr>
          <p:cNvPr id="31" name="Picture 3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646082" y="867455"/>
            <a:ext cx="219966" cy="1552707"/>
          </a:xfrm>
          <a:prstGeom prst="rect">
            <a:avLst/>
          </a:prstGeom>
          <a:noFill/>
          <a:ln>
            <a:noFill/>
          </a:ln>
        </p:spPr>
      </p:pic>
      <p:pic>
        <p:nvPicPr>
          <p:cNvPr id="34" name="Picture 3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962229" y="1129837"/>
            <a:ext cx="219966" cy="1552707"/>
          </a:xfrm>
          <a:prstGeom prst="rect">
            <a:avLst/>
          </a:prstGeom>
          <a:noFill/>
          <a:ln>
            <a:noFill/>
          </a:ln>
        </p:spPr>
      </p:pic>
      <p:pic>
        <p:nvPicPr>
          <p:cNvPr id="38" name="Picture 3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186094" y="1405072"/>
            <a:ext cx="219966" cy="1552707"/>
          </a:xfrm>
          <a:prstGeom prst="rect">
            <a:avLst/>
          </a:prstGeom>
          <a:noFill/>
          <a:ln>
            <a:noFill/>
          </a:ln>
        </p:spPr>
      </p:pic>
      <p:pic>
        <p:nvPicPr>
          <p:cNvPr id="39" name="Picture 38"/>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3568707" y="1710216"/>
            <a:ext cx="219966" cy="1552707"/>
          </a:xfrm>
          <a:prstGeom prst="rect">
            <a:avLst/>
          </a:prstGeom>
          <a:noFill/>
          <a:ln>
            <a:noFill/>
          </a:ln>
        </p:spPr>
      </p:pic>
      <p:pic>
        <p:nvPicPr>
          <p:cNvPr id="40" name="Picture 3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771671" y="1968997"/>
            <a:ext cx="219966" cy="1552707"/>
          </a:xfrm>
          <a:prstGeom prst="rect">
            <a:avLst/>
          </a:prstGeom>
          <a:noFill/>
          <a:ln>
            <a:noFill/>
          </a:ln>
        </p:spPr>
      </p:pic>
      <p:pic>
        <p:nvPicPr>
          <p:cNvPr id="41" name="Picture 4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344760" y="2258561"/>
            <a:ext cx="219966" cy="1552707"/>
          </a:xfrm>
          <a:prstGeom prst="rect">
            <a:avLst/>
          </a:prstGeom>
          <a:noFill/>
          <a:ln>
            <a:noFill/>
          </a:ln>
        </p:spPr>
      </p:pic>
      <p:pic>
        <p:nvPicPr>
          <p:cNvPr id="42" name="Picture 4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199671" y="2520263"/>
            <a:ext cx="219966" cy="1552707"/>
          </a:xfrm>
          <a:prstGeom prst="rect">
            <a:avLst/>
          </a:prstGeom>
          <a:noFill/>
          <a:ln>
            <a:noFill/>
          </a:ln>
        </p:spPr>
      </p:pic>
      <p:pic>
        <p:nvPicPr>
          <p:cNvPr id="43" name="Picture 42"/>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771671" y="2801274"/>
            <a:ext cx="219966" cy="1552707"/>
          </a:xfrm>
          <a:prstGeom prst="rect">
            <a:avLst/>
          </a:prstGeom>
          <a:noFill/>
          <a:ln>
            <a:noFill/>
          </a:ln>
        </p:spPr>
      </p:pic>
      <p:pic>
        <p:nvPicPr>
          <p:cNvPr id="44" name="Picture 4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430058" y="3085783"/>
            <a:ext cx="219966" cy="1552707"/>
          </a:xfrm>
          <a:prstGeom prst="rect">
            <a:avLst/>
          </a:prstGeom>
          <a:noFill/>
          <a:ln>
            <a:noFill/>
          </a:ln>
        </p:spPr>
      </p:pic>
      <p:pic>
        <p:nvPicPr>
          <p:cNvPr id="45" name="Picture 44"/>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976024" y="3669548"/>
            <a:ext cx="219966" cy="1552707"/>
          </a:xfrm>
          <a:prstGeom prst="rect">
            <a:avLst/>
          </a:prstGeom>
          <a:noFill/>
          <a:ln>
            <a:noFill/>
          </a:ln>
        </p:spPr>
      </p:pic>
      <p:pic>
        <p:nvPicPr>
          <p:cNvPr id="46" name="Picture 45"/>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766455" y="3349901"/>
            <a:ext cx="219966" cy="1552707"/>
          </a:xfrm>
          <a:prstGeom prst="rect">
            <a:avLst/>
          </a:prstGeom>
          <a:noFill/>
          <a:ln>
            <a:noFill/>
          </a:ln>
        </p:spPr>
      </p:pic>
      <p:pic>
        <p:nvPicPr>
          <p:cNvPr id="49" name="Picture 48" descr="http://t0.gstatic.com/images?q=tbn:ANd9GcSV_QSd104kzYgOGG_GTGRlMdWISs8qccdrkRmnfR0rUmN1KdhQqA"/>
          <p:cNvPicPr/>
          <p:nvPr/>
        </p:nvPicPr>
        <p:blipFill rotWithShape="1">
          <a:blip r:embed="rId10">
            <a:duotone>
              <a:schemeClr val="accent1">
                <a:shade val="45000"/>
                <a:satMod val="135000"/>
              </a:schemeClr>
              <a:prstClr val="white"/>
            </a:duotone>
            <a:extLst>
              <a:ext uri="{BEBA8EAE-BF5A-486C-A8C5-ECC9F3942E4B}">
                <a14:imgProps xmlns:a14="http://schemas.microsoft.com/office/drawing/2010/main">
                  <a14:imgLayer r:embed="rId11">
                    <a14:imgEffect>
                      <a14:artisticPencilGrayscale/>
                    </a14:imgEffect>
                  </a14:imgLayer>
                </a14:imgProps>
              </a:ext>
              <a:ext uri="{28A0092B-C50C-407E-A947-70E740481C1C}">
                <a14:useLocalDpi xmlns:a14="http://schemas.microsoft.com/office/drawing/2010/main" val="0"/>
              </a:ext>
            </a:extLst>
          </a:blip>
          <a:srcRect/>
          <a:stretch/>
        </p:blipFill>
        <p:spPr bwMode="auto">
          <a:xfrm>
            <a:off x="911299" y="5655482"/>
            <a:ext cx="7853591" cy="439155"/>
          </a:xfrm>
          <a:prstGeom prst="rect">
            <a:avLst/>
          </a:prstGeom>
          <a:noFill/>
          <a:ln>
            <a:noFill/>
          </a:ln>
          <a:effectLst>
            <a:glow rad="228600">
              <a:schemeClr val="accent1">
                <a:alpha val="40000"/>
              </a:schemeClr>
            </a:glow>
          </a:effectLst>
        </p:spPr>
      </p:pic>
      <p:sp>
        <p:nvSpPr>
          <p:cNvPr id="50" name="Snip Diagonal Corner Rectangle 49"/>
          <p:cNvSpPr/>
          <p:nvPr/>
        </p:nvSpPr>
        <p:spPr>
          <a:xfrm>
            <a:off x="4578527" y="1533824"/>
            <a:ext cx="4313953" cy="3911400"/>
          </a:xfrm>
          <a:prstGeom prst="snip2DiagRect">
            <a:avLst>
              <a:gd name="adj1" fmla="val 13169"/>
              <a:gd name="adj2" fmla="val 1229"/>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pic>
        <p:nvPicPr>
          <p:cNvPr id="5122"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19139" y="1161398"/>
            <a:ext cx="4451120" cy="197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16200000">
            <a:off x="-1201116" y="3404817"/>
            <a:ext cx="4045445" cy="179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 name="Rectangle 51"/>
          <p:cNvSpPr/>
          <p:nvPr/>
        </p:nvSpPr>
        <p:spPr>
          <a:xfrm>
            <a:off x="5049683" y="1692522"/>
            <a:ext cx="3842797" cy="4524315"/>
          </a:xfrm>
          <a:prstGeom prst="rect">
            <a:avLst/>
          </a:prstGeom>
        </p:spPr>
        <p:txBody>
          <a:bodyPr wrap="square">
            <a:spAutoFit/>
          </a:bodyPr>
          <a:lstStyle/>
          <a:p>
            <a:r>
              <a:rPr lang="en-GB" dirty="0">
                <a:latin typeface="Arial Unicode MS" pitchFamily="34" charset="-128"/>
                <a:ea typeface="Arial Unicode MS" pitchFamily="34" charset="-128"/>
                <a:cs typeface="Arial Unicode MS" pitchFamily="34" charset="-128"/>
              </a:rPr>
              <a:t>Accountants</a:t>
            </a:r>
          </a:p>
          <a:p>
            <a:r>
              <a:rPr lang="en-GB" dirty="0">
                <a:latin typeface="Arial Unicode MS" pitchFamily="34" charset="-128"/>
                <a:ea typeface="Arial Unicode MS" pitchFamily="34" charset="-128"/>
                <a:cs typeface="Arial Unicode MS" pitchFamily="34" charset="-128"/>
              </a:rPr>
              <a:t>Weather forecaster</a:t>
            </a:r>
          </a:p>
          <a:p>
            <a:r>
              <a:rPr lang="en-GB" dirty="0">
                <a:latin typeface="Arial Unicode MS" pitchFamily="34" charset="-128"/>
                <a:ea typeface="Arial Unicode MS" pitchFamily="34" charset="-128"/>
                <a:cs typeface="Arial Unicode MS" pitchFamily="34" charset="-128"/>
              </a:rPr>
              <a:t>Scientist</a:t>
            </a:r>
          </a:p>
          <a:p>
            <a:r>
              <a:rPr lang="en-GB" dirty="0">
                <a:latin typeface="Arial Unicode MS" pitchFamily="34" charset="-128"/>
                <a:ea typeface="Arial Unicode MS" pitchFamily="34" charset="-128"/>
                <a:cs typeface="Arial Unicode MS" pitchFamily="34" charset="-128"/>
              </a:rPr>
              <a:t>Optician</a:t>
            </a:r>
          </a:p>
          <a:p>
            <a:r>
              <a:rPr lang="en-GB" dirty="0">
                <a:latin typeface="Arial Unicode MS" pitchFamily="34" charset="-128"/>
                <a:ea typeface="Arial Unicode MS" pitchFamily="34" charset="-128"/>
                <a:cs typeface="Arial Unicode MS" pitchFamily="34" charset="-128"/>
              </a:rPr>
              <a:t>Theme park designer</a:t>
            </a:r>
          </a:p>
          <a:p>
            <a:r>
              <a:rPr lang="en-GB" dirty="0">
                <a:latin typeface="Arial Unicode MS" pitchFamily="34" charset="-128"/>
                <a:ea typeface="Arial Unicode MS" pitchFamily="34" charset="-128"/>
                <a:cs typeface="Arial Unicode MS" pitchFamily="34" charset="-128"/>
              </a:rPr>
              <a:t>Bank and Cashier</a:t>
            </a:r>
          </a:p>
          <a:p>
            <a:r>
              <a:rPr lang="en-GB" dirty="0">
                <a:latin typeface="Arial Unicode MS" pitchFamily="34" charset="-128"/>
                <a:ea typeface="Arial Unicode MS" pitchFamily="34" charset="-128"/>
                <a:cs typeface="Arial Unicode MS" pitchFamily="34" charset="-128"/>
              </a:rPr>
              <a:t>Sportsman</a:t>
            </a:r>
          </a:p>
          <a:p>
            <a:r>
              <a:rPr lang="en-GB" dirty="0">
                <a:latin typeface="Arial Unicode MS" pitchFamily="34" charset="-128"/>
                <a:ea typeface="Arial Unicode MS" pitchFamily="34" charset="-128"/>
                <a:cs typeface="Arial Unicode MS" pitchFamily="34" charset="-128"/>
              </a:rPr>
              <a:t>Quiz host</a:t>
            </a:r>
          </a:p>
          <a:p>
            <a:r>
              <a:rPr lang="en-GB" dirty="0">
                <a:latin typeface="Arial Unicode MS" pitchFamily="34" charset="-128"/>
                <a:ea typeface="Arial Unicode MS" pitchFamily="34" charset="-128"/>
                <a:cs typeface="Arial Unicode MS" pitchFamily="34" charset="-128"/>
              </a:rPr>
              <a:t>Politics</a:t>
            </a:r>
          </a:p>
          <a:p>
            <a:r>
              <a:rPr lang="en-GB" dirty="0">
                <a:latin typeface="Arial Unicode MS" pitchFamily="34" charset="-128"/>
                <a:ea typeface="Arial Unicode MS" pitchFamily="34" charset="-128"/>
                <a:cs typeface="Arial Unicode MS" pitchFamily="34" charset="-128"/>
              </a:rPr>
              <a:t>…. Can you think of more?</a:t>
            </a:r>
          </a:p>
          <a:p>
            <a:r>
              <a:rPr lang="en-GB" dirty="0">
                <a:latin typeface="Arial Unicode MS" pitchFamily="34" charset="-128"/>
                <a:ea typeface="Arial Unicode MS" pitchFamily="34" charset="-128"/>
                <a:cs typeface="Arial Unicode MS" pitchFamily="34" charset="-128"/>
              </a:rPr>
              <a:t>…………………………………</a:t>
            </a:r>
          </a:p>
          <a:p>
            <a:r>
              <a:rPr lang="en-GB" dirty="0">
                <a:latin typeface="Arial Unicode MS" pitchFamily="34" charset="-128"/>
                <a:ea typeface="Arial Unicode MS" pitchFamily="34" charset="-128"/>
                <a:cs typeface="Arial Unicode MS" pitchFamily="34" charset="-128"/>
              </a:rPr>
              <a:t>…………………………………</a:t>
            </a:r>
          </a:p>
          <a:p>
            <a:endParaRPr lang="en-GB" dirty="0">
              <a:latin typeface="Arial Unicode MS" pitchFamily="34" charset="-128"/>
              <a:ea typeface="Arial Unicode MS" pitchFamily="34" charset="-128"/>
              <a:cs typeface="Arial Unicode MS" pitchFamily="34" charset="-128"/>
            </a:endParaRPr>
          </a:p>
          <a:p>
            <a:endParaRPr lang="en-GB" dirty="0">
              <a:latin typeface="Impact" pitchFamily="34" charset="0"/>
            </a:endParaRPr>
          </a:p>
          <a:p>
            <a:endParaRPr lang="en-GB" dirty="0">
              <a:latin typeface="Impact" pitchFamily="34" charset="0"/>
            </a:endParaRPr>
          </a:p>
          <a:p>
            <a:endParaRPr lang="en-GB" dirty="0">
              <a:latin typeface="Impact" pitchFamily="34" charset="0"/>
            </a:endParaRPr>
          </a:p>
        </p:txBody>
      </p:sp>
      <p:pic>
        <p:nvPicPr>
          <p:cNvPr id="37"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625889" y="511550"/>
            <a:ext cx="618810" cy="599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7" name="Group 46"/>
          <p:cNvGrpSpPr/>
          <p:nvPr/>
        </p:nvGrpSpPr>
        <p:grpSpPr>
          <a:xfrm>
            <a:off x="111805" y="162059"/>
            <a:ext cx="782980" cy="1496806"/>
            <a:chOff x="354788" y="1300296"/>
            <a:chExt cx="2200987" cy="4532570"/>
          </a:xfrm>
        </p:grpSpPr>
        <p:pic>
          <p:nvPicPr>
            <p:cNvPr id="48" name="Picture 4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56" name="Picture 55"/>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57" name="Picture 5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923937" y="3913771"/>
            <a:ext cx="219966" cy="1552707"/>
          </a:xfrm>
          <a:prstGeom prst="rect">
            <a:avLst/>
          </a:prstGeom>
          <a:noFill/>
          <a:ln>
            <a:noFill/>
          </a:ln>
        </p:spPr>
      </p:pic>
      <p:pic>
        <p:nvPicPr>
          <p:cNvPr id="2" name="Picture 2"/>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109978" y="5215560"/>
            <a:ext cx="995321" cy="1093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309653" y="5145122"/>
            <a:ext cx="1552707" cy="1232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008101" y="5059256"/>
            <a:ext cx="1659985" cy="1317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012160" y="5025828"/>
            <a:ext cx="2313717" cy="1384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6310517"/>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Concept Activity</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44597" y="1068031"/>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95736" y="567704"/>
            <a:ext cx="606976" cy="572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307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2618" y="1338046"/>
            <a:ext cx="8853878" cy="5040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le 1"/>
          <p:cNvSpPr/>
          <p:nvPr/>
        </p:nvSpPr>
        <p:spPr>
          <a:xfrm>
            <a:off x="266092" y="1609622"/>
            <a:ext cx="8568952" cy="739257"/>
          </a:xfrm>
          <a:prstGeom prst="roundRect">
            <a:avLst/>
          </a:prstGeom>
          <a:solidFill>
            <a:srgbClr val="4393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Impact" pitchFamily="34" charset="0"/>
              </a:rPr>
              <a:t>On a number line put these numbers in order of lowest to highest  </a:t>
            </a:r>
          </a:p>
        </p:txBody>
      </p:sp>
      <p:grpSp>
        <p:nvGrpSpPr>
          <p:cNvPr id="19" name="Group 18"/>
          <p:cNvGrpSpPr/>
          <p:nvPr/>
        </p:nvGrpSpPr>
        <p:grpSpPr>
          <a:xfrm>
            <a:off x="1004517" y="3861048"/>
            <a:ext cx="1172468" cy="824508"/>
            <a:chOff x="0" y="0"/>
            <a:chExt cx="2905125" cy="1634133"/>
          </a:xfrm>
          <a:effectLst>
            <a:glow rad="127000">
              <a:schemeClr val="bg1"/>
            </a:glow>
          </a:effectLst>
        </p:grpSpPr>
        <p:pic>
          <p:nvPicPr>
            <p:cNvPr id="21"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22" name="Snip Diagonal Corner Rectangle 21"/>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grpSp>
        <p:nvGrpSpPr>
          <p:cNvPr id="23" name="Group 22"/>
          <p:cNvGrpSpPr/>
          <p:nvPr/>
        </p:nvGrpSpPr>
        <p:grpSpPr>
          <a:xfrm>
            <a:off x="395164" y="2876225"/>
            <a:ext cx="1172468" cy="824508"/>
            <a:chOff x="0" y="0"/>
            <a:chExt cx="2905125" cy="1634133"/>
          </a:xfrm>
          <a:effectLst>
            <a:glow rad="127000">
              <a:schemeClr val="bg1"/>
            </a:glow>
          </a:effectLst>
        </p:grpSpPr>
        <p:pic>
          <p:nvPicPr>
            <p:cNvPr id="24"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26" name="Snip Diagonal Corner Rectangle 25"/>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grpSp>
        <p:nvGrpSpPr>
          <p:cNvPr id="27" name="Group 26"/>
          <p:cNvGrpSpPr/>
          <p:nvPr/>
        </p:nvGrpSpPr>
        <p:grpSpPr>
          <a:xfrm>
            <a:off x="2051720" y="2790135"/>
            <a:ext cx="1172468" cy="824508"/>
            <a:chOff x="0" y="0"/>
            <a:chExt cx="2905125" cy="1634133"/>
          </a:xfrm>
          <a:effectLst>
            <a:glow rad="127000">
              <a:schemeClr val="bg1"/>
            </a:glow>
          </a:effectLst>
        </p:grpSpPr>
        <p:pic>
          <p:nvPicPr>
            <p:cNvPr id="28"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29" name="Snip Diagonal Corner Rectangle 28"/>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grpSp>
        <p:nvGrpSpPr>
          <p:cNvPr id="30" name="Group 29"/>
          <p:cNvGrpSpPr/>
          <p:nvPr/>
        </p:nvGrpSpPr>
        <p:grpSpPr>
          <a:xfrm>
            <a:off x="481657" y="5085184"/>
            <a:ext cx="1172468" cy="824508"/>
            <a:chOff x="0" y="0"/>
            <a:chExt cx="2905125" cy="1634133"/>
          </a:xfrm>
          <a:effectLst>
            <a:glow rad="127000">
              <a:schemeClr val="bg1"/>
            </a:glow>
          </a:effectLst>
        </p:grpSpPr>
        <p:pic>
          <p:nvPicPr>
            <p:cNvPr id="31"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32" name="Snip Diagonal Corner Rectangle 31"/>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grpSp>
        <p:nvGrpSpPr>
          <p:cNvPr id="33" name="Group 32"/>
          <p:cNvGrpSpPr/>
          <p:nvPr/>
        </p:nvGrpSpPr>
        <p:grpSpPr>
          <a:xfrm>
            <a:off x="2585096" y="4570891"/>
            <a:ext cx="1172468" cy="824508"/>
            <a:chOff x="0" y="0"/>
            <a:chExt cx="2905125" cy="1634133"/>
          </a:xfrm>
          <a:effectLst>
            <a:glow rad="127000">
              <a:schemeClr val="bg1"/>
            </a:glow>
          </a:effectLst>
        </p:grpSpPr>
        <p:pic>
          <p:nvPicPr>
            <p:cNvPr id="34"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35" name="Snip Diagonal Corner Rectangle 34"/>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grpSp>
        <p:nvGrpSpPr>
          <p:cNvPr id="36" name="Group 35"/>
          <p:cNvGrpSpPr/>
          <p:nvPr/>
        </p:nvGrpSpPr>
        <p:grpSpPr>
          <a:xfrm>
            <a:off x="3482585" y="3444379"/>
            <a:ext cx="1172468" cy="824508"/>
            <a:chOff x="0" y="0"/>
            <a:chExt cx="2905125" cy="1634133"/>
          </a:xfrm>
          <a:effectLst>
            <a:glow rad="127000">
              <a:schemeClr val="bg1"/>
            </a:glow>
          </a:effectLst>
        </p:grpSpPr>
        <p:pic>
          <p:nvPicPr>
            <p:cNvPr id="37"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38" name="Snip Diagonal Corner Rectangle 37"/>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grpSp>
        <p:nvGrpSpPr>
          <p:cNvPr id="39" name="Group 38"/>
          <p:cNvGrpSpPr/>
          <p:nvPr/>
        </p:nvGrpSpPr>
        <p:grpSpPr>
          <a:xfrm>
            <a:off x="4369654" y="5008377"/>
            <a:ext cx="1172468" cy="824508"/>
            <a:chOff x="0" y="0"/>
            <a:chExt cx="2905125" cy="1634133"/>
          </a:xfrm>
          <a:effectLst>
            <a:glow rad="127000">
              <a:schemeClr val="bg1"/>
            </a:glow>
          </a:effectLst>
        </p:grpSpPr>
        <p:pic>
          <p:nvPicPr>
            <p:cNvPr id="40"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41" name="Snip Diagonal Corner Rectangle 40"/>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sp>
        <p:nvSpPr>
          <p:cNvPr id="42" name="Rectangle 41"/>
          <p:cNvSpPr/>
          <p:nvPr/>
        </p:nvSpPr>
        <p:spPr>
          <a:xfrm>
            <a:off x="592935" y="3012331"/>
            <a:ext cx="720494" cy="584775"/>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32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rPr>
              <a:t>-5</a:t>
            </a:r>
          </a:p>
        </p:txBody>
      </p:sp>
      <p:sp>
        <p:nvSpPr>
          <p:cNvPr id="43" name="Rectangle 42"/>
          <p:cNvSpPr/>
          <p:nvPr/>
        </p:nvSpPr>
        <p:spPr>
          <a:xfrm>
            <a:off x="2277707" y="2972342"/>
            <a:ext cx="720494" cy="584775"/>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32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rPr>
              <a:t>11</a:t>
            </a:r>
          </a:p>
        </p:txBody>
      </p:sp>
      <p:sp>
        <p:nvSpPr>
          <p:cNvPr id="44" name="Rectangle 43"/>
          <p:cNvSpPr/>
          <p:nvPr/>
        </p:nvSpPr>
        <p:spPr>
          <a:xfrm>
            <a:off x="3707608" y="3614643"/>
            <a:ext cx="756056" cy="584775"/>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32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rPr>
              <a:t>-17</a:t>
            </a:r>
          </a:p>
        </p:txBody>
      </p:sp>
      <p:sp>
        <p:nvSpPr>
          <p:cNvPr id="45" name="Rectangle 44"/>
          <p:cNvSpPr/>
          <p:nvPr/>
        </p:nvSpPr>
        <p:spPr>
          <a:xfrm>
            <a:off x="637281" y="5181301"/>
            <a:ext cx="792502" cy="646331"/>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libri"/>
                <a:ea typeface="+mn-ea"/>
                <a:cs typeface="+mn-cs"/>
              </a:rPr>
              <a:t>-1</a:t>
            </a:r>
          </a:p>
        </p:txBody>
      </p:sp>
      <p:sp>
        <p:nvSpPr>
          <p:cNvPr id="46" name="Rectangle 45"/>
          <p:cNvSpPr/>
          <p:nvPr/>
        </p:nvSpPr>
        <p:spPr>
          <a:xfrm>
            <a:off x="4564113" y="5104494"/>
            <a:ext cx="792502" cy="584775"/>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libri"/>
                <a:ea typeface="+mn-ea"/>
                <a:cs typeface="+mn-cs"/>
              </a:rPr>
              <a:t>19</a:t>
            </a:r>
          </a:p>
        </p:txBody>
      </p:sp>
      <p:sp>
        <p:nvSpPr>
          <p:cNvPr id="47" name="Rectangle 46"/>
          <p:cNvSpPr/>
          <p:nvPr/>
        </p:nvSpPr>
        <p:spPr>
          <a:xfrm>
            <a:off x="2764281" y="4685556"/>
            <a:ext cx="792502" cy="646331"/>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libri"/>
                <a:ea typeface="+mn-ea"/>
                <a:cs typeface="+mn-cs"/>
              </a:rPr>
              <a:t>3</a:t>
            </a:r>
            <a:endParaRPr kumimoji="0" lang="en-US" sz="2000" b="0" i="0" u="none" strike="noStrike" kern="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libri"/>
              <a:ea typeface="+mn-ea"/>
              <a:cs typeface="+mn-cs"/>
            </a:endParaRPr>
          </a:p>
        </p:txBody>
      </p:sp>
      <p:sp>
        <p:nvSpPr>
          <p:cNvPr id="48" name="Rectangle 47"/>
          <p:cNvSpPr/>
          <p:nvPr/>
        </p:nvSpPr>
        <p:spPr>
          <a:xfrm>
            <a:off x="1205016" y="4022639"/>
            <a:ext cx="792502" cy="584775"/>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libri"/>
                <a:ea typeface="+mn-ea"/>
                <a:cs typeface="+mn-cs"/>
              </a:rPr>
              <a:t>0</a:t>
            </a:r>
          </a:p>
        </p:txBody>
      </p:sp>
      <p:cxnSp>
        <p:nvCxnSpPr>
          <p:cNvPr id="6" name="Straight Connector 5"/>
          <p:cNvCxnSpPr/>
          <p:nvPr/>
        </p:nvCxnSpPr>
        <p:spPr>
          <a:xfrm>
            <a:off x="304137" y="6309320"/>
            <a:ext cx="8530907" cy="0"/>
          </a:xfrm>
          <a:prstGeom prst="line">
            <a:avLst/>
          </a:prstGeom>
          <a:ln/>
        </p:spPr>
        <p:style>
          <a:lnRef idx="3">
            <a:schemeClr val="dk1"/>
          </a:lnRef>
          <a:fillRef idx="0">
            <a:schemeClr val="dk1"/>
          </a:fillRef>
          <a:effectRef idx="2">
            <a:schemeClr val="dk1"/>
          </a:effectRef>
          <a:fontRef idx="minor">
            <a:schemeClr val="tx1"/>
          </a:fontRef>
        </p:style>
      </p:cxnSp>
      <p:cxnSp>
        <p:nvCxnSpPr>
          <p:cNvPr id="49" name="Straight Connector 48"/>
          <p:cNvCxnSpPr/>
          <p:nvPr/>
        </p:nvCxnSpPr>
        <p:spPr>
          <a:xfrm flipV="1">
            <a:off x="4359637" y="6105992"/>
            <a:ext cx="0" cy="272948"/>
          </a:xfrm>
          <a:prstGeom prst="line">
            <a:avLst/>
          </a:prstGeom>
          <a:ln/>
        </p:spPr>
        <p:style>
          <a:lnRef idx="3">
            <a:schemeClr val="dk1"/>
          </a:lnRef>
          <a:fillRef idx="0">
            <a:schemeClr val="dk1"/>
          </a:fillRef>
          <a:effectRef idx="2">
            <a:schemeClr val="dk1"/>
          </a:effectRef>
          <a:fontRef idx="minor">
            <a:schemeClr val="tx1"/>
          </a:fontRef>
        </p:style>
      </p:cxnSp>
      <p:sp>
        <p:nvSpPr>
          <p:cNvPr id="50" name="Rounded Rectangle 49"/>
          <p:cNvSpPr/>
          <p:nvPr/>
        </p:nvSpPr>
        <p:spPr>
          <a:xfrm>
            <a:off x="4886042" y="2525219"/>
            <a:ext cx="4036390" cy="1294355"/>
          </a:xfrm>
          <a:prstGeom prst="roundRect">
            <a:avLst/>
          </a:prstGeom>
          <a:solidFill>
            <a:srgbClr val="4393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Impact" pitchFamily="34" charset="0"/>
              </a:rPr>
              <a:t>Can you add a value of your own in between two of the numbers ?</a:t>
            </a:r>
          </a:p>
        </p:txBody>
      </p:sp>
      <p:grpSp>
        <p:nvGrpSpPr>
          <p:cNvPr id="51" name="Group 50"/>
          <p:cNvGrpSpPr/>
          <p:nvPr/>
        </p:nvGrpSpPr>
        <p:grpSpPr>
          <a:xfrm>
            <a:off x="5748586" y="3957165"/>
            <a:ext cx="1172468" cy="824508"/>
            <a:chOff x="0" y="0"/>
            <a:chExt cx="2905125" cy="1634133"/>
          </a:xfrm>
          <a:effectLst>
            <a:glow rad="127000">
              <a:schemeClr val="bg1"/>
            </a:glow>
          </a:effectLst>
        </p:grpSpPr>
        <p:pic>
          <p:nvPicPr>
            <p:cNvPr id="52"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53" name="Snip Diagonal Corner Rectangle 52"/>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sp>
        <p:nvSpPr>
          <p:cNvPr id="54" name="Rectangle 53"/>
          <p:cNvSpPr/>
          <p:nvPr/>
        </p:nvSpPr>
        <p:spPr>
          <a:xfrm>
            <a:off x="5835079" y="4056296"/>
            <a:ext cx="914034" cy="584775"/>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3200"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rPr>
              <a:t>-9.8</a:t>
            </a:r>
            <a:endParaRPr kumimoji="0" lang="en-US" sz="3200" b="0" i="0" u="none" strike="noStrike" kern="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libri"/>
              <a:ea typeface="+mn-ea"/>
              <a:cs typeface="+mn-cs"/>
            </a:endParaRPr>
          </a:p>
        </p:txBody>
      </p:sp>
      <p:grpSp>
        <p:nvGrpSpPr>
          <p:cNvPr id="55" name="Group 54"/>
          <p:cNvGrpSpPr/>
          <p:nvPr/>
        </p:nvGrpSpPr>
        <p:grpSpPr>
          <a:xfrm>
            <a:off x="6318003" y="5045352"/>
            <a:ext cx="1172468" cy="824508"/>
            <a:chOff x="0" y="0"/>
            <a:chExt cx="2905125" cy="1634133"/>
          </a:xfrm>
          <a:effectLst>
            <a:glow rad="127000">
              <a:schemeClr val="bg1"/>
            </a:glow>
          </a:effectLst>
        </p:grpSpPr>
        <p:pic>
          <p:nvPicPr>
            <p:cNvPr id="56"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57" name="Snip Diagonal Corner Rectangle 56"/>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sp>
        <p:nvSpPr>
          <p:cNvPr id="58" name="Rectangle 57"/>
          <p:cNvSpPr/>
          <p:nvPr/>
        </p:nvSpPr>
        <p:spPr>
          <a:xfrm>
            <a:off x="6334820" y="5128243"/>
            <a:ext cx="1085975" cy="584775"/>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libri"/>
                <a:ea typeface="+mn-ea"/>
                <a:cs typeface="+mn-cs"/>
              </a:rPr>
              <a:t>-17.1</a:t>
            </a:r>
          </a:p>
        </p:txBody>
      </p:sp>
      <p:grpSp>
        <p:nvGrpSpPr>
          <p:cNvPr id="59" name="Group 58"/>
          <p:cNvGrpSpPr/>
          <p:nvPr/>
        </p:nvGrpSpPr>
        <p:grpSpPr>
          <a:xfrm>
            <a:off x="7662576" y="3907030"/>
            <a:ext cx="1172468" cy="824508"/>
            <a:chOff x="0" y="0"/>
            <a:chExt cx="2905125" cy="1634133"/>
          </a:xfrm>
          <a:effectLst>
            <a:glow rad="127000">
              <a:schemeClr val="bg1"/>
            </a:glow>
          </a:effectLst>
        </p:grpSpPr>
        <p:pic>
          <p:nvPicPr>
            <p:cNvPr id="60" name="il_fi" descr="http://b.vimeocdn.com/ts/901/293/90129335_640.jpg"/>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0" y="0"/>
              <a:ext cx="2905125" cy="1634133"/>
            </a:xfrm>
            <a:prstGeom prst="rect">
              <a:avLst/>
            </a:prstGeom>
            <a:noFill/>
            <a:effectLst>
              <a:glow rad="114300">
                <a:schemeClr val="accent3">
                  <a:satMod val="175000"/>
                  <a:alpha val="22000"/>
                </a:schemeClr>
              </a:glow>
              <a:softEdge rad="139700"/>
            </a:effectLst>
            <a:extLst>
              <a:ext uri="{909E8E84-426E-40DD-AFC4-6F175D3DCCD1}">
                <a14:hiddenFill xmlns:a14="http://schemas.microsoft.com/office/drawing/2010/main">
                  <a:solidFill>
                    <a:srgbClr val="FFFFFF"/>
                  </a:solidFill>
                </a14:hiddenFill>
              </a:ext>
            </a:extLst>
          </p:spPr>
        </p:pic>
        <p:sp>
          <p:nvSpPr>
            <p:cNvPr id="61" name="Snip Diagonal Corner Rectangle 60"/>
            <p:cNvSpPr/>
            <p:nvPr/>
          </p:nvSpPr>
          <p:spPr>
            <a:xfrm>
              <a:off x="214312" y="190500"/>
              <a:ext cx="2559844" cy="1238250"/>
            </a:xfrm>
            <a:prstGeom prst="snip2DiagRect">
              <a:avLst>
                <a:gd name="adj1" fmla="val 0"/>
                <a:gd name="adj2" fmla="val 24359"/>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GB" sz="1100"/>
            </a:p>
          </p:txBody>
        </p:sp>
      </p:grpSp>
      <p:sp>
        <p:nvSpPr>
          <p:cNvPr id="62" name="Rectangle 61"/>
          <p:cNvSpPr/>
          <p:nvPr/>
        </p:nvSpPr>
        <p:spPr>
          <a:xfrm>
            <a:off x="7870601" y="4006161"/>
            <a:ext cx="792502" cy="584775"/>
          </a:xfrm>
          <a:prstGeom prst="rect">
            <a:avLst/>
          </a:prstGeom>
          <a:noFill/>
        </p:spPr>
        <p:txBody>
          <a:bodyPr wrap="square" lIns="91440" tIns="45720" rIns="91440" bIns="4572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libri"/>
                <a:ea typeface="+mn-ea"/>
                <a:cs typeface="+mn-cs"/>
              </a:rPr>
              <a:t>3/4</a:t>
            </a:r>
          </a:p>
        </p:txBody>
      </p:sp>
    </p:spTree>
    <p:extLst>
      <p:ext uri="{BB962C8B-B14F-4D97-AF65-F5344CB8AC3E}">
        <p14:creationId xmlns:p14="http://schemas.microsoft.com/office/powerpoint/2010/main" val="1462526524"/>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a:solidFill>
                  <a:srgbClr val="FFFFFF"/>
                </a:solidFill>
                <a:latin typeface="Line Printer (PC)"/>
                <a:ea typeface="Calibri"/>
                <a:cs typeface="Times New Roman"/>
              </a:rPr>
              <a:t> Lesson</a:t>
            </a:r>
            <a:r>
              <a:rPr lang="en-GB" sz="2000" b="1" dirty="0">
                <a:solidFill>
                  <a:srgbClr val="FFFFFF"/>
                </a:solidFill>
                <a:latin typeface="Line Printer (PC)"/>
                <a:ea typeface="Calibri"/>
                <a:cs typeface="Times New Roman"/>
              </a:rPr>
              <a:t>: Main Teach</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240853" y="126447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200000">
            <a:off x="5864645" y="3476720"/>
            <a:ext cx="5075899" cy="1276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95736" y="567704"/>
            <a:ext cx="606976" cy="572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sp>
        <p:nvSpPr>
          <p:cNvPr id="2" name="Rectangle 1"/>
          <p:cNvSpPr/>
          <p:nvPr/>
        </p:nvSpPr>
        <p:spPr>
          <a:xfrm>
            <a:off x="325488" y="4105339"/>
            <a:ext cx="7657937" cy="523220"/>
          </a:xfrm>
          <a:prstGeom prst="rect">
            <a:avLst/>
          </a:prstGeom>
        </p:spPr>
        <p:txBody>
          <a:bodyPr wrap="square">
            <a:spAutoFit/>
          </a:bodyPr>
          <a:lstStyle/>
          <a:p>
            <a:r>
              <a:rPr lang="en-GB" sz="1400" dirty="0">
                <a:latin typeface="Impact" pitchFamily="34" charset="0"/>
              </a:rPr>
              <a:t>A negative number is the distance </a:t>
            </a:r>
            <a:r>
              <a:rPr lang="en-GB" sz="1400" dirty="0">
                <a:solidFill>
                  <a:schemeClr val="tx2">
                    <a:lumMod val="60000"/>
                    <a:lumOff val="40000"/>
                  </a:schemeClr>
                </a:solidFill>
                <a:latin typeface="Impact" pitchFamily="34" charset="0"/>
              </a:rPr>
              <a:t>(often shown to the left or below on number lines)</a:t>
            </a:r>
            <a:r>
              <a:rPr lang="en-GB" sz="1400" dirty="0">
                <a:latin typeface="Impact" pitchFamily="34" charset="0"/>
              </a:rPr>
              <a:t> the number is away from zero</a:t>
            </a:r>
          </a:p>
        </p:txBody>
      </p:sp>
      <p:sp>
        <p:nvSpPr>
          <p:cNvPr id="28" name="Rectangle 27"/>
          <p:cNvSpPr/>
          <p:nvPr/>
        </p:nvSpPr>
        <p:spPr>
          <a:xfrm>
            <a:off x="325487" y="4628559"/>
            <a:ext cx="8639001" cy="2031325"/>
          </a:xfrm>
          <a:prstGeom prst="rect">
            <a:avLst/>
          </a:prstGeom>
        </p:spPr>
        <p:txBody>
          <a:bodyPr wrap="square">
            <a:spAutoFit/>
          </a:bodyPr>
          <a:lstStyle/>
          <a:p>
            <a:r>
              <a:rPr lang="en-GB" sz="1400" dirty="0">
                <a:latin typeface="Impact" pitchFamily="34" charset="0"/>
              </a:rPr>
              <a:t>So, ….  -5 is five steps from zero, -9 is how many steps? Good, nine steps is correct. Therefore -679 is ………….? from zero.  Yes, its just 679 steps away from zero!</a:t>
            </a:r>
          </a:p>
          <a:p>
            <a:endParaRPr lang="en-GB" sz="1400" dirty="0">
              <a:solidFill>
                <a:schemeClr val="tx2">
                  <a:lumMod val="60000"/>
                  <a:lumOff val="40000"/>
                </a:schemeClr>
              </a:solidFill>
              <a:latin typeface="Impact" pitchFamily="34" charset="0"/>
            </a:endParaRPr>
          </a:p>
          <a:p>
            <a:r>
              <a:rPr lang="en-GB" sz="1400" dirty="0">
                <a:latin typeface="Impact" pitchFamily="34" charset="0"/>
              </a:rPr>
              <a:t>Try…  -10 is …… steps from zero           -0.5 is ………. steps from zero           -1.87M is …….steps from zero</a:t>
            </a:r>
          </a:p>
          <a:p>
            <a:endParaRPr lang="en-GB" sz="1400" dirty="0">
              <a:solidFill>
                <a:schemeClr val="tx2">
                  <a:lumMod val="60000"/>
                  <a:lumOff val="40000"/>
                </a:schemeClr>
              </a:solidFill>
              <a:latin typeface="Impact" pitchFamily="34" charset="0"/>
            </a:endParaRPr>
          </a:p>
          <a:p>
            <a:r>
              <a:rPr lang="en-GB" sz="1400" dirty="0">
                <a:latin typeface="Impact" pitchFamily="34" charset="0"/>
              </a:rPr>
              <a:t>Good, -10 is ten steps from zero, -0.5 is 0.5 steps away from zero,  -1.87M is 1.87 million steps away from zero</a:t>
            </a:r>
          </a:p>
          <a:p>
            <a:endParaRPr lang="en-GB" sz="1400" dirty="0">
              <a:latin typeface="Impact" pitchFamily="34" charset="0"/>
            </a:endParaRPr>
          </a:p>
          <a:p>
            <a:r>
              <a:rPr lang="en-GB" sz="1400" dirty="0">
                <a:latin typeface="Impact" pitchFamily="34" charset="0"/>
              </a:rPr>
              <a:t>So we have learnt that negative numbers work in the same way as positive numbers.  They just show how many (a value) but just in a different direction to the positive numbers.</a:t>
            </a:r>
          </a:p>
        </p:txBody>
      </p:sp>
      <p:pic>
        <p:nvPicPr>
          <p:cNvPr id="4100" name="Picture 4" descr="http://www.helpingwithmath.com/images/numbers/numberline_hort01.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79712" y="1756635"/>
            <a:ext cx="6408712" cy="2193587"/>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378306" y="1748643"/>
            <a:ext cx="4063605" cy="646331"/>
          </a:xfrm>
          <a:prstGeom prst="rect">
            <a:avLst/>
          </a:prstGeom>
        </p:spPr>
        <p:txBody>
          <a:bodyPr wrap="square">
            <a:spAutoFit/>
          </a:bodyPr>
          <a:lstStyle/>
          <a:p>
            <a:r>
              <a:rPr lang="en-GB" dirty="0">
                <a:latin typeface="Impact" pitchFamily="34" charset="0"/>
              </a:rPr>
              <a:t>Definition: A negative number is a way of continuing to count below ‘zero’ (0)</a:t>
            </a:r>
          </a:p>
        </p:txBody>
      </p:sp>
      <p:sp>
        <p:nvSpPr>
          <p:cNvPr id="4" name="Rectangle 3"/>
          <p:cNvSpPr/>
          <p:nvPr/>
        </p:nvSpPr>
        <p:spPr>
          <a:xfrm>
            <a:off x="1691680" y="3284984"/>
            <a:ext cx="360040" cy="7200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8028384" y="2086004"/>
            <a:ext cx="360040" cy="7200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rot="16392475">
            <a:off x="8028384" y="2086004"/>
            <a:ext cx="360040" cy="7200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nip Diagonal Corner Rectangle 5"/>
          <p:cNvSpPr/>
          <p:nvPr/>
        </p:nvSpPr>
        <p:spPr>
          <a:xfrm>
            <a:off x="774502" y="5306692"/>
            <a:ext cx="2028210" cy="282547"/>
          </a:xfrm>
          <a:prstGeom prst="snip2DiagRect">
            <a:avLst>
              <a:gd name="adj1" fmla="val 0"/>
              <a:gd name="adj2" fmla="val 4414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Snip Diagonal Corner Rectangle 26"/>
          <p:cNvSpPr/>
          <p:nvPr/>
        </p:nvSpPr>
        <p:spPr>
          <a:xfrm>
            <a:off x="2832766" y="5306691"/>
            <a:ext cx="2171282" cy="282547"/>
          </a:xfrm>
          <a:prstGeom prst="snip2DiagRect">
            <a:avLst>
              <a:gd name="adj1" fmla="val 0"/>
              <a:gd name="adj2" fmla="val 4414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Snip Diagonal Corner Rectangle 28"/>
          <p:cNvSpPr/>
          <p:nvPr/>
        </p:nvSpPr>
        <p:spPr>
          <a:xfrm>
            <a:off x="5142554" y="5321056"/>
            <a:ext cx="2309765" cy="282547"/>
          </a:xfrm>
          <a:prstGeom prst="snip2DiagRect">
            <a:avLst>
              <a:gd name="adj1" fmla="val 0"/>
              <a:gd name="adj2" fmla="val 4414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83100516"/>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2   Lesson: Main Teach</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227202" y="1307245"/>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95736" y="567704"/>
            <a:ext cx="606976" cy="572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6200000">
            <a:off x="5864645" y="3476720"/>
            <a:ext cx="5075899" cy="1276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8"/>
          <p:cNvSpPr/>
          <p:nvPr/>
        </p:nvSpPr>
        <p:spPr>
          <a:xfrm>
            <a:off x="1098928" y="6183107"/>
            <a:ext cx="7499369" cy="369332"/>
          </a:xfrm>
          <a:prstGeom prst="rect">
            <a:avLst/>
          </a:prstGeom>
        </p:spPr>
        <p:txBody>
          <a:bodyPr wrap="square">
            <a:spAutoFit/>
          </a:bodyPr>
          <a:lstStyle/>
          <a:p>
            <a:r>
              <a:rPr lang="en-GB" dirty="0">
                <a:solidFill>
                  <a:srgbClr val="C00000"/>
                </a:solidFill>
                <a:latin typeface="Impact" pitchFamily="34" charset="0"/>
              </a:rPr>
              <a:t>Activity: With a partner find the difference between two negative numbers</a:t>
            </a:r>
          </a:p>
        </p:txBody>
      </p:sp>
      <p:sp>
        <p:nvSpPr>
          <p:cNvPr id="2" name="Rectangle 1"/>
          <p:cNvSpPr/>
          <p:nvPr/>
        </p:nvSpPr>
        <p:spPr>
          <a:xfrm>
            <a:off x="628787" y="1658865"/>
            <a:ext cx="7657937" cy="646331"/>
          </a:xfrm>
          <a:prstGeom prst="rect">
            <a:avLst/>
          </a:prstGeom>
        </p:spPr>
        <p:txBody>
          <a:bodyPr wrap="square">
            <a:spAutoFit/>
          </a:bodyPr>
          <a:lstStyle/>
          <a:p>
            <a:r>
              <a:rPr lang="en-GB" dirty="0">
                <a:latin typeface="Impact" pitchFamily="34" charset="0"/>
              </a:rPr>
              <a:t>To find the difference between two positive numbers we simply take the largest from the smallest e.g. 9-2 = 7.</a:t>
            </a:r>
          </a:p>
        </p:txBody>
      </p:sp>
      <p:sp>
        <p:nvSpPr>
          <p:cNvPr id="28" name="Rectangle 27"/>
          <p:cNvSpPr/>
          <p:nvPr/>
        </p:nvSpPr>
        <p:spPr>
          <a:xfrm>
            <a:off x="382136" y="4071342"/>
            <a:ext cx="8232849" cy="369332"/>
          </a:xfrm>
          <a:prstGeom prst="rect">
            <a:avLst/>
          </a:prstGeom>
        </p:spPr>
        <p:txBody>
          <a:bodyPr wrap="square">
            <a:spAutoFit/>
          </a:bodyPr>
          <a:lstStyle/>
          <a:p>
            <a:r>
              <a:rPr lang="en-GB" dirty="0">
                <a:latin typeface="Impact" pitchFamily="34" charset="0"/>
              </a:rPr>
              <a:t>To find the difference between two negative numbers we simply (???) do the same! </a:t>
            </a:r>
          </a:p>
        </p:txBody>
      </p:sp>
      <p:sp>
        <p:nvSpPr>
          <p:cNvPr id="32" name="Rectangle 31"/>
          <p:cNvSpPr/>
          <p:nvPr/>
        </p:nvSpPr>
        <p:spPr>
          <a:xfrm>
            <a:off x="446522" y="4443220"/>
            <a:ext cx="5568553" cy="369332"/>
          </a:xfrm>
          <a:prstGeom prst="rect">
            <a:avLst/>
          </a:prstGeom>
        </p:spPr>
        <p:txBody>
          <a:bodyPr wrap="square">
            <a:spAutoFit/>
          </a:bodyPr>
          <a:lstStyle/>
          <a:p>
            <a:r>
              <a:rPr lang="en-GB" dirty="0">
                <a:solidFill>
                  <a:schemeClr val="accent6">
                    <a:lumMod val="75000"/>
                  </a:schemeClr>
                </a:solidFill>
                <a:latin typeface="Impact" pitchFamily="34" charset="0"/>
              </a:rPr>
              <a:t>But which is the largest and which is the smallest?</a:t>
            </a:r>
          </a:p>
        </p:txBody>
      </p:sp>
      <p:sp>
        <p:nvSpPr>
          <p:cNvPr id="33" name="Rectangle 32"/>
          <p:cNvSpPr/>
          <p:nvPr/>
        </p:nvSpPr>
        <p:spPr>
          <a:xfrm>
            <a:off x="446522" y="5813775"/>
            <a:ext cx="6683536" cy="369332"/>
          </a:xfrm>
          <a:prstGeom prst="rect">
            <a:avLst/>
          </a:prstGeom>
        </p:spPr>
        <p:txBody>
          <a:bodyPr wrap="square">
            <a:spAutoFit/>
          </a:bodyPr>
          <a:lstStyle/>
          <a:p>
            <a:r>
              <a:rPr lang="en-GB" dirty="0">
                <a:latin typeface="Impact" pitchFamily="34" charset="0"/>
              </a:rPr>
              <a:t>This simply means it takes 3 positive steps to get from -5 back to -2</a:t>
            </a:r>
          </a:p>
        </p:txBody>
      </p:sp>
      <p:pic>
        <p:nvPicPr>
          <p:cNvPr id="409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6938" y="2305196"/>
            <a:ext cx="7421631" cy="183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Rectangle 22"/>
          <p:cNvSpPr/>
          <p:nvPr/>
        </p:nvSpPr>
        <p:spPr>
          <a:xfrm>
            <a:off x="449175" y="4837720"/>
            <a:ext cx="8149122" cy="369332"/>
          </a:xfrm>
          <a:prstGeom prst="rect">
            <a:avLst/>
          </a:prstGeom>
        </p:spPr>
        <p:txBody>
          <a:bodyPr wrap="square">
            <a:spAutoFit/>
          </a:bodyPr>
          <a:lstStyle/>
          <a:p>
            <a:r>
              <a:rPr lang="en-GB" dirty="0">
                <a:latin typeface="Impact" pitchFamily="34" charset="0"/>
              </a:rPr>
              <a:t>That gives (-2) – (-5) , </a:t>
            </a:r>
            <a:r>
              <a:rPr lang="en-GB" dirty="0">
                <a:solidFill>
                  <a:srgbClr val="FF0000"/>
                </a:solidFill>
                <a:latin typeface="Impact" pitchFamily="34" charset="0"/>
              </a:rPr>
              <a:t>(RULE) </a:t>
            </a:r>
            <a:r>
              <a:rPr lang="en-GB" dirty="0">
                <a:latin typeface="Impact" pitchFamily="34" charset="0"/>
              </a:rPr>
              <a:t>when two minuses come together this turns to a plus (+).</a:t>
            </a:r>
          </a:p>
        </p:txBody>
      </p:sp>
      <p:sp>
        <p:nvSpPr>
          <p:cNvPr id="24" name="Rectangle 23"/>
          <p:cNvSpPr/>
          <p:nvPr/>
        </p:nvSpPr>
        <p:spPr>
          <a:xfrm>
            <a:off x="454819" y="5250335"/>
            <a:ext cx="7719393" cy="369332"/>
          </a:xfrm>
          <a:prstGeom prst="rect">
            <a:avLst/>
          </a:prstGeom>
        </p:spPr>
        <p:txBody>
          <a:bodyPr wrap="square">
            <a:spAutoFit/>
          </a:bodyPr>
          <a:lstStyle/>
          <a:p>
            <a:r>
              <a:rPr lang="en-GB" dirty="0">
                <a:latin typeface="Impact" pitchFamily="34" charset="0"/>
              </a:rPr>
              <a:t>Therefore it becomes -2 +5 , thus five is bigger than -2 by 3, the difference is 3</a:t>
            </a:r>
          </a:p>
        </p:txBody>
      </p:sp>
      <p:sp>
        <p:nvSpPr>
          <p:cNvPr id="26" name="Rectangle 25"/>
          <p:cNvSpPr/>
          <p:nvPr/>
        </p:nvSpPr>
        <p:spPr>
          <a:xfrm>
            <a:off x="459805" y="5517232"/>
            <a:ext cx="7719393" cy="369332"/>
          </a:xfrm>
          <a:prstGeom prst="rect">
            <a:avLst/>
          </a:prstGeom>
        </p:spPr>
        <p:txBody>
          <a:bodyPr wrap="square">
            <a:spAutoFit/>
          </a:bodyPr>
          <a:lstStyle/>
          <a:p>
            <a:r>
              <a:rPr lang="en-GB" dirty="0">
                <a:latin typeface="Impact" pitchFamily="34" charset="0"/>
              </a:rPr>
              <a:t>We can rearrange this to get 5-2=3</a:t>
            </a:r>
          </a:p>
        </p:txBody>
      </p:sp>
    </p:spTree>
    <p:extLst>
      <p:ext uri="{BB962C8B-B14F-4D97-AF65-F5344CB8AC3E}">
        <p14:creationId xmlns:p14="http://schemas.microsoft.com/office/powerpoint/2010/main" val="3984869257"/>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2   Lesson: Main Teach</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70098" y="1172823"/>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95736" y="567704"/>
            <a:ext cx="606976" cy="572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25"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6200000">
            <a:off x="5864645" y="3356466"/>
            <a:ext cx="5075899" cy="1276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8"/>
          <p:cNvSpPr/>
          <p:nvPr/>
        </p:nvSpPr>
        <p:spPr>
          <a:xfrm>
            <a:off x="345207" y="5886574"/>
            <a:ext cx="8097036" cy="646331"/>
          </a:xfrm>
          <a:prstGeom prst="rect">
            <a:avLst/>
          </a:prstGeom>
        </p:spPr>
        <p:txBody>
          <a:bodyPr wrap="square">
            <a:spAutoFit/>
          </a:bodyPr>
          <a:lstStyle/>
          <a:p>
            <a:r>
              <a:rPr lang="en-GB" dirty="0">
                <a:solidFill>
                  <a:srgbClr val="C00000"/>
                </a:solidFill>
                <a:latin typeface="Impact" pitchFamily="34" charset="0"/>
              </a:rPr>
              <a:t>Activity: With a partner using the playing cards find the difference between positive and  negative numbers</a:t>
            </a:r>
          </a:p>
        </p:txBody>
      </p:sp>
      <p:sp>
        <p:nvSpPr>
          <p:cNvPr id="2" name="Rectangle 1"/>
          <p:cNvSpPr/>
          <p:nvPr/>
        </p:nvSpPr>
        <p:spPr>
          <a:xfrm>
            <a:off x="784306" y="1453878"/>
            <a:ext cx="7657937" cy="646331"/>
          </a:xfrm>
          <a:prstGeom prst="rect">
            <a:avLst/>
          </a:prstGeom>
        </p:spPr>
        <p:txBody>
          <a:bodyPr wrap="square">
            <a:spAutoFit/>
          </a:bodyPr>
          <a:lstStyle/>
          <a:p>
            <a:r>
              <a:rPr lang="en-GB" dirty="0">
                <a:latin typeface="Impact" pitchFamily="34" charset="0"/>
              </a:rPr>
              <a:t>To find the difference between two positive numbers we simply take the largest from the smallest e.g. 6-2 = 4.</a:t>
            </a:r>
          </a:p>
        </p:txBody>
      </p:sp>
      <p:sp>
        <p:nvSpPr>
          <p:cNvPr id="28" name="Rectangle 27"/>
          <p:cNvSpPr/>
          <p:nvPr/>
        </p:nvSpPr>
        <p:spPr>
          <a:xfrm>
            <a:off x="455575" y="3613040"/>
            <a:ext cx="8232849" cy="646331"/>
          </a:xfrm>
          <a:prstGeom prst="rect">
            <a:avLst/>
          </a:prstGeom>
        </p:spPr>
        <p:txBody>
          <a:bodyPr wrap="square">
            <a:spAutoFit/>
          </a:bodyPr>
          <a:lstStyle/>
          <a:p>
            <a:r>
              <a:rPr lang="en-GB" dirty="0">
                <a:latin typeface="Impact" pitchFamily="34" charset="0"/>
              </a:rPr>
              <a:t>From our diagram we can see it takes 7 steps to get from -1 to plus 6, one step to get back to zero and 6 more steps to get to six.</a:t>
            </a:r>
          </a:p>
        </p:txBody>
      </p:sp>
      <p:sp>
        <p:nvSpPr>
          <p:cNvPr id="32" name="Rectangle 31"/>
          <p:cNvSpPr/>
          <p:nvPr/>
        </p:nvSpPr>
        <p:spPr>
          <a:xfrm>
            <a:off x="441189" y="3243708"/>
            <a:ext cx="7005798" cy="369332"/>
          </a:xfrm>
          <a:prstGeom prst="rect">
            <a:avLst/>
          </a:prstGeom>
        </p:spPr>
        <p:txBody>
          <a:bodyPr wrap="square">
            <a:spAutoFit/>
          </a:bodyPr>
          <a:lstStyle/>
          <a:p>
            <a:r>
              <a:rPr lang="en-GB" dirty="0">
                <a:solidFill>
                  <a:schemeClr val="accent6">
                    <a:lumMod val="75000"/>
                  </a:schemeClr>
                </a:solidFill>
                <a:latin typeface="Impact" pitchFamily="34" charset="0"/>
              </a:rPr>
              <a:t>How do we find the difference between a positive and negative number?</a:t>
            </a:r>
          </a:p>
        </p:txBody>
      </p:sp>
      <p:sp>
        <p:nvSpPr>
          <p:cNvPr id="33" name="Rectangle 32"/>
          <p:cNvSpPr/>
          <p:nvPr/>
        </p:nvSpPr>
        <p:spPr>
          <a:xfrm>
            <a:off x="1007931" y="5364874"/>
            <a:ext cx="7549248" cy="646331"/>
          </a:xfrm>
          <a:prstGeom prst="rect">
            <a:avLst/>
          </a:prstGeom>
        </p:spPr>
        <p:txBody>
          <a:bodyPr wrap="square">
            <a:spAutoFit/>
          </a:bodyPr>
          <a:lstStyle/>
          <a:p>
            <a:r>
              <a:rPr lang="en-GB" dirty="0">
                <a:solidFill>
                  <a:srgbClr val="FF0000"/>
                </a:solidFill>
                <a:latin typeface="Impact" pitchFamily="34" charset="0"/>
              </a:rPr>
              <a:t>(Rule)</a:t>
            </a:r>
            <a:r>
              <a:rPr lang="en-GB" dirty="0">
                <a:latin typeface="Impact" pitchFamily="34" charset="0"/>
              </a:rPr>
              <a:t> Add the two numbers together to find the difference between a positive and negative number.</a:t>
            </a:r>
          </a:p>
        </p:txBody>
      </p:sp>
      <p:sp>
        <p:nvSpPr>
          <p:cNvPr id="23" name="Rectangle 22"/>
          <p:cNvSpPr/>
          <p:nvPr/>
        </p:nvSpPr>
        <p:spPr>
          <a:xfrm>
            <a:off x="1007931" y="4611349"/>
            <a:ext cx="8149122" cy="369332"/>
          </a:xfrm>
          <a:prstGeom prst="rect">
            <a:avLst/>
          </a:prstGeom>
        </p:spPr>
        <p:txBody>
          <a:bodyPr wrap="square">
            <a:spAutoFit/>
          </a:bodyPr>
          <a:lstStyle/>
          <a:p>
            <a:r>
              <a:rPr lang="en-GB" dirty="0">
                <a:solidFill>
                  <a:srgbClr val="FF0000"/>
                </a:solidFill>
                <a:latin typeface="Impact" pitchFamily="34" charset="0"/>
              </a:rPr>
              <a:t>(RULE) </a:t>
            </a:r>
            <a:r>
              <a:rPr lang="en-GB" dirty="0">
                <a:latin typeface="Impact" pitchFamily="34" charset="0"/>
              </a:rPr>
              <a:t>when two minuses come together this turns to a plus (+).</a:t>
            </a:r>
          </a:p>
        </p:txBody>
      </p:sp>
      <p:sp>
        <p:nvSpPr>
          <p:cNvPr id="24" name="Rectangle 23"/>
          <p:cNvSpPr/>
          <p:nvPr/>
        </p:nvSpPr>
        <p:spPr>
          <a:xfrm>
            <a:off x="431642" y="4242017"/>
            <a:ext cx="7719393" cy="369332"/>
          </a:xfrm>
          <a:prstGeom prst="rect">
            <a:avLst/>
          </a:prstGeom>
        </p:spPr>
        <p:txBody>
          <a:bodyPr wrap="square">
            <a:spAutoFit/>
          </a:bodyPr>
          <a:lstStyle/>
          <a:p>
            <a:r>
              <a:rPr lang="en-GB" dirty="0">
                <a:latin typeface="Impact" pitchFamily="34" charset="0"/>
              </a:rPr>
              <a:t>Mathematically that is 6 – (-1) , </a:t>
            </a:r>
            <a:r>
              <a:rPr lang="en-GB" dirty="0">
                <a:solidFill>
                  <a:schemeClr val="accent6">
                    <a:lumMod val="75000"/>
                  </a:schemeClr>
                </a:solidFill>
                <a:latin typeface="Impact" pitchFamily="34" charset="0"/>
              </a:rPr>
              <a:t>Do you remember the rule?</a:t>
            </a:r>
          </a:p>
        </p:txBody>
      </p:sp>
      <p:sp>
        <p:nvSpPr>
          <p:cNvPr id="26" name="Rectangle 25"/>
          <p:cNvSpPr/>
          <p:nvPr/>
        </p:nvSpPr>
        <p:spPr>
          <a:xfrm>
            <a:off x="476007" y="4995543"/>
            <a:ext cx="7719393" cy="369332"/>
          </a:xfrm>
          <a:prstGeom prst="rect">
            <a:avLst/>
          </a:prstGeom>
        </p:spPr>
        <p:txBody>
          <a:bodyPr wrap="square">
            <a:spAutoFit/>
          </a:bodyPr>
          <a:lstStyle/>
          <a:p>
            <a:r>
              <a:rPr lang="en-GB" dirty="0">
                <a:latin typeface="Impact" pitchFamily="34" charset="0"/>
              </a:rPr>
              <a:t>Therefore this becomes 6 + 1 = 7</a:t>
            </a:r>
          </a:p>
        </p:txBody>
      </p:sp>
      <p:sp>
        <p:nvSpPr>
          <p:cNvPr id="4" name="AutoShape 2" descr="data:image/jpeg;base64,/9j/4AAQSkZJRgABAQAAAQABAAD/2wBDAAkGBwgHBgkIBwgKCgkLDRYPDQwMDRsUFRAWIB0iIiAdHx8kKDQsJCYxJx8fLT0tMTU3Ojo6Iys/RD84QzQ5Ojf/2wBDAQoKCg0MDRoPDxo3JR8lNzc3Nzc3Nzc3Nzc3Nzc3Nzc3Nzc3Nzc3Nzc3Nzc3Nzc3Nzc3Nzc3Nzc3Nzc3Nzc3Nzf/wAARCACPATEDASIAAhEBAxEB/8QAGwABAQEAAwEBAAAAAAAAAAAAAAUEAQMGAgf/xABEEAABAwMBBAcFBAYIBwAAAAABAAIDBAUREhMhMVQGFkFhlJXSFCJRcdMVMjOBByMkNTZCc3R1kaGys8E0RVNicpKx/8QAGAEBAQEBAQAAAAAAAAAAAAAAAAIEAQP/xAAoEQEAAQEIAQMFAQAAAAAAAAAAAQIDERITUVKh0SEEMUEiYXHh8DL/2gAMAwEAAhEDEQA/AP3FERAREQEREBERAREQEREBERARfEziyF7xxa0kZX5h0cqJqGl6P9J7tT0VbNeaiOEzOY99TTumLtGiRzsBg1EaA1uAeLiMuD9SRY7jVVNNGx1Lb5axzjgtjkYwtHx94hdjTNU0O8SUk0kf/a50TiPzaSPzCDQi8r04oCf0fXqKsqZqqSGgqJBK47MuIY4jIZpBA4Yxg435Vyx/uWg/q0f+UINyLzF5u9bS3KWGG4xQsbpwx1jqqgjIB/EY8NP5Ddw7Fft8r5qGCWR4ke+MEvELog4446HElvyJyEHflcrwPSDo5Zrp0nt9mpLXQQhhFwuMsVLG17ow46GatOffeN/cx28dvvggIiICIiAiIgIiICIiAiIgIiICIiAiIgIiICIiAiIgIiICIiAiIgKVS9HLRSV4raeiYydrnvYdTi1jn51Oa0nS0nJyQBnJ+JVVEBERBjutspLvRupLhEZad/34w9zQ4YIwdJGRvO7guygooLfSR0lI1zIYxhjS9zsDOcZJJWhEBERBlp7dSU1ZV1kEDWVFWWGeQcZC1ulufkNy1IiAiIgIiICIiAiIgIiICIiAiIgIiICIiAiIgIiICLFcfaddH7LMyMe0t2weR77NLstHfnH9y2oCIiAiIgL5e9sbHPkcGsaMuc44AHxK+lnroHVFPoYRqa9j26uBLXB2O7OMZXKpmImYVTETVES6orpTS7V0cjDFG4h0gkbpOGhxI38Pe/wXRBe4J5IGRtBdNlzRtWfcH83H57uO4/BIqCoNS6eZ8Qc97naWknGY2NAyeP3eO5cvtj5KZsLpGj9idTkjJ3kAZ/wWa+2lqw2Ee7WyupHwmZlVA6IEgvEgLQQMnfn4b1y2rpnSmJtREZA3UWB4yBxzj4bwp8NslM0c0+kubK1xDpXS7mtfjeQO1+Ru3Yzn4cttkwqnOL8xiSSRhMrtxdq/kxgfeO/J+W/dUWlr48Jmzsb5+pvbV0z2yOZURObEMyEPBDO3f8Fw6upG04qHVUAhJwJDINJPzzjsKwvtcmyp2xmMGCFjQ3gC5r2ux3A6cd2eC5qaKqm2cwETJmucS2KVzMggDe/Tk/dHZ8B2ZKbS0iPb+/XLkWdlM/6/v3wqBzS3UHDTjOc7sLHUXWjhozVCoikjDgwFkjSC48BnOO38hvQ0WbSaEODcxGPVvIGR37yup1HUTuklm2TJHvh91ri4ARv1ccDjk9iquq0u8R8Jops776p8X8Nbqgtp2S7GRxcB7keHEZ/PC5pahtVA2aMODXZwHDB3HH+y5qmSPppWQuDZHMIa49hX1FG2GJkcYw1gAA7lcYsX2ec4cP3vfaIitAiIgIiICIsd49p+zKj2GZkNRo/VySEBrT3oNiIiAiIgIiICIiAiIgIiICIiCZevZNrbPaxIXe2t2Gj/AKml+M92M/4Kmp17FxdDALSINsZhqfOzU1jdLt+Mg5zjh8V5ro7Q9L4rxXuutZEdTG7OR8ZliIydzQ17dP5hRVXNMxF197TY+nptLOqua4pw/E+8/h7ZFM2F75+g8C/6ybC98/QeBf8AWXcU6IyqN8c9KaKZsL3z9B4F/wBZNhe+foPAv+smKdDKo3xz0popmwvfP0HgX/WTYXvn6DwL/rJinQyqN8c9KaKZsL3z9B4F/wBZNhe+foPAv+smKdDKo3xz0popmwvfP0HgX/WTYXvn6DwL/rJinQyqN8c9KaKZsL3z9B4F/wBZNhe+foPAv+smKdDKo3xz0popmwvfP0HgX/WTYXvn6DwL/rJinQyqN8c9KaKZsL3z9B4F/wBZNhe+foPAv+smKdDKo3xz0popmwvfP0HgX/WTYXvn6DwL/rJinQyqN8c9KaKZsL3z9B4F/wBZNhe+foPAv+smKdDKo3xz0popmwvfP0HgX/WTYXvn6DwL/rJinQyqN8c9KamdJfZPsKs+0BIaXZ/rBF97GexNhe+foPAv+svJWmi6bQfaD3SwSU5e8w09U3UX+8fujPuj5k4+BUzXMTEXT5etHpaKrOqvMp+n48+fx4foCIi9GQREQEREBERAREQEREBERBNvDYHS23bzviIrGmMNGdo/S7DT3YyfyVJT7q57ZKDRSCo1VbQ4lpOxGl3v92OGe9UEBERAREQEREBERAREQEREBERAREQEREBERAREQFN6RtgdY6xtXO+ngMfvysGS0Z4hUlgvznss9U6OkFY4M3U5aXbTfwwEG9ERAREQEREBERARFlp7jRVVXU0lNVQy1FNp28bHhzotWdOrHAnSd3cg1IiICIiAii9IyRPZcEjNyYDj/wAHq0gIiICKLYSTdOkGSTi4MA7v2WnVpAQkAZKKN0x/hqv/AKP/AHCCyi4C5QEzvx2oo7f4vk/s9v8AqOQWEREBAcjIXzJ+G75FS+in8NWz+rM/+IKyIiBkIo94/fNi/rEv+jIrCAiIeCACDwRRujn4t3/tGT/KxWUBCQOKKP0t/cM/9JF/qNQWEREBERARFmt9wo7nStqrfVQ1MDuEkLw4fLI7e5BpREQZbpQRXOgmop5Jo45m6XOglMbx8nDeF4job+jGDovW3R0d1rZaWr2RiDJnRSN068h5YQHfeGDu7dy/QUQSOr1Pzt18wl9SdXqfnbr5hL6lXRBI6vU/O3XzCX1J1ep+duvmEvqVdEHkOkFjgjms4FZcjruDGnVXSnHuP4b9xVjq9T87dfMJfUttbQxVr6V0rng004mZpI3uAI393vFakEjq9T87dfMJfUnV6n526+YS+pV0QeRsljgfcr801lyGiuY0FtdKCf2aA79+87+PyVfq9T87dfMJfUtVBQCjqrhOJC/2yoExGMaMRRx47/w8/mtqCR1ep+duvmEvqUjpXYoIuj1c8VlycRHwdXSkcR2Fy9csl0oWXK3zUcr3MZK3SXN4hBi6v0/O3TzCX1Lnq9T87dfMJfUq6IJHV6n526+YS+pSW2KDrU+P2y5Y9gac+3S5/EPbngvWrKKJguhr9btZgEOnswHF2fnvQYur1Pzt18wl9SdXqfnbr5hL6lXRBGk6P04Y79tunA/8wl9SndGLFBJ0dtzzWXMF1Ow4bXSgDd2AOXqXDU0g9ows9to2W+309HG5z2QRhjXO4kAdqDD1ep+duvmEvqTq9T87dfMJfUq6IPJ3WxQNu1laKy5HXUSAk10pI/UvO73tyq9Xqfnbr5hL6ltqqJlTVUdQ5zg6lkc9oHB2WObv/wDZakEjq9T87dfMJfUuD0ep8f8AG3XzCX1KwiDyNgscEkl1BrLkNNfIPdrpRn3W8d+8qv1ep+duvmEvqWyhoWUTqpzHud7RO6Z2rsJAGB3blrQSOr1Pzt18wl9Sk9KLFBHZJnisuTiHxbnV0pH4jewuXrVludEy40T6WR7mNcWnLePuuDv9kGLq/T87dPMJfUnV6n526+YS+pV0QSOr1Pzt18wl9SdXqfnbr5hL6lXRBI6vU/O3TzCX1Lyn6O/0ZR9Eah1dPdKqorJM6o4nmOD82/z/ADP9y/QkQEREBERAREQERYqq722jrIqOruFJDVTY2UEs7Wvfk4GGk5OTu3dqDaimUdzmnvlfbZaTZNpooZY5doHbUSGQcAN2Nn8e3++mgIiICLz0XSCpfcI2mjiFFLWyUTJBMdqJGaskt040+4f5s7xuXoUBEXXO57IJHxR7WRrSWx6gNRxuGTwyg7EWCxXB11tNNXPhEDpmkmIP1aSCRjOBngt6AiKJfbvX2xz5YaCKWlija9z3z6XzOJIEcTQDqfuAAOMl7QDxwFtECICLh5IY4tGogbhnGVEst7mrrnU0FRHR7SBup7qOq2wiOcaJPdGl/d3FBcREQEUy+3iG0UpeW7aocx5hgDg0yaRk7zwaO1x4ZHEkA67fUitoaeqaABNG1+Ac4yM4yg0IiICKDSX2Wq6TVtpYLe1lI8Nc11WfaHNMTH6xFp+7l4bnPYfkryAiKffboyz219Y+N8uHsjYxjXOLnvcGNGGgni4cAT3FBQRT7FcTc6Bs8gYycOLZYmh42buwEPa1wOC04LRuIPAgmggIiICIiAiIgIiICIiAuMLlEEuns5hvtRdftCre6eJsTqdwi2Ya0uLQMMDtxe7+bt353KoiICIiCNH0egZcG1Iq6oxMqHVLKUlmzbK7OXZ06z9524uxv4bhiyiIC+J2OlhkjZK+JzmkCRgBcwkcRkEZHeCO5faIJ9itYs9A2jbV1FUxriWunEYc0Hs9xrRjOTwzv4qgiICj3Kxe3XSG4NuNXTyws0MbGyFzW8ckbSNxaSHYJBGQArCICIiDh7dTS0kjIxkHBU232cUlY6rnrqusn2eyY6oLPcZnOBoa3O8DecndxVNEBERBiutqobvTOp7hSwzsIIaZI2vLCRjLdQOCuy20NPbKGCio42xwQtDWta0N/PAAGSck95WlEBERBL+xWvuUVZPXVkzIJXTQU8jmFkT3Nc0kEN1nc94ALiBq3DcMVERAWS6W+O50ZppXyR++yRkkZGpj2ODmuGQRuLQcEEfEFa0QYbVbWW6OYCeaeWeTazTTadT3aWtzhoa0e61o3AcM8SSdyIgIiICIiAiIg//Z"/>
          <p:cNvSpPr>
            <a:spLocks noChangeAspect="1" noChangeArrowheads="1"/>
          </p:cNvSpPr>
          <p:nvPr/>
        </p:nvSpPr>
        <p:spPr bwMode="auto">
          <a:xfrm>
            <a:off x="63500" y="-15398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3"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6056" y="2048297"/>
            <a:ext cx="2905125" cy="1103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71773" y="2060848"/>
            <a:ext cx="2447925" cy="11753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1491181"/>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2   Lesson: Main Teach</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85872" y="1172823"/>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200000">
            <a:off x="5841300" y="3342298"/>
            <a:ext cx="5075899" cy="1276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95736" y="567704"/>
            <a:ext cx="606976" cy="572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sp>
        <p:nvSpPr>
          <p:cNvPr id="19" name="Rectangle 18"/>
          <p:cNvSpPr/>
          <p:nvPr/>
        </p:nvSpPr>
        <p:spPr>
          <a:xfrm>
            <a:off x="345207" y="5872408"/>
            <a:ext cx="8097036" cy="923330"/>
          </a:xfrm>
          <a:prstGeom prst="rect">
            <a:avLst/>
          </a:prstGeom>
        </p:spPr>
        <p:txBody>
          <a:bodyPr wrap="square">
            <a:spAutoFit/>
          </a:bodyPr>
          <a:lstStyle/>
          <a:p>
            <a:r>
              <a:rPr lang="en-GB" dirty="0">
                <a:solidFill>
                  <a:srgbClr val="C00000"/>
                </a:solidFill>
                <a:latin typeface="Impact" pitchFamily="34" charset="0"/>
              </a:rPr>
              <a:t>Activity: With a partner using the playing cards multiply and divide some positive and negative numbers			</a:t>
            </a:r>
            <a:r>
              <a:rPr lang="en-GB" dirty="0">
                <a:latin typeface="Impact" pitchFamily="34" charset="0"/>
              </a:rPr>
              <a:t>Now watch the tutor video</a:t>
            </a:r>
          </a:p>
          <a:p>
            <a:endParaRPr lang="en-GB" dirty="0">
              <a:solidFill>
                <a:srgbClr val="C00000"/>
              </a:solidFill>
              <a:latin typeface="Impact" pitchFamily="34" charset="0"/>
            </a:endParaRPr>
          </a:p>
        </p:txBody>
      </p:sp>
      <p:sp>
        <p:nvSpPr>
          <p:cNvPr id="2" name="Rectangle 1"/>
          <p:cNvSpPr/>
          <p:nvPr/>
        </p:nvSpPr>
        <p:spPr>
          <a:xfrm>
            <a:off x="953586" y="1625129"/>
            <a:ext cx="7657937" cy="369332"/>
          </a:xfrm>
          <a:prstGeom prst="rect">
            <a:avLst/>
          </a:prstGeom>
        </p:spPr>
        <p:txBody>
          <a:bodyPr wrap="square">
            <a:spAutoFit/>
          </a:bodyPr>
          <a:lstStyle/>
          <a:p>
            <a:r>
              <a:rPr lang="en-GB" dirty="0">
                <a:latin typeface="Impact" pitchFamily="34" charset="0"/>
              </a:rPr>
              <a:t>Lets look at multiplying  and dividing  with negative numbers</a:t>
            </a:r>
          </a:p>
        </p:txBody>
      </p:sp>
      <p:sp>
        <p:nvSpPr>
          <p:cNvPr id="33" name="Rectangle 32"/>
          <p:cNvSpPr/>
          <p:nvPr/>
        </p:nvSpPr>
        <p:spPr>
          <a:xfrm>
            <a:off x="971115" y="5041708"/>
            <a:ext cx="7549248" cy="646331"/>
          </a:xfrm>
          <a:prstGeom prst="rect">
            <a:avLst/>
          </a:prstGeom>
        </p:spPr>
        <p:txBody>
          <a:bodyPr wrap="square">
            <a:spAutoFit/>
          </a:bodyPr>
          <a:lstStyle/>
          <a:p>
            <a:r>
              <a:rPr lang="en-GB" dirty="0">
                <a:solidFill>
                  <a:srgbClr val="FF0000"/>
                </a:solidFill>
                <a:latin typeface="Impact" pitchFamily="34" charset="0"/>
              </a:rPr>
              <a:t>(Rule)</a:t>
            </a:r>
            <a:r>
              <a:rPr lang="en-GB" dirty="0">
                <a:latin typeface="Impact" pitchFamily="34" charset="0"/>
              </a:rPr>
              <a:t> When multiplying or dividing with a positive and negative number it always turns negative.</a:t>
            </a:r>
          </a:p>
        </p:txBody>
      </p:sp>
      <p:sp>
        <p:nvSpPr>
          <p:cNvPr id="23" name="Rectangle 22"/>
          <p:cNvSpPr/>
          <p:nvPr/>
        </p:nvSpPr>
        <p:spPr>
          <a:xfrm>
            <a:off x="1007931" y="4611349"/>
            <a:ext cx="8149122" cy="369332"/>
          </a:xfrm>
          <a:prstGeom prst="rect">
            <a:avLst/>
          </a:prstGeom>
        </p:spPr>
        <p:txBody>
          <a:bodyPr wrap="square">
            <a:spAutoFit/>
          </a:bodyPr>
          <a:lstStyle/>
          <a:p>
            <a:r>
              <a:rPr lang="en-GB" dirty="0">
                <a:solidFill>
                  <a:srgbClr val="FF0000"/>
                </a:solidFill>
                <a:latin typeface="Impact" pitchFamily="34" charset="0"/>
              </a:rPr>
              <a:t>(RULE) </a:t>
            </a:r>
            <a:r>
              <a:rPr lang="en-GB" dirty="0">
                <a:latin typeface="Impact" pitchFamily="34" charset="0"/>
              </a:rPr>
              <a:t>When two minuses come together this turns to a plus (+).</a:t>
            </a:r>
          </a:p>
        </p:txBody>
      </p:sp>
      <p:sp>
        <p:nvSpPr>
          <p:cNvPr id="4" name="AutoShape 2" descr="data:image/jpeg;base64,/9j/4AAQSkZJRgABAQAAAQABAAD/2wBDAAkGBwgHBgkIBwgKCgkLDRYPDQwMDRsUFRAWIB0iIiAdHx8kKDQsJCYxJx8fLT0tMTU3Ojo6Iys/RD84QzQ5Ojf/2wBDAQoKCg0MDRoPDxo3JR8lNzc3Nzc3Nzc3Nzc3Nzc3Nzc3Nzc3Nzc3Nzc3Nzc3Nzc3Nzc3Nzc3Nzc3Nzc3Nzc3Nzf/wAARCACPATEDASIAAhEBAxEB/8QAGwABAQEAAwEBAAAAAAAAAAAAAAUEAQMGAgf/xABEEAABAwMBBAcFBAYIBwAAAAABAAIDBAUREhMhMVQGFkFhlJXSFCJRcdMVMjOBByMkNTZCc3R1kaGys8E0RVNicpKx/8QAGAEBAQEBAQAAAAAAAAAAAAAAAAIEAQP/xAAoEQEAAQEIAQMFAQAAAAAAAAAAAQIDERITUVKh0SEEMUEiYXHh8DL/2gAMAwEAAhEDEQA/AP3FERAREQEREBERAREQEREBERARfEziyF7xxa0kZX5h0cqJqGl6P9J7tT0VbNeaiOEzOY99TTumLtGiRzsBg1EaA1uAeLiMuD9SRY7jVVNNGx1Lb5axzjgtjkYwtHx94hdjTNU0O8SUk0kf/a50TiPzaSPzCDQi8r04oCf0fXqKsqZqqSGgqJBK47MuIY4jIZpBA4Yxg435Vyx/uWg/q0f+UINyLzF5u9bS3KWGG4xQsbpwx1jqqgjIB/EY8NP5Ddw7Fft8r5qGCWR4ke+MEvELog4446HElvyJyEHflcrwPSDo5Zrp0nt9mpLXQQhhFwuMsVLG17ow46GatOffeN/cx28dvvggIiICIiAiIgIiICIiAiIgIiICIiAiIgIiICIiAiIgIiICIiAiIgKVS9HLRSV4raeiYydrnvYdTi1jn51Oa0nS0nJyQBnJ+JVVEBERBjutspLvRupLhEZad/34w9zQ4YIwdJGRvO7guygooLfSR0lI1zIYxhjS9zsDOcZJJWhEBERBlp7dSU1ZV1kEDWVFWWGeQcZC1ulufkNy1IiAiIgIiICIiAiIgIiICIiAiIgIiICIiAiIgIiICLFcfaddH7LMyMe0t2weR77NLstHfnH9y2oCIiAiIgL5e9sbHPkcGsaMuc44AHxK+lnroHVFPoYRqa9j26uBLXB2O7OMZXKpmImYVTETVES6orpTS7V0cjDFG4h0gkbpOGhxI38Pe/wXRBe4J5IGRtBdNlzRtWfcH83H57uO4/BIqCoNS6eZ8Qc97naWknGY2NAyeP3eO5cvtj5KZsLpGj9idTkjJ3kAZ/wWa+2lqw2Ee7WyupHwmZlVA6IEgvEgLQQMnfn4b1y2rpnSmJtREZA3UWB4yBxzj4bwp8NslM0c0+kubK1xDpXS7mtfjeQO1+Ru3Yzn4cttkwqnOL8xiSSRhMrtxdq/kxgfeO/J+W/dUWlr48Jmzsb5+pvbV0z2yOZURObEMyEPBDO3f8Fw6upG04qHVUAhJwJDINJPzzjsKwvtcmyp2xmMGCFjQ3gC5r2ux3A6cd2eC5qaKqm2cwETJmucS2KVzMggDe/Tk/dHZ8B2ZKbS0iPb+/XLkWdlM/6/v3wqBzS3UHDTjOc7sLHUXWjhozVCoikjDgwFkjSC48BnOO38hvQ0WbSaEODcxGPVvIGR37yup1HUTuklm2TJHvh91ri4ARv1ccDjk9iquq0u8R8Jops776p8X8Nbqgtp2S7GRxcB7keHEZ/PC5pahtVA2aMODXZwHDB3HH+y5qmSPppWQuDZHMIa49hX1FG2GJkcYw1gAA7lcYsX2ec4cP3vfaIitAiIgIiICIsd49p+zKj2GZkNRo/VySEBrT3oNiIiAiIgIiICIiAiIgIiICIiCZevZNrbPaxIXe2t2Gj/AKml+M92M/4Kmp17FxdDALSINsZhqfOzU1jdLt+Mg5zjh8V5ro7Q9L4rxXuutZEdTG7OR8ZliIydzQ17dP5hRVXNMxF197TY+nptLOqua4pw/E+8/h7ZFM2F75+g8C/6ybC98/QeBf8AWXcU6IyqN8c9KaKZsL3z9B4F/wBZNhe+foPAv+smKdDKo3xz0popmwvfP0HgX/WTYXvn6DwL/rJinQyqN8c9KaKZsL3z9B4F/wBZNhe+foPAv+smKdDKo3xz0popmwvfP0HgX/WTYXvn6DwL/rJinQyqN8c9KaKZsL3z9B4F/wBZNhe+foPAv+smKdDKo3xz0popmwvfP0HgX/WTYXvn6DwL/rJinQyqN8c9KaKZsL3z9B4F/wBZNhe+foPAv+smKdDKo3xz0popmwvfP0HgX/WTYXvn6DwL/rJinQyqN8c9KaKZsL3z9B4F/wBZNhe+foPAv+smKdDKo3xz0popmwvfP0HgX/WTYXvn6DwL/rJinQyqN8c9KamdJfZPsKs+0BIaXZ/rBF97GexNhe+foPAv+svJWmi6bQfaD3SwSU5e8w09U3UX+8fujPuj5k4+BUzXMTEXT5etHpaKrOqvMp+n48+fx4foCIi9GQREQEREBERAREQEREBERBNvDYHS23bzviIrGmMNGdo/S7DT3YyfyVJT7q57ZKDRSCo1VbQ4lpOxGl3v92OGe9UEBERAREQEREBERAREQEREBERAREQEREBERAREQFN6RtgdY6xtXO+ngMfvysGS0Z4hUlgvznss9U6OkFY4M3U5aXbTfwwEG9ERAREQEREBERARFlp7jRVVXU0lNVQy1FNp28bHhzotWdOrHAnSd3cg1IiICIiAii9IyRPZcEjNyYDj/wAHq0gIiICKLYSTdOkGSTi4MA7v2WnVpAQkAZKKN0x/hqv/AKP/AHCCyi4C5QEzvx2oo7f4vk/s9v8AqOQWEREBAcjIXzJ+G75FS+in8NWz+rM/+IKyIiBkIo94/fNi/rEv+jIrCAiIeCACDwRRujn4t3/tGT/KxWUBCQOKKP0t/cM/9JF/qNQWEREBERARFmt9wo7nStqrfVQ1MDuEkLw4fLI7e5BpREQZbpQRXOgmop5Jo45m6XOglMbx8nDeF4job+jGDovW3R0d1rZaWr2RiDJnRSN068h5YQHfeGDu7dy/QUQSOr1Pzt18wl9SdXqfnbr5hL6lXRBI6vU/O3XzCX1J1ep+duvmEvqVdEHkOkFjgjms4FZcjruDGnVXSnHuP4b9xVjq9T87dfMJfUttbQxVr6V0rng004mZpI3uAI393vFakEjq9T87dfMJfUnV6n526+YS+pV0QeRsljgfcr801lyGiuY0FtdKCf2aA79+87+PyVfq9T87dfMJfUtVBQCjqrhOJC/2yoExGMaMRRx47/w8/mtqCR1ep+duvmEvqUjpXYoIuj1c8VlycRHwdXSkcR2Fy9csl0oWXK3zUcr3MZK3SXN4hBi6v0/O3TzCX1Lnq9T87dfMJfUq6IJHV6n526+YS+pSW2KDrU+P2y5Y9gac+3S5/EPbngvWrKKJguhr9btZgEOnswHF2fnvQYur1Pzt18wl9SdXqfnbr5hL6lXRBGk6P04Y79tunA/8wl9SndGLFBJ0dtzzWXMF1Ow4bXSgDd2AOXqXDU0g9ows9to2W+309HG5z2QRhjXO4kAdqDD1ep+duvmEvqTq9T87dfMJfUq6IPJ3WxQNu1laKy5HXUSAk10pI/UvO73tyq9Xqfnbr5hL6ltqqJlTVUdQ5zg6lkc9oHB2WObv/wDZakEjq9T87dfMJfUuD0ep8f8AG3XzCX1KwiDyNgscEkl1BrLkNNfIPdrpRn3W8d+8qv1ep+duvmEvqWyhoWUTqpzHud7RO6Z2rsJAGB3blrQSOr1Pzt18wl9Sk9KLFBHZJnisuTiHxbnV0pH4jewuXrVludEy40T6WR7mNcWnLePuuDv9kGLq/T87dPMJfUnV6n526+YS+pV0QSOr1Pzt18wl9SdXqfnbr5hL6lXRBI6vU/O3TzCX1Lyn6O/0ZR9Eah1dPdKqorJM6o4nmOD82/z/ADP9y/QkQEREBERAREQERYqq722jrIqOruFJDVTY2UEs7Wvfk4GGk5OTu3dqDaimUdzmnvlfbZaTZNpooZY5doHbUSGQcAN2Nn8e3++mgIiICLz0XSCpfcI2mjiFFLWyUTJBMdqJGaskt040+4f5s7xuXoUBEXXO57IJHxR7WRrSWx6gNRxuGTwyg7EWCxXB11tNNXPhEDpmkmIP1aSCRjOBngt6AiKJfbvX2xz5YaCKWlija9z3z6XzOJIEcTQDqfuAAOMl7QDxwFtECICLh5IY4tGogbhnGVEst7mrrnU0FRHR7SBup7qOq2wiOcaJPdGl/d3FBcREQEUy+3iG0UpeW7aocx5hgDg0yaRk7zwaO1x4ZHEkA67fUitoaeqaABNG1+Ac4yM4yg0IiICKDSX2Wq6TVtpYLe1lI8Nc11WfaHNMTH6xFp+7l4bnPYfkryAiKffboyz219Y+N8uHsjYxjXOLnvcGNGGgni4cAT3FBQRT7FcTc6Bs8gYycOLZYmh42buwEPa1wOC04LRuIPAgmggIiICIiAiIgIiICIiAuMLlEEuns5hvtRdftCre6eJsTqdwi2Ya0uLQMMDtxe7+bt353KoiICIiCNH0egZcG1Iq6oxMqHVLKUlmzbK7OXZ06z9524uxv4bhiyiIC+J2OlhkjZK+JzmkCRgBcwkcRkEZHeCO5faIJ9itYs9A2jbV1FUxriWunEYc0Hs9xrRjOTwzv4qgiICj3Kxe3XSG4NuNXTyws0MbGyFzW8ckbSNxaSHYJBGQArCICIiDh7dTS0kjIxkHBU232cUlY6rnrqusn2eyY6oLPcZnOBoa3O8DecndxVNEBERBiutqobvTOp7hSwzsIIaZI2vLCRjLdQOCuy20NPbKGCio42xwQtDWta0N/PAAGSck95WlEBERBL+xWvuUVZPXVkzIJXTQU8jmFkT3Nc0kEN1nc94ALiBq3DcMVERAWS6W+O50ZppXyR++yRkkZGpj2ODmuGQRuLQcEEfEFa0QYbVbWW6OYCeaeWeTazTTadT3aWtzhoa0e61o3AcM8SSdyIgIiICIiAiIg//Z"/>
          <p:cNvSpPr>
            <a:spLocks noChangeAspect="1" noChangeArrowheads="1"/>
          </p:cNvSpPr>
          <p:nvPr/>
        </p:nvSpPr>
        <p:spPr bwMode="auto">
          <a:xfrm>
            <a:off x="63500" y="-15398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0273" y="2116437"/>
            <a:ext cx="2997180" cy="21766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65651" y="2014983"/>
            <a:ext cx="3266590" cy="1823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278827" y="2086423"/>
            <a:ext cx="1872208" cy="2340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 name="Rectangle 28"/>
          <p:cNvSpPr/>
          <p:nvPr/>
        </p:nvSpPr>
        <p:spPr>
          <a:xfrm>
            <a:off x="431642" y="4242017"/>
            <a:ext cx="7719393" cy="369332"/>
          </a:xfrm>
          <a:prstGeom prst="rect">
            <a:avLst/>
          </a:prstGeom>
        </p:spPr>
        <p:txBody>
          <a:bodyPr wrap="square">
            <a:spAutoFit/>
          </a:bodyPr>
          <a:lstStyle/>
          <a:p>
            <a:r>
              <a:rPr lang="en-GB" dirty="0">
                <a:solidFill>
                  <a:schemeClr val="accent6">
                    <a:lumMod val="75000"/>
                  </a:schemeClr>
                </a:solidFill>
                <a:latin typeface="Impact" pitchFamily="34" charset="0"/>
              </a:rPr>
              <a:t>Do you remember the rule?</a:t>
            </a:r>
          </a:p>
        </p:txBody>
      </p:sp>
      <p:pic>
        <p:nvPicPr>
          <p:cNvPr id="24" name="Picture 2" descr="http://www.yourdictionary.com/images/main.exclamation-point.jpg"/>
          <p:cNvPicPr>
            <a:picLocks noChangeAspect="1" noChangeArrowheads="1"/>
          </p:cNvPicPr>
          <p:nvPr/>
        </p:nvPicPr>
        <p:blipFill>
          <a:blip r:embed="rId14" cstate="print">
            <a:duotone>
              <a:schemeClr val="accent3">
                <a:shade val="45000"/>
                <a:satMod val="135000"/>
              </a:schemeClr>
              <a:prstClr val="white"/>
            </a:duotone>
            <a:extLst>
              <a:ext uri="{BEBA8EAE-BF5A-486C-A8C5-ECC9F3942E4B}">
                <a14:imgProps xmlns:a14="http://schemas.microsoft.com/office/drawing/2010/main">
                  <a14:imgLayer r:embed="rId15">
                    <a14:imgEffect>
                      <a14:artisticPlasticWrap/>
                    </a14:imgEffect>
                  </a14:imgLayer>
                </a14:imgProps>
              </a:ext>
              <a:ext uri="{28A0092B-C50C-407E-A947-70E740481C1C}">
                <a14:useLocalDpi xmlns:a14="http://schemas.microsoft.com/office/drawing/2010/main" val="0"/>
              </a:ext>
            </a:extLst>
          </a:blip>
          <a:srcRect/>
          <a:stretch>
            <a:fillRect/>
          </a:stretch>
        </p:blipFill>
        <p:spPr bwMode="auto">
          <a:xfrm rot="1753637">
            <a:off x="8218358" y="5477423"/>
            <a:ext cx="390074" cy="533101"/>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http://t0.gstatic.com/images?q=tbn:ANd9GcRulifBJQFeHf9uTB9zOgT7aVi0mWpqcuJvW4geQ0ysGX1leqaS">
            <a:hlinkClick r:id="rId16"/>
          </p:cNvPr>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028384" y="6071821"/>
            <a:ext cx="766952" cy="405497"/>
          </a:xfrm>
          <a:prstGeom prst="rect">
            <a:avLst/>
          </a:prstGeom>
          <a:noFill/>
          <a:ln>
            <a:noFill/>
          </a:ln>
        </p:spPr>
      </p:pic>
    </p:spTree>
    <p:extLst>
      <p:ext uri="{BB962C8B-B14F-4D97-AF65-F5344CB8AC3E}">
        <p14:creationId xmlns:p14="http://schemas.microsoft.com/office/powerpoint/2010/main" val="1591087226"/>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74" name="Picture 2"/>
          <p:cNvPicPr>
            <a:picLocks noChangeAspect="1" noChangeArrowheads="1"/>
          </p:cNvPicPr>
          <p:nvPr/>
        </p:nvPicPr>
        <p:blipFill>
          <a:blip r:embed="rId5">
            <a:extLst>
              <a:ext uri="{BEBA8EAE-BF5A-486C-A8C5-ECC9F3942E4B}">
                <a14:imgProps xmlns:a14="http://schemas.microsoft.com/office/drawing/2010/main">
                  <a14:imgLayer r:embed="rId6">
                    <a14:imgEffect>
                      <a14:artisticCrisscrossEtching/>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179512" y="1515074"/>
            <a:ext cx="8640960" cy="4938262"/>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Try out</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5" name="Rectangle 24"/>
          <p:cNvSpPr/>
          <p:nvPr/>
        </p:nvSpPr>
        <p:spPr>
          <a:xfrm>
            <a:off x="323528" y="1591979"/>
            <a:ext cx="8640961" cy="4462760"/>
          </a:xfrm>
          <a:prstGeom prst="rect">
            <a:avLst/>
          </a:prstGeom>
        </p:spPr>
        <p:txBody>
          <a:bodyPr wrap="square">
            <a:spAutoFit/>
          </a:bodyPr>
          <a:lstStyle/>
          <a:p>
            <a:r>
              <a:rPr lang="en-GB" sz="1600" dirty="0">
                <a:latin typeface="Impact" pitchFamily="34" charset="0"/>
              </a:rPr>
              <a:t>Block 1  :   Watch tutor led demo (in class or on video)</a:t>
            </a:r>
          </a:p>
          <a:p>
            <a:endParaRPr lang="en-GB" sz="1400" dirty="0">
              <a:latin typeface="Impact" pitchFamily="34" charset="0"/>
            </a:endParaRPr>
          </a:p>
          <a:p>
            <a:r>
              <a:rPr lang="en-GB" sz="1600" dirty="0">
                <a:latin typeface="Impact" pitchFamily="34" charset="0"/>
              </a:rPr>
              <a:t>Try these, 	1)  -11 is written as …………………………………………………………………..    2) -3 is bigger/smaller than 4</a:t>
            </a:r>
          </a:p>
          <a:p>
            <a:r>
              <a:rPr lang="en-GB" sz="1600" dirty="0">
                <a:latin typeface="Impact" pitchFamily="34" charset="0"/>
              </a:rPr>
              <a:t>3) -8 is bigger/smaller than 6        4) From smallest to largest, order these numbers    8,  -5,   12,  -2</a:t>
            </a:r>
          </a:p>
          <a:p>
            <a:endParaRPr lang="en-GB" sz="1400" dirty="0">
              <a:latin typeface="Impact" pitchFamily="34" charset="0"/>
            </a:endParaRPr>
          </a:p>
          <a:p>
            <a:endParaRPr lang="en-GB" sz="1400" dirty="0">
              <a:latin typeface="Impact" pitchFamily="34" charset="0"/>
            </a:endParaRPr>
          </a:p>
          <a:p>
            <a:r>
              <a:rPr lang="en-GB" sz="1600" dirty="0">
                <a:latin typeface="Impact" pitchFamily="34" charset="0"/>
              </a:rPr>
              <a:t>Block 2 :  Watch tutor led demo (in class or on video)</a:t>
            </a:r>
          </a:p>
          <a:p>
            <a:endParaRPr lang="en-GB" sz="1400" dirty="0">
              <a:latin typeface="Impact" pitchFamily="34" charset="0"/>
            </a:endParaRPr>
          </a:p>
          <a:p>
            <a:r>
              <a:rPr lang="en-GB" sz="1600" dirty="0">
                <a:latin typeface="Impact" pitchFamily="34" charset="0"/>
              </a:rPr>
              <a:t>Try these, 	5)  The difference between 7 and -9 is ………………………          6) -19 is ………………………… below 20</a:t>
            </a:r>
          </a:p>
          <a:p>
            <a:r>
              <a:rPr lang="en-GB" sz="1600" dirty="0">
                <a:latin typeface="Impact" pitchFamily="34" charset="0"/>
              </a:rPr>
              <a:t>7)   …………………………..is worth sixteen more than -4                   8)  50 and -25 are …………………………places away from each other</a:t>
            </a:r>
          </a:p>
          <a:p>
            <a:endParaRPr lang="en-GB" sz="1600" dirty="0">
              <a:latin typeface="Impact" pitchFamily="34" charset="0"/>
            </a:endParaRPr>
          </a:p>
          <a:p>
            <a:r>
              <a:rPr lang="en-GB" sz="1600" dirty="0">
                <a:latin typeface="Impact" pitchFamily="34" charset="0"/>
              </a:rPr>
              <a:t>Block 3 : Watch tutor led demo (in class or on video)</a:t>
            </a:r>
          </a:p>
          <a:p>
            <a:endParaRPr lang="en-GB" sz="1600" dirty="0">
              <a:latin typeface="Impact" pitchFamily="34" charset="0"/>
            </a:endParaRPr>
          </a:p>
          <a:p>
            <a:endParaRPr lang="en-GB" sz="1600" dirty="0">
              <a:latin typeface="Impact" pitchFamily="34" charset="0"/>
            </a:endParaRPr>
          </a:p>
          <a:p>
            <a:r>
              <a:rPr lang="en-GB" dirty="0">
                <a:latin typeface="Impact" pitchFamily="34" charset="0"/>
              </a:rPr>
              <a:t>Try these, 	9)  -2K is …………………... below -500                  10)  5M is above -700K by ?</a:t>
            </a:r>
          </a:p>
          <a:p>
            <a:r>
              <a:rPr lang="en-GB" dirty="0">
                <a:latin typeface="Impact" pitchFamily="34" charset="0"/>
              </a:rPr>
              <a:t>11)  9.6B is above -2.5B by …………………………         12)  -£2.3M  is written as </a:t>
            </a:r>
            <a:r>
              <a:rPr lang="en-GB" sz="1600" dirty="0">
                <a:latin typeface="Impact" pitchFamily="34" charset="0"/>
              </a:rPr>
              <a:t>…………………………………………………………………………………………..</a:t>
            </a:r>
          </a:p>
        </p:txBody>
      </p:sp>
      <p:pic>
        <p:nvPicPr>
          <p:cNvPr id="19"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24864" y="552033"/>
            <a:ext cx="606976" cy="572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Snip Diagonal Corner Rectangle 15"/>
          <p:cNvSpPr/>
          <p:nvPr/>
        </p:nvSpPr>
        <p:spPr>
          <a:xfrm>
            <a:off x="251520" y="1515074"/>
            <a:ext cx="4896544" cy="401758"/>
          </a:xfrm>
          <a:prstGeom prst="snip2DiagRect">
            <a:avLst>
              <a:gd name="adj1" fmla="val 32210"/>
              <a:gd name="adj2" fmla="val 375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0" name="Snip Diagonal Corner Rectangle 19"/>
          <p:cNvSpPr/>
          <p:nvPr/>
        </p:nvSpPr>
        <p:spPr>
          <a:xfrm>
            <a:off x="274034" y="2964093"/>
            <a:ext cx="4874029" cy="401758"/>
          </a:xfrm>
          <a:prstGeom prst="snip2DiagRect">
            <a:avLst>
              <a:gd name="adj1" fmla="val 32210"/>
              <a:gd name="adj2" fmla="val 375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1" name="Snip Diagonal Corner Rectangle 20"/>
          <p:cNvSpPr/>
          <p:nvPr/>
        </p:nvSpPr>
        <p:spPr>
          <a:xfrm>
            <a:off x="274034" y="4283375"/>
            <a:ext cx="4874029" cy="401758"/>
          </a:xfrm>
          <a:prstGeom prst="snip2DiagRect">
            <a:avLst>
              <a:gd name="adj1" fmla="val 32210"/>
              <a:gd name="adj2" fmla="val 375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nvGrpSpPr>
          <p:cNvPr id="23" name="Group 22"/>
          <p:cNvGrpSpPr/>
          <p:nvPr/>
        </p:nvGrpSpPr>
        <p:grpSpPr>
          <a:xfrm>
            <a:off x="109683" y="162059"/>
            <a:ext cx="785102" cy="1287384"/>
            <a:chOff x="354788" y="1300296"/>
            <a:chExt cx="2200987" cy="4532570"/>
          </a:xfrm>
        </p:grpSpPr>
        <p:pic>
          <p:nvPicPr>
            <p:cNvPr id="24" name="Picture 23"/>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6" name="Picture 25"/>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27"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1806" y="5733256"/>
            <a:ext cx="8836909"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DC86F69F-281E-4F91-A525-F2CFF79FE719}"/>
              </a:ext>
            </a:extLst>
          </p:cNvPr>
          <p:cNvSpPr/>
          <p:nvPr/>
        </p:nvSpPr>
        <p:spPr>
          <a:xfrm>
            <a:off x="109683" y="4221088"/>
            <a:ext cx="8710789" cy="19105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4F73AAAC-C8A5-4370-8DFD-8478DD9C0703}"/>
              </a:ext>
            </a:extLst>
          </p:cNvPr>
          <p:cNvSpPr/>
          <p:nvPr/>
        </p:nvSpPr>
        <p:spPr>
          <a:xfrm>
            <a:off x="5857635" y="4306089"/>
            <a:ext cx="2190664" cy="584775"/>
          </a:xfrm>
          <a:prstGeom prst="rect">
            <a:avLst/>
          </a:prstGeom>
          <a:noFill/>
        </p:spPr>
        <p:txBody>
          <a:bodyPr wrap="none" lIns="91440" tIns="45720" rIns="91440" bIns="45720">
            <a:spAutoFit/>
          </a:bodyPr>
          <a:lstStyle/>
          <a:p>
            <a:pPr algn="ctr"/>
            <a:r>
              <a:rPr lang="en-US" sz="3200" b="1" cap="none" spc="0" dirty="0">
                <a:ln w="22225">
                  <a:solidFill>
                    <a:schemeClr val="accent2"/>
                  </a:solidFill>
                  <a:prstDash val="solid"/>
                </a:ln>
                <a:solidFill>
                  <a:schemeClr val="accent2">
                    <a:lumMod val="40000"/>
                    <a:lumOff val="60000"/>
                  </a:schemeClr>
                </a:solidFill>
                <a:effectLst/>
              </a:rPr>
              <a:t>Level 2 only</a:t>
            </a:r>
          </a:p>
        </p:txBody>
      </p:sp>
    </p:spTree>
    <p:extLst>
      <p:ext uri="{BB962C8B-B14F-4D97-AF65-F5344CB8AC3E}">
        <p14:creationId xmlns:p14="http://schemas.microsoft.com/office/powerpoint/2010/main" val="1802806318"/>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Websites and links</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Rectangle 24"/>
          <p:cNvSpPr/>
          <p:nvPr/>
        </p:nvSpPr>
        <p:spPr>
          <a:xfrm>
            <a:off x="251397" y="1747359"/>
            <a:ext cx="4063605" cy="523220"/>
          </a:xfrm>
          <a:prstGeom prst="rect">
            <a:avLst/>
          </a:prstGeom>
        </p:spPr>
        <p:txBody>
          <a:bodyPr wrap="square">
            <a:spAutoFit/>
          </a:bodyPr>
          <a:lstStyle/>
          <a:p>
            <a:r>
              <a:rPr lang="en-GB" sz="1400" dirty="0">
                <a:latin typeface="Impact" pitchFamily="34" charset="0"/>
              </a:rPr>
              <a:t>Roll the dice, add and subtract small </a:t>
            </a:r>
            <a:r>
              <a:rPr lang="en-GB" sz="1400" dirty="0" err="1">
                <a:latin typeface="Impact" pitchFamily="34" charset="0"/>
              </a:rPr>
              <a:t>pos</a:t>
            </a:r>
            <a:r>
              <a:rPr lang="en-GB" sz="1400" dirty="0">
                <a:latin typeface="Impact" pitchFamily="34" charset="0"/>
              </a:rPr>
              <a:t> and </a:t>
            </a:r>
            <a:r>
              <a:rPr lang="en-GB" sz="1400" dirty="0" err="1">
                <a:latin typeface="Impact" pitchFamily="34" charset="0"/>
              </a:rPr>
              <a:t>neg</a:t>
            </a:r>
            <a:r>
              <a:rPr lang="en-GB" sz="1400" dirty="0">
                <a:latin typeface="Impact" pitchFamily="34" charset="0"/>
              </a:rPr>
              <a:t> numbers</a:t>
            </a:r>
          </a:p>
        </p:txBody>
      </p:sp>
      <p:pic>
        <p:nvPicPr>
          <p:cNvPr id="18"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9712" y="567704"/>
            <a:ext cx="606976" cy="572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sp>
        <p:nvSpPr>
          <p:cNvPr id="2" name="Rectangle 1"/>
          <p:cNvSpPr/>
          <p:nvPr/>
        </p:nvSpPr>
        <p:spPr>
          <a:xfrm>
            <a:off x="4069398" y="1683189"/>
            <a:ext cx="4572000" cy="523220"/>
          </a:xfrm>
          <a:prstGeom prst="rect">
            <a:avLst/>
          </a:prstGeom>
        </p:spPr>
        <p:txBody>
          <a:bodyPr>
            <a:spAutoFit/>
          </a:bodyPr>
          <a:lstStyle/>
          <a:p>
            <a:r>
              <a:rPr lang="en-GB" sz="1400" dirty="0">
                <a:hlinkClick r:id="rId10"/>
              </a:rPr>
              <a:t>http://nrich.maths.org/content/id/5911/ConnectThreePM.swf</a:t>
            </a:r>
            <a:endParaRPr lang="en-GB" sz="1400" dirty="0"/>
          </a:p>
        </p:txBody>
      </p:sp>
      <p:sp>
        <p:nvSpPr>
          <p:cNvPr id="6" name="Rectangle 5"/>
          <p:cNvSpPr/>
          <p:nvPr/>
        </p:nvSpPr>
        <p:spPr>
          <a:xfrm>
            <a:off x="4069398" y="2348880"/>
            <a:ext cx="4572000" cy="523220"/>
          </a:xfrm>
          <a:prstGeom prst="rect">
            <a:avLst/>
          </a:prstGeom>
        </p:spPr>
        <p:txBody>
          <a:bodyPr>
            <a:spAutoFit/>
          </a:bodyPr>
          <a:lstStyle/>
          <a:p>
            <a:r>
              <a:rPr lang="en-GB" sz="1400" dirty="0">
                <a:hlinkClick r:id="rId11"/>
              </a:rPr>
              <a:t>http://www.bbc.co.uk/bitesize/ks3/maths/number/negative_numbers/activity/</a:t>
            </a:r>
            <a:endParaRPr lang="en-GB" sz="1400" dirty="0"/>
          </a:p>
        </p:txBody>
      </p:sp>
      <p:sp>
        <p:nvSpPr>
          <p:cNvPr id="19" name="Rectangle 18"/>
          <p:cNvSpPr/>
          <p:nvPr/>
        </p:nvSpPr>
        <p:spPr>
          <a:xfrm>
            <a:off x="251396" y="2439188"/>
            <a:ext cx="4063605" cy="523220"/>
          </a:xfrm>
          <a:prstGeom prst="rect">
            <a:avLst/>
          </a:prstGeom>
        </p:spPr>
        <p:txBody>
          <a:bodyPr wrap="square">
            <a:spAutoFit/>
          </a:bodyPr>
          <a:lstStyle/>
          <a:p>
            <a:r>
              <a:rPr lang="en-GB" sz="1400" dirty="0">
                <a:latin typeface="Impact" pitchFamily="34" charset="0"/>
              </a:rPr>
              <a:t>Use a number line to help solve sums involving negative numbers</a:t>
            </a:r>
          </a:p>
        </p:txBody>
      </p:sp>
      <p:sp>
        <p:nvSpPr>
          <p:cNvPr id="4" name="Rectangle 3"/>
          <p:cNvSpPr/>
          <p:nvPr/>
        </p:nvSpPr>
        <p:spPr>
          <a:xfrm>
            <a:off x="4104995" y="2974250"/>
            <a:ext cx="4806280" cy="307777"/>
          </a:xfrm>
          <a:prstGeom prst="rect">
            <a:avLst/>
          </a:prstGeom>
        </p:spPr>
        <p:txBody>
          <a:bodyPr wrap="square">
            <a:spAutoFit/>
          </a:bodyPr>
          <a:lstStyle/>
          <a:p>
            <a:r>
              <a:rPr lang="en-GB" sz="1400" dirty="0">
                <a:hlinkClick r:id="rId12"/>
              </a:rPr>
              <a:t>http://www.mymaths.co.uk/samples/sampleBoosterFour.swf</a:t>
            </a:r>
            <a:endParaRPr lang="en-GB" sz="1400" dirty="0"/>
          </a:p>
        </p:txBody>
      </p:sp>
      <p:sp>
        <p:nvSpPr>
          <p:cNvPr id="21" name="Rectangle 20"/>
          <p:cNvSpPr/>
          <p:nvPr/>
        </p:nvSpPr>
        <p:spPr>
          <a:xfrm>
            <a:off x="251398" y="3005208"/>
            <a:ext cx="3853598" cy="523220"/>
          </a:xfrm>
          <a:prstGeom prst="rect">
            <a:avLst/>
          </a:prstGeom>
        </p:spPr>
        <p:txBody>
          <a:bodyPr wrap="square">
            <a:spAutoFit/>
          </a:bodyPr>
          <a:lstStyle/>
          <a:p>
            <a:r>
              <a:rPr lang="en-GB" sz="1400" dirty="0">
                <a:latin typeface="Impact" pitchFamily="34" charset="0"/>
              </a:rPr>
              <a:t>Play against the computer to score higher, choose positive or negative numbers -10 to 10</a:t>
            </a:r>
          </a:p>
        </p:txBody>
      </p:sp>
      <p:sp>
        <p:nvSpPr>
          <p:cNvPr id="7" name="Rectangle 6"/>
          <p:cNvSpPr/>
          <p:nvPr/>
        </p:nvSpPr>
        <p:spPr>
          <a:xfrm>
            <a:off x="4104996" y="3697347"/>
            <a:ext cx="4572000" cy="523220"/>
          </a:xfrm>
          <a:prstGeom prst="rect">
            <a:avLst/>
          </a:prstGeom>
        </p:spPr>
        <p:txBody>
          <a:bodyPr>
            <a:spAutoFit/>
          </a:bodyPr>
          <a:lstStyle/>
          <a:p>
            <a:r>
              <a:rPr lang="en-GB" sz="1400" dirty="0">
                <a:hlinkClick r:id="rId13"/>
              </a:rPr>
              <a:t>http://themathgames.com/our-games/arithmetic-games/order-positive-negative-integers/</a:t>
            </a:r>
            <a:endParaRPr lang="en-GB" sz="1400" dirty="0"/>
          </a:p>
        </p:txBody>
      </p:sp>
      <p:sp>
        <p:nvSpPr>
          <p:cNvPr id="22" name="Rectangle 21"/>
          <p:cNvSpPr/>
          <p:nvPr/>
        </p:nvSpPr>
        <p:spPr>
          <a:xfrm>
            <a:off x="281652" y="3725783"/>
            <a:ext cx="3853598" cy="523220"/>
          </a:xfrm>
          <a:prstGeom prst="rect">
            <a:avLst/>
          </a:prstGeom>
        </p:spPr>
        <p:txBody>
          <a:bodyPr wrap="square">
            <a:spAutoFit/>
          </a:bodyPr>
          <a:lstStyle/>
          <a:p>
            <a:r>
              <a:rPr lang="en-GB" sz="1400" dirty="0">
                <a:latin typeface="Impact" pitchFamily="34" charset="0"/>
              </a:rPr>
              <a:t>Click on the balls in the correct order  to practice ordering positive and negative numbers</a:t>
            </a:r>
          </a:p>
        </p:txBody>
      </p:sp>
      <p:sp>
        <p:nvSpPr>
          <p:cNvPr id="8" name="Rectangle 7"/>
          <p:cNvSpPr/>
          <p:nvPr/>
        </p:nvSpPr>
        <p:spPr>
          <a:xfrm>
            <a:off x="4104996" y="4472825"/>
            <a:ext cx="4572000" cy="307777"/>
          </a:xfrm>
          <a:prstGeom prst="rect">
            <a:avLst/>
          </a:prstGeom>
        </p:spPr>
        <p:txBody>
          <a:bodyPr>
            <a:spAutoFit/>
          </a:bodyPr>
          <a:lstStyle/>
          <a:p>
            <a:r>
              <a:rPr lang="en-GB" sz="1400" dirty="0">
                <a:hlinkClick r:id="rId14"/>
              </a:rPr>
              <a:t>http://www.mathsisfun.com/numbers/casey-runner.html</a:t>
            </a:r>
            <a:endParaRPr lang="en-GB" sz="1400" dirty="0"/>
          </a:p>
        </p:txBody>
      </p:sp>
      <p:sp>
        <p:nvSpPr>
          <p:cNvPr id="23" name="Rectangle 22"/>
          <p:cNvSpPr/>
          <p:nvPr/>
        </p:nvSpPr>
        <p:spPr>
          <a:xfrm>
            <a:off x="297200" y="4448907"/>
            <a:ext cx="3853598" cy="523220"/>
          </a:xfrm>
          <a:prstGeom prst="rect">
            <a:avLst/>
          </a:prstGeom>
        </p:spPr>
        <p:txBody>
          <a:bodyPr wrap="square">
            <a:spAutoFit/>
          </a:bodyPr>
          <a:lstStyle/>
          <a:p>
            <a:r>
              <a:rPr lang="en-GB" sz="1400" dirty="0">
                <a:latin typeface="Impact" pitchFamily="34" charset="0"/>
              </a:rPr>
              <a:t>Use the runner to visualise moving in the positive or negative direction</a:t>
            </a:r>
          </a:p>
        </p:txBody>
      </p:sp>
      <p:sp>
        <p:nvSpPr>
          <p:cNvPr id="9" name="Rectangle 8"/>
          <p:cNvSpPr/>
          <p:nvPr/>
        </p:nvSpPr>
        <p:spPr>
          <a:xfrm>
            <a:off x="4167587" y="4989316"/>
            <a:ext cx="4572000" cy="523220"/>
          </a:xfrm>
          <a:prstGeom prst="rect">
            <a:avLst/>
          </a:prstGeom>
        </p:spPr>
        <p:txBody>
          <a:bodyPr>
            <a:spAutoFit/>
          </a:bodyPr>
          <a:lstStyle/>
          <a:p>
            <a:r>
              <a:rPr lang="en-GB" sz="1400" dirty="0">
                <a:hlinkClick r:id="rId15"/>
              </a:rPr>
              <a:t>http://www.wmnet.org.uk/wmnet/custom/files_uploaded/uploaded_resources/851/Higher&amp;Lower-Reveal&amp;Orderv4.swf</a:t>
            </a:r>
            <a:endParaRPr lang="en-GB" sz="1400" dirty="0"/>
          </a:p>
        </p:txBody>
      </p:sp>
      <p:sp>
        <p:nvSpPr>
          <p:cNvPr id="26" name="Rectangle 25"/>
          <p:cNvSpPr/>
          <p:nvPr/>
        </p:nvSpPr>
        <p:spPr>
          <a:xfrm>
            <a:off x="336871" y="5020848"/>
            <a:ext cx="3853598" cy="523220"/>
          </a:xfrm>
          <a:prstGeom prst="rect">
            <a:avLst/>
          </a:prstGeom>
        </p:spPr>
        <p:txBody>
          <a:bodyPr wrap="square">
            <a:spAutoFit/>
          </a:bodyPr>
          <a:lstStyle/>
          <a:p>
            <a:r>
              <a:rPr lang="en-GB" sz="1400" dirty="0">
                <a:latin typeface="Impact" pitchFamily="34" charset="0"/>
              </a:rPr>
              <a:t>Simple negative number ordering game with numbers from -10 to +10</a:t>
            </a:r>
          </a:p>
        </p:txBody>
      </p:sp>
      <p:sp>
        <p:nvSpPr>
          <p:cNvPr id="10" name="Rectangle 9"/>
          <p:cNvSpPr/>
          <p:nvPr/>
        </p:nvSpPr>
        <p:spPr>
          <a:xfrm>
            <a:off x="4160615" y="5661248"/>
            <a:ext cx="4572000" cy="523220"/>
          </a:xfrm>
          <a:prstGeom prst="rect">
            <a:avLst/>
          </a:prstGeom>
        </p:spPr>
        <p:txBody>
          <a:bodyPr>
            <a:spAutoFit/>
          </a:bodyPr>
          <a:lstStyle/>
          <a:p>
            <a:r>
              <a:rPr lang="en-GB" sz="1400" dirty="0">
                <a:hlinkClick r:id="rId16"/>
              </a:rPr>
              <a:t>http://www.ictgames.com/numberlineJumpMaker/index.html</a:t>
            </a:r>
            <a:endParaRPr lang="en-GB" sz="1400" dirty="0"/>
          </a:p>
        </p:txBody>
      </p:sp>
      <p:sp>
        <p:nvSpPr>
          <p:cNvPr id="27" name="Rectangle 26"/>
          <p:cNvSpPr/>
          <p:nvPr/>
        </p:nvSpPr>
        <p:spPr>
          <a:xfrm>
            <a:off x="336871" y="5661248"/>
            <a:ext cx="3853598" cy="523220"/>
          </a:xfrm>
          <a:prstGeom prst="rect">
            <a:avLst/>
          </a:prstGeom>
        </p:spPr>
        <p:txBody>
          <a:bodyPr wrap="square">
            <a:spAutoFit/>
          </a:bodyPr>
          <a:lstStyle/>
          <a:p>
            <a:r>
              <a:rPr lang="en-GB" sz="1400" dirty="0">
                <a:latin typeface="Impact" pitchFamily="34" charset="0"/>
              </a:rPr>
              <a:t>Use of a number line and ‘jumps’ left and right to visualise moving in </a:t>
            </a:r>
            <a:r>
              <a:rPr lang="en-GB" sz="1400" dirty="0" err="1">
                <a:latin typeface="Impact" pitchFamily="34" charset="0"/>
              </a:rPr>
              <a:t>neg</a:t>
            </a:r>
            <a:r>
              <a:rPr lang="en-GB" sz="1400" dirty="0">
                <a:latin typeface="Impact" pitchFamily="34" charset="0"/>
              </a:rPr>
              <a:t> and </a:t>
            </a:r>
            <a:r>
              <a:rPr lang="en-GB" sz="1400" dirty="0" err="1">
                <a:latin typeface="Impact" pitchFamily="34" charset="0"/>
              </a:rPr>
              <a:t>pos</a:t>
            </a:r>
            <a:r>
              <a:rPr lang="en-GB" sz="1400" dirty="0">
                <a:latin typeface="Impact" pitchFamily="34" charset="0"/>
              </a:rPr>
              <a:t> directions</a:t>
            </a:r>
          </a:p>
        </p:txBody>
      </p:sp>
      <p:pic>
        <p:nvPicPr>
          <p:cNvPr id="29" name="Picture 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11806" y="6184468"/>
            <a:ext cx="8836909" cy="340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3335511"/>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Exploratory Activity A</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Rectangle 24"/>
          <p:cNvSpPr/>
          <p:nvPr/>
        </p:nvSpPr>
        <p:spPr>
          <a:xfrm>
            <a:off x="724419" y="1556792"/>
            <a:ext cx="4063605" cy="369332"/>
          </a:xfrm>
          <a:prstGeom prst="rect">
            <a:avLst/>
          </a:prstGeom>
        </p:spPr>
        <p:txBody>
          <a:bodyPr wrap="square">
            <a:spAutoFit/>
          </a:bodyPr>
          <a:lstStyle/>
          <a:p>
            <a:r>
              <a:rPr lang="en-GB" dirty="0">
                <a:latin typeface="Impact" pitchFamily="34" charset="0"/>
              </a:rPr>
              <a:t>Y</a:t>
            </a:r>
          </a:p>
        </p:txBody>
      </p:sp>
      <p:pic>
        <p:nvPicPr>
          <p:cNvPr id="18"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7704" y="579427"/>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1027" name="Picture 3"/>
          <p:cNvPicPr>
            <a:picLocks noChangeAspect="1" noChangeArrowheads="1"/>
          </p:cNvPicPr>
          <p:nvPr/>
        </p:nvPicPr>
        <p:blipFill>
          <a:blip r:embed="rId10">
            <a:extLst>
              <a:ext uri="{BEBA8EAE-BF5A-486C-A8C5-ECC9F3942E4B}">
                <a14:imgProps xmlns:a14="http://schemas.microsoft.com/office/drawing/2010/main">
                  <a14:imgLayer r:embed="rId11">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179512" y="1479999"/>
            <a:ext cx="8496944" cy="4995555"/>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59102" y="1661112"/>
            <a:ext cx="6038850" cy="4781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871160" y="1926124"/>
            <a:ext cx="923925"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14">
            <a:extLst>
              <a:ext uri="{BEBA8EAE-BF5A-486C-A8C5-ECC9F3942E4B}">
                <a14:imgProps xmlns:a14="http://schemas.microsoft.com/office/drawing/2010/main">
                  <a14:imgLayer r:embed="rId15">
                    <a14:imgEffect>
                      <a14:artisticPlasticWrap/>
                    </a14:imgEffect>
                  </a14:imgLayer>
                </a14:imgProps>
              </a:ext>
              <a:ext uri="{28A0092B-C50C-407E-A947-70E740481C1C}">
                <a14:useLocalDpi xmlns:a14="http://schemas.microsoft.com/office/drawing/2010/main" val="0"/>
              </a:ext>
            </a:extLst>
          </a:blip>
          <a:srcRect/>
          <a:stretch>
            <a:fillRect/>
          </a:stretch>
        </p:blipFill>
        <p:spPr bwMode="auto">
          <a:xfrm>
            <a:off x="200338" y="1741458"/>
            <a:ext cx="1358764" cy="4038600"/>
          </a:xfrm>
          <a:prstGeom prst="rect">
            <a:avLst/>
          </a:prstGeom>
          <a:noFill/>
          <a:ln>
            <a:noFill/>
          </a:ln>
          <a:effectLst>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2"/>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rot="20913393">
            <a:off x="7407597" y="134362"/>
            <a:ext cx="1296867" cy="18189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3335511"/>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Exploratory Activity B</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Rectangle 24"/>
          <p:cNvSpPr/>
          <p:nvPr/>
        </p:nvSpPr>
        <p:spPr>
          <a:xfrm>
            <a:off x="724419" y="1556792"/>
            <a:ext cx="4063605" cy="369332"/>
          </a:xfrm>
          <a:prstGeom prst="rect">
            <a:avLst/>
          </a:prstGeom>
        </p:spPr>
        <p:txBody>
          <a:bodyPr wrap="square">
            <a:spAutoFit/>
          </a:bodyPr>
          <a:lstStyle/>
          <a:p>
            <a:r>
              <a:rPr lang="en-GB" dirty="0">
                <a:latin typeface="Impact" pitchFamily="34" charset="0"/>
              </a:rPr>
              <a:t>Y</a:t>
            </a:r>
          </a:p>
        </p:txBody>
      </p:sp>
      <p:pic>
        <p:nvPicPr>
          <p:cNvPr id="18"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7704" y="579427"/>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19" name="Picture 3"/>
          <p:cNvPicPr>
            <a:picLocks noChangeAspect="1" noChangeArrowheads="1"/>
          </p:cNvPicPr>
          <p:nvPr/>
        </p:nvPicPr>
        <p:blipFill>
          <a:blip r:embed="rId10">
            <a:extLst>
              <a:ext uri="{BEBA8EAE-BF5A-486C-A8C5-ECC9F3942E4B}">
                <a14:imgProps xmlns:a14="http://schemas.microsoft.com/office/drawing/2010/main">
                  <a14:imgLayer r:embed="rId11">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179512" y="1479999"/>
            <a:ext cx="8496944" cy="4995555"/>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p:cNvSpPr txBox="1"/>
          <p:nvPr/>
        </p:nvSpPr>
        <p:spPr>
          <a:xfrm>
            <a:off x="1907704" y="1449443"/>
            <a:ext cx="5173398" cy="523220"/>
          </a:xfrm>
          <a:prstGeom prst="rect">
            <a:avLst/>
          </a:prstGeom>
          <a:noFill/>
        </p:spPr>
        <p:txBody>
          <a:bodyPr wrap="square" rtlCol="0">
            <a:spAutoFit/>
          </a:bodyPr>
          <a:lstStyle/>
          <a:p>
            <a:r>
              <a:rPr lang="en-GB" sz="2800" dirty="0">
                <a:latin typeface="Impact" pitchFamily="34" charset="0"/>
              </a:rPr>
              <a:t>Negative Number Board game </a:t>
            </a:r>
          </a:p>
        </p:txBody>
      </p:sp>
      <p:pic>
        <p:nvPicPr>
          <p:cNvPr id="4098"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4419" y="1985726"/>
            <a:ext cx="7518790" cy="4067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3961608"/>
            <a:ext cx="2339751" cy="261067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3"/>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1015875">
            <a:off x="7110524" y="182287"/>
            <a:ext cx="1602651" cy="22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3335511"/>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Exploratory Activity C</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Rectangle 24"/>
          <p:cNvSpPr/>
          <p:nvPr/>
        </p:nvSpPr>
        <p:spPr>
          <a:xfrm>
            <a:off x="724419" y="1556792"/>
            <a:ext cx="4063605" cy="369332"/>
          </a:xfrm>
          <a:prstGeom prst="rect">
            <a:avLst/>
          </a:prstGeom>
        </p:spPr>
        <p:txBody>
          <a:bodyPr wrap="square">
            <a:spAutoFit/>
          </a:bodyPr>
          <a:lstStyle/>
          <a:p>
            <a:r>
              <a:rPr lang="en-GB" dirty="0">
                <a:latin typeface="Impact" pitchFamily="34" charset="0"/>
              </a:rPr>
              <a:t>Y</a:t>
            </a:r>
          </a:p>
        </p:txBody>
      </p:sp>
      <p:pic>
        <p:nvPicPr>
          <p:cNvPr id="18"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7704" y="579427"/>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19" name="Picture 3"/>
          <p:cNvPicPr>
            <a:picLocks noChangeAspect="1" noChangeArrowheads="1"/>
          </p:cNvPicPr>
          <p:nvPr/>
        </p:nvPicPr>
        <p:blipFill>
          <a:blip r:embed="rId10">
            <a:extLst>
              <a:ext uri="{BEBA8EAE-BF5A-486C-A8C5-ECC9F3942E4B}">
                <a14:imgProps xmlns:a14="http://schemas.microsoft.com/office/drawing/2010/main">
                  <a14:imgLayer r:embed="rId11">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179512" y="1479999"/>
            <a:ext cx="8496944" cy="4995555"/>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p:cNvSpPr txBox="1"/>
          <p:nvPr/>
        </p:nvSpPr>
        <p:spPr>
          <a:xfrm>
            <a:off x="1907704" y="1449443"/>
            <a:ext cx="5173398" cy="523220"/>
          </a:xfrm>
          <a:prstGeom prst="rect">
            <a:avLst/>
          </a:prstGeom>
          <a:noFill/>
        </p:spPr>
        <p:txBody>
          <a:bodyPr wrap="square" rtlCol="0">
            <a:spAutoFit/>
          </a:bodyPr>
          <a:lstStyle/>
          <a:p>
            <a:r>
              <a:rPr lang="en-GB" sz="2800" dirty="0">
                <a:latin typeface="Impact" pitchFamily="34" charset="0"/>
              </a:rPr>
              <a:t>Negative Number Investigation </a:t>
            </a:r>
          </a:p>
        </p:txBody>
      </p:sp>
      <p:pic>
        <p:nvPicPr>
          <p:cNvPr id="3074"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51720" y="1533255"/>
            <a:ext cx="6840760" cy="3938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val 1"/>
          <p:cNvSpPr/>
          <p:nvPr/>
        </p:nvSpPr>
        <p:spPr>
          <a:xfrm>
            <a:off x="6408204" y="2492896"/>
            <a:ext cx="216024" cy="21602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2951820" y="3717032"/>
            <a:ext cx="216024" cy="21602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4896036" y="4581128"/>
            <a:ext cx="216024" cy="21602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2330009" y="2718583"/>
            <a:ext cx="216024" cy="21602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4319972" y="2629027"/>
            <a:ext cx="216024" cy="21602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7344308" y="3121283"/>
            <a:ext cx="216024" cy="21602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Arrow Connector 5"/>
          <p:cNvCxnSpPr/>
          <p:nvPr/>
        </p:nvCxnSpPr>
        <p:spPr>
          <a:xfrm flipV="1">
            <a:off x="2663788" y="2826595"/>
            <a:ext cx="1584176" cy="18456"/>
          </a:xfrm>
          <a:prstGeom prst="straightConnector1">
            <a:avLst/>
          </a:prstGeom>
          <a:ln>
            <a:headEnd type="arrow"/>
            <a:tailEnd type="arrow"/>
          </a:ln>
        </p:spPr>
        <p:style>
          <a:lnRef idx="3">
            <a:schemeClr val="accent2"/>
          </a:lnRef>
          <a:fillRef idx="0">
            <a:schemeClr val="accent2"/>
          </a:fillRef>
          <a:effectRef idx="2">
            <a:schemeClr val="accent2"/>
          </a:effectRef>
          <a:fontRef idx="minor">
            <a:schemeClr val="tx1"/>
          </a:fontRef>
        </p:style>
      </p:cxnSp>
      <p:cxnSp>
        <p:nvCxnSpPr>
          <p:cNvPr id="28" name="Straight Arrow Connector 27"/>
          <p:cNvCxnSpPr/>
          <p:nvPr/>
        </p:nvCxnSpPr>
        <p:spPr>
          <a:xfrm flipV="1">
            <a:off x="3208995" y="2934607"/>
            <a:ext cx="1191369" cy="782426"/>
          </a:xfrm>
          <a:prstGeom prst="straightConnector1">
            <a:avLst/>
          </a:prstGeom>
          <a:ln>
            <a:headEnd type="arrow"/>
            <a:tailEnd type="arrow"/>
          </a:ln>
        </p:spPr>
        <p:style>
          <a:lnRef idx="3">
            <a:schemeClr val="accent2"/>
          </a:lnRef>
          <a:fillRef idx="0">
            <a:schemeClr val="accent2"/>
          </a:fillRef>
          <a:effectRef idx="2">
            <a:schemeClr val="accent2"/>
          </a:effectRef>
          <a:fontRef idx="minor">
            <a:schemeClr val="tx1"/>
          </a:fontRef>
        </p:style>
      </p:cxnSp>
      <p:cxnSp>
        <p:nvCxnSpPr>
          <p:cNvPr id="29" name="Straight Arrow Connector 28"/>
          <p:cNvCxnSpPr/>
          <p:nvPr/>
        </p:nvCxnSpPr>
        <p:spPr>
          <a:xfrm flipH="1" flipV="1">
            <a:off x="4552764" y="2996953"/>
            <a:ext cx="451284" cy="1584175"/>
          </a:xfrm>
          <a:prstGeom prst="straightConnector1">
            <a:avLst/>
          </a:prstGeom>
          <a:ln>
            <a:headEnd type="arrow"/>
            <a:tailEnd type="arrow"/>
          </a:ln>
        </p:spPr>
        <p:style>
          <a:lnRef idx="3">
            <a:schemeClr val="accent2"/>
          </a:lnRef>
          <a:fillRef idx="0">
            <a:schemeClr val="accent2"/>
          </a:fillRef>
          <a:effectRef idx="2">
            <a:schemeClr val="accent2"/>
          </a:effectRef>
          <a:fontRef idx="minor">
            <a:schemeClr val="tx1"/>
          </a:fontRef>
        </p:style>
      </p:cxnSp>
      <p:cxnSp>
        <p:nvCxnSpPr>
          <p:cNvPr id="32" name="Straight Arrow Connector 31"/>
          <p:cNvCxnSpPr/>
          <p:nvPr/>
        </p:nvCxnSpPr>
        <p:spPr>
          <a:xfrm flipV="1">
            <a:off x="5112060" y="2752066"/>
            <a:ext cx="1405045" cy="1829062"/>
          </a:xfrm>
          <a:prstGeom prst="straightConnector1">
            <a:avLst/>
          </a:prstGeom>
          <a:ln>
            <a:headEnd type="arrow"/>
            <a:tailEnd type="arrow"/>
          </a:ln>
        </p:spPr>
        <p:style>
          <a:lnRef idx="3">
            <a:schemeClr val="accent2"/>
          </a:lnRef>
          <a:fillRef idx="0">
            <a:schemeClr val="accent2"/>
          </a:fillRef>
          <a:effectRef idx="2">
            <a:schemeClr val="accent2"/>
          </a:effectRef>
          <a:fontRef idx="minor">
            <a:schemeClr val="tx1"/>
          </a:fontRef>
        </p:style>
      </p:cxnSp>
      <p:cxnSp>
        <p:nvCxnSpPr>
          <p:cNvPr id="34" name="Straight Arrow Connector 33"/>
          <p:cNvCxnSpPr/>
          <p:nvPr/>
        </p:nvCxnSpPr>
        <p:spPr>
          <a:xfrm flipH="1" flipV="1">
            <a:off x="6624228" y="2752066"/>
            <a:ext cx="720080" cy="369217"/>
          </a:xfrm>
          <a:prstGeom prst="straightConnector1">
            <a:avLst/>
          </a:prstGeom>
          <a:ln>
            <a:headEnd type="arrow"/>
            <a:tailEnd type="arrow"/>
          </a:ln>
        </p:spPr>
        <p:style>
          <a:lnRef idx="3">
            <a:schemeClr val="accent2"/>
          </a:lnRef>
          <a:fillRef idx="0">
            <a:schemeClr val="accent2"/>
          </a:fillRef>
          <a:effectRef idx="2">
            <a:schemeClr val="accent2"/>
          </a:effectRef>
          <a:fontRef idx="minor">
            <a:schemeClr val="tx1"/>
          </a:fontRef>
        </p:style>
      </p:cxnSp>
      <p:cxnSp>
        <p:nvCxnSpPr>
          <p:cNvPr id="37" name="Straight Arrow Connector 36"/>
          <p:cNvCxnSpPr/>
          <p:nvPr/>
        </p:nvCxnSpPr>
        <p:spPr>
          <a:xfrm flipV="1">
            <a:off x="3208995" y="2600908"/>
            <a:ext cx="3127201" cy="1224136"/>
          </a:xfrm>
          <a:prstGeom prst="straightConnector1">
            <a:avLst/>
          </a:prstGeom>
          <a:ln>
            <a:headEnd type="arrow"/>
            <a:tailEnd type="arrow"/>
          </a:ln>
        </p:spPr>
        <p:style>
          <a:lnRef idx="3">
            <a:schemeClr val="accent2"/>
          </a:lnRef>
          <a:fillRef idx="0">
            <a:schemeClr val="accent2"/>
          </a:fillRef>
          <a:effectRef idx="2">
            <a:schemeClr val="accent2"/>
          </a:effectRef>
          <a:fontRef idx="minor">
            <a:schemeClr val="tx1"/>
          </a:fontRef>
        </p:style>
      </p:cxnSp>
      <p:sp>
        <p:nvSpPr>
          <p:cNvPr id="40" name="TextBox 39"/>
          <p:cNvSpPr txBox="1"/>
          <p:nvPr/>
        </p:nvSpPr>
        <p:spPr>
          <a:xfrm>
            <a:off x="298702" y="4077072"/>
            <a:ext cx="5173398" cy="1815882"/>
          </a:xfrm>
          <a:prstGeom prst="rect">
            <a:avLst/>
          </a:prstGeom>
          <a:solidFill>
            <a:schemeClr val="accent1">
              <a:lumMod val="20000"/>
              <a:lumOff val="80000"/>
            </a:schemeClr>
          </a:solidFill>
        </p:spPr>
        <p:txBody>
          <a:bodyPr wrap="square" rtlCol="0">
            <a:spAutoFit/>
          </a:bodyPr>
          <a:lstStyle/>
          <a:p>
            <a:r>
              <a:rPr lang="en-GB" sz="2800" dirty="0">
                <a:latin typeface="Impact" pitchFamily="34" charset="0"/>
              </a:rPr>
              <a:t>Take the location cards</a:t>
            </a:r>
          </a:p>
          <a:p>
            <a:endParaRPr lang="en-GB" sz="2800" dirty="0">
              <a:latin typeface="Impact" pitchFamily="34" charset="0"/>
            </a:endParaRPr>
          </a:p>
          <a:p>
            <a:r>
              <a:rPr lang="en-GB" sz="2800" dirty="0">
                <a:latin typeface="Impact" pitchFamily="34" charset="0"/>
              </a:rPr>
              <a:t>Find the temperature differences between the cities</a:t>
            </a:r>
          </a:p>
        </p:txBody>
      </p:sp>
      <p:pic>
        <p:nvPicPr>
          <p:cNvPr id="31"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1062454">
            <a:off x="7153199" y="228600"/>
            <a:ext cx="1570648" cy="22023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97898185"/>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Exploratory Activity D</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Rectangle 24"/>
          <p:cNvSpPr/>
          <p:nvPr/>
        </p:nvSpPr>
        <p:spPr>
          <a:xfrm>
            <a:off x="724419" y="1556792"/>
            <a:ext cx="4063605" cy="369332"/>
          </a:xfrm>
          <a:prstGeom prst="rect">
            <a:avLst/>
          </a:prstGeom>
        </p:spPr>
        <p:txBody>
          <a:bodyPr wrap="square">
            <a:spAutoFit/>
          </a:bodyPr>
          <a:lstStyle/>
          <a:p>
            <a:r>
              <a:rPr lang="en-GB" dirty="0">
                <a:latin typeface="Impact" pitchFamily="34" charset="0"/>
              </a:rPr>
              <a:t>Y</a:t>
            </a:r>
          </a:p>
        </p:txBody>
      </p:sp>
      <p:pic>
        <p:nvPicPr>
          <p:cNvPr id="18"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7704" y="579427"/>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19" name="Picture 3"/>
          <p:cNvPicPr>
            <a:picLocks noChangeAspect="1" noChangeArrowheads="1"/>
          </p:cNvPicPr>
          <p:nvPr/>
        </p:nvPicPr>
        <p:blipFill>
          <a:blip r:embed="rId10">
            <a:extLst>
              <a:ext uri="{BEBA8EAE-BF5A-486C-A8C5-ECC9F3942E4B}">
                <a14:imgProps xmlns:a14="http://schemas.microsoft.com/office/drawing/2010/main">
                  <a14:imgLayer r:embed="rId11">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179512" y="1479999"/>
            <a:ext cx="8496944" cy="4995555"/>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p:cNvSpPr txBox="1"/>
          <p:nvPr/>
        </p:nvSpPr>
        <p:spPr>
          <a:xfrm>
            <a:off x="668641" y="1670843"/>
            <a:ext cx="6541550" cy="523220"/>
          </a:xfrm>
          <a:prstGeom prst="rect">
            <a:avLst/>
          </a:prstGeom>
          <a:noFill/>
        </p:spPr>
        <p:txBody>
          <a:bodyPr wrap="square" rtlCol="0">
            <a:spAutoFit/>
          </a:bodyPr>
          <a:lstStyle/>
          <a:p>
            <a:r>
              <a:rPr lang="en-GB" sz="2800" dirty="0">
                <a:latin typeface="Impact" pitchFamily="34" charset="0"/>
              </a:rPr>
              <a:t>Negative Numbers on a Thermometer</a:t>
            </a:r>
          </a:p>
        </p:txBody>
      </p:sp>
      <p:pic>
        <p:nvPicPr>
          <p:cNvPr id="4098"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49744" y="2144273"/>
            <a:ext cx="4389031" cy="4331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Box 21"/>
          <p:cNvSpPr txBox="1"/>
          <p:nvPr/>
        </p:nvSpPr>
        <p:spPr>
          <a:xfrm>
            <a:off x="250839" y="2636912"/>
            <a:ext cx="1898905" cy="3416320"/>
          </a:xfrm>
          <a:prstGeom prst="rect">
            <a:avLst/>
          </a:prstGeom>
          <a:noFill/>
        </p:spPr>
        <p:txBody>
          <a:bodyPr wrap="square" rtlCol="0">
            <a:spAutoFit/>
          </a:bodyPr>
          <a:lstStyle/>
          <a:p>
            <a:r>
              <a:rPr lang="en-GB" sz="2400" dirty="0">
                <a:latin typeface="Impact" pitchFamily="34" charset="0"/>
              </a:rPr>
              <a:t>Use the number sheets </a:t>
            </a:r>
          </a:p>
          <a:p>
            <a:endParaRPr lang="en-GB" sz="2400" dirty="0">
              <a:latin typeface="Impact" pitchFamily="34" charset="0"/>
            </a:endParaRPr>
          </a:p>
          <a:p>
            <a:r>
              <a:rPr lang="en-GB" sz="2400" dirty="0">
                <a:latin typeface="Impact" pitchFamily="34" charset="0"/>
              </a:rPr>
              <a:t>Place the values in the correct place on the thermometer</a:t>
            </a:r>
          </a:p>
        </p:txBody>
      </p:sp>
      <p:sp>
        <p:nvSpPr>
          <p:cNvPr id="23" name="TextBox 22"/>
          <p:cNvSpPr txBox="1"/>
          <p:nvPr/>
        </p:nvSpPr>
        <p:spPr>
          <a:xfrm>
            <a:off x="6660232" y="2194063"/>
            <a:ext cx="1898905" cy="4154984"/>
          </a:xfrm>
          <a:prstGeom prst="rect">
            <a:avLst/>
          </a:prstGeom>
          <a:noFill/>
        </p:spPr>
        <p:txBody>
          <a:bodyPr wrap="square" rtlCol="0">
            <a:spAutoFit/>
          </a:bodyPr>
          <a:lstStyle/>
          <a:p>
            <a:r>
              <a:rPr lang="en-GB" sz="2400" dirty="0">
                <a:latin typeface="Impact" pitchFamily="34" charset="0"/>
              </a:rPr>
              <a:t>Extension:  find where the words would go</a:t>
            </a:r>
          </a:p>
          <a:p>
            <a:endParaRPr lang="en-GB" sz="2400" dirty="0">
              <a:latin typeface="Impact" pitchFamily="34" charset="0"/>
            </a:endParaRPr>
          </a:p>
          <a:p>
            <a:r>
              <a:rPr lang="en-GB" sz="2400" dirty="0">
                <a:latin typeface="Impact" pitchFamily="34" charset="0"/>
              </a:rPr>
              <a:t>Pick cards and find temperature differences between them</a:t>
            </a:r>
          </a:p>
        </p:txBody>
      </p:sp>
      <p:pic>
        <p:nvPicPr>
          <p:cNvPr id="24"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0551816">
            <a:off x="7304951" y="113219"/>
            <a:ext cx="1429853" cy="2027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3966653"/>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Exploratory Activity E</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Rectangle 24"/>
          <p:cNvSpPr/>
          <p:nvPr/>
        </p:nvSpPr>
        <p:spPr>
          <a:xfrm>
            <a:off x="724419" y="1556792"/>
            <a:ext cx="4063605" cy="369332"/>
          </a:xfrm>
          <a:prstGeom prst="rect">
            <a:avLst/>
          </a:prstGeom>
        </p:spPr>
        <p:txBody>
          <a:bodyPr wrap="square">
            <a:spAutoFit/>
          </a:bodyPr>
          <a:lstStyle/>
          <a:p>
            <a:r>
              <a:rPr lang="en-GB" dirty="0">
                <a:latin typeface="Impact" pitchFamily="34" charset="0"/>
              </a:rPr>
              <a:t>Y</a:t>
            </a:r>
          </a:p>
        </p:txBody>
      </p:sp>
      <p:pic>
        <p:nvPicPr>
          <p:cNvPr id="18"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7704" y="579427"/>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19" name="Picture 3"/>
          <p:cNvPicPr>
            <a:picLocks noChangeAspect="1" noChangeArrowheads="1"/>
          </p:cNvPicPr>
          <p:nvPr/>
        </p:nvPicPr>
        <p:blipFill>
          <a:blip r:embed="rId10">
            <a:extLst>
              <a:ext uri="{BEBA8EAE-BF5A-486C-A8C5-ECC9F3942E4B}">
                <a14:imgProps xmlns:a14="http://schemas.microsoft.com/office/drawing/2010/main">
                  <a14:imgLayer r:embed="rId11">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179512" y="1479999"/>
            <a:ext cx="8496944" cy="4995555"/>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p:cNvSpPr txBox="1"/>
          <p:nvPr/>
        </p:nvSpPr>
        <p:spPr>
          <a:xfrm>
            <a:off x="1874641" y="1501378"/>
            <a:ext cx="4396890" cy="523220"/>
          </a:xfrm>
          <a:prstGeom prst="rect">
            <a:avLst/>
          </a:prstGeom>
          <a:noFill/>
        </p:spPr>
        <p:txBody>
          <a:bodyPr wrap="square" rtlCol="0">
            <a:spAutoFit/>
          </a:bodyPr>
          <a:lstStyle/>
          <a:p>
            <a:r>
              <a:rPr lang="en-GB" sz="2800" dirty="0">
                <a:latin typeface="Impact" pitchFamily="34" charset="0"/>
              </a:rPr>
              <a:t>Temperature investigation</a:t>
            </a:r>
          </a:p>
        </p:txBody>
      </p:sp>
      <p:pic>
        <p:nvPicPr>
          <p:cNvPr id="5122" name="Picture 2" descr="http://www.jansipke.nl/wp-content/uploads/temp.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83201" y="2024598"/>
            <a:ext cx="5534025" cy="2686051"/>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724128" y="4831000"/>
            <a:ext cx="3157364" cy="1640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944813" y="1594885"/>
            <a:ext cx="2767756" cy="3176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Box 21"/>
          <p:cNvSpPr txBox="1"/>
          <p:nvPr/>
        </p:nvSpPr>
        <p:spPr>
          <a:xfrm>
            <a:off x="352370" y="4771064"/>
            <a:ext cx="5107315" cy="1569660"/>
          </a:xfrm>
          <a:prstGeom prst="rect">
            <a:avLst/>
          </a:prstGeom>
          <a:solidFill>
            <a:schemeClr val="accent5">
              <a:lumMod val="40000"/>
              <a:lumOff val="60000"/>
            </a:schemeClr>
          </a:solidFill>
        </p:spPr>
        <p:txBody>
          <a:bodyPr wrap="square" rtlCol="0">
            <a:spAutoFit/>
          </a:bodyPr>
          <a:lstStyle/>
          <a:p>
            <a:r>
              <a:rPr lang="en-GB" sz="1600" dirty="0">
                <a:latin typeface="Impact" pitchFamily="34" charset="0"/>
              </a:rPr>
              <a:t>Use the computers and web to find information on temperatures in a country that has negative temperature values.  Produce a sketch of a graph showing how the temperatures change with time.   </a:t>
            </a:r>
          </a:p>
          <a:p>
            <a:r>
              <a:rPr lang="en-GB" sz="1600" dirty="0">
                <a:latin typeface="Impact" pitchFamily="34" charset="0"/>
              </a:rPr>
              <a:t>Extension:   Use the conversion formulae to convert from Fahrenheit and Celsius scales.  Plot on a graph.</a:t>
            </a:r>
          </a:p>
        </p:txBody>
      </p:sp>
      <p:pic>
        <p:nvPicPr>
          <p:cNvPr id="23" name="Picture 2"/>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rot="20869927">
            <a:off x="7032894" y="249277"/>
            <a:ext cx="1667974" cy="23617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94213819"/>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Exploratory Activity F</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Rectangle 24"/>
          <p:cNvSpPr/>
          <p:nvPr/>
        </p:nvSpPr>
        <p:spPr>
          <a:xfrm>
            <a:off x="724419" y="1556792"/>
            <a:ext cx="4063605" cy="369332"/>
          </a:xfrm>
          <a:prstGeom prst="rect">
            <a:avLst/>
          </a:prstGeom>
        </p:spPr>
        <p:txBody>
          <a:bodyPr wrap="square">
            <a:spAutoFit/>
          </a:bodyPr>
          <a:lstStyle/>
          <a:p>
            <a:r>
              <a:rPr lang="en-GB" dirty="0">
                <a:latin typeface="Impact" pitchFamily="34" charset="0"/>
              </a:rPr>
              <a:t>Y</a:t>
            </a:r>
          </a:p>
        </p:txBody>
      </p:sp>
      <p:pic>
        <p:nvPicPr>
          <p:cNvPr id="18"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7704" y="579427"/>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19" name="Picture 3"/>
          <p:cNvPicPr>
            <a:picLocks noChangeAspect="1" noChangeArrowheads="1"/>
          </p:cNvPicPr>
          <p:nvPr/>
        </p:nvPicPr>
        <p:blipFill>
          <a:blip r:embed="rId10">
            <a:extLst>
              <a:ext uri="{BEBA8EAE-BF5A-486C-A8C5-ECC9F3942E4B}">
                <a14:imgProps xmlns:a14="http://schemas.microsoft.com/office/drawing/2010/main">
                  <a14:imgLayer r:embed="rId11">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179512" y="1479999"/>
            <a:ext cx="8496944" cy="4995555"/>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p:cNvSpPr txBox="1"/>
          <p:nvPr/>
        </p:nvSpPr>
        <p:spPr>
          <a:xfrm>
            <a:off x="2422054" y="1449443"/>
            <a:ext cx="3532793" cy="523220"/>
          </a:xfrm>
          <a:prstGeom prst="rect">
            <a:avLst/>
          </a:prstGeom>
          <a:noFill/>
        </p:spPr>
        <p:txBody>
          <a:bodyPr wrap="square" rtlCol="0">
            <a:spAutoFit/>
          </a:bodyPr>
          <a:lstStyle/>
          <a:p>
            <a:r>
              <a:rPr lang="en-GB" sz="2800" dirty="0">
                <a:latin typeface="Impact" pitchFamily="34" charset="0"/>
              </a:rPr>
              <a:t>A game of golf !</a:t>
            </a:r>
          </a:p>
        </p:txBody>
      </p:sp>
      <p:pic>
        <p:nvPicPr>
          <p:cNvPr id="6146" name="Picture 2"/>
          <p:cNvPicPr>
            <a:picLocks noChangeAspect="1" noChangeArrowheads="1"/>
          </p:cNvPicPr>
          <p:nvPr/>
        </p:nvPicPr>
        <p:blipFill>
          <a:blip r:embed="rId12">
            <a:extLst>
              <a:ext uri="{BEBA8EAE-BF5A-486C-A8C5-ECC9F3942E4B}">
                <a14:imgProps xmlns:a14="http://schemas.microsoft.com/office/drawing/2010/main">
                  <a14:imgLayer r:embed="rId13">
                    <a14:imgEffect>
                      <a14:artisticPaintBrush/>
                    </a14:imgEffect>
                  </a14:imgLayer>
                </a14:imgProps>
              </a:ext>
              <a:ext uri="{28A0092B-C50C-407E-A947-70E740481C1C}">
                <a14:useLocalDpi xmlns:a14="http://schemas.microsoft.com/office/drawing/2010/main" val="0"/>
              </a:ext>
            </a:extLst>
          </a:blip>
          <a:srcRect/>
          <a:stretch>
            <a:fillRect/>
          </a:stretch>
        </p:blipFill>
        <p:spPr bwMode="auto">
          <a:xfrm flipH="1">
            <a:off x="251987" y="3140968"/>
            <a:ext cx="8458222" cy="2641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descr="http://magneticcube.com/magneticcube.nsf/0/2CF926629F1F3FD685257800005BD176/$File/OLIE-8CCMLT-720.png?OpenElement"/>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444208" y="1596740"/>
            <a:ext cx="2121985" cy="2121986"/>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us.123rf.com/400wm/400/400/herreid/herreid1004/herreid100400031/6735310-close-up-of-golf-score-card-with-glove-pencil--tee.jp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632522" y="3516627"/>
            <a:ext cx="4524531" cy="300871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251986" y="1972663"/>
            <a:ext cx="6192221" cy="1107996"/>
          </a:xfrm>
          <a:prstGeom prst="rect">
            <a:avLst/>
          </a:prstGeom>
          <a:noFill/>
        </p:spPr>
        <p:txBody>
          <a:bodyPr wrap="square" rtlCol="0">
            <a:spAutoFit/>
          </a:bodyPr>
          <a:lstStyle/>
          <a:p>
            <a:r>
              <a:rPr lang="en-GB" sz="1100" dirty="0">
                <a:latin typeface="Impact" pitchFamily="34" charset="0"/>
              </a:rPr>
              <a:t>1)   Take a score card.          2)  Each player rolls the dice onto the golf hole aiming for the pin.  The result shows how many shots you took to putt the ball in the hole.  Attempt to roll the dice as close as possible to the pin to subtract the amount shown in each circle (to a minimum of 1).</a:t>
            </a:r>
          </a:p>
          <a:p>
            <a:r>
              <a:rPr lang="en-GB" sz="1100" dirty="0">
                <a:latin typeface="Impact" pitchFamily="34" charset="0"/>
              </a:rPr>
              <a:t>3)  You are attempting to get as low a score as possible.  Record if you putted the ball in the hole in more than the shown number of shots (called ‘over par’) or under the required number (called ‘ under par’). </a:t>
            </a:r>
          </a:p>
          <a:p>
            <a:r>
              <a:rPr lang="en-GB" sz="1100" dirty="0">
                <a:latin typeface="Impact" pitchFamily="34" charset="0"/>
              </a:rPr>
              <a:t>4)  The player with the lowest score at the end is the winner !</a:t>
            </a:r>
          </a:p>
        </p:txBody>
      </p:sp>
    </p:spTree>
    <p:extLst>
      <p:ext uri="{BB962C8B-B14F-4D97-AF65-F5344CB8AC3E}">
        <p14:creationId xmlns:p14="http://schemas.microsoft.com/office/powerpoint/2010/main" val="2894213819"/>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Activity E</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2" name="Group 1"/>
          <p:cNvGrpSpPr/>
          <p:nvPr/>
        </p:nvGrpSpPr>
        <p:grpSpPr>
          <a:xfrm>
            <a:off x="64975" y="0"/>
            <a:ext cx="1050641" cy="1753103"/>
            <a:chOff x="1044332" y="2104390"/>
            <a:chExt cx="810857" cy="1552708"/>
          </a:xfrm>
        </p:grpSpPr>
        <p:pic>
          <p:nvPicPr>
            <p:cNvPr id="80" name="Picture 7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415256" y="2104390"/>
              <a:ext cx="439933" cy="1552708"/>
            </a:xfrm>
            <a:prstGeom prst="rect">
              <a:avLst/>
            </a:prstGeom>
            <a:noFill/>
            <a:ln>
              <a:noFill/>
            </a:ln>
          </p:spPr>
        </p:pic>
        <p:pic>
          <p:nvPicPr>
            <p:cNvPr id="81" name="Picture 80">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078836" y="2621960"/>
              <a:ext cx="474438" cy="483065"/>
            </a:xfrm>
            <a:prstGeom prst="rect">
              <a:avLst/>
            </a:prstGeom>
            <a:noFill/>
            <a:ln>
              <a:noFill/>
            </a:ln>
          </p:spPr>
        </p:pic>
        <p:sp>
          <p:nvSpPr>
            <p:cNvPr id="82" name="Text Box 2"/>
            <p:cNvSpPr txBox="1">
              <a:spLocks noChangeArrowheads="1"/>
            </p:cNvSpPr>
            <p:nvPr/>
          </p:nvSpPr>
          <p:spPr bwMode="auto">
            <a:xfrm>
              <a:off x="1044332" y="3113650"/>
              <a:ext cx="690091" cy="274499"/>
            </a:xfrm>
            <a:prstGeom prst="rect">
              <a:avLst/>
            </a:prstGeom>
            <a:noFill/>
            <a:ln w="9525">
              <a:noFill/>
              <a:miter lim="800000"/>
              <a:headEnd/>
              <a:tailEnd/>
            </a:ln>
          </p:spPr>
          <p:txBody>
            <a:bodyPr rot="0" vert="horz" wrap="square" lIns="91440" tIns="45720" rIns="91440" bIns="45720" anchor="t" anchorCtr="0">
              <a:spAutoFit/>
            </a:bodyPr>
            <a:lstStyle/>
            <a:p>
              <a:pPr algn="r">
                <a:lnSpc>
                  <a:spcPct val="115000"/>
                </a:lnSpc>
                <a:spcAft>
                  <a:spcPts val="0"/>
                </a:spcAft>
              </a:pPr>
              <a:endParaRPr lang="en-GB" sz="1100" dirty="0">
                <a:effectLst/>
                <a:latin typeface="Calibri"/>
                <a:ea typeface="Calibri"/>
                <a:cs typeface="Times New Roman"/>
              </a:endParaRPr>
            </a:p>
          </p:txBody>
        </p:sp>
      </p:gr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blipFill>
              <a:blip r:embed="rId11"/>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Picture 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7704" y="583229"/>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p:cNvSpPr txBox="1"/>
          <p:nvPr/>
        </p:nvSpPr>
        <p:spPr>
          <a:xfrm>
            <a:off x="161648" y="1451554"/>
            <a:ext cx="3532793" cy="369332"/>
          </a:xfrm>
          <a:prstGeom prst="rect">
            <a:avLst/>
          </a:prstGeom>
          <a:noFill/>
        </p:spPr>
        <p:txBody>
          <a:bodyPr wrap="square" rtlCol="0">
            <a:spAutoFit/>
          </a:bodyPr>
          <a:lstStyle/>
          <a:p>
            <a:r>
              <a:rPr lang="en-GB" dirty="0">
                <a:latin typeface="Impact" pitchFamily="34" charset="0"/>
              </a:rPr>
              <a:t>Try a variety of written practice</a:t>
            </a:r>
          </a:p>
        </p:txBody>
      </p:sp>
      <p:pic>
        <p:nvPicPr>
          <p:cNvPr id="4" name="Picture 2" descr="http://www.appcolt.com/imgbest/1/1/three_worksheets03.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508104" y="3576420"/>
            <a:ext cx="3365204" cy="205044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189477" y="1808950"/>
            <a:ext cx="3532793" cy="3970318"/>
          </a:xfrm>
          <a:prstGeom prst="rect">
            <a:avLst/>
          </a:prstGeom>
          <a:noFill/>
        </p:spPr>
        <p:txBody>
          <a:bodyPr wrap="square" rtlCol="0">
            <a:spAutoFit/>
          </a:bodyPr>
          <a:lstStyle/>
          <a:p>
            <a:r>
              <a:rPr lang="en-GB" sz="2800" dirty="0">
                <a:latin typeface="Impact" pitchFamily="34" charset="0"/>
              </a:rPr>
              <a:t>Worksheets</a:t>
            </a:r>
          </a:p>
          <a:p>
            <a:endParaRPr lang="en-GB" sz="2800" dirty="0">
              <a:latin typeface="Impact" pitchFamily="34" charset="0"/>
            </a:endParaRPr>
          </a:p>
          <a:p>
            <a:r>
              <a:rPr lang="en-GB" sz="2800" dirty="0">
                <a:latin typeface="Impact" pitchFamily="34" charset="0"/>
              </a:rPr>
              <a:t>Workbooks</a:t>
            </a:r>
          </a:p>
          <a:p>
            <a:endParaRPr lang="en-GB" sz="2800" dirty="0">
              <a:latin typeface="Impact" pitchFamily="34" charset="0"/>
            </a:endParaRPr>
          </a:p>
          <a:p>
            <a:r>
              <a:rPr lang="en-GB" sz="2800" dirty="0">
                <a:latin typeface="Impact" pitchFamily="34" charset="0"/>
              </a:rPr>
              <a:t>Practice Exam Papers</a:t>
            </a:r>
          </a:p>
          <a:p>
            <a:endParaRPr lang="en-GB" sz="2800" dirty="0">
              <a:latin typeface="Impact" pitchFamily="34" charset="0"/>
            </a:endParaRPr>
          </a:p>
          <a:p>
            <a:r>
              <a:rPr lang="en-GB" sz="2800" dirty="0">
                <a:latin typeface="Impact" pitchFamily="34" charset="0"/>
              </a:rPr>
              <a:t>Maths Problems</a:t>
            </a:r>
          </a:p>
          <a:p>
            <a:endParaRPr lang="en-GB" sz="2800" dirty="0">
              <a:latin typeface="Impact" pitchFamily="34" charset="0"/>
            </a:endParaRPr>
          </a:p>
          <a:p>
            <a:r>
              <a:rPr lang="en-GB" sz="2800" dirty="0">
                <a:latin typeface="Impact" pitchFamily="34" charset="0"/>
              </a:rPr>
              <a:t>Tutor Explanations</a:t>
            </a:r>
          </a:p>
        </p:txBody>
      </p:sp>
      <p:pic>
        <p:nvPicPr>
          <p:cNvPr id="8195"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91880" y="1449443"/>
            <a:ext cx="3432319" cy="2862245"/>
          </a:xfrm>
          <a:prstGeom prst="rect">
            <a:avLst/>
          </a:prstGeom>
          <a:noFill/>
          <a:ln>
            <a:noFill/>
          </a:ln>
          <a:effectLst>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667998" y="1549557"/>
            <a:ext cx="2232249" cy="2075600"/>
          </a:xfrm>
          <a:prstGeom prst="rect">
            <a:avLst/>
          </a:prstGeom>
          <a:noFill/>
          <a:ln>
            <a:noFill/>
          </a:ln>
          <a:effectLst>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6908169" y="2587357"/>
            <a:ext cx="1748620"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Tutor</a:t>
            </a:r>
          </a:p>
        </p:txBody>
      </p:sp>
      <p:pic>
        <p:nvPicPr>
          <p:cNvPr id="8197" name="Picture 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789297" y="3794109"/>
            <a:ext cx="1662546" cy="1843615"/>
          </a:xfrm>
          <a:prstGeom prst="rect">
            <a:avLst/>
          </a:prstGeom>
          <a:noFill/>
          <a:ln>
            <a:noFill/>
          </a:ln>
          <a:effectLst>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
          <p:cNvPicPr>
            <a:picLocks noChangeAspect="1" noChangeArrowheads="1"/>
          </p:cNvPicPr>
          <p:nvPr/>
        </p:nvPicPr>
        <p:blipFill>
          <a:blip r:embed="rId17">
            <a:extLst>
              <a:ext uri="{BEBA8EAE-BF5A-486C-A8C5-ECC9F3942E4B}">
                <a14:imgProps xmlns:a14="http://schemas.microsoft.com/office/drawing/2010/main">
                  <a14:imgLayer r:embed="rId18">
                    <a14:imgEffect>
                      <a14:artisticMarker/>
                    </a14:imgEffect>
                  </a14:imgLayer>
                </a14:imgProps>
              </a:ext>
              <a:ext uri="{28A0092B-C50C-407E-A947-70E740481C1C}">
                <a14:useLocalDpi xmlns:a14="http://schemas.microsoft.com/office/drawing/2010/main" val="0"/>
              </a:ext>
            </a:extLst>
          </a:blip>
          <a:srcRect/>
          <a:stretch>
            <a:fillRect/>
          </a:stretch>
        </p:blipFill>
        <p:spPr bwMode="auto">
          <a:xfrm>
            <a:off x="155104" y="5626869"/>
            <a:ext cx="8718204" cy="856686"/>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67209497"/>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Practice – just the numbers</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Rectangle 24"/>
          <p:cNvSpPr/>
          <p:nvPr/>
        </p:nvSpPr>
        <p:spPr>
          <a:xfrm>
            <a:off x="251521" y="1741458"/>
            <a:ext cx="3600400" cy="5447645"/>
          </a:xfrm>
          <a:prstGeom prst="rect">
            <a:avLst/>
          </a:prstGeom>
        </p:spPr>
        <p:txBody>
          <a:bodyPr wrap="square">
            <a:spAutoFit/>
          </a:bodyPr>
          <a:lstStyle/>
          <a:p>
            <a:r>
              <a:rPr lang="en-GB" sz="1200" dirty="0">
                <a:latin typeface="Impact" pitchFamily="34" charset="0"/>
              </a:rPr>
              <a:t>Order the following lowest to highest</a:t>
            </a:r>
          </a:p>
          <a:p>
            <a:pPr marL="228600" indent="-228600">
              <a:buAutoNum type="arabicParenR"/>
            </a:pPr>
            <a:r>
              <a:rPr lang="en-GB" sz="1200" dirty="0">
                <a:latin typeface="Impact" pitchFamily="34" charset="0"/>
              </a:rPr>
              <a:t>-2    7     -3     4</a:t>
            </a:r>
          </a:p>
          <a:p>
            <a:pPr marL="228600" indent="-228600">
              <a:buAutoNum type="arabicParenR"/>
            </a:pPr>
            <a:r>
              <a:rPr lang="en-GB" sz="1200" dirty="0">
                <a:latin typeface="Impact" pitchFamily="34" charset="0"/>
              </a:rPr>
              <a:t>6     -9     0      11     2</a:t>
            </a:r>
          </a:p>
          <a:p>
            <a:pPr marL="228600" indent="-228600">
              <a:buAutoNum type="arabicParenR"/>
            </a:pPr>
            <a:r>
              <a:rPr lang="en-GB" sz="1200" dirty="0">
                <a:latin typeface="Impact" pitchFamily="34" charset="0"/>
              </a:rPr>
              <a:t>-1      -2      -8      2       8</a:t>
            </a:r>
          </a:p>
          <a:p>
            <a:pPr marL="228600" indent="-228600">
              <a:buAutoNum type="arabicParenR"/>
            </a:pPr>
            <a:r>
              <a:rPr lang="en-GB" sz="1200" dirty="0">
                <a:latin typeface="Impact" pitchFamily="34" charset="0"/>
              </a:rPr>
              <a:t>-7     3     16     0     -4      -20</a:t>
            </a:r>
          </a:p>
          <a:p>
            <a:pPr marL="228600" indent="-228600">
              <a:buAutoNum type="arabicParenR"/>
            </a:pPr>
            <a:r>
              <a:rPr lang="en-GB" sz="1200" dirty="0">
                <a:latin typeface="Impact" pitchFamily="34" charset="0"/>
              </a:rPr>
              <a:t>-1      -14     -20     25     -25      14</a:t>
            </a:r>
          </a:p>
          <a:p>
            <a:pPr marL="228600" indent="-228600">
              <a:buAutoNum type="arabicParenR"/>
            </a:pPr>
            <a:endParaRPr lang="en-GB" sz="1200" dirty="0">
              <a:latin typeface="Impact" pitchFamily="34" charset="0"/>
            </a:endParaRPr>
          </a:p>
          <a:p>
            <a:r>
              <a:rPr lang="en-GB" sz="1200" dirty="0">
                <a:latin typeface="Impact" pitchFamily="34" charset="0"/>
              </a:rPr>
              <a:t>Order the following from highest to lowest</a:t>
            </a:r>
          </a:p>
          <a:p>
            <a:endParaRPr lang="en-GB" sz="1200" dirty="0">
              <a:latin typeface="Impact" pitchFamily="34" charset="0"/>
            </a:endParaRPr>
          </a:p>
          <a:p>
            <a:pPr marL="228600" indent="-228600">
              <a:buAutoNum type="arabicParenR" startAt="6"/>
            </a:pPr>
            <a:r>
              <a:rPr lang="en-GB" sz="1200" dirty="0">
                <a:latin typeface="Impact" pitchFamily="34" charset="0"/>
              </a:rPr>
              <a:t>-65     -100     150     65</a:t>
            </a:r>
          </a:p>
          <a:p>
            <a:pPr marL="228600" indent="-228600">
              <a:buAutoNum type="arabicParenR" startAt="6"/>
            </a:pPr>
            <a:r>
              <a:rPr lang="en-GB" sz="1200" dirty="0">
                <a:latin typeface="Impact" pitchFamily="34" charset="0"/>
              </a:rPr>
              <a:t>700     400     -800     -400     -700</a:t>
            </a:r>
          </a:p>
          <a:p>
            <a:pPr marL="228600" indent="-228600">
              <a:buAutoNum type="arabicParenR" startAt="6"/>
            </a:pPr>
            <a:r>
              <a:rPr lang="en-GB" sz="1200" dirty="0">
                <a:latin typeface="Impact" pitchFamily="34" charset="0"/>
              </a:rPr>
              <a:t>350    1000    -530    800    -150</a:t>
            </a:r>
          </a:p>
          <a:p>
            <a:pPr marL="228600" indent="-228600">
              <a:buAutoNum type="arabicParenR" startAt="6"/>
            </a:pPr>
            <a:r>
              <a:rPr lang="en-GB" sz="1200" dirty="0">
                <a:latin typeface="Impact" pitchFamily="34" charset="0"/>
              </a:rPr>
              <a:t>-72    -36    -29    -84    -100</a:t>
            </a:r>
          </a:p>
          <a:p>
            <a:pPr marL="228600" indent="-228600">
              <a:buAutoNum type="arabicParenR" startAt="6"/>
            </a:pPr>
            <a:r>
              <a:rPr lang="en-GB" sz="1200" dirty="0">
                <a:latin typeface="Impact" pitchFamily="34" charset="0"/>
              </a:rPr>
              <a:t>-89    -600    1200    -250    75</a:t>
            </a:r>
          </a:p>
          <a:p>
            <a:endParaRPr lang="en-GB" sz="1200" dirty="0">
              <a:latin typeface="Impact" pitchFamily="34" charset="0"/>
            </a:endParaRPr>
          </a:p>
          <a:p>
            <a:r>
              <a:rPr lang="en-GB" sz="1200" dirty="0">
                <a:latin typeface="Impact" pitchFamily="34" charset="0"/>
              </a:rPr>
              <a:t>Find the difference between the following numbers</a:t>
            </a:r>
          </a:p>
          <a:p>
            <a:endParaRPr lang="en-GB" sz="1200" dirty="0">
              <a:latin typeface="Impact" pitchFamily="34" charset="0"/>
            </a:endParaRPr>
          </a:p>
          <a:p>
            <a:pPr marL="228600" indent="-228600">
              <a:buAutoNum type="arabicParenR" startAt="11"/>
            </a:pPr>
            <a:r>
              <a:rPr lang="en-GB" sz="1200" dirty="0">
                <a:latin typeface="Impact" pitchFamily="34" charset="0"/>
              </a:rPr>
              <a:t>5    and     17</a:t>
            </a:r>
          </a:p>
          <a:p>
            <a:pPr marL="228600" indent="-228600">
              <a:buAutoNum type="arabicParenR" startAt="11"/>
            </a:pPr>
            <a:r>
              <a:rPr lang="en-GB" sz="1200" dirty="0">
                <a:latin typeface="Impact" pitchFamily="34" charset="0"/>
              </a:rPr>
              <a:t>12  and    2</a:t>
            </a:r>
          </a:p>
          <a:p>
            <a:pPr marL="228600" indent="-228600">
              <a:buAutoNum type="arabicParenR" startAt="11"/>
            </a:pPr>
            <a:r>
              <a:rPr lang="en-GB" sz="1200" dirty="0">
                <a:latin typeface="Impact" pitchFamily="34" charset="0"/>
              </a:rPr>
              <a:t>14   and   0</a:t>
            </a:r>
          </a:p>
          <a:p>
            <a:pPr marL="228600" indent="-228600">
              <a:buAutoNum type="arabicParenR" startAt="11"/>
            </a:pPr>
            <a:r>
              <a:rPr lang="en-GB" sz="1200" dirty="0">
                <a:latin typeface="Impact" pitchFamily="34" charset="0"/>
              </a:rPr>
              <a:t>17   and  -4</a:t>
            </a:r>
          </a:p>
          <a:p>
            <a:pPr marL="228600" indent="-228600">
              <a:buAutoNum type="arabicParenR" startAt="11"/>
            </a:pPr>
            <a:r>
              <a:rPr lang="en-GB" sz="1200" dirty="0">
                <a:latin typeface="Impact" pitchFamily="34" charset="0"/>
              </a:rPr>
              <a:t>20   and   -20</a:t>
            </a:r>
          </a:p>
          <a:p>
            <a:pPr marL="228600" indent="-228600">
              <a:buAutoNum type="arabicParenR" startAt="11"/>
            </a:pPr>
            <a:r>
              <a:rPr lang="en-GB" sz="1200" dirty="0">
                <a:latin typeface="Impact" pitchFamily="34" charset="0"/>
              </a:rPr>
              <a:t>4   and   -16</a:t>
            </a:r>
          </a:p>
          <a:p>
            <a:pPr marL="228600" indent="-228600">
              <a:buAutoNum type="arabicParenR" startAt="11"/>
            </a:pPr>
            <a:r>
              <a:rPr lang="en-GB" sz="1200" dirty="0">
                <a:latin typeface="Impact" pitchFamily="34" charset="0"/>
              </a:rPr>
              <a:t>1   and  -2</a:t>
            </a:r>
          </a:p>
          <a:p>
            <a:pPr marL="228600" indent="-228600">
              <a:buAutoNum type="arabicParenR" startAt="11"/>
            </a:pPr>
            <a:r>
              <a:rPr lang="en-GB" sz="1200" dirty="0">
                <a:latin typeface="Impact" pitchFamily="34" charset="0"/>
              </a:rPr>
              <a:t>16  and  -17</a:t>
            </a:r>
          </a:p>
          <a:p>
            <a:pPr marL="228600" indent="-228600">
              <a:buAutoNum type="arabicParenR"/>
            </a:pPr>
            <a:endParaRPr lang="en-GB" sz="1200" dirty="0">
              <a:latin typeface="Impact" pitchFamily="34" charset="0"/>
            </a:endParaRPr>
          </a:p>
          <a:p>
            <a:pPr marL="228600" indent="-228600">
              <a:buAutoNum type="arabicParenR"/>
            </a:pPr>
            <a:endParaRPr lang="en-GB" sz="1200" dirty="0">
              <a:latin typeface="Impact" pitchFamily="34" charset="0"/>
            </a:endParaRPr>
          </a:p>
          <a:p>
            <a:pPr marL="228600" indent="-228600">
              <a:buAutoNum type="arabicParenR"/>
            </a:pPr>
            <a:endParaRPr lang="en-GB" sz="1200" dirty="0">
              <a:latin typeface="Impact" pitchFamily="34" charset="0"/>
            </a:endParaRPr>
          </a:p>
          <a:p>
            <a:pPr marL="228600" indent="-228600">
              <a:buAutoNum type="arabicParenR"/>
            </a:pPr>
            <a:endParaRPr lang="en-GB" sz="1200" dirty="0">
              <a:latin typeface="Impact" pitchFamily="34" charset="0"/>
            </a:endParaRPr>
          </a:p>
        </p:txBody>
      </p:sp>
      <p:pic>
        <p:nvPicPr>
          <p:cNvPr id="14"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47664" y="631740"/>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sp>
        <p:nvSpPr>
          <p:cNvPr id="15" name="Rectangle 14"/>
          <p:cNvSpPr/>
          <p:nvPr/>
        </p:nvSpPr>
        <p:spPr>
          <a:xfrm>
            <a:off x="4067944" y="1690949"/>
            <a:ext cx="3600400" cy="5262979"/>
          </a:xfrm>
          <a:prstGeom prst="rect">
            <a:avLst/>
          </a:prstGeom>
        </p:spPr>
        <p:txBody>
          <a:bodyPr wrap="square">
            <a:spAutoFit/>
          </a:bodyPr>
          <a:lstStyle/>
          <a:p>
            <a:r>
              <a:rPr lang="en-GB" sz="1200" dirty="0">
                <a:latin typeface="Impact" pitchFamily="34" charset="0"/>
              </a:rPr>
              <a:t>Find the difference between the following numbers</a:t>
            </a:r>
          </a:p>
          <a:p>
            <a:r>
              <a:rPr lang="en-GB" sz="1200" dirty="0">
                <a:latin typeface="Impact" pitchFamily="34" charset="0"/>
              </a:rPr>
              <a:t>19)    -10   and   -2</a:t>
            </a:r>
          </a:p>
          <a:p>
            <a:pPr marL="228600" indent="-228600">
              <a:buAutoNum type="arabicParenR" startAt="20"/>
            </a:pPr>
            <a:r>
              <a:rPr lang="en-GB" sz="1200" dirty="0">
                <a:latin typeface="Impact" pitchFamily="34" charset="0"/>
              </a:rPr>
              <a:t>  -15   and  -7</a:t>
            </a:r>
          </a:p>
          <a:p>
            <a:pPr marL="228600" indent="-228600">
              <a:buAutoNum type="arabicParenR" startAt="20"/>
            </a:pPr>
            <a:r>
              <a:rPr lang="en-GB" sz="1200" dirty="0">
                <a:latin typeface="Impact" pitchFamily="34" charset="0"/>
              </a:rPr>
              <a:t>   5   and  -13</a:t>
            </a:r>
          </a:p>
          <a:p>
            <a:pPr marL="228600" indent="-228600">
              <a:buAutoNum type="arabicParenR" startAt="20"/>
            </a:pPr>
            <a:r>
              <a:rPr lang="en-GB" sz="1200" dirty="0">
                <a:latin typeface="Impact" pitchFamily="34" charset="0"/>
              </a:rPr>
              <a:t>  -19  and -6</a:t>
            </a:r>
          </a:p>
          <a:p>
            <a:pPr marL="228600" indent="-228600">
              <a:buAutoNum type="arabicParenR" startAt="20"/>
            </a:pPr>
            <a:r>
              <a:rPr lang="en-GB" sz="1200" dirty="0">
                <a:latin typeface="Impact" pitchFamily="34" charset="0"/>
              </a:rPr>
              <a:t>  -14  and  -10</a:t>
            </a:r>
          </a:p>
          <a:p>
            <a:pPr marL="228600" indent="-228600">
              <a:buAutoNum type="arabicParenR"/>
            </a:pPr>
            <a:endParaRPr lang="en-GB" sz="1200" dirty="0">
              <a:latin typeface="Impact" pitchFamily="34" charset="0"/>
            </a:endParaRPr>
          </a:p>
          <a:p>
            <a:r>
              <a:rPr lang="en-GB" sz="1200" dirty="0">
                <a:latin typeface="Impact" pitchFamily="34" charset="0"/>
              </a:rPr>
              <a:t>Find the difference between the following numbers</a:t>
            </a:r>
          </a:p>
          <a:p>
            <a:pPr marL="228600" indent="-228600">
              <a:buAutoNum type="arabicParenR" startAt="24"/>
            </a:pPr>
            <a:r>
              <a:rPr lang="en-GB" sz="1200" dirty="0">
                <a:latin typeface="Impact" pitchFamily="34" charset="0"/>
              </a:rPr>
              <a:t>180   and   -230</a:t>
            </a:r>
          </a:p>
          <a:p>
            <a:pPr marL="228600" indent="-228600">
              <a:buAutoNum type="arabicParenR" startAt="24"/>
            </a:pPr>
            <a:r>
              <a:rPr lang="en-GB" sz="1200" dirty="0">
                <a:latin typeface="Impact" pitchFamily="34" charset="0"/>
              </a:rPr>
              <a:t>  -160   and  500</a:t>
            </a:r>
          </a:p>
          <a:p>
            <a:pPr marL="228600" indent="-228600">
              <a:buAutoNum type="arabicParenR" startAt="24"/>
            </a:pPr>
            <a:r>
              <a:rPr lang="en-GB" sz="1200" dirty="0">
                <a:latin typeface="Impact" pitchFamily="34" charset="0"/>
              </a:rPr>
              <a:t>  -30  and  -200</a:t>
            </a:r>
          </a:p>
          <a:p>
            <a:pPr marL="228600" indent="-228600">
              <a:buAutoNum type="arabicParenR" startAt="24"/>
            </a:pPr>
            <a:r>
              <a:rPr lang="en-GB" sz="1200" dirty="0">
                <a:latin typeface="Impact" pitchFamily="34" charset="0"/>
              </a:rPr>
              <a:t> 40   and  420</a:t>
            </a:r>
          </a:p>
          <a:p>
            <a:pPr marL="228600" indent="-228600">
              <a:buAutoNum type="arabicParenR" startAt="24"/>
            </a:pPr>
            <a:r>
              <a:rPr lang="en-GB" sz="1200" dirty="0">
                <a:latin typeface="Impact" pitchFamily="34" charset="0"/>
              </a:rPr>
              <a:t>  -90   and  -700</a:t>
            </a:r>
          </a:p>
          <a:p>
            <a:pPr marL="228600" indent="-228600">
              <a:buAutoNum type="arabicParenR" startAt="24"/>
            </a:pPr>
            <a:r>
              <a:rPr lang="en-GB" sz="1200" dirty="0">
                <a:latin typeface="Impact" pitchFamily="34" charset="0"/>
              </a:rPr>
              <a:t>   1000   and  -2000</a:t>
            </a:r>
          </a:p>
          <a:p>
            <a:pPr marL="228600" indent="-228600">
              <a:buAutoNum type="arabicParenR" startAt="24"/>
            </a:pPr>
            <a:r>
              <a:rPr lang="en-GB" sz="1200" dirty="0">
                <a:latin typeface="Impact" pitchFamily="34" charset="0"/>
              </a:rPr>
              <a:t>  600  and -1</a:t>
            </a:r>
          </a:p>
          <a:p>
            <a:endParaRPr lang="en-GB" sz="1200" dirty="0">
              <a:latin typeface="Impact" pitchFamily="34" charset="0"/>
            </a:endParaRPr>
          </a:p>
          <a:p>
            <a:r>
              <a:rPr lang="en-GB" sz="1200" dirty="0">
                <a:latin typeface="Impact" pitchFamily="34" charset="0"/>
              </a:rPr>
              <a:t>Find the difference </a:t>
            </a:r>
          </a:p>
          <a:p>
            <a:endParaRPr lang="en-GB" sz="1200" dirty="0">
              <a:latin typeface="Impact" pitchFamily="34" charset="0"/>
            </a:endParaRPr>
          </a:p>
          <a:p>
            <a:pPr marL="228600" indent="-228600">
              <a:buAutoNum type="arabicParenR" startAt="31"/>
            </a:pPr>
            <a:r>
              <a:rPr lang="en-GB" sz="1200" dirty="0">
                <a:latin typeface="Impact" pitchFamily="34" charset="0"/>
              </a:rPr>
              <a:t>16M and -200K</a:t>
            </a:r>
          </a:p>
          <a:p>
            <a:pPr marL="228600" indent="-228600">
              <a:buAutoNum type="arabicParenR" startAt="31"/>
            </a:pPr>
            <a:r>
              <a:rPr lang="en-GB" sz="1200" dirty="0">
                <a:latin typeface="Impact" pitchFamily="34" charset="0"/>
              </a:rPr>
              <a:t>2B and -6M</a:t>
            </a:r>
          </a:p>
          <a:p>
            <a:pPr marL="228600" indent="-228600">
              <a:buAutoNum type="arabicParenR" startAt="31"/>
            </a:pPr>
            <a:r>
              <a:rPr lang="en-GB" sz="1200" dirty="0">
                <a:latin typeface="Impact" pitchFamily="34" charset="0"/>
              </a:rPr>
              <a:t>-100K and -2M</a:t>
            </a:r>
          </a:p>
          <a:p>
            <a:pPr marL="228600" indent="-228600">
              <a:buAutoNum type="arabicParenR" startAt="31"/>
            </a:pPr>
            <a:r>
              <a:rPr lang="en-GB" sz="1200" dirty="0">
                <a:latin typeface="Impact" pitchFamily="34" charset="0"/>
              </a:rPr>
              <a:t>-43K and 40K</a:t>
            </a:r>
          </a:p>
          <a:p>
            <a:pPr marL="228600" indent="-228600">
              <a:buAutoNum type="arabicParenR" startAt="31"/>
            </a:pPr>
            <a:r>
              <a:rPr lang="en-GB" sz="1200" dirty="0">
                <a:latin typeface="Impact" pitchFamily="34" charset="0"/>
              </a:rPr>
              <a:t>-0.6M and 1.2M</a:t>
            </a:r>
          </a:p>
          <a:p>
            <a:pPr marL="228600" indent="-228600">
              <a:buAutoNum type="arabicParenR" startAt="31"/>
            </a:pPr>
            <a:r>
              <a:rPr lang="en-GB" sz="1200" dirty="0">
                <a:latin typeface="Impact" pitchFamily="34" charset="0"/>
              </a:rPr>
              <a:t>-16.3B and -2,300M</a:t>
            </a:r>
          </a:p>
          <a:p>
            <a:pPr marL="228600" indent="-228600">
              <a:buAutoNum type="arabicParenR" startAt="31"/>
            </a:pPr>
            <a:r>
              <a:rPr lang="en-GB" sz="1200" dirty="0">
                <a:latin typeface="Impact" pitchFamily="34" charset="0"/>
              </a:rPr>
              <a:t>0.03M and -200K</a:t>
            </a:r>
          </a:p>
          <a:p>
            <a:pPr marL="228600" indent="-228600">
              <a:buAutoNum type="arabicParenR"/>
            </a:pPr>
            <a:endParaRPr lang="en-GB" sz="1200" dirty="0">
              <a:latin typeface="Impact" pitchFamily="34" charset="0"/>
            </a:endParaRPr>
          </a:p>
          <a:p>
            <a:pPr marL="228600" indent="-228600">
              <a:buAutoNum type="arabicParenR"/>
            </a:pPr>
            <a:endParaRPr lang="en-GB" sz="1200" dirty="0">
              <a:latin typeface="Impact" pitchFamily="34" charset="0"/>
            </a:endParaRPr>
          </a:p>
          <a:p>
            <a:pPr marL="228600" indent="-228600">
              <a:buAutoNum type="arabicParenR"/>
            </a:pPr>
            <a:endParaRPr lang="en-GB" sz="1200" dirty="0">
              <a:latin typeface="Impact" pitchFamily="34" charset="0"/>
            </a:endParaRPr>
          </a:p>
        </p:txBody>
      </p:sp>
      <p:pic>
        <p:nvPicPr>
          <p:cNvPr id="3074" name="Picture 2"/>
          <p:cNvPicPr>
            <a:picLocks noChangeAspect="1" noChangeArrowheads="1"/>
          </p:cNvPicPr>
          <p:nvPr/>
        </p:nvPicPr>
        <p:blipFill>
          <a:blip r:embed="rId10" cstate="print">
            <a:extLst>
              <a:ext uri="{BEBA8EAE-BF5A-486C-A8C5-ECC9F3942E4B}">
                <a14:imgProps xmlns:a14="http://schemas.microsoft.com/office/drawing/2010/main">
                  <a14:imgLayer r:embed="rId11">
                    <a14:imgEffect>
                      <a14:artisticPencilSketch/>
                    </a14:imgEffect>
                  </a14:imgLayer>
                </a14:imgProps>
              </a:ext>
              <a:ext uri="{28A0092B-C50C-407E-A947-70E740481C1C}">
                <a14:useLocalDpi xmlns:a14="http://schemas.microsoft.com/office/drawing/2010/main" val="0"/>
              </a:ext>
            </a:extLst>
          </a:blip>
          <a:srcRect/>
          <a:stretch>
            <a:fillRect/>
          </a:stretch>
        </p:blipFill>
        <p:spPr bwMode="auto">
          <a:xfrm>
            <a:off x="5491469" y="3697347"/>
            <a:ext cx="3473020" cy="2800350"/>
          </a:xfrm>
          <a:prstGeom prst="rect">
            <a:avLst/>
          </a:prstGeom>
          <a:noFill/>
          <a:ln>
            <a:noFill/>
          </a:ln>
          <a:effectLst>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Rounded Corners 1">
            <a:extLst>
              <a:ext uri="{FF2B5EF4-FFF2-40B4-BE49-F238E27FC236}">
                <a16:creationId xmlns:a16="http://schemas.microsoft.com/office/drawing/2014/main" id="{42E2F02A-407C-4AD0-9F93-F9BBB20234A5}"/>
              </a:ext>
            </a:extLst>
          </p:cNvPr>
          <p:cNvSpPr/>
          <p:nvPr/>
        </p:nvSpPr>
        <p:spPr>
          <a:xfrm>
            <a:off x="3923928" y="4581128"/>
            <a:ext cx="3473020" cy="17877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D139445-2F3B-438B-AC7E-C6FCBC85F36B}"/>
              </a:ext>
            </a:extLst>
          </p:cNvPr>
          <p:cNvSpPr/>
          <p:nvPr/>
        </p:nvSpPr>
        <p:spPr>
          <a:xfrm>
            <a:off x="5328095" y="4540492"/>
            <a:ext cx="1687129" cy="461665"/>
          </a:xfrm>
          <a:prstGeom prst="rect">
            <a:avLst/>
          </a:prstGeom>
          <a:noFill/>
        </p:spPr>
        <p:txBody>
          <a:bodyPr wrap="none" lIns="91440" tIns="45720" rIns="91440" bIns="45720">
            <a:spAutoFit/>
          </a:bodyPr>
          <a:lstStyle/>
          <a:p>
            <a:pPr algn="ctr"/>
            <a:r>
              <a:rPr lang="en-US" sz="2400" b="1" cap="none" spc="0" dirty="0">
                <a:ln w="22225">
                  <a:solidFill>
                    <a:schemeClr val="accent2"/>
                  </a:solidFill>
                  <a:prstDash val="solid"/>
                </a:ln>
                <a:solidFill>
                  <a:schemeClr val="accent2">
                    <a:lumMod val="40000"/>
                    <a:lumOff val="60000"/>
                  </a:schemeClr>
                </a:solidFill>
                <a:effectLst/>
              </a:rPr>
              <a:t>Level 2 only</a:t>
            </a:r>
          </a:p>
        </p:txBody>
      </p:sp>
    </p:spTree>
    <p:extLst>
      <p:ext uri="{BB962C8B-B14F-4D97-AF65-F5344CB8AC3E}">
        <p14:creationId xmlns:p14="http://schemas.microsoft.com/office/powerpoint/2010/main" val="4053620465"/>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42863" y="893831"/>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Practice – word problems</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098" name="Picture 2"/>
          <p:cNvPicPr>
            <a:picLocks noChangeAspect="1" noChangeArrowheads="1"/>
          </p:cNvPicPr>
          <p:nvPr/>
        </p:nvPicPr>
        <p:blipFill>
          <a:blip r:embed="rId7">
            <a:lum bright="70000" contrast="-70000"/>
            <a:extLst>
              <a:ext uri="{BEBA8EAE-BF5A-486C-A8C5-ECC9F3942E4B}">
                <a14:imgProps xmlns:a14="http://schemas.microsoft.com/office/drawing/2010/main">
                  <a14:imgLayer r:embed="rId8">
                    <a14:imgEffect>
                      <a14:artisticPaintBrush/>
                    </a14:imgEffect>
                    <a14:imgEffect>
                      <a14:sharpenSoften amount="-19000"/>
                    </a14:imgEffect>
                    <a14:imgEffect>
                      <a14:brightnessContrast bright="24000" contrast="-20000"/>
                    </a14:imgEffect>
                  </a14:imgLayer>
                </a14:imgProps>
              </a:ext>
              <a:ext uri="{28A0092B-C50C-407E-A947-70E740481C1C}">
                <a14:useLocalDpi xmlns:a14="http://schemas.microsoft.com/office/drawing/2010/main" val="0"/>
              </a:ext>
            </a:extLst>
          </a:blip>
          <a:srcRect/>
          <a:stretch>
            <a:fillRect/>
          </a:stretch>
        </p:blipFill>
        <p:spPr bwMode="auto">
          <a:xfrm>
            <a:off x="289675" y="1610738"/>
            <a:ext cx="8496944" cy="4753309"/>
          </a:xfrm>
          <a:prstGeom prst="rect">
            <a:avLst/>
          </a:prstGeom>
          <a:noFill/>
          <a:ln>
            <a:noFill/>
          </a:ln>
          <a:effectLst>
            <a:glow rad="127000">
              <a:schemeClr val="accent1">
                <a:alpha val="26000"/>
              </a:schemeClr>
            </a:glo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47664" y="631740"/>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sp>
        <p:nvSpPr>
          <p:cNvPr id="25" name="Rectangle 24"/>
          <p:cNvSpPr/>
          <p:nvPr/>
        </p:nvSpPr>
        <p:spPr>
          <a:xfrm>
            <a:off x="251520" y="1762748"/>
            <a:ext cx="8496944" cy="4616648"/>
          </a:xfrm>
          <a:prstGeom prst="rect">
            <a:avLst/>
          </a:prstGeom>
        </p:spPr>
        <p:txBody>
          <a:bodyPr wrap="square">
            <a:spAutoFit/>
          </a:bodyPr>
          <a:lstStyle/>
          <a:p>
            <a:r>
              <a:rPr lang="en-GB" sz="1400" dirty="0">
                <a:latin typeface="Impact" pitchFamily="34" charset="0"/>
              </a:rPr>
              <a:t>Q1</a:t>
            </a:r>
          </a:p>
          <a:p>
            <a:r>
              <a:rPr lang="en-GB" sz="1400" dirty="0">
                <a:latin typeface="Impact" pitchFamily="34" charset="0"/>
              </a:rPr>
              <a:t>Mike drives away from a town 15km.  Malcolm drives in the opposite direction 25km away from the same town.  How far way from each other are Mike and Malcolm ?</a:t>
            </a:r>
          </a:p>
          <a:p>
            <a:endParaRPr lang="en-GB" sz="1400" dirty="0">
              <a:latin typeface="Impact" pitchFamily="34" charset="0"/>
            </a:endParaRPr>
          </a:p>
          <a:p>
            <a:r>
              <a:rPr lang="en-GB" sz="1400" dirty="0">
                <a:latin typeface="Impact" pitchFamily="34" charset="0"/>
              </a:rPr>
              <a:t>Q2</a:t>
            </a:r>
          </a:p>
          <a:p>
            <a:r>
              <a:rPr lang="en-GB" sz="1400" dirty="0">
                <a:latin typeface="Impact" pitchFamily="34" charset="0"/>
              </a:rPr>
              <a:t>Last week in my bank account I was owing £65 (overdrawn).  I got paid and now I have £250 showing in my bank.  How much was I paid?</a:t>
            </a:r>
          </a:p>
          <a:p>
            <a:endParaRPr lang="en-GB" sz="1400" dirty="0">
              <a:latin typeface="Impact" pitchFamily="34" charset="0"/>
            </a:endParaRPr>
          </a:p>
          <a:p>
            <a:endParaRPr lang="en-GB" sz="1400" dirty="0">
              <a:latin typeface="Impact" pitchFamily="34" charset="0"/>
            </a:endParaRPr>
          </a:p>
          <a:p>
            <a:endParaRPr lang="en-GB" sz="1400" dirty="0">
              <a:latin typeface="Impact" pitchFamily="34" charset="0"/>
            </a:endParaRPr>
          </a:p>
          <a:p>
            <a:r>
              <a:rPr lang="en-GB" sz="1400" dirty="0">
                <a:latin typeface="Impact" pitchFamily="34" charset="0"/>
              </a:rPr>
              <a:t>Q3</a:t>
            </a:r>
          </a:p>
          <a:p>
            <a:r>
              <a:rPr lang="en-GB" sz="1400" dirty="0">
                <a:latin typeface="Impact" pitchFamily="34" charset="0"/>
              </a:rPr>
              <a:t>My score in a quiz game was minus twelve as I kept getting the answers wrong!  The winner scored plus fifteen points.  By how much did the winner of the game beat me by?</a:t>
            </a:r>
          </a:p>
          <a:p>
            <a:endParaRPr lang="en-GB" sz="1400" dirty="0">
              <a:latin typeface="Impact" pitchFamily="34" charset="0"/>
            </a:endParaRPr>
          </a:p>
          <a:p>
            <a:r>
              <a:rPr lang="en-GB" sz="1400" dirty="0">
                <a:latin typeface="Impact" pitchFamily="34" charset="0"/>
              </a:rPr>
              <a:t>Q4</a:t>
            </a:r>
          </a:p>
          <a:p>
            <a:r>
              <a:rPr lang="en-GB" sz="1400" dirty="0">
                <a:latin typeface="Impact" pitchFamily="34" charset="0"/>
              </a:rPr>
              <a:t>Debbie was scuba diving at a depth of thirteen metres below Mike.  Mike was at a depth of twenty metres below the surface.  What depth was Debbie diving at?</a:t>
            </a:r>
          </a:p>
          <a:p>
            <a:endParaRPr lang="en-GB" sz="1400" dirty="0">
              <a:latin typeface="Impact" pitchFamily="34" charset="0"/>
            </a:endParaRPr>
          </a:p>
          <a:p>
            <a:r>
              <a:rPr lang="en-GB" sz="1400" dirty="0">
                <a:latin typeface="Impact" pitchFamily="34" charset="0"/>
              </a:rPr>
              <a:t>Q5</a:t>
            </a:r>
          </a:p>
          <a:p>
            <a:r>
              <a:rPr lang="en-GB" sz="1400" dirty="0">
                <a:latin typeface="Impact" pitchFamily="34" charset="0"/>
              </a:rPr>
              <a:t>The temperature during the day was five degrees Celsius.  From day to the night the temperature went down by seven degrees.  What was the new night time temperature?</a:t>
            </a:r>
          </a:p>
        </p:txBody>
      </p:sp>
      <p:pic>
        <p:nvPicPr>
          <p:cNvPr id="3074" name="Picture 2"/>
          <p:cNvPicPr>
            <a:picLocks noChangeAspect="1" noChangeArrowheads="1"/>
          </p:cNvPicPr>
          <p:nvPr/>
        </p:nvPicPr>
        <p:blipFill>
          <a:blip r:embed="rId12">
            <a:extLst>
              <a:ext uri="{BEBA8EAE-BF5A-486C-A8C5-ECC9F3942E4B}">
                <a14:imgProps xmlns:a14="http://schemas.microsoft.com/office/drawing/2010/main">
                  <a14:imgLayer r:embed="rId13">
                    <a14:imgEffect>
                      <a14:artisticGlowEdges/>
                    </a14:imgEffect>
                  </a14:imgLayer>
                </a14:imgProps>
              </a:ext>
              <a:ext uri="{28A0092B-C50C-407E-A947-70E740481C1C}">
                <a14:useLocalDpi xmlns:a14="http://schemas.microsoft.com/office/drawing/2010/main" val="0"/>
              </a:ext>
            </a:extLst>
          </a:blip>
          <a:srcRect/>
          <a:stretch>
            <a:fillRect/>
          </a:stretch>
        </p:blipFill>
        <p:spPr bwMode="auto">
          <a:xfrm>
            <a:off x="6084168" y="3178823"/>
            <a:ext cx="2495550" cy="876300"/>
          </a:xfrm>
          <a:prstGeom prst="rect">
            <a:avLst/>
          </a:prstGeom>
          <a:noFill/>
          <a:ln>
            <a:noFill/>
          </a:ln>
          <a:effectLst>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36602600"/>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Lesson: Practice – Making it Functional</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273420" y="11130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a:t>
              </a:r>
            </a:p>
          </p:txBody>
        </p:sp>
      </p:grpSp>
      <p:pic>
        <p:nvPicPr>
          <p:cNvPr id="14"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31709" y="605798"/>
            <a:ext cx="514350" cy="54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1026"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43608" y="1484784"/>
            <a:ext cx="3829050" cy="234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41452" y="3827934"/>
            <a:ext cx="8523036" cy="2769989"/>
          </a:xfrm>
          <a:prstGeom prst="rect">
            <a:avLst/>
          </a:prstGeom>
          <a:noFill/>
        </p:spPr>
        <p:txBody>
          <a:bodyPr wrap="square" rtlCol="0">
            <a:spAutoFit/>
          </a:bodyPr>
          <a:lstStyle/>
          <a:p>
            <a:r>
              <a:rPr lang="en-GB" sz="1200" dirty="0">
                <a:latin typeface="Impact" pitchFamily="34" charset="0"/>
              </a:rPr>
              <a:t>1</a:t>
            </a:r>
          </a:p>
          <a:p>
            <a:r>
              <a:rPr lang="en-GB" sz="1200" dirty="0">
                <a:latin typeface="Impact" pitchFamily="34" charset="0"/>
              </a:rPr>
              <a:t>a) How many States average temperatures are below zero degrees Celsius?</a:t>
            </a:r>
          </a:p>
          <a:p>
            <a:endParaRPr lang="en-GB" sz="1200" dirty="0">
              <a:latin typeface="Impact" pitchFamily="34" charset="0"/>
            </a:endParaRPr>
          </a:p>
          <a:p>
            <a:r>
              <a:rPr lang="en-GB" sz="1200" dirty="0">
                <a:latin typeface="Impact" pitchFamily="34" charset="0"/>
              </a:rPr>
              <a:t>b) Rewrite the chart, putting the States in order of temperature starting with the coldest.</a:t>
            </a:r>
          </a:p>
          <a:p>
            <a:endParaRPr lang="en-GB" sz="1200" dirty="0">
              <a:latin typeface="Impact" pitchFamily="34" charset="0"/>
            </a:endParaRPr>
          </a:p>
          <a:p>
            <a:r>
              <a:rPr lang="en-GB" sz="1200" dirty="0">
                <a:latin typeface="Impact" pitchFamily="34" charset="0"/>
              </a:rPr>
              <a:t>c)  What do you notice about both the F (Fahrenheit) and C (Celsius) temperatures once they are ordered?</a:t>
            </a:r>
          </a:p>
          <a:p>
            <a:br>
              <a:rPr lang="en-GB" sz="1200" dirty="0">
                <a:latin typeface="Impact" pitchFamily="34" charset="0"/>
              </a:rPr>
            </a:br>
            <a:r>
              <a:rPr lang="en-GB" sz="1200" dirty="0">
                <a:latin typeface="Impact" pitchFamily="34" charset="0"/>
              </a:rPr>
              <a:t>2</a:t>
            </a:r>
          </a:p>
          <a:p>
            <a:r>
              <a:rPr lang="en-GB" sz="1200" dirty="0">
                <a:latin typeface="Impact" pitchFamily="34" charset="0"/>
              </a:rPr>
              <a:t>a)  Using Celsius temperature values, what is the difference between the highest and lowest states temperatures?</a:t>
            </a:r>
          </a:p>
          <a:p>
            <a:endParaRPr lang="en-GB" sz="1200" dirty="0">
              <a:latin typeface="Impact" pitchFamily="34" charset="0"/>
            </a:endParaRPr>
          </a:p>
          <a:p>
            <a:r>
              <a:rPr lang="en-GB" sz="1200" dirty="0">
                <a:latin typeface="Impact" pitchFamily="34" charset="0"/>
              </a:rPr>
              <a:t>b)  Explain what a temperature below zero degrees C means.</a:t>
            </a:r>
          </a:p>
          <a:p>
            <a:endParaRPr lang="en-GB" sz="1200" dirty="0">
              <a:latin typeface="Impact" pitchFamily="34" charset="0"/>
            </a:endParaRPr>
          </a:p>
          <a:p>
            <a:r>
              <a:rPr lang="en-GB" sz="1200" dirty="0">
                <a:latin typeface="Impact" pitchFamily="34" charset="0"/>
              </a:rPr>
              <a:t>c) What would cause this ?</a:t>
            </a:r>
          </a:p>
          <a:p>
            <a:r>
              <a:rPr lang="en-GB" dirty="0"/>
              <a:t> </a:t>
            </a:r>
            <a:endParaRPr lang="en-GB" sz="1100" dirty="0"/>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484784"/>
            <a:ext cx="3857778"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Snip Single Corner Rectangle 20"/>
          <p:cNvSpPr/>
          <p:nvPr/>
        </p:nvSpPr>
        <p:spPr>
          <a:xfrm flipV="1">
            <a:off x="352370" y="3827934"/>
            <a:ext cx="8509456" cy="1329258"/>
          </a:xfrm>
          <a:prstGeom prst="snip1Rect">
            <a:avLst>
              <a:gd name="adj" fmla="val 50000"/>
            </a:avLst>
          </a:prstGeom>
          <a:solidFill>
            <a:schemeClr val="bg1">
              <a:alpha val="15000"/>
            </a:schemeClr>
          </a:solidFill>
          <a:ln>
            <a:noFill/>
          </a:ln>
          <a:effectLst>
            <a:outerShdw blurRad="44450" dist="27940" dir="5400000" algn="ctr">
              <a:srgbClr val="000000">
                <a:alpha val="32000"/>
              </a:srgbClr>
            </a:outerShdw>
            <a:reflection blurRad="6350" stA="52000" endA="300" endPos="35000" dir="5400000" sy="-100000" algn="bl" rotWithShape="0"/>
          </a:effectLst>
          <a:scene3d>
            <a:camera prst="orthographicFront">
              <a:rot lat="0" lon="0" rev="0"/>
            </a:camera>
            <a:lightRig rig="flood" dir="t">
              <a:rot lat="0" lon="0" rev="4800000"/>
            </a:lightRig>
          </a:scene3d>
          <a:sp3d prstMaterial="softEdge">
            <a:bevelT w="190500" h="38100"/>
          </a:sp3d>
        </p:spPr>
        <p:style>
          <a:lnRef idx="0">
            <a:schemeClr val="accent3"/>
          </a:lnRef>
          <a:fillRef idx="3">
            <a:schemeClr val="accent3"/>
          </a:fillRef>
          <a:effectRef idx="3">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3306697981"/>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End of Session Quiz to assess LEVEL 1</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14"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547664" y="571474"/>
            <a:ext cx="541590" cy="531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1027"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5400000">
            <a:off x="2029684" y="427364"/>
            <a:ext cx="5084632" cy="7128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85893" y="1314435"/>
            <a:ext cx="6528402" cy="971444"/>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9718" y="1808060"/>
            <a:ext cx="1086433" cy="4514850"/>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4868724"/>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End of Session Quiz to assess LEVEL 2</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547664" y="571474"/>
            <a:ext cx="541590" cy="531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p:cNvGrpSpPr/>
          <p:nvPr/>
        </p:nvGrpSpPr>
        <p:grpSpPr>
          <a:xfrm>
            <a:off x="111805" y="162059"/>
            <a:ext cx="782980" cy="1496806"/>
            <a:chOff x="354788" y="1300296"/>
            <a:chExt cx="2200987" cy="4532570"/>
          </a:xfrm>
        </p:grpSpPr>
        <p:pic>
          <p:nvPicPr>
            <p:cNvPr id="17"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2050"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5400000">
            <a:off x="2067554" y="544200"/>
            <a:ext cx="5021945" cy="6940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5400000">
            <a:off x="3872816" y="-1079276"/>
            <a:ext cx="1030997" cy="5825318"/>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5400000">
            <a:off x="-1961314" y="3231009"/>
            <a:ext cx="5344082" cy="1421454"/>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4868724"/>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TOPIC ANSWERS</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pSp>
        <p:nvGrpSpPr>
          <p:cNvPr id="11" name="Group 10"/>
          <p:cNvGrpSpPr/>
          <p:nvPr/>
        </p:nvGrpSpPr>
        <p:grpSpPr>
          <a:xfrm>
            <a:off x="109683" y="1179428"/>
            <a:ext cx="8854806" cy="5345916"/>
            <a:chOff x="3274536" y="1289754"/>
            <a:chExt cx="5506770" cy="4803631"/>
          </a:xfrm>
        </p:grpSpPr>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27784" y="634752"/>
            <a:ext cx="531638" cy="444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 name="Group 14"/>
          <p:cNvGrpSpPr/>
          <p:nvPr/>
        </p:nvGrpSpPr>
        <p:grpSpPr>
          <a:xfrm>
            <a:off x="111805" y="162059"/>
            <a:ext cx="782980" cy="1496806"/>
            <a:chOff x="354788" y="1300296"/>
            <a:chExt cx="2200987" cy="4532570"/>
          </a:xfrm>
        </p:grpSpPr>
        <p:pic>
          <p:nvPicPr>
            <p:cNvPr id="16"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sp>
        <p:nvSpPr>
          <p:cNvPr id="19" name="Rectangle 18"/>
          <p:cNvSpPr/>
          <p:nvPr/>
        </p:nvSpPr>
        <p:spPr>
          <a:xfrm>
            <a:off x="827584" y="1581921"/>
            <a:ext cx="3600400" cy="5816977"/>
          </a:xfrm>
          <a:prstGeom prst="rect">
            <a:avLst/>
          </a:prstGeom>
        </p:spPr>
        <p:txBody>
          <a:bodyPr wrap="square">
            <a:spAutoFit/>
          </a:bodyPr>
          <a:lstStyle/>
          <a:p>
            <a:r>
              <a:rPr lang="en-GB" sz="2000" dirty="0">
                <a:latin typeface="Impact" pitchFamily="34" charset="0"/>
              </a:rPr>
              <a:t>Block </a:t>
            </a:r>
            <a:r>
              <a:rPr lang="en-GB" sz="2000">
                <a:latin typeface="Impact" pitchFamily="34" charset="0"/>
              </a:rPr>
              <a:t>1 answers</a:t>
            </a:r>
          </a:p>
          <a:p>
            <a:endParaRPr lang="en-GB" sz="2000" dirty="0">
              <a:latin typeface="Impact" pitchFamily="34" charset="0"/>
            </a:endParaRPr>
          </a:p>
          <a:p>
            <a:pPr marL="228600" indent="-228600">
              <a:buAutoNum type="arabicParenR"/>
            </a:pPr>
            <a:r>
              <a:rPr lang="en-GB" sz="2000" dirty="0">
                <a:latin typeface="Impact" pitchFamily="34" charset="0"/>
              </a:rPr>
              <a:t>Minus or Negative eleven</a:t>
            </a:r>
          </a:p>
          <a:p>
            <a:pPr marL="228600" indent="-228600">
              <a:buAutoNum type="arabicParenR"/>
            </a:pPr>
            <a:r>
              <a:rPr lang="en-GB" sz="2000" dirty="0">
                <a:latin typeface="Impact" pitchFamily="34" charset="0"/>
              </a:rPr>
              <a:t>-3 is smaller than 4</a:t>
            </a:r>
          </a:p>
          <a:p>
            <a:pPr marL="228600" indent="-228600">
              <a:buAutoNum type="arabicParenR"/>
            </a:pPr>
            <a:r>
              <a:rPr lang="en-GB" sz="2000" dirty="0">
                <a:latin typeface="Impact" pitchFamily="34" charset="0"/>
              </a:rPr>
              <a:t>-8 is smaller than 6</a:t>
            </a:r>
          </a:p>
          <a:p>
            <a:pPr marL="228600" indent="-228600">
              <a:buAutoNum type="arabicParenR"/>
            </a:pPr>
            <a:r>
              <a:rPr lang="en-GB" sz="2000" dirty="0">
                <a:latin typeface="Impact" pitchFamily="34" charset="0"/>
              </a:rPr>
              <a:t>-5, -2, 8, 12</a:t>
            </a:r>
          </a:p>
          <a:p>
            <a:endParaRPr lang="en-GB" sz="2000" dirty="0">
              <a:latin typeface="Impact" pitchFamily="34" charset="0"/>
            </a:endParaRPr>
          </a:p>
          <a:p>
            <a:r>
              <a:rPr lang="en-GB" sz="2000" dirty="0">
                <a:latin typeface="Impact" pitchFamily="34" charset="0"/>
              </a:rPr>
              <a:t>Block 2 answers</a:t>
            </a:r>
          </a:p>
          <a:p>
            <a:endParaRPr lang="en-GB" sz="2000" dirty="0">
              <a:latin typeface="Impact" pitchFamily="34" charset="0"/>
            </a:endParaRPr>
          </a:p>
          <a:p>
            <a:r>
              <a:rPr lang="en-GB" sz="2000" dirty="0">
                <a:latin typeface="Impact" pitchFamily="34" charset="0"/>
              </a:rPr>
              <a:t>5) Difference is 7+9 = 16</a:t>
            </a:r>
          </a:p>
          <a:p>
            <a:r>
              <a:rPr lang="en-GB" sz="2000" dirty="0">
                <a:latin typeface="Impact" pitchFamily="34" charset="0"/>
              </a:rPr>
              <a:t>6) -19 is 39 below 20</a:t>
            </a:r>
          </a:p>
          <a:p>
            <a:pPr marL="342900" indent="-342900">
              <a:buAutoNum type="arabicParenR" startAt="7"/>
            </a:pPr>
            <a:r>
              <a:rPr lang="en-GB" sz="2000" dirty="0">
                <a:latin typeface="Impact" pitchFamily="34" charset="0"/>
              </a:rPr>
              <a:t>12 is worth sixteen more than -4</a:t>
            </a:r>
          </a:p>
          <a:p>
            <a:pPr marL="342900" indent="-342900">
              <a:buAutoNum type="arabicParenR" startAt="7"/>
            </a:pPr>
            <a:r>
              <a:rPr lang="en-GB" sz="2000" dirty="0">
                <a:latin typeface="Impact" pitchFamily="34" charset="0"/>
              </a:rPr>
              <a:t>50 and -25 are .. 75 places away</a:t>
            </a:r>
          </a:p>
          <a:p>
            <a:endParaRPr lang="en-GB" dirty="0">
              <a:latin typeface="Impact" pitchFamily="34" charset="0"/>
            </a:endParaRPr>
          </a:p>
          <a:p>
            <a:endParaRPr lang="en-GB" dirty="0">
              <a:latin typeface="Impact" pitchFamily="34" charset="0"/>
            </a:endParaRPr>
          </a:p>
          <a:p>
            <a:pPr marL="228600" indent="-228600">
              <a:buAutoNum type="arabicParenR"/>
            </a:pPr>
            <a:endParaRPr lang="en-GB" dirty="0">
              <a:latin typeface="Impact" pitchFamily="34" charset="0"/>
            </a:endParaRPr>
          </a:p>
          <a:p>
            <a:pPr marL="228600" indent="-228600">
              <a:buAutoNum type="arabicParenR"/>
            </a:pPr>
            <a:endParaRPr lang="en-GB" dirty="0">
              <a:latin typeface="Impact" pitchFamily="34" charset="0"/>
            </a:endParaRPr>
          </a:p>
        </p:txBody>
      </p:sp>
      <p:sp>
        <p:nvSpPr>
          <p:cNvPr id="21" name="Rectangle 20"/>
          <p:cNvSpPr/>
          <p:nvPr/>
        </p:nvSpPr>
        <p:spPr>
          <a:xfrm>
            <a:off x="4572000" y="1658865"/>
            <a:ext cx="3600400" cy="2677656"/>
          </a:xfrm>
          <a:prstGeom prst="rect">
            <a:avLst/>
          </a:prstGeom>
        </p:spPr>
        <p:txBody>
          <a:bodyPr wrap="square">
            <a:spAutoFit/>
          </a:bodyPr>
          <a:lstStyle/>
          <a:p>
            <a:r>
              <a:rPr lang="en-GB" sz="2000" dirty="0">
                <a:latin typeface="Impact" pitchFamily="34" charset="0"/>
              </a:rPr>
              <a:t>Block 3 answers</a:t>
            </a:r>
          </a:p>
          <a:p>
            <a:endParaRPr lang="en-GB" sz="2000" dirty="0">
              <a:latin typeface="Impact" pitchFamily="34" charset="0"/>
            </a:endParaRPr>
          </a:p>
          <a:p>
            <a:pPr marL="457200" indent="-457200">
              <a:buAutoNum type="arabicParenR" startAt="9"/>
            </a:pPr>
            <a:r>
              <a:rPr lang="en-GB" sz="2000" dirty="0">
                <a:latin typeface="Impact" pitchFamily="34" charset="0"/>
              </a:rPr>
              <a:t>-2K is .. 1500.. below -500</a:t>
            </a:r>
          </a:p>
          <a:p>
            <a:pPr marL="342900" indent="-342900">
              <a:buAutoNum type="arabicParenR" startAt="9"/>
            </a:pPr>
            <a:r>
              <a:rPr lang="en-GB" dirty="0">
                <a:latin typeface="Impact" pitchFamily="34" charset="0"/>
              </a:rPr>
              <a:t>5M is above -700k by…. 5,700,000</a:t>
            </a:r>
          </a:p>
          <a:p>
            <a:pPr marL="342900" indent="-342900">
              <a:buAutoNum type="arabicParenR" startAt="9"/>
            </a:pPr>
            <a:r>
              <a:rPr lang="en-GB" dirty="0">
                <a:latin typeface="Impact" pitchFamily="34" charset="0"/>
              </a:rPr>
              <a:t>9.6B is above -2.5B by… 12 .1 B</a:t>
            </a:r>
          </a:p>
          <a:p>
            <a:r>
              <a:rPr lang="en-GB" dirty="0">
                <a:latin typeface="Impact" pitchFamily="34" charset="0"/>
              </a:rPr>
              <a:t>12)  Minus or Negative two point three million pounds</a:t>
            </a:r>
          </a:p>
          <a:p>
            <a:pPr marL="228600" indent="-228600">
              <a:buAutoNum type="arabicParenR"/>
            </a:pPr>
            <a:endParaRPr lang="en-GB" dirty="0">
              <a:latin typeface="Impact" pitchFamily="34" charset="0"/>
            </a:endParaRPr>
          </a:p>
          <a:p>
            <a:pPr marL="228600" indent="-228600">
              <a:buAutoNum type="arabicParenR"/>
            </a:pPr>
            <a:endParaRPr lang="en-GB" dirty="0">
              <a:latin typeface="Impact" pitchFamily="34" charset="0"/>
            </a:endParaRPr>
          </a:p>
        </p:txBody>
      </p:sp>
      <p:pic>
        <p:nvPicPr>
          <p:cNvPr id="22" name="Picture 2"/>
          <p:cNvPicPr>
            <a:picLocks noChangeAspect="1" noChangeArrowheads="1"/>
          </p:cNvPicPr>
          <p:nvPr/>
        </p:nvPicPr>
        <p:blipFill>
          <a:blip r:embed="rId10">
            <a:lum bright="70000" contrast="-70000"/>
            <a:extLst>
              <a:ext uri="{BEBA8EAE-BF5A-486C-A8C5-ECC9F3942E4B}">
                <a14:imgProps xmlns:a14="http://schemas.microsoft.com/office/drawing/2010/main">
                  <a14:imgLayer r:embed="rId11">
                    <a14:imgEffect>
                      <a14:artisticPaintBrush/>
                    </a14:imgEffect>
                    <a14:imgEffect>
                      <a14:sharpenSoften amount="-19000"/>
                    </a14:imgEffect>
                    <a14:imgEffect>
                      <a14:brightnessContrast bright="24000" contrast="-20000"/>
                    </a14:imgEffect>
                  </a14:imgLayer>
                </a14:imgProps>
              </a:ext>
              <a:ext uri="{28A0092B-C50C-407E-A947-70E740481C1C}">
                <a14:useLocalDpi xmlns:a14="http://schemas.microsoft.com/office/drawing/2010/main" val="0"/>
              </a:ext>
            </a:extLst>
          </a:blip>
          <a:srcRect/>
          <a:stretch>
            <a:fillRect/>
          </a:stretch>
        </p:blipFill>
        <p:spPr bwMode="auto">
          <a:xfrm>
            <a:off x="4139951" y="3764636"/>
            <a:ext cx="4646667" cy="2599411"/>
          </a:xfrm>
          <a:prstGeom prst="rect">
            <a:avLst/>
          </a:prstGeom>
          <a:noFill/>
          <a:ln>
            <a:noFill/>
          </a:ln>
          <a:effectLst>
            <a:softEdge rad="2667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657089"/>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TOPIC ANSWERS</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pSp>
        <p:nvGrpSpPr>
          <p:cNvPr id="11" name="Group 10"/>
          <p:cNvGrpSpPr/>
          <p:nvPr/>
        </p:nvGrpSpPr>
        <p:grpSpPr>
          <a:xfrm>
            <a:off x="109683" y="1179428"/>
            <a:ext cx="8854806" cy="5345916"/>
            <a:chOff x="3274536" y="1289754"/>
            <a:chExt cx="5506770" cy="4803631"/>
          </a:xfrm>
        </p:grpSpPr>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27784" y="634752"/>
            <a:ext cx="531638" cy="444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 name="Group 14"/>
          <p:cNvGrpSpPr/>
          <p:nvPr/>
        </p:nvGrpSpPr>
        <p:grpSpPr>
          <a:xfrm>
            <a:off x="111805" y="162059"/>
            <a:ext cx="782980" cy="1496806"/>
            <a:chOff x="354788" y="1300296"/>
            <a:chExt cx="2200987" cy="4532570"/>
          </a:xfrm>
        </p:grpSpPr>
        <p:pic>
          <p:nvPicPr>
            <p:cNvPr id="16"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5122" name="Picture 2" descr="http://t0.gstatic.com/images?q=tbn:ANd9GcQ11X8Ots2J8jtnTwtztzVNQwJdk0rJWjmUI0P-3Rxv7Aqoffj_8g">
            <a:hlinkClick r:id="rId10"/>
          </p:cNvPr>
          <p:cNvPicPr>
            <a:picLocks noChangeAspect="1" noChangeArrowheads="1"/>
          </p:cNvPicPr>
          <p:nvPr/>
        </p:nvPicPr>
        <p:blipFill>
          <a:blip r:embed="rId11">
            <a:extLst>
              <a:ext uri="{BEBA8EAE-BF5A-486C-A8C5-ECC9F3942E4B}">
                <a14:imgProps xmlns:a14="http://schemas.microsoft.com/office/drawing/2010/main">
                  <a14:imgLayer r:embed="rId12">
                    <a14:imgEffect>
                      <a14:brightnessContrast bright="71000"/>
                    </a14:imgEffect>
                  </a14:imgLayer>
                </a14:imgProps>
              </a:ext>
              <a:ext uri="{28A0092B-C50C-407E-A947-70E740481C1C}">
                <a14:useLocalDpi xmlns:a14="http://schemas.microsoft.com/office/drawing/2010/main" val="0"/>
              </a:ext>
            </a:extLst>
          </a:blip>
          <a:srcRect/>
          <a:stretch>
            <a:fillRect/>
          </a:stretch>
        </p:blipFill>
        <p:spPr bwMode="auto">
          <a:xfrm>
            <a:off x="236688" y="1556792"/>
            <a:ext cx="8583784" cy="4911715"/>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p:nvSpPr>
        <p:spPr>
          <a:xfrm>
            <a:off x="827584" y="1741458"/>
            <a:ext cx="3600400" cy="5078313"/>
          </a:xfrm>
          <a:prstGeom prst="rect">
            <a:avLst/>
          </a:prstGeom>
        </p:spPr>
        <p:txBody>
          <a:bodyPr wrap="square">
            <a:spAutoFit/>
          </a:bodyPr>
          <a:lstStyle/>
          <a:p>
            <a:r>
              <a:rPr lang="en-GB" sz="1200" dirty="0">
                <a:latin typeface="Impact" pitchFamily="34" charset="0"/>
              </a:rPr>
              <a:t>Lesson Practice : Just the numbers</a:t>
            </a:r>
          </a:p>
          <a:p>
            <a:pPr marL="228600" indent="-228600">
              <a:buAutoNum type="arabicParenR"/>
            </a:pPr>
            <a:r>
              <a:rPr lang="en-GB" sz="1200" dirty="0">
                <a:latin typeface="Impact" pitchFamily="34" charset="0"/>
              </a:rPr>
              <a:t>-3,  -2,  4,  7</a:t>
            </a:r>
          </a:p>
          <a:p>
            <a:pPr marL="228600" indent="-228600">
              <a:buAutoNum type="arabicParenR"/>
            </a:pPr>
            <a:r>
              <a:rPr lang="en-GB" sz="1200" dirty="0">
                <a:latin typeface="Impact" pitchFamily="34" charset="0"/>
              </a:rPr>
              <a:t>-9,  0,  2,  6,  11</a:t>
            </a:r>
          </a:p>
          <a:p>
            <a:pPr marL="228600" indent="-228600">
              <a:buAutoNum type="arabicParenR"/>
            </a:pPr>
            <a:r>
              <a:rPr lang="en-GB" sz="1200" dirty="0">
                <a:latin typeface="Impact" pitchFamily="34" charset="0"/>
              </a:rPr>
              <a:t>-8,  -2,  -1,  2,  8</a:t>
            </a:r>
          </a:p>
          <a:p>
            <a:pPr marL="228600" indent="-228600">
              <a:buAutoNum type="arabicParenR"/>
            </a:pPr>
            <a:r>
              <a:rPr lang="en-GB" sz="1200" dirty="0">
                <a:latin typeface="Impact" pitchFamily="34" charset="0"/>
              </a:rPr>
              <a:t>-20,  -7,  -4,  0,  3,  16</a:t>
            </a:r>
          </a:p>
          <a:p>
            <a:pPr marL="228600" indent="-228600">
              <a:buAutoNum type="arabicParenR"/>
            </a:pPr>
            <a:r>
              <a:rPr lang="en-GB" sz="1200" dirty="0">
                <a:latin typeface="Impact" pitchFamily="34" charset="0"/>
              </a:rPr>
              <a:t>-25,  -20,  -14,  -1,  14,  25</a:t>
            </a:r>
          </a:p>
          <a:p>
            <a:pPr marL="228600" indent="-228600">
              <a:buAutoNum type="arabicParenR"/>
            </a:pPr>
            <a:endParaRPr lang="en-GB" sz="1200" dirty="0">
              <a:latin typeface="Impact" pitchFamily="34" charset="0"/>
            </a:endParaRPr>
          </a:p>
          <a:p>
            <a:pPr marL="228600" indent="-228600">
              <a:buAutoNum type="arabicParenR"/>
            </a:pPr>
            <a:r>
              <a:rPr lang="en-GB" sz="1200" dirty="0">
                <a:latin typeface="Impact" pitchFamily="34" charset="0"/>
              </a:rPr>
              <a:t>150,  65,  -65,  -100</a:t>
            </a:r>
          </a:p>
          <a:p>
            <a:pPr marL="228600" indent="-228600">
              <a:buAutoNum type="arabicParenR"/>
            </a:pPr>
            <a:r>
              <a:rPr lang="en-GB" sz="1200" dirty="0">
                <a:latin typeface="Impact" pitchFamily="34" charset="0"/>
              </a:rPr>
              <a:t>700,  400,  -400,  -700,  -800</a:t>
            </a:r>
          </a:p>
          <a:p>
            <a:pPr marL="228600" indent="-228600">
              <a:buAutoNum type="arabicParenR"/>
            </a:pPr>
            <a:r>
              <a:rPr lang="en-GB" sz="1200" dirty="0">
                <a:latin typeface="Impact" pitchFamily="34" charset="0"/>
              </a:rPr>
              <a:t>1000,  800,  350,  -150,  -530</a:t>
            </a:r>
          </a:p>
          <a:p>
            <a:pPr marL="228600" indent="-228600">
              <a:buAutoNum type="arabicParenR"/>
            </a:pPr>
            <a:r>
              <a:rPr lang="en-GB" sz="1200" dirty="0">
                <a:latin typeface="Impact" pitchFamily="34" charset="0"/>
              </a:rPr>
              <a:t>-29,  -36,  -72,  -84,  -100</a:t>
            </a:r>
          </a:p>
          <a:p>
            <a:pPr marL="228600" indent="-228600">
              <a:buAutoNum type="arabicParenR"/>
            </a:pPr>
            <a:r>
              <a:rPr lang="en-GB" sz="1200" dirty="0">
                <a:latin typeface="Impact" pitchFamily="34" charset="0"/>
              </a:rPr>
              <a:t>1200,  75,  -89,  -250,  -600</a:t>
            </a:r>
          </a:p>
          <a:p>
            <a:pPr marL="228600" indent="-228600">
              <a:buAutoNum type="arabicParenR"/>
            </a:pPr>
            <a:endParaRPr lang="en-GB" sz="1200" dirty="0">
              <a:latin typeface="Impact" pitchFamily="34" charset="0"/>
            </a:endParaRPr>
          </a:p>
          <a:p>
            <a:pPr marL="228600" indent="-228600">
              <a:buAutoNum type="arabicParenR"/>
            </a:pPr>
            <a:r>
              <a:rPr lang="en-GB" sz="1200" dirty="0">
                <a:latin typeface="Impact" pitchFamily="34" charset="0"/>
              </a:rPr>
              <a:t>12</a:t>
            </a:r>
          </a:p>
          <a:p>
            <a:pPr marL="228600" indent="-228600">
              <a:buAutoNum type="arabicParenR"/>
            </a:pPr>
            <a:r>
              <a:rPr lang="en-GB" sz="1200" dirty="0">
                <a:latin typeface="Impact" pitchFamily="34" charset="0"/>
              </a:rPr>
              <a:t>10</a:t>
            </a:r>
          </a:p>
          <a:p>
            <a:pPr marL="228600" indent="-228600">
              <a:buAutoNum type="arabicParenR"/>
            </a:pPr>
            <a:r>
              <a:rPr lang="en-GB" sz="1200" dirty="0">
                <a:latin typeface="Impact" pitchFamily="34" charset="0"/>
              </a:rPr>
              <a:t>14</a:t>
            </a:r>
          </a:p>
          <a:p>
            <a:pPr marL="228600" indent="-228600">
              <a:buAutoNum type="arabicParenR"/>
            </a:pPr>
            <a:r>
              <a:rPr lang="en-GB" sz="1200" dirty="0">
                <a:latin typeface="Impact" pitchFamily="34" charset="0"/>
              </a:rPr>
              <a:t>21</a:t>
            </a:r>
          </a:p>
          <a:p>
            <a:pPr marL="228600" indent="-228600">
              <a:buAutoNum type="arabicParenR"/>
            </a:pPr>
            <a:r>
              <a:rPr lang="en-GB" sz="1200" dirty="0">
                <a:latin typeface="Impact" pitchFamily="34" charset="0"/>
              </a:rPr>
              <a:t>40</a:t>
            </a:r>
          </a:p>
          <a:p>
            <a:pPr marL="228600" indent="-228600">
              <a:buAutoNum type="arabicParenR"/>
            </a:pPr>
            <a:r>
              <a:rPr lang="en-GB" sz="1200" dirty="0">
                <a:latin typeface="Impact" pitchFamily="34" charset="0"/>
              </a:rPr>
              <a:t>20</a:t>
            </a:r>
          </a:p>
          <a:p>
            <a:pPr marL="228600" indent="-228600">
              <a:buAutoNum type="arabicParenR"/>
            </a:pPr>
            <a:r>
              <a:rPr lang="en-GB" sz="1200" dirty="0">
                <a:latin typeface="Impact" pitchFamily="34" charset="0"/>
              </a:rPr>
              <a:t>3</a:t>
            </a:r>
          </a:p>
          <a:p>
            <a:pPr marL="228600" indent="-228600">
              <a:buAutoNum type="arabicParenR"/>
            </a:pPr>
            <a:r>
              <a:rPr lang="en-GB" sz="1200" dirty="0">
                <a:latin typeface="Impact" pitchFamily="34" charset="0"/>
              </a:rPr>
              <a:t>33</a:t>
            </a:r>
          </a:p>
          <a:p>
            <a:pPr marL="228600" indent="-228600">
              <a:buAutoNum type="arabicParenR"/>
            </a:pPr>
            <a:endParaRPr lang="en-GB" sz="1200" dirty="0">
              <a:latin typeface="Impact" pitchFamily="34" charset="0"/>
            </a:endParaRPr>
          </a:p>
          <a:p>
            <a:pPr marL="228600" indent="-228600">
              <a:buAutoNum type="arabicParenR"/>
            </a:pPr>
            <a:r>
              <a:rPr lang="en-GB" sz="1200" dirty="0">
                <a:latin typeface="Impact" pitchFamily="34" charset="0"/>
              </a:rPr>
              <a:t> 8</a:t>
            </a:r>
          </a:p>
          <a:p>
            <a:pPr marL="228600" indent="-228600">
              <a:buAutoNum type="arabicParenR"/>
            </a:pPr>
            <a:r>
              <a:rPr lang="en-GB" sz="1200" dirty="0">
                <a:latin typeface="Impact" pitchFamily="34" charset="0"/>
              </a:rPr>
              <a:t> 8</a:t>
            </a:r>
          </a:p>
          <a:p>
            <a:pPr marL="228600" indent="-228600">
              <a:buAutoNum type="arabicParenR"/>
            </a:pPr>
            <a:endParaRPr lang="en-GB" sz="1200" dirty="0">
              <a:latin typeface="Impact" pitchFamily="34" charset="0"/>
            </a:endParaRPr>
          </a:p>
          <a:p>
            <a:pPr marL="228600" indent="-228600">
              <a:buAutoNum type="arabicParenR"/>
            </a:pPr>
            <a:endParaRPr lang="en-GB" sz="1200" dirty="0">
              <a:latin typeface="Impact" pitchFamily="34" charset="0"/>
            </a:endParaRPr>
          </a:p>
          <a:p>
            <a:pPr marL="228600" indent="-228600">
              <a:buAutoNum type="arabicParenR"/>
            </a:pPr>
            <a:endParaRPr lang="en-GB" sz="1200" dirty="0">
              <a:latin typeface="Impact" pitchFamily="34" charset="0"/>
            </a:endParaRPr>
          </a:p>
        </p:txBody>
      </p:sp>
      <p:sp>
        <p:nvSpPr>
          <p:cNvPr id="20" name="Rectangle 19"/>
          <p:cNvSpPr/>
          <p:nvPr/>
        </p:nvSpPr>
        <p:spPr>
          <a:xfrm>
            <a:off x="4788024" y="1746929"/>
            <a:ext cx="3600400" cy="4708981"/>
          </a:xfrm>
          <a:prstGeom prst="rect">
            <a:avLst/>
          </a:prstGeom>
        </p:spPr>
        <p:txBody>
          <a:bodyPr wrap="square">
            <a:spAutoFit/>
          </a:bodyPr>
          <a:lstStyle/>
          <a:p>
            <a:pPr marL="228600" indent="-228600">
              <a:buAutoNum type="arabicParenR" startAt="21"/>
            </a:pPr>
            <a:r>
              <a:rPr lang="en-GB" sz="1200" dirty="0">
                <a:latin typeface="Impact" pitchFamily="34" charset="0"/>
              </a:rPr>
              <a:t>18</a:t>
            </a:r>
          </a:p>
          <a:p>
            <a:pPr marL="228600" indent="-228600">
              <a:buAutoNum type="arabicParenR" startAt="21"/>
            </a:pPr>
            <a:r>
              <a:rPr lang="en-GB" sz="1200" dirty="0">
                <a:latin typeface="Impact" pitchFamily="34" charset="0"/>
              </a:rPr>
              <a:t>  13</a:t>
            </a:r>
          </a:p>
          <a:p>
            <a:pPr marL="228600" indent="-228600">
              <a:buAutoNum type="arabicParenR" startAt="21"/>
            </a:pPr>
            <a:r>
              <a:rPr lang="en-GB" sz="1200" dirty="0">
                <a:latin typeface="Impact" pitchFamily="34" charset="0"/>
              </a:rPr>
              <a:t>  4</a:t>
            </a:r>
          </a:p>
          <a:p>
            <a:pPr marL="228600" indent="-228600">
              <a:buAutoNum type="arabicParenR" startAt="21"/>
            </a:pPr>
            <a:endParaRPr lang="en-GB" sz="1200" dirty="0">
              <a:latin typeface="Impact" pitchFamily="34" charset="0"/>
            </a:endParaRPr>
          </a:p>
          <a:p>
            <a:pPr marL="228600" indent="-228600">
              <a:buAutoNum type="arabicParenR" startAt="21"/>
            </a:pPr>
            <a:r>
              <a:rPr lang="en-GB" sz="1200" dirty="0">
                <a:latin typeface="Impact" pitchFamily="34" charset="0"/>
              </a:rPr>
              <a:t> 410</a:t>
            </a:r>
          </a:p>
          <a:p>
            <a:pPr marL="228600" indent="-228600">
              <a:buAutoNum type="arabicParenR" startAt="21"/>
            </a:pPr>
            <a:r>
              <a:rPr lang="en-GB" sz="1200" dirty="0">
                <a:latin typeface="Impact" pitchFamily="34" charset="0"/>
              </a:rPr>
              <a:t>  660</a:t>
            </a:r>
          </a:p>
          <a:p>
            <a:pPr marL="228600" indent="-228600">
              <a:buAutoNum type="arabicParenR" startAt="21"/>
            </a:pPr>
            <a:r>
              <a:rPr lang="en-GB" sz="1200" dirty="0">
                <a:latin typeface="Impact" pitchFamily="34" charset="0"/>
              </a:rPr>
              <a:t>170</a:t>
            </a:r>
          </a:p>
          <a:p>
            <a:pPr marL="228600" indent="-228600">
              <a:buAutoNum type="arabicParenR" startAt="21"/>
            </a:pPr>
            <a:r>
              <a:rPr lang="en-GB" sz="1200" dirty="0">
                <a:latin typeface="Impact" pitchFamily="34" charset="0"/>
              </a:rPr>
              <a:t>380</a:t>
            </a:r>
          </a:p>
          <a:p>
            <a:pPr marL="228600" indent="-228600">
              <a:buAutoNum type="arabicParenR" startAt="21"/>
            </a:pPr>
            <a:r>
              <a:rPr lang="en-GB" sz="1200" dirty="0">
                <a:latin typeface="Impact" pitchFamily="34" charset="0"/>
              </a:rPr>
              <a:t>  610</a:t>
            </a:r>
          </a:p>
          <a:p>
            <a:pPr marL="228600" indent="-228600">
              <a:buAutoNum type="arabicParenR" startAt="21"/>
            </a:pPr>
            <a:r>
              <a:rPr lang="en-GB" sz="1200" dirty="0">
                <a:latin typeface="Impact" pitchFamily="34" charset="0"/>
              </a:rPr>
              <a:t>  3000</a:t>
            </a:r>
          </a:p>
          <a:p>
            <a:pPr marL="228600" indent="-228600">
              <a:buAutoNum type="arabicParenR" startAt="21"/>
            </a:pPr>
            <a:r>
              <a:rPr lang="en-GB" sz="1200" dirty="0">
                <a:latin typeface="Impact" pitchFamily="34" charset="0"/>
              </a:rPr>
              <a:t>  601</a:t>
            </a:r>
          </a:p>
          <a:p>
            <a:pPr marL="228600" indent="-228600">
              <a:buAutoNum type="arabicParenR" startAt="21"/>
            </a:pPr>
            <a:endParaRPr lang="en-GB" sz="1200" dirty="0">
              <a:latin typeface="Impact" pitchFamily="34" charset="0"/>
            </a:endParaRPr>
          </a:p>
          <a:p>
            <a:pPr marL="228600" indent="-228600">
              <a:buAutoNum type="arabicParenR" startAt="21"/>
            </a:pPr>
            <a:r>
              <a:rPr lang="en-GB" sz="1200" dirty="0">
                <a:latin typeface="Impact" pitchFamily="34" charset="0"/>
              </a:rPr>
              <a:t>  16,200,000 or 16.2M</a:t>
            </a:r>
          </a:p>
          <a:p>
            <a:pPr marL="228600" indent="-228600">
              <a:buAutoNum type="arabicParenR" startAt="21"/>
            </a:pPr>
            <a:r>
              <a:rPr lang="en-GB" sz="1200" dirty="0">
                <a:latin typeface="Impact" pitchFamily="34" charset="0"/>
              </a:rPr>
              <a:t>  2,006,000,000 or 2.006B</a:t>
            </a:r>
          </a:p>
          <a:p>
            <a:pPr marL="228600" indent="-228600">
              <a:buAutoNum type="arabicParenR" startAt="21"/>
            </a:pPr>
            <a:r>
              <a:rPr lang="en-GB" sz="1200" dirty="0">
                <a:latin typeface="Impact" pitchFamily="34" charset="0"/>
              </a:rPr>
              <a:t>  1,900,000 or 1.9M</a:t>
            </a:r>
          </a:p>
          <a:p>
            <a:pPr marL="228600" indent="-228600">
              <a:buAutoNum type="arabicParenR" startAt="21"/>
            </a:pPr>
            <a:r>
              <a:rPr lang="en-GB" sz="1200" dirty="0">
                <a:latin typeface="Impact" pitchFamily="34" charset="0"/>
              </a:rPr>
              <a:t>  83,000  or 83K</a:t>
            </a:r>
          </a:p>
          <a:p>
            <a:pPr marL="228600" indent="-228600">
              <a:buAutoNum type="arabicParenR" startAt="21"/>
            </a:pPr>
            <a:r>
              <a:rPr lang="en-GB" sz="1200" dirty="0">
                <a:latin typeface="Impact" pitchFamily="34" charset="0"/>
              </a:rPr>
              <a:t>  1,800,000 or 1,8M</a:t>
            </a:r>
          </a:p>
          <a:p>
            <a:pPr marL="228600" indent="-228600">
              <a:buAutoNum type="arabicParenR" startAt="21"/>
            </a:pPr>
            <a:r>
              <a:rPr lang="en-GB" sz="1200" dirty="0">
                <a:latin typeface="Impact" pitchFamily="34" charset="0"/>
              </a:rPr>
              <a:t>  14,000,000,000 or 14B</a:t>
            </a:r>
          </a:p>
          <a:p>
            <a:pPr marL="228600" indent="-228600">
              <a:buAutoNum type="arabicParenR" startAt="21"/>
            </a:pPr>
            <a:r>
              <a:rPr lang="en-GB" sz="1200" dirty="0">
                <a:latin typeface="Impact" pitchFamily="34" charset="0"/>
              </a:rPr>
              <a:t>  230,000  or 230K</a:t>
            </a:r>
          </a:p>
          <a:p>
            <a:pPr marL="228600" indent="-228600">
              <a:buAutoNum type="arabicParenR"/>
            </a:pPr>
            <a:endParaRPr lang="en-GB" sz="1200" dirty="0">
              <a:latin typeface="Impact" pitchFamily="34" charset="0"/>
            </a:endParaRPr>
          </a:p>
          <a:p>
            <a:r>
              <a:rPr lang="en-GB" sz="1200" dirty="0">
                <a:latin typeface="Impact" pitchFamily="34" charset="0"/>
              </a:rPr>
              <a:t>Lesson Practice: Word Problems</a:t>
            </a:r>
          </a:p>
          <a:p>
            <a:endParaRPr lang="en-GB" sz="1200" dirty="0">
              <a:latin typeface="Impact" pitchFamily="34" charset="0"/>
            </a:endParaRPr>
          </a:p>
          <a:p>
            <a:r>
              <a:rPr lang="en-GB" sz="1200" dirty="0">
                <a:latin typeface="Impact" pitchFamily="34" charset="0"/>
              </a:rPr>
              <a:t>Q1…  Mike and Malcolm are 40km from each </a:t>
            </a:r>
            <a:r>
              <a:rPr lang="en-GB" sz="1200" dirty="0" err="1">
                <a:latin typeface="Impact" pitchFamily="34" charset="0"/>
              </a:rPr>
              <a:t>oth</a:t>
            </a:r>
            <a:r>
              <a:rPr lang="en-GB" sz="1200" dirty="0">
                <a:latin typeface="Impact" pitchFamily="34" charset="0"/>
              </a:rPr>
              <a:t>  </a:t>
            </a:r>
            <a:r>
              <a:rPr lang="en-GB" sz="1200" dirty="0" err="1">
                <a:latin typeface="Impact" pitchFamily="34" charset="0"/>
              </a:rPr>
              <a:t>er</a:t>
            </a:r>
            <a:endParaRPr lang="en-GB" sz="1200" dirty="0">
              <a:latin typeface="Impact" pitchFamily="34" charset="0"/>
            </a:endParaRPr>
          </a:p>
          <a:p>
            <a:r>
              <a:rPr lang="en-GB" sz="1200" dirty="0">
                <a:latin typeface="Impact" pitchFamily="34" charset="0"/>
              </a:rPr>
              <a:t>Q2… I was paid £315 </a:t>
            </a:r>
          </a:p>
          <a:p>
            <a:endParaRPr lang="en-GB" sz="1200" dirty="0">
              <a:latin typeface="Impact" pitchFamily="34" charset="0"/>
            </a:endParaRPr>
          </a:p>
        </p:txBody>
      </p:sp>
    </p:spTree>
    <p:extLst>
      <p:ext uri="{BB962C8B-B14F-4D97-AF65-F5344CB8AC3E}">
        <p14:creationId xmlns:p14="http://schemas.microsoft.com/office/powerpoint/2010/main" val="4137177504"/>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TOPIC ANSWERS 2</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pSp>
        <p:nvGrpSpPr>
          <p:cNvPr id="11" name="Group 10"/>
          <p:cNvGrpSpPr/>
          <p:nvPr/>
        </p:nvGrpSpPr>
        <p:grpSpPr>
          <a:xfrm>
            <a:off x="109683" y="1179428"/>
            <a:ext cx="8854806" cy="5345916"/>
            <a:chOff x="3274536" y="1289754"/>
            <a:chExt cx="5506770" cy="4803631"/>
          </a:xfrm>
        </p:grpSpPr>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27784" y="634752"/>
            <a:ext cx="531638" cy="444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 name="Group 14"/>
          <p:cNvGrpSpPr/>
          <p:nvPr/>
        </p:nvGrpSpPr>
        <p:grpSpPr>
          <a:xfrm>
            <a:off x="111805" y="162059"/>
            <a:ext cx="782980" cy="1496806"/>
            <a:chOff x="354788" y="1300296"/>
            <a:chExt cx="2200987" cy="4532570"/>
          </a:xfrm>
        </p:grpSpPr>
        <p:pic>
          <p:nvPicPr>
            <p:cNvPr id="16"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sp>
        <p:nvSpPr>
          <p:cNvPr id="19" name="Rectangle 18"/>
          <p:cNvSpPr/>
          <p:nvPr/>
        </p:nvSpPr>
        <p:spPr>
          <a:xfrm>
            <a:off x="251521" y="1741458"/>
            <a:ext cx="3600400" cy="4708981"/>
          </a:xfrm>
          <a:prstGeom prst="rect">
            <a:avLst/>
          </a:prstGeom>
        </p:spPr>
        <p:txBody>
          <a:bodyPr wrap="square">
            <a:spAutoFit/>
          </a:bodyPr>
          <a:lstStyle/>
          <a:p>
            <a:r>
              <a:rPr lang="en-GB" sz="1200" dirty="0">
                <a:latin typeface="Impact" pitchFamily="34" charset="0"/>
              </a:rPr>
              <a:t>Lesson Practice: Word Problems cont.</a:t>
            </a:r>
          </a:p>
          <a:p>
            <a:endParaRPr lang="en-GB" sz="1200" dirty="0">
              <a:latin typeface="Impact" pitchFamily="34" charset="0"/>
            </a:endParaRPr>
          </a:p>
          <a:p>
            <a:r>
              <a:rPr lang="en-GB" sz="1200" dirty="0">
                <a:latin typeface="Impact" pitchFamily="34" charset="0"/>
              </a:rPr>
              <a:t>Q3…  there is 27 points difference</a:t>
            </a:r>
          </a:p>
          <a:p>
            <a:r>
              <a:rPr lang="en-GB" sz="1200" dirty="0">
                <a:latin typeface="Impact" pitchFamily="34" charset="0"/>
              </a:rPr>
              <a:t>Q4…  Debbie is diving at 33metres below the surface</a:t>
            </a:r>
          </a:p>
          <a:p>
            <a:r>
              <a:rPr lang="en-GB" sz="1200" dirty="0">
                <a:latin typeface="Impact" pitchFamily="34" charset="0"/>
              </a:rPr>
              <a:t>Q5….  The new night temperature is -2C</a:t>
            </a:r>
          </a:p>
          <a:p>
            <a:endParaRPr lang="en-GB" sz="1200" dirty="0">
              <a:latin typeface="Impact" pitchFamily="34" charset="0"/>
            </a:endParaRPr>
          </a:p>
          <a:p>
            <a:r>
              <a:rPr lang="en-GB" sz="1200" dirty="0">
                <a:latin typeface="Impact" pitchFamily="34" charset="0"/>
              </a:rPr>
              <a:t>Lesson Practice: Making it Functional</a:t>
            </a:r>
          </a:p>
          <a:p>
            <a:endParaRPr lang="en-GB" sz="1200" dirty="0">
              <a:latin typeface="Impact" pitchFamily="34" charset="0"/>
            </a:endParaRPr>
          </a:p>
          <a:p>
            <a:pPr marL="228600" indent="-228600">
              <a:buAutoNum type="arabicParenR"/>
            </a:pPr>
            <a:r>
              <a:rPr lang="en-GB" sz="1200" dirty="0">
                <a:latin typeface="Impact" pitchFamily="34" charset="0"/>
              </a:rPr>
              <a:t>a)  6</a:t>
            </a:r>
          </a:p>
          <a:p>
            <a:r>
              <a:rPr lang="en-GB" sz="1200" dirty="0">
                <a:latin typeface="Impact" pitchFamily="34" charset="0"/>
              </a:rPr>
              <a:t>        b)  	North Dakota  -11</a:t>
            </a:r>
          </a:p>
          <a:p>
            <a:r>
              <a:rPr lang="en-GB" sz="1200" dirty="0">
                <a:latin typeface="Impact" pitchFamily="34" charset="0"/>
              </a:rPr>
              <a:t>	New Hampshire -6.1</a:t>
            </a:r>
          </a:p>
          <a:p>
            <a:r>
              <a:rPr lang="en-GB" sz="1200" dirty="0">
                <a:latin typeface="Impact" pitchFamily="34" charset="0"/>
              </a:rPr>
              <a:t>	Montana -6.0</a:t>
            </a:r>
          </a:p>
          <a:p>
            <a:r>
              <a:rPr lang="en-GB" sz="1200" dirty="0">
                <a:latin typeface="Impact" pitchFamily="34" charset="0"/>
              </a:rPr>
              <a:t>	New York -4.8</a:t>
            </a:r>
          </a:p>
          <a:p>
            <a:r>
              <a:rPr lang="en-GB" sz="1200" dirty="0">
                <a:latin typeface="Impact" pitchFamily="34" charset="0"/>
              </a:rPr>
              <a:t>	Nebraska -3.5</a:t>
            </a:r>
          </a:p>
          <a:p>
            <a:r>
              <a:rPr lang="en-GB" sz="1200" dirty="0">
                <a:latin typeface="Impact" pitchFamily="34" charset="0"/>
              </a:rPr>
              <a:t>	Ohio -1.4</a:t>
            </a:r>
          </a:p>
          <a:p>
            <a:r>
              <a:rPr lang="en-GB" sz="1200" dirty="0">
                <a:latin typeface="Impact" pitchFamily="34" charset="0"/>
              </a:rPr>
              <a:t>	Nevada 0.1</a:t>
            </a:r>
          </a:p>
          <a:p>
            <a:r>
              <a:rPr lang="en-GB" sz="1200" dirty="0">
                <a:latin typeface="Impact" pitchFamily="34" charset="0"/>
              </a:rPr>
              <a:t>	New Jersey 0.6</a:t>
            </a:r>
          </a:p>
          <a:p>
            <a:r>
              <a:rPr lang="en-GB" sz="1200" dirty="0">
                <a:latin typeface="Impact" pitchFamily="34" charset="0"/>
              </a:rPr>
              <a:t>	New Mexico 2.3</a:t>
            </a:r>
          </a:p>
          <a:p>
            <a:r>
              <a:rPr lang="en-GB" sz="1200" dirty="0">
                <a:latin typeface="Impact" pitchFamily="34" charset="0"/>
              </a:rPr>
              <a:t>	North Carolina 5.6</a:t>
            </a:r>
          </a:p>
          <a:p>
            <a:endParaRPr lang="en-GB" sz="1200" dirty="0">
              <a:latin typeface="Impact" pitchFamily="34" charset="0"/>
            </a:endParaRPr>
          </a:p>
          <a:p>
            <a:r>
              <a:rPr lang="en-GB" sz="1200" dirty="0">
                <a:latin typeface="Impact" pitchFamily="34" charset="0"/>
              </a:rPr>
              <a:t>         C)  The states are in the same order where you use Fahrenheit or Celsius temperature scales to order them</a:t>
            </a:r>
          </a:p>
          <a:p>
            <a:pPr marL="228600" indent="-228600">
              <a:buAutoNum type="arabicParenR"/>
            </a:pPr>
            <a:endParaRPr lang="en-GB" sz="1200" dirty="0">
              <a:latin typeface="Impact" pitchFamily="34" charset="0"/>
            </a:endParaRPr>
          </a:p>
          <a:p>
            <a:pPr marL="228600" indent="-228600">
              <a:buAutoNum type="arabicParenR"/>
            </a:pPr>
            <a:endParaRPr lang="en-GB" sz="1200" dirty="0">
              <a:latin typeface="Impact" pitchFamily="34" charset="0"/>
            </a:endParaRPr>
          </a:p>
        </p:txBody>
      </p:sp>
      <p:sp>
        <p:nvSpPr>
          <p:cNvPr id="20" name="Rectangle 19"/>
          <p:cNvSpPr/>
          <p:nvPr/>
        </p:nvSpPr>
        <p:spPr>
          <a:xfrm>
            <a:off x="3997204" y="1746929"/>
            <a:ext cx="3600400" cy="1754326"/>
          </a:xfrm>
          <a:prstGeom prst="rect">
            <a:avLst/>
          </a:prstGeom>
        </p:spPr>
        <p:txBody>
          <a:bodyPr wrap="square">
            <a:spAutoFit/>
          </a:bodyPr>
          <a:lstStyle/>
          <a:p>
            <a:pPr marL="228600" indent="-228600">
              <a:buAutoNum type="arabicParenR" startAt="2"/>
            </a:pPr>
            <a:r>
              <a:rPr lang="en-GB" sz="1200" dirty="0">
                <a:latin typeface="Impact" pitchFamily="34" charset="0"/>
              </a:rPr>
              <a:t>a)  16.6 C</a:t>
            </a:r>
          </a:p>
          <a:p>
            <a:r>
              <a:rPr lang="en-GB" sz="1200" dirty="0">
                <a:latin typeface="Impact" pitchFamily="34" charset="0"/>
              </a:rPr>
              <a:t>        b)  When a temperature value is below zero it means that water will freeze causing ice, snow, frost weather conditions</a:t>
            </a:r>
          </a:p>
          <a:p>
            <a:r>
              <a:rPr lang="en-GB" sz="1200" dirty="0">
                <a:latin typeface="Impact" pitchFamily="34" charset="0"/>
              </a:rPr>
              <a:t>        c)  Normal time of the year fluctuations between summer and winter, winter is usually colder as there is less sunshine.  Differences between North Dakota and North Carolina could be their position across America, one state receiving more or less sun that another.</a:t>
            </a:r>
          </a:p>
        </p:txBody>
      </p:sp>
      <p:pic>
        <p:nvPicPr>
          <p:cNvPr id="4098" name="Picture 2"/>
          <p:cNvPicPr>
            <a:picLocks noChangeAspect="1" noChangeArrowheads="1"/>
          </p:cNvPicPr>
          <p:nvPr/>
        </p:nvPicPr>
        <p:blipFill>
          <a:blip r:embed="rId10">
            <a:extLst>
              <a:ext uri="{BEBA8EAE-BF5A-486C-A8C5-ECC9F3942E4B}">
                <a14:imgProps xmlns:a14="http://schemas.microsoft.com/office/drawing/2010/main">
                  <a14:imgLayer r:embed="rId11">
                    <a14:imgEffect>
                      <a14:artisticPlasticWrap/>
                    </a14:imgEffect>
                  </a14:imgLayer>
                </a14:imgProps>
              </a:ext>
              <a:ext uri="{28A0092B-C50C-407E-A947-70E740481C1C}">
                <a14:useLocalDpi xmlns:a14="http://schemas.microsoft.com/office/drawing/2010/main" val="0"/>
              </a:ext>
            </a:extLst>
          </a:blip>
          <a:srcRect/>
          <a:stretch>
            <a:fillRect/>
          </a:stretch>
        </p:blipFill>
        <p:spPr bwMode="auto">
          <a:xfrm flipH="1">
            <a:off x="3707904" y="3697347"/>
            <a:ext cx="5131193" cy="2656103"/>
          </a:xfrm>
          <a:prstGeom prst="rect">
            <a:avLst/>
          </a:prstGeom>
          <a:noFill/>
          <a:ln>
            <a:noFill/>
          </a:ln>
          <a:effectLst>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3445832"/>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TOPIC </a:t>
            </a:r>
            <a:r>
              <a:rPr lang="en-GB" sz="2000" b="1">
                <a:solidFill>
                  <a:srgbClr val="FFFFFF"/>
                </a:solidFill>
                <a:latin typeface="Line Printer (PC)"/>
                <a:ea typeface="Calibri"/>
                <a:cs typeface="Times New Roman"/>
              </a:rPr>
              <a:t>ANSWERS 3</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pSp>
        <p:nvGrpSpPr>
          <p:cNvPr id="11" name="Group 10"/>
          <p:cNvGrpSpPr/>
          <p:nvPr/>
        </p:nvGrpSpPr>
        <p:grpSpPr>
          <a:xfrm>
            <a:off x="109683" y="1179428"/>
            <a:ext cx="8854806" cy="5345916"/>
            <a:chOff x="3274536" y="1289754"/>
            <a:chExt cx="5506770" cy="4803631"/>
          </a:xfrm>
        </p:grpSpPr>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27784" y="634752"/>
            <a:ext cx="531638" cy="444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 name="Group 14"/>
          <p:cNvGrpSpPr/>
          <p:nvPr/>
        </p:nvGrpSpPr>
        <p:grpSpPr>
          <a:xfrm>
            <a:off x="111805" y="162059"/>
            <a:ext cx="782980" cy="1496806"/>
            <a:chOff x="354788" y="1300296"/>
            <a:chExt cx="2200987" cy="4532570"/>
          </a:xfrm>
        </p:grpSpPr>
        <p:pic>
          <p:nvPicPr>
            <p:cNvPr id="16"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2"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32040" y="1469670"/>
            <a:ext cx="3570558" cy="496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11">
            <a:extLst>
              <a:ext uri="{BEBA8EAE-BF5A-486C-A8C5-ECC9F3942E4B}">
                <a14:imgProps xmlns:a14="http://schemas.microsoft.com/office/drawing/2010/main">
                  <a14:imgLayer r:embed="rId12">
                    <a14:imgEffect>
                      <a14:artisticPlasticWrap/>
                    </a14:imgEffect>
                  </a14:imgLayer>
                </a14:imgProps>
              </a:ext>
              <a:ext uri="{28A0092B-C50C-407E-A947-70E740481C1C}">
                <a14:useLocalDpi xmlns:a14="http://schemas.microsoft.com/office/drawing/2010/main" val="0"/>
              </a:ext>
            </a:extLst>
          </a:blip>
          <a:srcRect/>
          <a:stretch>
            <a:fillRect/>
          </a:stretch>
        </p:blipFill>
        <p:spPr bwMode="auto">
          <a:xfrm flipH="1">
            <a:off x="3677930" y="1607979"/>
            <a:ext cx="1368153" cy="4847768"/>
          </a:xfrm>
          <a:prstGeom prst="rect">
            <a:avLst/>
          </a:prstGeom>
          <a:noFill/>
          <a:ln>
            <a:noFill/>
          </a:ln>
          <a:effectLst>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87208" y="2142533"/>
            <a:ext cx="1657350" cy="421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922271" y="1314435"/>
            <a:ext cx="2237151" cy="923330"/>
          </a:xfrm>
          <a:prstGeom prst="rect">
            <a:avLst/>
          </a:prstGeom>
          <a:noFill/>
        </p:spPr>
        <p:txBody>
          <a:bodyPr wrap="none" lIns="91440" tIns="45720" rIns="91440" bIns="45720">
            <a:spAutoFit/>
          </a:bodyPr>
          <a:lstStyle/>
          <a:p>
            <a:pPr algn="ctr"/>
            <a:r>
              <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 </a:t>
            </a:r>
            <a:r>
              <a:rPr lang="en-US" sz="3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level one</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9" name="Rectangle 18"/>
          <p:cNvSpPr/>
          <p:nvPr/>
        </p:nvSpPr>
        <p:spPr>
          <a:xfrm>
            <a:off x="2040846" y="2251040"/>
            <a:ext cx="1596912" cy="400110"/>
          </a:xfrm>
          <a:prstGeom prst="rect">
            <a:avLst/>
          </a:prstGeom>
          <a:noFill/>
        </p:spPr>
        <p:txBody>
          <a:bodyPr wrap="none" lIns="91440" tIns="45720" rIns="91440" bIns="45720">
            <a:spAutoFit/>
          </a:bodyPr>
          <a:lstStyle/>
          <a:p>
            <a:pPr algn="ctr"/>
            <a:r>
              <a:rPr lang="en-US" sz="2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Quiz answers</a:t>
            </a:r>
            <a:endParaRPr lang="en-US" sz="2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3357092214"/>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435520"/>
            <a:ext cx="9157052" cy="435283"/>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Progress Checker 2</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57935" y="602364"/>
            <a:ext cx="503304" cy="531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7" name="Group 36"/>
          <p:cNvGrpSpPr/>
          <p:nvPr/>
        </p:nvGrpSpPr>
        <p:grpSpPr>
          <a:xfrm>
            <a:off x="111805" y="1179428"/>
            <a:ext cx="8852683" cy="5129891"/>
            <a:chOff x="3275856" y="1289754"/>
            <a:chExt cx="5505450" cy="4803631"/>
          </a:xfrm>
        </p:grpSpPr>
        <p:pic>
          <p:nvPicPr>
            <p:cNvPr id="3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5856" y="1289754"/>
              <a:ext cx="5505450" cy="452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200000">
              <a:off x="1262662" y="3719675"/>
              <a:ext cx="4386904" cy="360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0" name="Snip Single Corner Rectangle 39"/>
            <p:cNvSpPr/>
            <p:nvPr/>
          </p:nvSpPr>
          <p:spPr>
            <a:xfrm>
              <a:off x="3636372" y="1706480"/>
              <a:ext cx="5144934" cy="4386905"/>
            </a:xfrm>
            <a:prstGeom prst="snip1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1"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724419" y="2364617"/>
            <a:ext cx="8049473" cy="266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724418" y="3652575"/>
            <a:ext cx="8049473" cy="266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 name="Snip Diagonal Corner Rectangle 44"/>
          <p:cNvSpPr/>
          <p:nvPr/>
        </p:nvSpPr>
        <p:spPr>
          <a:xfrm>
            <a:off x="4472464" y="3036731"/>
            <a:ext cx="824122" cy="216024"/>
          </a:xfrm>
          <a:prstGeom prst="snip2DiagRect">
            <a:avLst>
              <a:gd name="adj1" fmla="val 50000"/>
              <a:gd name="adj2"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6" name="Snip Diagonal Corner Rectangle 45"/>
          <p:cNvSpPr/>
          <p:nvPr/>
        </p:nvSpPr>
        <p:spPr>
          <a:xfrm>
            <a:off x="4898645" y="3189131"/>
            <a:ext cx="824122" cy="216024"/>
          </a:xfrm>
          <a:prstGeom prst="snip2DiagRect">
            <a:avLst>
              <a:gd name="adj1" fmla="val 50000"/>
              <a:gd name="adj2"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7" name="Snip Diagonal Corner Rectangle 46"/>
          <p:cNvSpPr/>
          <p:nvPr/>
        </p:nvSpPr>
        <p:spPr>
          <a:xfrm>
            <a:off x="5347324" y="3341531"/>
            <a:ext cx="824122" cy="216024"/>
          </a:xfrm>
          <a:prstGeom prst="snip2DiagRect">
            <a:avLst>
              <a:gd name="adj1" fmla="val 50000"/>
              <a:gd name="adj2"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pic>
        <p:nvPicPr>
          <p:cNvPr id="4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739592" y="4982551"/>
            <a:ext cx="8049473" cy="266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60247" y="4982551"/>
            <a:ext cx="1004241" cy="130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4" name="Group 33"/>
          <p:cNvGrpSpPr/>
          <p:nvPr/>
        </p:nvGrpSpPr>
        <p:grpSpPr>
          <a:xfrm>
            <a:off x="111805" y="162059"/>
            <a:ext cx="782980" cy="1496806"/>
            <a:chOff x="354788" y="1300296"/>
            <a:chExt cx="2200987" cy="4532570"/>
          </a:xfrm>
        </p:grpSpPr>
        <p:pic>
          <p:nvPicPr>
            <p:cNvPr id="52" name="Picture 5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303150" y="1300296"/>
              <a:ext cx="1252625" cy="4532570"/>
            </a:xfrm>
            <a:prstGeom prst="rect">
              <a:avLst/>
            </a:prstGeom>
            <a:noFill/>
            <a:ln>
              <a:noFill/>
            </a:ln>
          </p:spPr>
        </p:pic>
        <p:pic>
          <p:nvPicPr>
            <p:cNvPr id="53" name="Picture 52"/>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54788" y="2803754"/>
              <a:ext cx="1352476" cy="1424935"/>
            </a:xfrm>
            <a:prstGeom prst="rect">
              <a:avLst/>
            </a:prstGeom>
            <a:noFill/>
            <a:ln>
              <a:noFill/>
            </a:ln>
          </p:spPr>
        </p:pic>
      </p:grpSp>
      <p:pic>
        <p:nvPicPr>
          <p:cNvPr id="3"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60934" y="5852119"/>
            <a:ext cx="3314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573240">
            <a:off x="4923972" y="5287944"/>
            <a:ext cx="1610483" cy="801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rot="20321396">
            <a:off x="4207730" y="5177755"/>
            <a:ext cx="529467" cy="1012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13840" y="5326894"/>
            <a:ext cx="855835" cy="45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TextBox 28"/>
          <p:cNvSpPr txBox="1"/>
          <p:nvPr/>
        </p:nvSpPr>
        <p:spPr>
          <a:xfrm>
            <a:off x="783762" y="1643652"/>
            <a:ext cx="6606296" cy="276999"/>
          </a:xfrm>
          <a:prstGeom prst="rect">
            <a:avLst/>
          </a:prstGeom>
          <a:noFill/>
        </p:spPr>
        <p:txBody>
          <a:bodyPr wrap="none" rtlCol="0">
            <a:spAutoFit/>
          </a:bodyPr>
          <a:lstStyle/>
          <a:p>
            <a:r>
              <a:rPr lang="en-GB" sz="1200" dirty="0">
                <a:latin typeface="Impact" pitchFamily="34" charset="0"/>
              </a:rPr>
              <a:t>What do you now know about ‘Negative Numbers’ ? What did you learn in the session? Show examples…</a:t>
            </a:r>
            <a:endParaRPr lang="en-GB" sz="1200" dirty="0"/>
          </a:p>
        </p:txBody>
      </p:sp>
      <p:sp>
        <p:nvSpPr>
          <p:cNvPr id="30" name="TextBox 29"/>
          <p:cNvSpPr txBox="1"/>
          <p:nvPr/>
        </p:nvSpPr>
        <p:spPr>
          <a:xfrm>
            <a:off x="732871" y="2561479"/>
            <a:ext cx="5105885" cy="1169551"/>
          </a:xfrm>
          <a:prstGeom prst="rect">
            <a:avLst/>
          </a:prstGeom>
          <a:noFill/>
        </p:spPr>
        <p:txBody>
          <a:bodyPr wrap="none" rtlCol="0">
            <a:spAutoFit/>
          </a:bodyPr>
          <a:lstStyle/>
          <a:p>
            <a:r>
              <a:rPr lang="en-GB" sz="1400" dirty="0">
                <a:latin typeface="Impact" pitchFamily="34" charset="0"/>
              </a:rPr>
              <a:t> How would you now rate your skills in handling negative numbers?</a:t>
            </a:r>
          </a:p>
          <a:p>
            <a:endParaRPr lang="en-GB" sz="1400" dirty="0">
              <a:latin typeface="Impact" pitchFamily="34" charset="0"/>
            </a:endParaRPr>
          </a:p>
          <a:p>
            <a:pPr marL="342900" indent="-342900">
              <a:buAutoNum type="arabicParenR"/>
            </a:pPr>
            <a:r>
              <a:rPr lang="en-GB" sz="1400" dirty="0">
                <a:latin typeface="Impact" pitchFamily="34" charset="0"/>
              </a:rPr>
              <a:t>Excellent ability</a:t>
            </a:r>
          </a:p>
          <a:p>
            <a:pPr marL="342900" indent="-342900">
              <a:buAutoNum type="arabicParenR"/>
            </a:pPr>
            <a:r>
              <a:rPr lang="en-GB" sz="1400" dirty="0">
                <a:latin typeface="Impact" pitchFamily="34" charset="0"/>
              </a:rPr>
              <a:t>Good ability, but working to improve</a:t>
            </a:r>
          </a:p>
          <a:p>
            <a:pPr marL="342900" indent="-342900">
              <a:buAutoNum type="arabicParenR"/>
            </a:pPr>
            <a:r>
              <a:rPr lang="en-GB" sz="1400" dirty="0">
                <a:latin typeface="Impact" pitchFamily="34" charset="0"/>
              </a:rPr>
              <a:t>Ok, making a start but I know I have lots to still learn</a:t>
            </a:r>
            <a:endParaRPr lang="en-GB" sz="1400" dirty="0"/>
          </a:p>
        </p:txBody>
      </p:sp>
      <p:sp>
        <p:nvSpPr>
          <p:cNvPr id="31" name="TextBox 30"/>
          <p:cNvSpPr txBox="1"/>
          <p:nvPr/>
        </p:nvSpPr>
        <p:spPr>
          <a:xfrm>
            <a:off x="691508" y="3881132"/>
            <a:ext cx="7738016" cy="1169551"/>
          </a:xfrm>
          <a:prstGeom prst="rect">
            <a:avLst/>
          </a:prstGeom>
          <a:noFill/>
        </p:spPr>
        <p:txBody>
          <a:bodyPr wrap="none" rtlCol="0">
            <a:spAutoFit/>
          </a:bodyPr>
          <a:lstStyle/>
          <a:p>
            <a:r>
              <a:rPr lang="en-GB" sz="1400" dirty="0">
                <a:latin typeface="Impact" pitchFamily="34" charset="0"/>
              </a:rPr>
              <a:t>The date I finished studying this topic was:                                              My session aims were…</a:t>
            </a:r>
          </a:p>
          <a:p>
            <a:endParaRPr lang="en-GB" sz="1400" dirty="0">
              <a:latin typeface="Impact" pitchFamily="34" charset="0"/>
            </a:endParaRPr>
          </a:p>
          <a:p>
            <a:r>
              <a:rPr lang="en-GB" sz="1400" dirty="0">
                <a:latin typeface="Impact" pitchFamily="34" charset="0"/>
              </a:rPr>
              <a:t>A    to subtract past zero and recognise negative numbers</a:t>
            </a:r>
          </a:p>
          <a:p>
            <a:r>
              <a:rPr lang="en-GB" sz="1400" dirty="0">
                <a:latin typeface="Impact" pitchFamily="34" charset="0"/>
              </a:rPr>
              <a:t>	B    read, write, order and calculate using negative numbers including negative decimals</a:t>
            </a:r>
          </a:p>
          <a:p>
            <a:r>
              <a:rPr lang="en-GB" sz="1400" dirty="0">
                <a:latin typeface="Impact" pitchFamily="34" charset="0"/>
              </a:rPr>
              <a:t>		C    find the difference between negative/positive whole and decimal numbers</a:t>
            </a:r>
            <a:endParaRPr lang="en-GB" sz="1400" dirty="0"/>
          </a:p>
        </p:txBody>
      </p:sp>
      <p:sp>
        <p:nvSpPr>
          <p:cNvPr id="33" name="Snip Diagonal Corner Rectangle 32"/>
          <p:cNvSpPr/>
          <p:nvPr/>
        </p:nvSpPr>
        <p:spPr>
          <a:xfrm>
            <a:off x="4041821" y="3967790"/>
            <a:ext cx="1224135" cy="216024"/>
          </a:xfrm>
          <a:prstGeom prst="snip2DiagRect">
            <a:avLst>
              <a:gd name="adj1" fmla="val 50000"/>
              <a:gd name="adj2"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pic>
        <p:nvPicPr>
          <p:cNvPr id="2" name="Picture 1"/>
          <p:cNvPicPr>
            <a:picLocks noChangeAspect="1"/>
          </p:cNvPicPr>
          <p:nvPr/>
        </p:nvPicPr>
        <p:blipFill>
          <a:blip r:embed="rId16"/>
          <a:stretch>
            <a:fillRect/>
          </a:stretch>
        </p:blipFill>
        <p:spPr>
          <a:xfrm>
            <a:off x="2324772" y="5272536"/>
            <a:ext cx="1001894" cy="621711"/>
          </a:xfrm>
          <a:prstGeom prst="rect">
            <a:avLst/>
          </a:prstGeom>
        </p:spPr>
      </p:pic>
      <p:pic>
        <p:nvPicPr>
          <p:cNvPr id="6" name="Picture 5"/>
          <p:cNvPicPr>
            <a:picLocks noChangeAspect="1"/>
          </p:cNvPicPr>
          <p:nvPr/>
        </p:nvPicPr>
        <p:blipFill>
          <a:blip r:embed="rId17"/>
          <a:stretch>
            <a:fillRect/>
          </a:stretch>
        </p:blipFill>
        <p:spPr>
          <a:xfrm>
            <a:off x="6676978" y="5171538"/>
            <a:ext cx="1062534" cy="1077651"/>
          </a:xfrm>
          <a:prstGeom prst="rect">
            <a:avLst/>
          </a:prstGeom>
        </p:spPr>
      </p:pic>
      <p:pic>
        <p:nvPicPr>
          <p:cNvPr id="7" name="Picture 6"/>
          <p:cNvPicPr>
            <a:picLocks noChangeAspect="1"/>
          </p:cNvPicPr>
          <p:nvPr/>
        </p:nvPicPr>
        <p:blipFill>
          <a:blip r:embed="rId18"/>
          <a:stretch>
            <a:fillRect/>
          </a:stretch>
        </p:blipFill>
        <p:spPr>
          <a:xfrm>
            <a:off x="6577756" y="-107496"/>
            <a:ext cx="2966436" cy="2151974"/>
          </a:xfrm>
          <a:prstGeom prst="rect">
            <a:avLst/>
          </a:prstGeom>
          <a:effectLst>
            <a:softEdge rad="635000"/>
          </a:effectLst>
        </p:spPr>
      </p:pic>
    </p:spTree>
    <p:extLst>
      <p:ext uri="{BB962C8B-B14F-4D97-AF65-F5344CB8AC3E}">
        <p14:creationId xmlns:p14="http://schemas.microsoft.com/office/powerpoint/2010/main" val="2126852105"/>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2"/>
          <p:cNvPicPr>
            <a:picLocks noChangeAspect="1" noChangeArrowheads="1"/>
          </p:cNvPicPr>
          <p:nvPr/>
        </p:nvPicPr>
        <p:blipFill>
          <a:blip r:embed="rId2">
            <a:duotone>
              <a:schemeClr val="accent5">
                <a:shade val="45000"/>
                <a:satMod val="135000"/>
              </a:schemeClr>
              <a:prstClr val="white"/>
            </a:duotone>
            <a:extLst>
              <a:ext uri="{BEBA8EAE-BF5A-486C-A8C5-ECC9F3942E4B}">
                <a14:imgProps xmlns:a14="http://schemas.microsoft.com/office/drawing/2010/main">
                  <a14:imgLayer r:embed="rId3">
                    <a14:imgEffect>
                      <a14:artisticCement/>
                    </a14:imgEffect>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741533"/>
            <a:ext cx="9144000" cy="5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6653161"/>
            <a:ext cx="9157052" cy="217642"/>
          </a:xfrm>
          <a:prstGeom prst="rect">
            <a:avLst/>
          </a:prstGeom>
          <a:noFill/>
          <a:extLst>
            <a:ext uri="{909E8E84-426E-40DD-AFC4-6F175D3DCCD1}">
              <a14:hiddenFill xmlns:a14="http://schemas.microsoft.com/office/drawing/2010/main">
                <a:solidFill>
                  <a:srgbClr val="FFFFFF"/>
                </a:solidFill>
              </a14:hiddenFill>
            </a:ext>
          </a:extLst>
        </p:spPr>
      </p:pic>
      <p:pic>
        <p:nvPicPr>
          <p:cNvPr id="212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63" y="-10361"/>
            <a:ext cx="9186863" cy="1043823"/>
          </a:xfrm>
          <a:prstGeom prst="rect">
            <a:avLst/>
          </a:prstGeom>
          <a:noFill/>
          <a:extLst>
            <a:ext uri="{909E8E84-426E-40DD-AFC4-6F175D3DCCD1}">
              <a14:hiddenFill xmlns:a14="http://schemas.microsoft.com/office/drawing/2010/main">
                <a:solidFill>
                  <a:srgbClr val="FFFFFF"/>
                </a:solidFill>
              </a14:hiddenFill>
            </a:ext>
          </a:extLst>
        </p:spPr>
      </p:pic>
      <p:sp>
        <p:nvSpPr>
          <p:cNvPr id="79" name="Text Box 2"/>
          <p:cNvSpPr txBox="1">
            <a:spLocks noChangeArrowheads="1"/>
          </p:cNvSpPr>
          <p:nvPr/>
        </p:nvSpPr>
        <p:spPr bwMode="auto">
          <a:xfrm>
            <a:off x="1285893" y="656504"/>
            <a:ext cx="6585267" cy="446276"/>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0"/>
              </a:spcAft>
            </a:pPr>
            <a:r>
              <a:rPr lang="en-GB" sz="2000" b="1" dirty="0">
                <a:solidFill>
                  <a:srgbClr val="FFFFFF"/>
                </a:solidFill>
                <a:latin typeface="Line Printer (PC)"/>
                <a:ea typeface="Calibri"/>
                <a:cs typeface="Times New Roman"/>
              </a:rPr>
              <a:t> Continuing to Study and Learn</a:t>
            </a:r>
            <a:endParaRPr lang="en-GB" sz="1100" dirty="0">
              <a:effectLst/>
              <a:latin typeface="Calibri"/>
              <a:ea typeface="Calibri"/>
              <a:cs typeface="Times New Roman"/>
            </a:endParaRPr>
          </a:p>
        </p:txBody>
      </p:sp>
      <p:sp>
        <p:nvSpPr>
          <p:cNvPr id="5" name="Rectangle 7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pSp>
        <p:nvGrpSpPr>
          <p:cNvPr id="3" name="Group 2"/>
          <p:cNvGrpSpPr/>
          <p:nvPr/>
        </p:nvGrpSpPr>
        <p:grpSpPr>
          <a:xfrm>
            <a:off x="109683" y="1179428"/>
            <a:ext cx="8854806" cy="5345916"/>
            <a:chOff x="3274536" y="1289754"/>
            <a:chExt cx="5506770" cy="4803631"/>
          </a:xfrm>
        </p:grpSpPr>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1289754"/>
              <a:ext cx="5505450" cy="24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Snip Single Corner Rectangle 12"/>
            <p:cNvSpPr/>
            <p:nvPr/>
          </p:nvSpPr>
          <p:spPr>
            <a:xfrm>
              <a:off x="3274536" y="1532379"/>
              <a:ext cx="5496960" cy="4561006"/>
            </a:xfrm>
            <a:prstGeom prst="snip1Rect">
              <a:avLst>
                <a:gd name="adj" fmla="val 55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4" name="Picture 2"/>
          <p:cNvPicPr>
            <a:picLocks noChangeAspect="1" noChangeArrowheads="1"/>
          </p:cNvPicPr>
          <p:nvPr/>
        </p:nvPicPr>
        <p:blipFill>
          <a:blip r:embed="rId7">
            <a:lum bright="70000" contrast="-70000"/>
            <a:extLst>
              <a:ext uri="{BEBA8EAE-BF5A-486C-A8C5-ECC9F3942E4B}">
                <a14:imgProps xmlns:a14="http://schemas.microsoft.com/office/drawing/2010/main">
                  <a14:imgLayer r:embed="rId8">
                    <a14:imgEffect>
                      <a14:artisticPlasticWrap/>
                    </a14:imgEffect>
                    <a14:imgEffect>
                      <a14:sharpenSoften amount="38000"/>
                    </a14:imgEffect>
                    <a14:imgEffect>
                      <a14:saturation sat="131000"/>
                    </a14:imgEffect>
                    <a14:imgEffect>
                      <a14:brightnessContrast bright="64000" contrast="-33000"/>
                    </a14:imgEffect>
                  </a14:imgLayer>
                </a14:imgProps>
              </a:ext>
              <a:ext uri="{28A0092B-C50C-407E-A947-70E740481C1C}">
                <a14:useLocalDpi xmlns:a14="http://schemas.microsoft.com/office/drawing/2010/main" val="0"/>
              </a:ext>
            </a:extLst>
          </a:blip>
          <a:srcRect/>
          <a:stretch>
            <a:fillRect/>
          </a:stretch>
        </p:blipFill>
        <p:spPr bwMode="auto">
          <a:xfrm>
            <a:off x="256923" y="1753103"/>
            <a:ext cx="8544552" cy="4628225"/>
          </a:xfrm>
          <a:prstGeom prst="rect">
            <a:avLst/>
          </a:prstGeom>
          <a:noFill/>
          <a:ln>
            <a:noFill/>
          </a:ln>
          <a:effectLst>
            <a:outerShdw dist="35921" dir="2700000" algn="ctr" rotWithShape="0">
              <a:schemeClr val="bg2"/>
            </a:outerShdw>
            <a:softEdge rad="635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9">
            <a:extLst>
              <a:ext uri="{BEBA8EAE-BF5A-486C-A8C5-ECC9F3942E4B}">
                <a14:imgProps xmlns:a14="http://schemas.microsoft.com/office/drawing/2010/main">
                  <a14:imgLayer r:embed="rId10">
                    <a14:imgEffect>
                      <a14:artisticPlasticWrap/>
                    </a14:imgEffect>
                    <a14:imgEffect>
                      <a14:brightnessContrast bright="58000"/>
                    </a14:imgEffect>
                  </a14:imgLayer>
                </a14:imgProps>
              </a:ext>
              <a:ext uri="{28A0092B-C50C-407E-A947-70E740481C1C}">
                <a14:useLocalDpi xmlns:a14="http://schemas.microsoft.com/office/drawing/2010/main" val="0"/>
              </a:ext>
            </a:extLst>
          </a:blip>
          <a:srcRect/>
          <a:stretch>
            <a:fillRect/>
          </a:stretch>
        </p:blipFill>
        <p:spPr bwMode="auto">
          <a:xfrm>
            <a:off x="801554" y="2420888"/>
            <a:ext cx="6434741"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a:blip r:embed="rId9">
            <a:extLst>
              <a:ext uri="{BEBA8EAE-BF5A-486C-A8C5-ECC9F3942E4B}">
                <a14:imgProps xmlns:a14="http://schemas.microsoft.com/office/drawing/2010/main">
                  <a14:imgLayer r:embed="rId10">
                    <a14:imgEffect>
                      <a14:artisticPlasticWrap/>
                    </a14:imgEffect>
                    <a14:imgEffect>
                      <a14:brightnessContrast bright="58000"/>
                    </a14:imgEffect>
                  </a14:imgLayer>
                </a14:imgProps>
              </a:ext>
              <a:ext uri="{28A0092B-C50C-407E-A947-70E740481C1C}">
                <a14:useLocalDpi xmlns:a14="http://schemas.microsoft.com/office/drawing/2010/main" val="0"/>
              </a:ext>
            </a:extLst>
          </a:blip>
          <a:srcRect/>
          <a:stretch>
            <a:fillRect/>
          </a:stretch>
        </p:blipFill>
        <p:spPr bwMode="auto">
          <a:xfrm>
            <a:off x="801554" y="2996952"/>
            <a:ext cx="6434741"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9">
            <a:extLst>
              <a:ext uri="{BEBA8EAE-BF5A-486C-A8C5-ECC9F3942E4B}">
                <a14:imgProps xmlns:a14="http://schemas.microsoft.com/office/drawing/2010/main">
                  <a14:imgLayer r:embed="rId10">
                    <a14:imgEffect>
                      <a14:artisticPlasticWrap/>
                    </a14:imgEffect>
                    <a14:imgEffect>
                      <a14:brightnessContrast bright="58000"/>
                    </a14:imgEffect>
                  </a14:imgLayer>
                </a14:imgProps>
              </a:ext>
              <a:ext uri="{28A0092B-C50C-407E-A947-70E740481C1C}">
                <a14:useLocalDpi xmlns:a14="http://schemas.microsoft.com/office/drawing/2010/main" val="0"/>
              </a:ext>
            </a:extLst>
          </a:blip>
          <a:srcRect/>
          <a:stretch>
            <a:fillRect/>
          </a:stretch>
        </p:blipFill>
        <p:spPr bwMode="auto">
          <a:xfrm>
            <a:off x="802447" y="3530917"/>
            <a:ext cx="6434741"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p:nvPicPr>
        <p:blipFill>
          <a:blip r:embed="rId9">
            <a:extLst>
              <a:ext uri="{BEBA8EAE-BF5A-486C-A8C5-ECC9F3942E4B}">
                <a14:imgProps xmlns:a14="http://schemas.microsoft.com/office/drawing/2010/main">
                  <a14:imgLayer r:embed="rId10">
                    <a14:imgEffect>
                      <a14:artisticPlasticWrap/>
                    </a14:imgEffect>
                    <a14:imgEffect>
                      <a14:brightnessContrast bright="58000"/>
                    </a14:imgEffect>
                  </a14:imgLayer>
                </a14:imgProps>
              </a:ext>
              <a:ext uri="{28A0092B-C50C-407E-A947-70E740481C1C}">
                <a14:useLocalDpi xmlns:a14="http://schemas.microsoft.com/office/drawing/2010/main" val="0"/>
              </a:ext>
            </a:extLst>
          </a:blip>
          <a:srcRect/>
          <a:stretch>
            <a:fillRect/>
          </a:stretch>
        </p:blipFill>
        <p:spPr bwMode="auto">
          <a:xfrm>
            <a:off x="801553" y="4067215"/>
            <a:ext cx="6434741"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
          <p:cNvPicPr>
            <a:picLocks noChangeAspect="1" noChangeArrowheads="1"/>
          </p:cNvPicPr>
          <p:nvPr/>
        </p:nvPicPr>
        <p:blipFill>
          <a:blip r:embed="rId9">
            <a:extLst>
              <a:ext uri="{BEBA8EAE-BF5A-486C-A8C5-ECC9F3942E4B}">
                <a14:imgProps xmlns:a14="http://schemas.microsoft.com/office/drawing/2010/main">
                  <a14:imgLayer r:embed="rId10">
                    <a14:imgEffect>
                      <a14:artisticPlasticWrap/>
                    </a14:imgEffect>
                    <a14:imgEffect>
                      <a14:brightnessContrast bright="58000"/>
                    </a14:imgEffect>
                  </a14:imgLayer>
                </a14:imgProps>
              </a:ext>
              <a:ext uri="{28A0092B-C50C-407E-A947-70E740481C1C}">
                <a14:useLocalDpi xmlns:a14="http://schemas.microsoft.com/office/drawing/2010/main" val="0"/>
              </a:ext>
            </a:extLst>
          </a:blip>
          <a:srcRect/>
          <a:stretch>
            <a:fillRect/>
          </a:stretch>
        </p:blipFill>
        <p:spPr bwMode="auto">
          <a:xfrm>
            <a:off x="802447" y="4581128"/>
            <a:ext cx="6434741"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Rectangle 24"/>
          <p:cNvSpPr/>
          <p:nvPr/>
        </p:nvSpPr>
        <p:spPr>
          <a:xfrm>
            <a:off x="724419" y="1556792"/>
            <a:ext cx="7736013" cy="4801314"/>
          </a:xfrm>
          <a:prstGeom prst="rect">
            <a:avLst/>
          </a:prstGeom>
        </p:spPr>
        <p:txBody>
          <a:bodyPr wrap="square">
            <a:spAutoFit/>
          </a:bodyPr>
          <a:lstStyle/>
          <a:p>
            <a:r>
              <a:rPr lang="en-GB" dirty="0">
                <a:latin typeface="Impact" pitchFamily="34" charset="0"/>
              </a:rPr>
              <a:t>What else can you do to help yourself to learn and practice?  Here are ten suggestions, record which you do each week and also record your progress.</a:t>
            </a:r>
          </a:p>
          <a:p>
            <a:endParaRPr lang="en-GB" dirty="0">
              <a:latin typeface="Impact" pitchFamily="34" charset="0"/>
            </a:endParaRPr>
          </a:p>
          <a:p>
            <a:r>
              <a:rPr lang="en-GB" dirty="0">
                <a:latin typeface="Impact" pitchFamily="34" charset="0"/>
              </a:rPr>
              <a:t>Internet websites</a:t>
            </a:r>
          </a:p>
          <a:p>
            <a:r>
              <a:rPr lang="en-GB" dirty="0">
                <a:latin typeface="Impact" pitchFamily="34" charset="0"/>
              </a:rPr>
              <a:t>   Repeat the lesson, make notes, organise a folder, revise</a:t>
            </a:r>
          </a:p>
          <a:p>
            <a:r>
              <a:rPr lang="en-GB" dirty="0">
                <a:latin typeface="Impact" pitchFamily="34" charset="0"/>
              </a:rPr>
              <a:t>Own maths workbook</a:t>
            </a:r>
          </a:p>
          <a:p>
            <a:r>
              <a:rPr lang="en-GB" dirty="0">
                <a:latin typeface="Impact" pitchFamily="34" charset="0"/>
              </a:rPr>
              <a:t>   Study together with a friend or family member</a:t>
            </a:r>
          </a:p>
          <a:p>
            <a:r>
              <a:rPr lang="en-GB" dirty="0">
                <a:latin typeface="Impact" pitchFamily="34" charset="0"/>
              </a:rPr>
              <a:t>Finish activities in this book</a:t>
            </a:r>
          </a:p>
          <a:p>
            <a:r>
              <a:rPr lang="en-GB" dirty="0">
                <a:latin typeface="Impact" pitchFamily="34" charset="0"/>
              </a:rPr>
              <a:t>   Complete class handouts or tasks</a:t>
            </a:r>
          </a:p>
          <a:p>
            <a:r>
              <a:rPr lang="en-GB" dirty="0">
                <a:latin typeface="Impact" pitchFamily="34" charset="0"/>
              </a:rPr>
              <a:t>Practice exams / past papers</a:t>
            </a:r>
          </a:p>
          <a:p>
            <a:r>
              <a:rPr lang="en-GB" dirty="0">
                <a:latin typeface="Impact" pitchFamily="34" charset="0"/>
              </a:rPr>
              <a:t>   Use maths skills learnt at home or at work in real situations</a:t>
            </a:r>
          </a:p>
          <a:p>
            <a:r>
              <a:rPr lang="en-GB" dirty="0">
                <a:latin typeface="Impact" pitchFamily="34" charset="0"/>
              </a:rPr>
              <a:t>Play games</a:t>
            </a:r>
          </a:p>
          <a:p>
            <a:r>
              <a:rPr lang="en-GB" dirty="0">
                <a:latin typeface="Impact" pitchFamily="34" charset="0"/>
              </a:rPr>
              <a:t>  Experiment yourself, try new things ask yourself questions</a:t>
            </a:r>
          </a:p>
          <a:p>
            <a:endParaRPr lang="en-GB" dirty="0">
              <a:latin typeface="Impact" pitchFamily="34" charset="0"/>
            </a:endParaRPr>
          </a:p>
          <a:p>
            <a:r>
              <a:rPr lang="en-GB" dirty="0">
                <a:latin typeface="Impact" pitchFamily="34" charset="0"/>
              </a:rPr>
              <a:t>Try making a graph of number of practice methods you use against your progress score in each topic.  Are you showing more practice gives better results?</a:t>
            </a:r>
          </a:p>
        </p:txBody>
      </p:sp>
      <p:pic>
        <p:nvPicPr>
          <p:cNvPr id="1027"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303229" y="2389621"/>
            <a:ext cx="1645486" cy="3133725"/>
          </a:xfrm>
          <a:prstGeom prst="rect">
            <a:avLst/>
          </a:prstGeom>
          <a:noFill/>
          <a:ln>
            <a:noFill/>
          </a:ln>
          <a:effectLst>
            <a:glow rad="228600">
              <a:schemeClr val="accent1">
                <a:lumMod val="60000"/>
                <a:lumOff val="40000"/>
                <a:alpha val="40000"/>
              </a:scheme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9"/>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979712" y="590622"/>
            <a:ext cx="489777" cy="489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nip Diagonal Corner Rectangle 5"/>
          <p:cNvSpPr/>
          <p:nvPr/>
        </p:nvSpPr>
        <p:spPr>
          <a:xfrm>
            <a:off x="6552220" y="2420888"/>
            <a:ext cx="612068" cy="288032"/>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8" name="Snip Diagonal Corner Rectangle 27"/>
          <p:cNvSpPr/>
          <p:nvPr/>
        </p:nvSpPr>
        <p:spPr>
          <a:xfrm>
            <a:off x="6561105" y="2721124"/>
            <a:ext cx="612068" cy="288032"/>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9" name="Snip Diagonal Corner Rectangle 28"/>
          <p:cNvSpPr/>
          <p:nvPr/>
        </p:nvSpPr>
        <p:spPr>
          <a:xfrm>
            <a:off x="6552220" y="2996952"/>
            <a:ext cx="612068" cy="288032"/>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0" name="Snip Diagonal Corner Rectangle 29"/>
          <p:cNvSpPr/>
          <p:nvPr/>
        </p:nvSpPr>
        <p:spPr>
          <a:xfrm>
            <a:off x="6552220" y="3284984"/>
            <a:ext cx="612068" cy="245933"/>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1" name="Snip Diagonal Corner Rectangle 30"/>
          <p:cNvSpPr/>
          <p:nvPr/>
        </p:nvSpPr>
        <p:spPr>
          <a:xfrm>
            <a:off x="6561105" y="3530917"/>
            <a:ext cx="612068" cy="288032"/>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2" name="Snip Diagonal Corner Rectangle 31"/>
          <p:cNvSpPr/>
          <p:nvPr/>
        </p:nvSpPr>
        <p:spPr>
          <a:xfrm>
            <a:off x="6583866" y="3818949"/>
            <a:ext cx="612068" cy="288032"/>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3" name="Snip Diagonal Corner Rectangle 32"/>
          <p:cNvSpPr/>
          <p:nvPr/>
        </p:nvSpPr>
        <p:spPr>
          <a:xfrm>
            <a:off x="6561105" y="4106981"/>
            <a:ext cx="612068" cy="248266"/>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4" name="Snip Diagonal Corner Rectangle 33"/>
          <p:cNvSpPr/>
          <p:nvPr/>
        </p:nvSpPr>
        <p:spPr>
          <a:xfrm>
            <a:off x="6561105" y="4355247"/>
            <a:ext cx="612068" cy="288032"/>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5" name="Snip Diagonal Corner Rectangle 34"/>
          <p:cNvSpPr/>
          <p:nvPr/>
        </p:nvSpPr>
        <p:spPr>
          <a:xfrm>
            <a:off x="6583866" y="4597539"/>
            <a:ext cx="612068" cy="288032"/>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6" name="Snip Diagonal Corner Rectangle 35"/>
          <p:cNvSpPr/>
          <p:nvPr/>
        </p:nvSpPr>
        <p:spPr>
          <a:xfrm>
            <a:off x="6584714" y="4869160"/>
            <a:ext cx="612068" cy="288032"/>
          </a:xfrm>
          <a:prstGeom prst="snip2DiagRect">
            <a:avLst>
              <a:gd name="adj1" fmla="val 0"/>
              <a:gd name="adj2" fmla="val 50000"/>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37" name="Picture 36"/>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49176" y="162059"/>
            <a:ext cx="445609" cy="1496806"/>
          </a:xfrm>
          <a:prstGeom prst="rect">
            <a:avLst/>
          </a:prstGeom>
          <a:noFill/>
          <a:ln>
            <a:noFill/>
          </a:ln>
        </p:spPr>
      </p:pic>
      <p:pic>
        <p:nvPicPr>
          <p:cNvPr id="38" name="Picture 37"/>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11805" y="658551"/>
            <a:ext cx="481130" cy="470561"/>
          </a:xfrm>
          <a:prstGeom prst="rect">
            <a:avLst/>
          </a:prstGeom>
          <a:noFill/>
          <a:ln>
            <a:noFill/>
          </a:ln>
        </p:spPr>
      </p:pic>
    </p:spTree>
    <p:extLst>
      <p:ext uri="{BB962C8B-B14F-4D97-AF65-F5344CB8AC3E}">
        <p14:creationId xmlns:p14="http://schemas.microsoft.com/office/powerpoint/2010/main" val="2980004422"/>
      </p:ext>
    </p:extLst>
  </p:cSld>
  <p:clrMapOvr>
    <a:masterClrMapping/>
  </p:clrMapOvr>
  <mc:AlternateContent xmlns:mc="http://schemas.openxmlformats.org/markup-compatibility/2006" xmlns:p14="http://schemas.microsoft.com/office/powerpoint/2010/main">
    <mc:Choice Requires="p14">
      <p:transition spd="slow">
        <p14:vortex dir="r"/>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2136</TotalTime>
  <Words>3119</Words>
  <Application>Microsoft Office PowerPoint</Application>
  <PresentationFormat>On-screen Show (4:3)</PresentationFormat>
  <Paragraphs>447</Paragraphs>
  <Slides>35</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3" baseType="lpstr">
      <vt:lpstr>Arial</vt:lpstr>
      <vt:lpstr>Arial Unicode MS</vt:lpstr>
      <vt:lpstr>Calibri</vt:lpstr>
      <vt:lpstr>Candara</vt:lpstr>
      <vt:lpstr>Impact</vt:lpstr>
      <vt:lpstr>Line Printer (PC)</vt:lpstr>
      <vt:lpstr>Office Theme</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Guest</dc:creator>
  <cp:lastModifiedBy>mr cooke</cp:lastModifiedBy>
  <cp:revision>229</cp:revision>
  <cp:lastPrinted>2018-09-20T13:42:36Z</cp:lastPrinted>
  <dcterms:created xsi:type="dcterms:W3CDTF">2013-05-06T08:56:40Z</dcterms:created>
  <dcterms:modified xsi:type="dcterms:W3CDTF">2020-09-20T10:17:22Z</dcterms:modified>
</cp:coreProperties>
</file>