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9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71" r:id="rId2"/>
    <p:sldId id="256" r:id="rId3"/>
    <p:sldId id="262" r:id="rId4"/>
    <p:sldId id="273" r:id="rId5"/>
    <p:sldId id="289" r:id="rId6"/>
    <p:sldId id="295" r:id="rId7"/>
    <p:sldId id="260" r:id="rId8"/>
    <p:sldId id="261" r:id="rId9"/>
    <p:sldId id="297" r:id="rId10"/>
    <p:sldId id="265" r:id="rId11"/>
    <p:sldId id="263" r:id="rId12"/>
    <p:sldId id="267" r:id="rId13"/>
    <p:sldId id="298" r:id="rId14"/>
    <p:sldId id="269" r:id="rId15"/>
    <p:sldId id="270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>
        <p:scale>
          <a:sx n="56" d="100"/>
          <a:sy n="56" d="100"/>
        </p:scale>
        <p:origin x="340" y="2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ustomXml" Target="../customXml/item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ustomXml" Target="../customXml/item2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ustomXml" Target="../customXml/item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7E596A-FAAD-468E-B065-1581F31AA3CC}" type="datetimeFigureOut">
              <a:rPr lang="en-GB" smtClean="0"/>
              <a:t>17/07/2023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B0B5AE-BF85-4669-8762-B591903970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52871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E80EA92-161E-4736-B470-925394D699B5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40272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AB78F7-C2A9-DDCC-8109-9159AFDE0D1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23DBEF5-859B-C750-20D8-367DF1E7FF2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DCC93C-D0A9-4226-BF9A-8C90FA208C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D5258B-89D6-4AD0-B0E0-EC8D2A065C7D}" type="datetimeFigureOut">
              <a:rPr lang="en-GB" smtClean="0"/>
              <a:t>17/07/2023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9E2FF1-5D84-F8B4-8524-4B6BCA2260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7660F5-21DB-ED62-A5B0-48F4A6D9A0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25B54-B0B3-44A4-81A6-F47A300CA1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25080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FF2AD7-B244-A64B-4E7E-F8641B5960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0F70969-2D37-4456-8411-1BB81EA1587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065E77-100E-DEA5-B7B0-279A69BBD9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D5258B-89D6-4AD0-B0E0-EC8D2A065C7D}" type="datetimeFigureOut">
              <a:rPr lang="en-GB" smtClean="0"/>
              <a:t>17/07/2023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73EED3-9AE3-6244-2059-600088B2D5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C3637E-20C7-D9F9-3E63-ECCFFAF1A5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25B54-B0B3-44A4-81A6-F47A300CA1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00525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0DDF75B-3550-D74D-E2F0-AB6882AC594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F2F1122-B7EF-9F2E-DE1F-4B15DA9AC61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75550E-2551-C414-0C49-4473E70485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D5258B-89D6-4AD0-B0E0-EC8D2A065C7D}" type="datetimeFigureOut">
              <a:rPr lang="en-GB" smtClean="0"/>
              <a:t>17/07/2023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597DA5-0CFD-03FB-766C-DEBE3FA52C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227A4B-942F-C09F-A374-123C4BB6B7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25B54-B0B3-44A4-81A6-F47A300CA1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94529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61E1D6-74D5-9D89-193B-B45DF8DC09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6E9A05-9B61-2B7B-A600-E3054E4670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7EEBE5-966E-B250-5D50-2CC7549A87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D5258B-89D6-4AD0-B0E0-EC8D2A065C7D}" type="datetimeFigureOut">
              <a:rPr lang="en-GB" smtClean="0"/>
              <a:t>17/07/2023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017A19-CFE7-4CDB-E54B-4C963C3259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E35787-0210-CD06-59E5-0FF1488DDD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25B54-B0B3-44A4-81A6-F47A300CA1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67767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057A87-273D-01BF-A6AE-E001E2FCE3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034A98F-FE7A-9C4D-9368-328BCCFEA5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004601-51AD-49E9-717B-44BB36CB7D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D5258B-89D6-4AD0-B0E0-EC8D2A065C7D}" type="datetimeFigureOut">
              <a:rPr lang="en-GB" smtClean="0"/>
              <a:t>17/07/2023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DAEBC9-45A9-61E0-D642-83B5D02914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7043F7-8638-4916-E2D4-65F669739A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25B54-B0B3-44A4-81A6-F47A300CA1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0295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ACEA30-9F85-5C1A-9EEC-5511A11D87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CD1436-A32A-6E04-D542-8A98F9E19F3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832D434-B560-6E74-1F7C-9B223D82F8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77AB0FB-D90F-DC82-748D-4899DB73A8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D5258B-89D6-4AD0-B0E0-EC8D2A065C7D}" type="datetimeFigureOut">
              <a:rPr lang="en-GB" smtClean="0"/>
              <a:t>17/07/2023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53F0B52-7923-E313-8DB5-BEA9027342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3C725ED-6025-8C84-FFB7-5AEE8A5FED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25B54-B0B3-44A4-81A6-F47A300CA1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92686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366F6C-E299-C4A9-547E-8EACF21C3F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5046F89-B6D2-6F8B-F148-4AD16B8CD0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4F4F9CB-F69C-430E-42FE-5A1345F038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362E130-F7E0-C7D0-27B5-6BB3DFBDF4C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39E9E53-AA11-9075-557C-918DCFE0453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D3C3706-1595-63A2-E6E2-9B82CE1DD3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D5258B-89D6-4AD0-B0E0-EC8D2A065C7D}" type="datetimeFigureOut">
              <a:rPr lang="en-GB" smtClean="0"/>
              <a:t>17/07/2023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1039462-89DA-2C9E-12C9-C07C10EE90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1B05A72-F0F4-9DB3-8B61-FCC6279DA5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25B54-B0B3-44A4-81A6-F47A300CA1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49764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2ECA88-5374-3FDC-28D4-F8E8B0C2BB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F9BCF45-7CB8-5B3C-EE02-8E3D7DEDBE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D5258B-89D6-4AD0-B0E0-EC8D2A065C7D}" type="datetimeFigureOut">
              <a:rPr lang="en-GB" smtClean="0"/>
              <a:t>17/07/2023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285D547-5AE0-EEB1-40D0-EDCF29A4C2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48160E2-BB90-10A8-B570-F190246C71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25B54-B0B3-44A4-81A6-F47A300CA1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59334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829EFCF-7F6E-A573-FB8A-23E29CB083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D5258B-89D6-4AD0-B0E0-EC8D2A065C7D}" type="datetimeFigureOut">
              <a:rPr lang="en-GB" smtClean="0"/>
              <a:t>17/07/2023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92F1E89-6FD0-608B-2603-4EB92D7BBF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143D89F-2F0C-AFE5-4502-5E8598548D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25B54-B0B3-44A4-81A6-F47A300CA1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3277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3377F5-8743-23A6-ABF5-D3ADFFC139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680789-1929-A61F-D1F7-14CC6CAA17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8CAC882-9FFF-915F-C302-72AA641B40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5FACB5C-465B-89ED-72FB-A12AD9669F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D5258B-89D6-4AD0-B0E0-EC8D2A065C7D}" type="datetimeFigureOut">
              <a:rPr lang="en-GB" smtClean="0"/>
              <a:t>17/07/2023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40B723C-7A97-891E-4423-1AF12ACCAB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C0C13EA-94E0-F156-66E7-380D20C29D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25B54-B0B3-44A4-81A6-F47A300CA1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29806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467838-9D70-4F57-6469-2B364F28F7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0FD2354-F12B-6CC7-38AF-81FAED69761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4F7AC6C-7E07-AF69-77C0-8DAA19B5BE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4F83811-C91F-548A-C5C1-316F6F5492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D5258B-89D6-4AD0-B0E0-EC8D2A065C7D}" type="datetimeFigureOut">
              <a:rPr lang="en-GB" smtClean="0"/>
              <a:t>17/07/2023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1EBC57D-FA61-FBCF-9C30-C3299A1D9D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2404DE2-86A6-5A00-1C7C-4274D31776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25B54-B0B3-44A4-81A6-F47A300CA1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8297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163D81D-EAF4-0487-E264-1BD10D14D5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1E32B9D-9F57-7F3D-08C1-5BDE815FA5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A18FA7-9E40-BA17-3F61-BD35F638D76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D5258B-89D6-4AD0-B0E0-EC8D2A065C7D}" type="datetimeFigureOut">
              <a:rPr lang="en-GB" smtClean="0"/>
              <a:t>17/07/2023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49D96A-61F8-31C3-4022-0F1C879525D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1C3DDF-4C65-06A2-AA7B-733B6A45A94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825B54-B0B3-44A4-81A6-F47A300CA1A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41406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4A33A6-EE0F-E4FC-936E-A3ED8CEB98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u="sng" dirty="0">
                <a:latin typeface="+mn-lt"/>
              </a:rPr>
              <a:t>Starter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4441376-1473-3536-2F18-EA22F9A6750B}"/>
              </a:ext>
            </a:extLst>
          </p:cNvPr>
          <p:cNvSpPr txBox="1"/>
          <p:nvPr/>
        </p:nvSpPr>
        <p:spPr>
          <a:xfrm>
            <a:off x="1202634" y="1647611"/>
            <a:ext cx="4104861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2800" dirty="0"/>
              <a:t>1)  Workout 9² + 3²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1D3444D-4A21-7616-B561-ABD6D9A64CC7}"/>
              </a:ext>
            </a:extLst>
          </p:cNvPr>
          <p:cNvSpPr txBox="1"/>
          <p:nvPr/>
        </p:nvSpPr>
        <p:spPr>
          <a:xfrm>
            <a:off x="1202635" y="2649838"/>
            <a:ext cx="4104861" cy="95410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2) Write 16.99 correct to 1 decimal place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2FFB1CE-07A2-A136-F2BF-1E29FBA8CED8}"/>
              </a:ext>
            </a:extLst>
          </p:cNvPr>
          <p:cNvSpPr txBox="1"/>
          <p:nvPr/>
        </p:nvSpPr>
        <p:spPr>
          <a:xfrm>
            <a:off x="6621945" y="1618936"/>
            <a:ext cx="4104861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2800" dirty="0"/>
              <a:t>  4)  15 - 24 ÷ 3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015C02E-604B-DD71-9A3A-7829A359FFAC}"/>
              </a:ext>
            </a:extLst>
          </p:cNvPr>
          <p:cNvSpPr txBox="1"/>
          <p:nvPr/>
        </p:nvSpPr>
        <p:spPr>
          <a:xfrm>
            <a:off x="1202636" y="4208162"/>
            <a:ext cx="4104860" cy="95410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3) Share £85 in the ratio 2:3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62EBFF5F-5F72-985C-DADA-65B1134179F8}"/>
                  </a:ext>
                </a:extLst>
              </p:cNvPr>
              <p:cNvSpPr txBox="1"/>
              <p:nvPr/>
            </p:nvSpPr>
            <p:spPr>
              <a:xfrm>
                <a:off x="6621946" y="2408334"/>
                <a:ext cx="4104860" cy="3286028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/>
                  <a:t>5) In a sale a TV is discounted by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8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GB" sz="2800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  <m:r>
                      <a:rPr lang="en-GB" sz="2800" b="0" i="1" smtClean="0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endParaRPr lang="en-GB" sz="2800" dirty="0"/>
              </a:p>
              <a:p>
                <a:pPr algn="ctr"/>
                <a:endParaRPr lang="en-GB" sz="2800" dirty="0"/>
              </a:p>
              <a:p>
                <a:pPr algn="ctr"/>
                <a:r>
                  <a:rPr lang="en-GB" sz="2800" dirty="0"/>
                  <a:t>If the TV was £200 originally, workout the discount and the new </a:t>
                </a:r>
                <a:r>
                  <a:rPr lang="en-GB" sz="2800"/>
                  <a:t>sale price.</a:t>
                </a:r>
                <a:r>
                  <a:rPr lang="en-GB" sz="2800" dirty="0"/>
                  <a:t> </a:t>
                </a:r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62EBFF5F-5F72-985C-DADA-65B1134179F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21946" y="2408334"/>
                <a:ext cx="4104860" cy="3286028"/>
              </a:xfrm>
              <a:prstGeom prst="rect">
                <a:avLst/>
              </a:prstGeom>
              <a:blipFill>
                <a:blip r:embed="rId2"/>
                <a:stretch>
                  <a:fillRect l="-1036" t="-1479" r="-888" b="-4067"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757941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2344882" y="59696"/>
            <a:ext cx="6172200" cy="1143000"/>
          </a:xfrm>
        </p:spPr>
        <p:txBody>
          <a:bodyPr/>
          <a:lstStyle/>
          <a:p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Your turn…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432107" y="1258326"/>
            <a:ext cx="5204277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1) Luke had £20 with him when he went shopping.  He bought</a:t>
            </a:r>
          </a:p>
          <a:p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    2  books  at   £5.75 each</a:t>
            </a:r>
          </a:p>
          <a:p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    1  toy  at   £6.50 each</a:t>
            </a:r>
          </a:p>
          <a:p>
            <a:r>
              <a:rPr lang="en-US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How much money did he have left after he bought these goods?</a:t>
            </a:r>
          </a:p>
          <a:p>
            <a:endParaRPr 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endParaRPr 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en-US" sz="2400" dirty="0"/>
              <a:t>2) Chloe has a ribbon 8 </a:t>
            </a:r>
            <a:r>
              <a:rPr lang="en-US" sz="2400" dirty="0" err="1"/>
              <a:t>metres</a:t>
            </a:r>
            <a:r>
              <a:rPr lang="en-US" sz="2400" dirty="0"/>
              <a:t> long. </a:t>
            </a:r>
          </a:p>
          <a:p>
            <a:r>
              <a:rPr lang="en-US" sz="2400" dirty="0"/>
              <a:t>She cuts two pieces from the ribbon.</a:t>
            </a:r>
          </a:p>
          <a:p>
            <a:r>
              <a:rPr lang="en-US" sz="2400" dirty="0"/>
              <a:t>The first piece was 1.28 </a:t>
            </a:r>
            <a:r>
              <a:rPr lang="en-US" sz="2400" dirty="0" err="1"/>
              <a:t>metres</a:t>
            </a:r>
            <a:r>
              <a:rPr lang="en-US" sz="2400" dirty="0"/>
              <a:t> long. </a:t>
            </a:r>
          </a:p>
          <a:p>
            <a:r>
              <a:rPr lang="en-US" sz="2400" dirty="0"/>
              <a:t>The second piece was 0.65 </a:t>
            </a:r>
            <a:r>
              <a:rPr lang="en-US" sz="2400" dirty="0" err="1"/>
              <a:t>metres</a:t>
            </a:r>
            <a:r>
              <a:rPr lang="en-US" sz="2400" dirty="0"/>
              <a:t> long. </a:t>
            </a:r>
          </a:p>
          <a:p>
            <a:endParaRPr lang="en-US" sz="2400" dirty="0"/>
          </a:p>
          <a:p>
            <a:r>
              <a:rPr lang="en-US" sz="2400" dirty="0"/>
              <a:t>How much ribbon is left?</a:t>
            </a:r>
            <a:endParaRPr lang="en-GB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555616" y="1016704"/>
            <a:ext cx="5487729" cy="5604813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6171791" y="1016704"/>
            <a:ext cx="5575510" cy="5604814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3AFF469-9BE5-4BCD-91EE-190EF9338145}"/>
              </a:ext>
            </a:extLst>
          </p:cNvPr>
          <p:cNvSpPr txBox="1"/>
          <p:nvPr/>
        </p:nvSpPr>
        <p:spPr>
          <a:xfrm>
            <a:off x="294871" y="1368150"/>
            <a:ext cx="573778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1) a) 0.14  + 0.69     </a:t>
            </a:r>
          </a:p>
          <a:p>
            <a:pPr marL="800100" lvl="1" indent="-342900">
              <a:buAutoNum type="arabicPeriod"/>
            </a:pPr>
            <a:endParaRPr lang="en-GB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lvl="1"/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    b)  2.49 +10.56 + 1.6</a:t>
            </a:r>
          </a:p>
          <a:p>
            <a:pPr lvl="1"/>
            <a:endParaRPr lang="en-GB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lvl="1"/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    c) </a:t>
            </a:r>
            <a:r>
              <a:rPr lang="en-US" sz="2400" dirty="0"/>
              <a:t>Add together 0.8, 0.113, 0.438  </a:t>
            </a:r>
            <a:endParaRPr lang="en-GB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D35158AD-17F8-4176-9D72-2D6A3B88689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90654" y="4409198"/>
            <a:ext cx="3533775" cy="1762125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A655125E-698C-4B1F-87DA-E89ABCCE8F90}"/>
              </a:ext>
            </a:extLst>
          </p:cNvPr>
          <p:cNvSpPr txBox="1"/>
          <p:nvPr/>
        </p:nvSpPr>
        <p:spPr>
          <a:xfrm>
            <a:off x="694753" y="3696587"/>
            <a:ext cx="5298543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400" dirty="0"/>
              <a:t>2) Two identical squares and a rectangle are drawn below 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1B57117-F677-42C2-AE3B-0FB156B94AD2}"/>
              </a:ext>
            </a:extLst>
          </p:cNvPr>
          <p:cNvSpPr txBox="1"/>
          <p:nvPr/>
        </p:nvSpPr>
        <p:spPr>
          <a:xfrm>
            <a:off x="840828" y="6099103"/>
            <a:ext cx="590499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/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Find the length of the rectangle.</a:t>
            </a:r>
          </a:p>
        </p:txBody>
      </p:sp>
    </p:spTree>
    <p:extLst>
      <p:ext uri="{BB962C8B-B14F-4D97-AF65-F5344CB8AC3E}">
        <p14:creationId xmlns:p14="http://schemas.microsoft.com/office/powerpoint/2010/main" val="31756676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1860907" y="360511"/>
            <a:ext cx="7976775" cy="951055"/>
          </a:xfrm>
        </p:spPr>
        <p:txBody>
          <a:bodyPr/>
          <a:lstStyle/>
          <a:p>
            <a:pPr algn="ctr"/>
            <a:r>
              <a:rPr lang="en-GB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Multiply and divide decimals 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1542473" y="1791854"/>
            <a:ext cx="9531928" cy="2041045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1542473" y="4202231"/>
            <a:ext cx="9531928" cy="2013839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735975" y="1937257"/>
            <a:ext cx="9162934" cy="830997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r>
              <a:rPr lang="en-US" sz="2400" dirty="0"/>
              <a:t>A magazine article recommends everyone to drink 2.5 </a:t>
            </a:r>
            <a:r>
              <a:rPr lang="en-US" sz="2400" dirty="0" err="1"/>
              <a:t>litres</a:t>
            </a:r>
            <a:r>
              <a:rPr lang="en-US" sz="2400" dirty="0"/>
              <a:t> of water a day. How many </a:t>
            </a:r>
            <a:r>
              <a:rPr lang="en-US" sz="2400" dirty="0" err="1"/>
              <a:t>litres</a:t>
            </a:r>
            <a:r>
              <a:rPr lang="en-US" sz="2400" dirty="0"/>
              <a:t> of water is this in a week? </a:t>
            </a:r>
            <a:endParaRPr lang="en-GB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1735975" y="4449239"/>
            <a:ext cx="9162934" cy="128654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/>
              <a:t>Tariq paid £436.80 for gas in a year. He paid in twelve equal monthly instalments. How much did he pay for gas each month?</a:t>
            </a:r>
            <a:endParaRPr lang="en-GB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24284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2344882" y="59696"/>
            <a:ext cx="6172200" cy="1143000"/>
          </a:xfrm>
        </p:spPr>
        <p:txBody>
          <a:bodyPr/>
          <a:lstStyle/>
          <a:p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Your turn…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75025" y="3688467"/>
            <a:ext cx="4865615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2) A shop sells cans of drink for 52p each. Thomas buys seven cans and pays for them with a £5 note. </a:t>
            </a:r>
          </a:p>
          <a:p>
            <a:endParaRPr lang="en-US" sz="2400" dirty="0"/>
          </a:p>
          <a:p>
            <a:r>
              <a:rPr lang="en-US" sz="2400" dirty="0"/>
              <a:t>What change should he get?</a:t>
            </a:r>
            <a:endParaRPr lang="en-GB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75025" y="1865597"/>
            <a:ext cx="455595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1) Six friends shared the cost of a meal. The bill came to £78.12. </a:t>
            </a:r>
          </a:p>
          <a:p>
            <a:endParaRPr lang="en-US" sz="2400" dirty="0"/>
          </a:p>
          <a:p>
            <a:r>
              <a:rPr lang="en-US" sz="2400" dirty="0"/>
              <a:t>How much did they each pay?</a:t>
            </a:r>
            <a:endParaRPr lang="en-GB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297409" y="1202696"/>
            <a:ext cx="572813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3) Chloe is building a fence for her garden. The fence costs £7.20 per meter to build. The fence is 15 meters long.</a:t>
            </a:r>
          </a:p>
          <a:p>
            <a:endParaRPr lang="en-US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en-US" sz="2400" dirty="0"/>
              <a:t>Work out the total cost of building the fence</a:t>
            </a:r>
            <a:endParaRPr lang="en-GB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405594" y="3489620"/>
            <a:ext cx="4911381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4)  Class 5A are going on a trip to a windmill.</a:t>
            </a:r>
          </a:p>
          <a:p>
            <a:r>
              <a:rPr lang="en-US" sz="2400" dirty="0"/>
              <a:t>The trip costs £2.40 and there are 30 students going on the trip.</a:t>
            </a:r>
          </a:p>
          <a:p>
            <a:endParaRPr lang="en-US" sz="2400" dirty="0"/>
          </a:p>
          <a:p>
            <a:r>
              <a:rPr lang="en-US" sz="2400" dirty="0"/>
              <a:t>How much money should be collected?</a:t>
            </a:r>
            <a:endParaRPr lang="en-GB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608271" y="1386037"/>
            <a:ext cx="5157261" cy="4497527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6222124" y="854764"/>
            <a:ext cx="5728138" cy="5724939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978396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Image result for calculator symbols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005"/>
          <a:stretch/>
        </p:blipFill>
        <p:spPr bwMode="auto">
          <a:xfrm>
            <a:off x="332509" y="721121"/>
            <a:ext cx="998142" cy="9687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5917DDCA-28D4-4582-9011-1F9FDF93F10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87973" y="1783893"/>
            <a:ext cx="9144000" cy="3990975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D43CACB5-CCD0-4188-B1F0-7EAC34A6C2E6}"/>
              </a:ext>
            </a:extLst>
          </p:cNvPr>
          <p:cNvSpPr txBox="1"/>
          <p:nvPr/>
        </p:nvSpPr>
        <p:spPr>
          <a:xfrm>
            <a:off x="1135117" y="351789"/>
            <a:ext cx="118766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dirty="0">
                <a:solidFill>
                  <a:schemeClr val="tx1"/>
                </a:solidFill>
              </a:rPr>
              <a:t>July 2016</a:t>
            </a:r>
          </a:p>
        </p:txBody>
      </p:sp>
      <p:sp>
        <p:nvSpPr>
          <p:cNvPr id="10" name="Rounded Rectangle 10">
            <a:extLst>
              <a:ext uri="{FF2B5EF4-FFF2-40B4-BE49-F238E27FC236}">
                <a16:creationId xmlns:a16="http://schemas.microsoft.com/office/drawing/2014/main" id="{31F2A97C-9F69-4DCC-8CA6-EE6A8A849F0D}"/>
              </a:ext>
            </a:extLst>
          </p:cNvPr>
          <p:cNvSpPr/>
          <p:nvPr/>
        </p:nvSpPr>
        <p:spPr>
          <a:xfrm>
            <a:off x="1330651" y="1597572"/>
            <a:ext cx="9978480" cy="4285992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52032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mage result for calculator symbols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005"/>
          <a:stretch/>
        </p:blipFill>
        <p:spPr bwMode="auto">
          <a:xfrm>
            <a:off x="221673" y="647230"/>
            <a:ext cx="860893" cy="8355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ounded Rectangle 10">
            <a:extLst>
              <a:ext uri="{FF2B5EF4-FFF2-40B4-BE49-F238E27FC236}">
                <a16:creationId xmlns:a16="http://schemas.microsoft.com/office/drawing/2014/main" id="{114AE1AC-4F0C-4650-8480-BB9AF273A89E}"/>
              </a:ext>
            </a:extLst>
          </p:cNvPr>
          <p:cNvSpPr/>
          <p:nvPr/>
        </p:nvSpPr>
        <p:spPr>
          <a:xfrm>
            <a:off x="1082566" y="959891"/>
            <a:ext cx="10495532" cy="5651116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92311F35-C33B-4A32-B508-92A5F41AD67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71333" y="1523338"/>
            <a:ext cx="10117997" cy="4524221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DA900DBF-1332-4205-9B4D-2CC3A647B38B}"/>
              </a:ext>
            </a:extLst>
          </p:cNvPr>
          <p:cNvSpPr txBox="1"/>
          <p:nvPr/>
        </p:nvSpPr>
        <p:spPr>
          <a:xfrm>
            <a:off x="1271333" y="277898"/>
            <a:ext cx="133523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dirty="0">
                <a:solidFill>
                  <a:schemeClr val="tx1"/>
                </a:solidFill>
              </a:rPr>
              <a:t>Mar 2018</a:t>
            </a:r>
          </a:p>
        </p:txBody>
      </p:sp>
    </p:spTree>
    <p:extLst>
      <p:ext uri="{BB962C8B-B14F-4D97-AF65-F5344CB8AC3E}">
        <p14:creationId xmlns:p14="http://schemas.microsoft.com/office/powerpoint/2010/main" val="287222289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077A586A-52B9-4CB1-8237-FF9D2225421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65204" y="1230784"/>
            <a:ext cx="9255045" cy="5471057"/>
          </a:xfrm>
          <a:prstGeom prst="rect">
            <a:avLst/>
          </a:prstGeom>
        </p:spPr>
      </p:pic>
      <p:sp>
        <p:nvSpPr>
          <p:cNvPr id="6" name="Rounded Rectangle 10">
            <a:extLst>
              <a:ext uri="{FF2B5EF4-FFF2-40B4-BE49-F238E27FC236}">
                <a16:creationId xmlns:a16="http://schemas.microsoft.com/office/drawing/2014/main" id="{8E65A2BF-CF19-4586-8006-440D79639041}"/>
              </a:ext>
            </a:extLst>
          </p:cNvPr>
          <p:cNvSpPr/>
          <p:nvPr/>
        </p:nvSpPr>
        <p:spPr>
          <a:xfrm>
            <a:off x="1271751" y="1114096"/>
            <a:ext cx="10205545" cy="5465379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4BC9E39-EB57-4096-9BC5-44BF776129B1}"/>
              </a:ext>
            </a:extLst>
          </p:cNvPr>
          <p:cNvSpPr txBox="1"/>
          <p:nvPr/>
        </p:nvSpPr>
        <p:spPr>
          <a:xfrm>
            <a:off x="493985" y="501754"/>
            <a:ext cx="117121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dirty="0">
                <a:solidFill>
                  <a:schemeClr val="tx1"/>
                </a:solidFill>
              </a:rPr>
              <a:t>July 2015</a:t>
            </a:r>
          </a:p>
        </p:txBody>
      </p:sp>
      <p:pic>
        <p:nvPicPr>
          <p:cNvPr id="9" name="Picture 2" descr="Image result for calculator symbols">
            <a:extLst>
              <a:ext uri="{FF2B5EF4-FFF2-40B4-BE49-F238E27FC236}">
                <a16:creationId xmlns:a16="http://schemas.microsoft.com/office/drawing/2014/main" id="{285E67B2-E39A-423A-B412-DB4E1A9CC78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005"/>
          <a:stretch/>
        </p:blipFill>
        <p:spPr bwMode="auto">
          <a:xfrm>
            <a:off x="214131" y="1114096"/>
            <a:ext cx="860893" cy="8355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928306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86A7DE-293E-6B25-1D06-559A0CAB1F2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482283"/>
            <a:ext cx="9144000" cy="1021397"/>
          </a:xfrm>
        </p:spPr>
        <p:txBody>
          <a:bodyPr/>
          <a:lstStyle/>
          <a:p>
            <a:r>
              <a:rPr lang="en-GB" u="sng" dirty="0"/>
              <a:t>Decimals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5BCDFC8-C826-27D6-FA52-E859FA6211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747520"/>
            <a:ext cx="9144000" cy="3510280"/>
          </a:xfrm>
        </p:spPr>
        <p:txBody>
          <a:bodyPr/>
          <a:lstStyle/>
          <a:p>
            <a:pPr marL="285750" indent="-28575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dirty="0">
                <a:cs typeface="Times New Roman" panose="02020603050405020304" pitchFamily="18" charset="0"/>
              </a:rPr>
              <a:t>Round numbers to 1, 2 and 3 decimal places</a:t>
            </a:r>
          </a:p>
          <a:p>
            <a:pPr marL="285750" indent="-28575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dirty="0">
                <a:cs typeface="Times New Roman" panose="02020603050405020304" pitchFamily="18" charset="0"/>
              </a:rPr>
              <a:t>Round numbers to 1, 2 and 3 significant figures</a:t>
            </a:r>
          </a:p>
          <a:p>
            <a:pPr algn="l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64326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46075"/>
            <a:ext cx="10476346" cy="1325563"/>
          </a:xfrm>
        </p:spPr>
        <p:txBody>
          <a:bodyPr/>
          <a:lstStyle/>
          <a:p>
            <a:pPr algn="ctr"/>
            <a:r>
              <a:rPr lang="en-GB" u="sng" dirty="0"/>
              <a:t>Rounding to Decimal Places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810620" y="2105891"/>
            <a:ext cx="346363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dirty="0"/>
              <a:t>2 . 6 3 8 5 3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802864" y="2172102"/>
            <a:ext cx="346363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dirty="0"/>
              <a:t>2 . 6 3 8 5 3 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1616652" y="1849231"/>
            <a:ext cx="3703784" cy="4727060"/>
          </a:xfrm>
          <a:prstGeom prst="round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Rounded Rectangle 20"/>
          <p:cNvSpPr/>
          <p:nvPr/>
        </p:nvSpPr>
        <p:spPr>
          <a:xfrm>
            <a:off x="6682790" y="1915441"/>
            <a:ext cx="3703784" cy="4727060"/>
          </a:xfrm>
          <a:prstGeom prst="round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/>
          <p:cNvSpPr txBox="1"/>
          <p:nvPr/>
        </p:nvSpPr>
        <p:spPr>
          <a:xfrm>
            <a:off x="2696153" y="1387566"/>
            <a:ext cx="15447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/>
              <a:t>1 </a:t>
            </a:r>
            <a:r>
              <a:rPr lang="en-GB" sz="2400" dirty="0" err="1"/>
              <a:t>d.p</a:t>
            </a:r>
            <a:endParaRPr lang="en-GB" sz="2400" dirty="0"/>
          </a:p>
        </p:txBody>
      </p:sp>
      <p:sp>
        <p:nvSpPr>
          <p:cNvPr id="24" name="TextBox 23"/>
          <p:cNvSpPr txBox="1"/>
          <p:nvPr/>
        </p:nvSpPr>
        <p:spPr>
          <a:xfrm>
            <a:off x="7784234" y="1417042"/>
            <a:ext cx="15447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/>
              <a:t>2 </a:t>
            </a:r>
            <a:r>
              <a:rPr lang="en-GB" sz="2400" dirty="0" err="1"/>
              <a:t>d.p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29773177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2344882" y="96642"/>
            <a:ext cx="6172200" cy="919358"/>
          </a:xfrm>
        </p:spPr>
        <p:txBody>
          <a:bodyPr/>
          <a:lstStyle/>
          <a:p>
            <a:r>
              <a:rPr lang="en-GB" dirty="0"/>
              <a:t>Your turn…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C8559F0-4F20-4A7F-A035-D8CBFFCE9187}"/>
              </a:ext>
            </a:extLst>
          </p:cNvPr>
          <p:cNvSpPr txBox="1"/>
          <p:nvPr/>
        </p:nvSpPr>
        <p:spPr>
          <a:xfrm>
            <a:off x="1850130" y="1369188"/>
            <a:ext cx="6402965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lphaLcParenR"/>
            </a:pPr>
            <a:r>
              <a:rPr lang="en-GB" sz="2800" dirty="0"/>
              <a:t>Round 785 to the nearest ten</a:t>
            </a:r>
          </a:p>
          <a:p>
            <a:pPr marL="514350" indent="-514350">
              <a:buFont typeface="+mj-lt"/>
              <a:buAutoNum type="alphaLcParenR"/>
            </a:pPr>
            <a:endParaRPr lang="en-GB" sz="2800" dirty="0"/>
          </a:p>
          <a:p>
            <a:pPr marL="514350" indent="-514350">
              <a:buFont typeface="+mj-lt"/>
              <a:buAutoNum type="alphaLcParenR"/>
            </a:pPr>
            <a:r>
              <a:rPr lang="en-GB" sz="2800" dirty="0"/>
              <a:t>Round 623.819 to 1 decimal place</a:t>
            </a:r>
          </a:p>
          <a:p>
            <a:pPr marL="514350" indent="-514350">
              <a:buFont typeface="+mj-lt"/>
              <a:buAutoNum type="alphaLcParenR"/>
            </a:pPr>
            <a:endParaRPr lang="en-GB" sz="2800" dirty="0"/>
          </a:p>
          <a:p>
            <a:pPr marL="514350" indent="-514350">
              <a:buFont typeface="+mj-lt"/>
              <a:buAutoNum type="alphaLcParenR"/>
            </a:pPr>
            <a:r>
              <a:rPr lang="en-GB" sz="2800" dirty="0"/>
              <a:t>Round 0.214 to 2 decimal places</a:t>
            </a:r>
          </a:p>
          <a:p>
            <a:pPr marL="514350" indent="-514350">
              <a:buFont typeface="+mj-lt"/>
              <a:buAutoNum type="alphaLcParenR"/>
            </a:pPr>
            <a:endParaRPr lang="en-GB" sz="2800" dirty="0"/>
          </a:p>
          <a:p>
            <a:pPr marL="514350" indent="-514350">
              <a:buFont typeface="+mj-lt"/>
              <a:buAutoNum type="alphaLcParenR"/>
            </a:pPr>
            <a:r>
              <a:rPr lang="en-GB" sz="2800" dirty="0"/>
              <a:t>Round 0.2175 to 3 decimal places </a:t>
            </a:r>
          </a:p>
        </p:txBody>
      </p:sp>
      <p:sp>
        <p:nvSpPr>
          <p:cNvPr id="6" name="Rounded Rectangle 10">
            <a:extLst>
              <a:ext uri="{FF2B5EF4-FFF2-40B4-BE49-F238E27FC236}">
                <a16:creationId xmlns:a16="http://schemas.microsoft.com/office/drawing/2014/main" id="{670BE1AE-242C-4503-877F-49FFF5DB2D39}"/>
              </a:ext>
            </a:extLst>
          </p:cNvPr>
          <p:cNvSpPr/>
          <p:nvPr/>
        </p:nvSpPr>
        <p:spPr>
          <a:xfrm>
            <a:off x="1352549" y="1181100"/>
            <a:ext cx="6619875" cy="5086349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72335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827" y="-66328"/>
            <a:ext cx="10476346" cy="1325563"/>
          </a:xfrm>
        </p:spPr>
        <p:txBody>
          <a:bodyPr/>
          <a:lstStyle/>
          <a:p>
            <a:pPr algn="ctr"/>
            <a:r>
              <a:rPr lang="en-GB" u="sng" dirty="0"/>
              <a:t>Estimation</a:t>
            </a:r>
          </a:p>
        </p:txBody>
      </p:sp>
      <p:sp>
        <p:nvSpPr>
          <p:cNvPr id="10" name="Rounded Rectangle 4">
            <a:extLst>
              <a:ext uri="{FF2B5EF4-FFF2-40B4-BE49-F238E27FC236}">
                <a16:creationId xmlns:a16="http://schemas.microsoft.com/office/drawing/2014/main" id="{9B139CB0-CF68-E0A5-D500-82A10A471F42}"/>
              </a:ext>
            </a:extLst>
          </p:cNvPr>
          <p:cNvSpPr/>
          <p:nvPr/>
        </p:nvSpPr>
        <p:spPr>
          <a:xfrm>
            <a:off x="471055" y="1256145"/>
            <a:ext cx="11286836" cy="2172855"/>
          </a:xfrm>
          <a:prstGeom prst="round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Rounded Rectangle 4">
            <a:extLst>
              <a:ext uri="{FF2B5EF4-FFF2-40B4-BE49-F238E27FC236}">
                <a16:creationId xmlns:a16="http://schemas.microsoft.com/office/drawing/2014/main" id="{116F5EC4-C323-D75B-0D30-C75AF3BFAC0B}"/>
              </a:ext>
            </a:extLst>
          </p:cNvPr>
          <p:cNvSpPr/>
          <p:nvPr/>
        </p:nvSpPr>
        <p:spPr>
          <a:xfrm>
            <a:off x="471055" y="4227945"/>
            <a:ext cx="11286836" cy="2172855"/>
          </a:xfrm>
          <a:prstGeom prst="round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2BC19E6-095A-666B-FB82-0F046D074744}"/>
              </a:ext>
            </a:extLst>
          </p:cNvPr>
          <p:cNvSpPr txBox="1"/>
          <p:nvPr/>
        </p:nvSpPr>
        <p:spPr>
          <a:xfrm>
            <a:off x="755375" y="1848678"/>
            <a:ext cx="112014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By rounding, estimate the answer to this 482 x 12.2</a:t>
            </a:r>
          </a:p>
          <a:p>
            <a:endParaRPr lang="en-GB" dirty="0"/>
          </a:p>
          <a:p>
            <a:endParaRPr lang="en-GB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24982A9C-109A-AD9D-2796-D7EAEF63E1E9}"/>
                  </a:ext>
                </a:extLst>
              </p:cNvPr>
              <p:cNvSpPr txBox="1"/>
              <p:nvPr/>
            </p:nvSpPr>
            <p:spPr>
              <a:xfrm>
                <a:off x="755375" y="4863548"/>
                <a:ext cx="10412961" cy="122033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/>
                  <a:t>By rounding, estimate the answer to this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3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3200" b="0" i="1" smtClean="0">
                            <a:latin typeface="Cambria Math" panose="02040503050406030204" pitchFamily="18" charset="0"/>
                          </a:rPr>
                          <m:t>48.3+290</m:t>
                        </m:r>
                      </m:num>
                      <m:den>
                        <m:r>
                          <a:rPr lang="en-GB" sz="3200" b="0" i="1" smtClean="0">
                            <a:latin typeface="Cambria Math" panose="02040503050406030204" pitchFamily="18" charset="0"/>
                          </a:rPr>
                          <m:t>7.1</m:t>
                        </m:r>
                      </m:den>
                    </m:f>
                  </m:oMath>
                </a14:m>
                <a:endParaRPr lang="en-GB" sz="2800" dirty="0"/>
              </a:p>
              <a:p>
                <a:endParaRPr lang="en-GB" sz="2800" dirty="0"/>
              </a:p>
            </p:txBody>
          </p:sp>
        </mc:Choice>
        <mc:Fallback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24982A9C-109A-AD9D-2796-D7EAEF63E1E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5375" y="4863548"/>
                <a:ext cx="10412961" cy="1220334"/>
              </a:xfrm>
              <a:prstGeom prst="rect">
                <a:avLst/>
              </a:prstGeom>
              <a:blipFill>
                <a:blip r:embed="rId2"/>
                <a:stretch>
                  <a:fillRect l="-123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131016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1096617" y="111528"/>
            <a:ext cx="9998765" cy="1325563"/>
          </a:xfrm>
        </p:spPr>
        <p:txBody>
          <a:bodyPr>
            <a:normAutofit/>
          </a:bodyPr>
          <a:lstStyle/>
          <a:p>
            <a:pPr algn="ctr"/>
            <a:r>
              <a:rPr lang="en-GB" u="sng" dirty="0"/>
              <a:t>Estimation - Your Turn</a:t>
            </a:r>
          </a:p>
        </p:txBody>
      </p:sp>
      <p:sp>
        <p:nvSpPr>
          <p:cNvPr id="7" name="Rounded Rectangle 7">
            <a:extLst>
              <a:ext uri="{FF2B5EF4-FFF2-40B4-BE49-F238E27FC236}">
                <a16:creationId xmlns:a16="http://schemas.microsoft.com/office/drawing/2014/main" id="{62610657-D585-49B0-BAC2-1FDF7FB0EE26}"/>
              </a:ext>
            </a:extLst>
          </p:cNvPr>
          <p:cNvSpPr/>
          <p:nvPr/>
        </p:nvSpPr>
        <p:spPr>
          <a:xfrm>
            <a:off x="674030" y="1356190"/>
            <a:ext cx="10865300" cy="207281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ounded Rectangle 8">
            <a:extLst>
              <a:ext uri="{FF2B5EF4-FFF2-40B4-BE49-F238E27FC236}">
                <a16:creationId xmlns:a16="http://schemas.microsoft.com/office/drawing/2014/main" id="{A20A6428-E5B3-4E3B-9BE4-0E168627F926}"/>
              </a:ext>
            </a:extLst>
          </p:cNvPr>
          <p:cNvSpPr/>
          <p:nvPr/>
        </p:nvSpPr>
        <p:spPr>
          <a:xfrm>
            <a:off x="674030" y="3596928"/>
            <a:ext cx="10865300" cy="2914706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AE9F9381-58BE-4CE9-AD95-CD62924AA4A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6617" y="4302890"/>
            <a:ext cx="8210550" cy="2085975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1CA7C6AA-3C90-445C-BB10-23D2E5E6EDB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96617" y="2234612"/>
            <a:ext cx="2085975" cy="1009650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DC03840B-036A-4CC0-B283-841DEA3EEBE4}"/>
              </a:ext>
            </a:extLst>
          </p:cNvPr>
          <p:cNvSpPr txBox="1"/>
          <p:nvPr/>
        </p:nvSpPr>
        <p:spPr>
          <a:xfrm>
            <a:off x="1096617" y="1605019"/>
            <a:ext cx="76332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Work out an estimate for the following: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3FD9EE05-361F-44C1-B5A6-85E89FDA7DA0}"/>
              </a:ext>
            </a:extLst>
          </p:cNvPr>
          <p:cNvSpPr txBox="1"/>
          <p:nvPr/>
        </p:nvSpPr>
        <p:spPr>
          <a:xfrm>
            <a:off x="1096617" y="3779670"/>
            <a:ext cx="609765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800" u="sng" dirty="0"/>
              <a:t>Your turn:</a:t>
            </a:r>
          </a:p>
        </p:txBody>
      </p:sp>
    </p:spTree>
    <p:extLst>
      <p:ext uri="{BB962C8B-B14F-4D97-AF65-F5344CB8AC3E}">
        <p14:creationId xmlns:p14="http://schemas.microsoft.com/office/powerpoint/2010/main" val="29103807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2134177" y="171163"/>
            <a:ext cx="7886700" cy="1325563"/>
          </a:xfrm>
        </p:spPr>
        <p:txBody>
          <a:bodyPr/>
          <a:lstStyle/>
          <a:p>
            <a:pPr algn="ctr"/>
            <a:r>
              <a:rPr lang="en-GB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>Order and compare decimals 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1542472" y="1303283"/>
            <a:ext cx="9932751" cy="1942107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ounded Rectangle 8"/>
          <p:cNvSpPr/>
          <p:nvPr/>
        </p:nvSpPr>
        <p:spPr>
          <a:xfrm>
            <a:off x="1542473" y="3311659"/>
            <a:ext cx="9955844" cy="3248167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extBox 1"/>
          <p:cNvSpPr txBox="1"/>
          <p:nvPr/>
        </p:nvSpPr>
        <p:spPr>
          <a:xfrm>
            <a:off x="1694871" y="1507603"/>
            <a:ext cx="902392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Write the following numbers in order of size. Start with the smallest number.  </a:t>
            </a:r>
          </a:p>
          <a:p>
            <a:pPr marL="342900" indent="-342900">
              <a:buAutoNum type="arabicPeriod"/>
            </a:pPr>
            <a:endParaRPr lang="en-US" sz="2400" dirty="0"/>
          </a:p>
          <a:p>
            <a:r>
              <a:rPr lang="en-US" sz="2400" dirty="0"/>
              <a:t>       0.08,      0.25,       0.81,       0.2,       0.68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764445" y="3507626"/>
            <a:ext cx="5184467" cy="28562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ct val="107000"/>
              </a:lnSpc>
              <a:spcAft>
                <a:spcPts val="800"/>
              </a:spcAft>
            </a:pPr>
            <a:r>
              <a:rPr lang="en-GB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Put the correct inequality sign in between the decimals. </a:t>
            </a:r>
          </a:p>
          <a:p>
            <a:pPr lvl="1">
              <a:lnSpc>
                <a:spcPct val="107000"/>
              </a:lnSpc>
              <a:spcAft>
                <a:spcPts val="800"/>
              </a:spcAft>
            </a:pPr>
            <a:r>
              <a:rPr lang="en-GB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5.1             5.3</a:t>
            </a:r>
          </a:p>
          <a:p>
            <a:pPr lvl="1">
              <a:lnSpc>
                <a:spcPct val="107000"/>
              </a:lnSpc>
              <a:spcAft>
                <a:spcPts val="800"/>
              </a:spcAft>
            </a:pPr>
            <a:r>
              <a:rPr lang="en-GB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0.4	          0.14</a:t>
            </a:r>
          </a:p>
          <a:p>
            <a:pPr lvl="1">
              <a:lnSpc>
                <a:spcPct val="107000"/>
              </a:lnSpc>
              <a:spcAft>
                <a:spcPts val="800"/>
              </a:spcAft>
            </a:pPr>
            <a:r>
              <a:rPr lang="en-GB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0.653         0.7</a:t>
            </a:r>
          </a:p>
          <a:p>
            <a:pPr lvl="1">
              <a:lnSpc>
                <a:spcPct val="107000"/>
              </a:lnSpc>
              <a:spcAft>
                <a:spcPts val="800"/>
              </a:spcAft>
            </a:pPr>
            <a:r>
              <a:rPr lang="en-GB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0.1              0.09 </a:t>
            </a:r>
            <a:r>
              <a:rPr lang="en-GB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32345262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150357" y="1386722"/>
            <a:ext cx="10685283" cy="5193411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2344882" y="-24387"/>
            <a:ext cx="6172200" cy="1143000"/>
          </a:xfrm>
        </p:spPr>
        <p:txBody>
          <a:bodyPr/>
          <a:lstStyle/>
          <a:p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Your turn…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347256" y="1402825"/>
            <a:ext cx="11082744" cy="44670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AutoNum type="arabicParenR"/>
            </a:pPr>
            <a:r>
              <a:rPr lang="en-US" sz="2400" dirty="0"/>
              <a:t>Arrange the numbers in order of size, starting with the smallest.</a:t>
            </a:r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</a:p>
          <a:p>
            <a:pPr marL="342900" indent="-342900">
              <a:lnSpc>
                <a:spcPct val="150000"/>
              </a:lnSpc>
              <a:buAutoNum type="alphaLcParenR"/>
            </a:pPr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    </a:t>
            </a:r>
            <a:r>
              <a:rPr lang="en-GB" sz="2400" dirty="0"/>
              <a:t>3.11      3.1       3.0          3.011     3.001</a:t>
            </a:r>
          </a:p>
          <a:p>
            <a:pPr marL="342900" indent="-342900">
              <a:lnSpc>
                <a:spcPct val="150000"/>
              </a:lnSpc>
              <a:buAutoNum type="alphaLcParenR"/>
            </a:pPr>
            <a:endParaRPr lang="en-GB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342900" indent="-342900">
              <a:lnSpc>
                <a:spcPct val="150000"/>
              </a:lnSpc>
              <a:buAutoNum type="alphaLcParenR"/>
            </a:pPr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   </a:t>
            </a:r>
            <a:r>
              <a:rPr lang="en-GB" sz="2400" dirty="0"/>
              <a:t>6.06     60.06     6.606       66.06      6.066</a:t>
            </a:r>
          </a:p>
          <a:p>
            <a:pPr marL="342900" indent="-342900">
              <a:lnSpc>
                <a:spcPct val="150000"/>
              </a:lnSpc>
              <a:buAutoNum type="alphaLcParenR"/>
            </a:pPr>
            <a:endParaRPr lang="en-GB" sz="2400" dirty="0"/>
          </a:p>
          <a:p>
            <a:pPr marL="342900" indent="-342900">
              <a:lnSpc>
                <a:spcPct val="150000"/>
              </a:lnSpc>
              <a:buAutoNum type="alphaLcParenR"/>
            </a:pPr>
            <a:r>
              <a:rPr lang="en-GB" sz="2400" dirty="0"/>
              <a:t>    0.08      1.16       0.12         1.09      0.999</a:t>
            </a:r>
          </a:p>
          <a:p>
            <a:pPr marL="342900" indent="-342900">
              <a:lnSpc>
                <a:spcPct val="150000"/>
              </a:lnSpc>
              <a:buAutoNum type="alphaLcParenR"/>
            </a:pPr>
            <a:endParaRPr lang="en-GB" sz="2400" dirty="0"/>
          </a:p>
          <a:p>
            <a:pPr marL="342900" indent="-342900">
              <a:lnSpc>
                <a:spcPct val="150000"/>
              </a:lnSpc>
              <a:buAutoNum type="alphaLcParenR"/>
            </a:pPr>
            <a:r>
              <a:rPr lang="en-GB" sz="2400" dirty="0"/>
              <a:t>     1.8        0.8         8              8.1      0.008</a:t>
            </a:r>
          </a:p>
        </p:txBody>
      </p:sp>
    </p:spTree>
    <p:extLst>
      <p:ext uri="{BB962C8B-B14F-4D97-AF65-F5344CB8AC3E}">
        <p14:creationId xmlns:p14="http://schemas.microsoft.com/office/powerpoint/2010/main" val="42131575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2613438" y="133872"/>
            <a:ext cx="6631451" cy="953444"/>
          </a:xfrm>
        </p:spPr>
        <p:txBody>
          <a:bodyPr>
            <a:normAutofit/>
          </a:bodyPr>
          <a:lstStyle/>
          <a:p>
            <a:pPr algn="ctr"/>
            <a:r>
              <a:rPr lang="en-GB" u="sng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Add and subtract decimals 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55542" y="2044005"/>
            <a:ext cx="4518883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r>
              <a:rPr lang="en-GB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1) 6.5 + 1.73 </a:t>
            </a:r>
          </a:p>
          <a:p>
            <a:pPr lvl="1"/>
            <a:endParaRPr lang="en-GB" sz="2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lvl="1"/>
            <a:r>
              <a:rPr lang="en-GB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   </a:t>
            </a:r>
          </a:p>
          <a:p>
            <a:pPr lvl="1"/>
            <a:endParaRPr lang="en-GB" sz="2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lvl="1"/>
            <a:r>
              <a:rPr lang="en-GB" sz="2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2) 10.4 – 2.2  </a:t>
            </a:r>
          </a:p>
        </p:txBody>
      </p:sp>
      <p:sp>
        <p:nvSpPr>
          <p:cNvPr id="20" name="Rounded Rectangle 11">
            <a:extLst>
              <a:ext uri="{FF2B5EF4-FFF2-40B4-BE49-F238E27FC236}">
                <a16:creationId xmlns:a16="http://schemas.microsoft.com/office/drawing/2014/main" id="{4D1D8E5C-1ED1-4BD5-98CB-556290A0585B}"/>
              </a:ext>
            </a:extLst>
          </p:cNvPr>
          <p:cNvSpPr/>
          <p:nvPr/>
        </p:nvSpPr>
        <p:spPr>
          <a:xfrm>
            <a:off x="6303134" y="1450429"/>
            <a:ext cx="5552535" cy="5152052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1" name="Rounded Rectangle 11">
            <a:extLst>
              <a:ext uri="{FF2B5EF4-FFF2-40B4-BE49-F238E27FC236}">
                <a16:creationId xmlns:a16="http://schemas.microsoft.com/office/drawing/2014/main" id="{4F002A3F-78EA-45ED-89CC-BE49D5C5847E}"/>
              </a:ext>
            </a:extLst>
          </p:cNvPr>
          <p:cNvSpPr/>
          <p:nvPr/>
        </p:nvSpPr>
        <p:spPr>
          <a:xfrm>
            <a:off x="557049" y="1450428"/>
            <a:ext cx="5372115" cy="5236408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AAE0BEDA-4D2B-410A-97F0-AD0E8B1D318E}"/>
              </a:ext>
            </a:extLst>
          </p:cNvPr>
          <p:cNvSpPr txBox="1"/>
          <p:nvPr/>
        </p:nvSpPr>
        <p:spPr>
          <a:xfrm>
            <a:off x="6826355" y="1859340"/>
            <a:ext cx="4719144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/>
              <a:t>Sebastian buys a gift which costs £18.20 He pays with a £20 note. </a:t>
            </a:r>
          </a:p>
          <a:p>
            <a:endParaRPr lang="en-US" sz="2400" dirty="0"/>
          </a:p>
          <a:p>
            <a:r>
              <a:rPr lang="en-US" sz="2400" dirty="0"/>
              <a:t>How much change does he receive? 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23804882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0EDFF64637C074B9468D8400699BC31" ma:contentTypeVersion="15" ma:contentTypeDescription="Create a new document." ma:contentTypeScope="" ma:versionID="e87f61f65a00283ebdf97d04ba055837">
  <xsd:schema xmlns:xsd="http://www.w3.org/2001/XMLSchema" xmlns:xs="http://www.w3.org/2001/XMLSchema" xmlns:p="http://schemas.microsoft.com/office/2006/metadata/properties" xmlns:ns2="a675e989-819c-4ef8-a9e7-308823201b25" xmlns:ns3="84be7d0a-34a6-4ef2-a332-62c3b98ca601" targetNamespace="http://schemas.microsoft.com/office/2006/metadata/properties" ma:root="true" ma:fieldsID="3853668554907096303159e8899f52b8" ns2:_="" ns3:_="">
    <xsd:import namespace="a675e989-819c-4ef8-a9e7-308823201b25"/>
    <xsd:import namespace="84be7d0a-34a6-4ef2-a332-62c3b98ca60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EventHashCode" minOccurs="0"/>
                <xsd:element ref="ns2:MediaServiceGenerationTime" minOccurs="0"/>
                <xsd:element ref="ns2:Presentationanddiscussion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2:MediaLengthInSecond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675e989-819c-4ef8-a9e7-308823201b2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MediaServiceAutoTags" ma:internalName="MediaServiceAutoTags" ma:readOnly="true">
      <xsd:simpleType>
        <xsd:restriction base="dms:Text"/>
      </xsd:simpleType>
    </xsd:element>
    <xsd:element name="MediaServiceOCR" ma:index="14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Presentationanddiscussion" ma:index="17" nillable="true" ma:displayName="Presentation and discussion" ma:description="Prince Gyamfi Presentation&#10;Ahmad, Eyob, Kirthikan discussion" ma:format="Dropdown" ma:internalName="Presentationanddiscussion">
      <xsd:simpleType>
        <xsd:restriction base="dms:Note">
          <xsd:maxLength value="255"/>
        </xsd:restriction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4be7d0a-34a6-4ef2-a332-62c3b98ca601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resentationanddiscussion xmlns="a675e989-819c-4ef8-a9e7-308823201b25" xsi:nil="true"/>
  </documentManagement>
</p:properties>
</file>

<file path=customXml/itemProps1.xml><?xml version="1.0" encoding="utf-8"?>
<ds:datastoreItem xmlns:ds="http://schemas.openxmlformats.org/officeDocument/2006/customXml" ds:itemID="{60E1E725-E69F-43D4-B17C-85FA19C8E69A}"/>
</file>

<file path=customXml/itemProps2.xml><?xml version="1.0" encoding="utf-8"?>
<ds:datastoreItem xmlns:ds="http://schemas.openxmlformats.org/officeDocument/2006/customXml" ds:itemID="{E206E063-8EFD-4A73-A8FE-379356979C3D}"/>
</file>

<file path=customXml/itemProps3.xml><?xml version="1.0" encoding="utf-8"?>
<ds:datastoreItem xmlns:ds="http://schemas.openxmlformats.org/officeDocument/2006/customXml" ds:itemID="{895D8F96-A4AE-4B88-B00A-0E886D1C9508}"/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626</Words>
  <Application>Microsoft Office PowerPoint</Application>
  <PresentationFormat>Widescreen</PresentationFormat>
  <Paragraphs>98</Paragraphs>
  <Slides>15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Calibri</vt:lpstr>
      <vt:lpstr>Calibri Light</vt:lpstr>
      <vt:lpstr>Cambria Math</vt:lpstr>
      <vt:lpstr>Office Theme</vt:lpstr>
      <vt:lpstr>Starter</vt:lpstr>
      <vt:lpstr>Decimals </vt:lpstr>
      <vt:lpstr>Rounding to Decimal Places</vt:lpstr>
      <vt:lpstr>Your turn…</vt:lpstr>
      <vt:lpstr>Estimation</vt:lpstr>
      <vt:lpstr>Estimation - Your Turn</vt:lpstr>
      <vt:lpstr>Order and compare decimals </vt:lpstr>
      <vt:lpstr>Your turn…</vt:lpstr>
      <vt:lpstr>Add and subtract decimals  </vt:lpstr>
      <vt:lpstr>Your turn…</vt:lpstr>
      <vt:lpstr> Multiply and divide decimals </vt:lpstr>
      <vt:lpstr>Your turn…</vt:lpstr>
      <vt:lpstr>PowerPoint Presentation</vt:lpstr>
      <vt:lpstr>PowerPoint Presentation</vt:lpstr>
      <vt:lpstr>PowerPoint Presentation</vt:lpstr>
    </vt:vector>
  </TitlesOfParts>
  <Company>Milton Keynes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Starter</dc:title>
  <dc:creator>Kim Lynn</dc:creator>
  <cp:lastModifiedBy>Kim Lynn</cp:lastModifiedBy>
  <cp:revision>1</cp:revision>
  <dcterms:created xsi:type="dcterms:W3CDTF">2023-07-17T11:22:03Z</dcterms:created>
  <dcterms:modified xsi:type="dcterms:W3CDTF">2023-07-17T11:33:56Z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0x01010020EDFF64637C074B9468D8400699BC31</vt:lpwstr>
  </property>
</Properties>
</file>