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2" r:id="rId2"/>
    <p:sldId id="324" r:id="rId3"/>
    <p:sldId id="256" r:id="rId4"/>
    <p:sldId id="257" r:id="rId5"/>
    <p:sldId id="298" r:id="rId6"/>
    <p:sldId id="337" r:id="rId7"/>
    <p:sldId id="300" r:id="rId8"/>
    <p:sldId id="302" r:id="rId9"/>
    <p:sldId id="301" r:id="rId10"/>
    <p:sldId id="340" r:id="rId11"/>
    <p:sldId id="304" r:id="rId12"/>
    <p:sldId id="305" r:id="rId13"/>
    <p:sldId id="306" r:id="rId14"/>
    <p:sldId id="307" r:id="rId15"/>
    <p:sldId id="311" r:id="rId16"/>
    <p:sldId id="325" r:id="rId17"/>
    <p:sldId id="330" r:id="rId18"/>
    <p:sldId id="313" r:id="rId19"/>
    <p:sldId id="314" r:id="rId20"/>
    <p:sldId id="335" r:id="rId21"/>
    <p:sldId id="336" r:id="rId22"/>
    <p:sldId id="319" r:id="rId23"/>
    <p:sldId id="320" r:id="rId24"/>
    <p:sldId id="326" r:id="rId25"/>
    <p:sldId id="321" r:id="rId26"/>
    <p:sldId id="327" r:id="rId27"/>
    <p:sldId id="338" r:id="rId28"/>
    <p:sldId id="31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FF66"/>
    <a:srgbClr val="66FFCC"/>
    <a:srgbClr val="F5862B"/>
    <a:srgbClr val="CC0066"/>
    <a:srgbClr val="F68E38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>
      <p:cViewPr>
        <p:scale>
          <a:sx n="92" d="100"/>
          <a:sy n="92" d="100"/>
        </p:scale>
        <p:origin x="6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5428D-2F09-4533-BD73-DE07F2F86977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D562-BCB6-438A-AB5B-E007083F3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19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38E40-AD46-491D-B192-BC6BB3E43111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72584-BB1C-4C8D-9AF9-D31218D2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8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72584-BB1C-4C8D-9AF9-D31218D2BD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6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72584-BB1C-4C8D-9AF9-D31218D2BD9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54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72584-BB1C-4C8D-9AF9-D31218D2BD9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6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FFA6-CF87-474B-BD79-CB7961746CA1}" type="datetime1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83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0085-1368-45B7-B4AA-7FAEEB24641C}" type="datetime1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76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7F1E-002A-458D-A961-847D4B11F123}" type="datetime1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86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99E-699F-493D-BFF3-0237ED4C5C7C}" type="datetime1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0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200-19B6-4A1C-BB95-31DA05881547}" type="datetime1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9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4DC6-763B-4447-93B5-4BE851F3DC63}" type="datetime1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56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0D76-141D-4420-9B3F-662ADCED946B}" type="datetime1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95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C42A-FFE2-4932-A656-BA5D4056107F}" type="datetime1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8C75-4D4A-4E07-B166-AB4B5CCE620F}" type="datetime1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3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2D4-7DC2-44AF-B784-4A13127F1250}" type="datetime1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54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89CC-AAB6-48E6-8DB6-22D8189482C6}" type="datetime1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6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457F9-0D5D-41BB-888D-AD02823330F3}" type="datetime1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55F11-0F6B-4871-AF95-E9FBACA37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85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3.wdp"/><Relationship Id="rId7" Type="http://schemas.openxmlformats.org/officeDocument/2006/relationships/image" Target="../media/image29.png"/><Relationship Id="rId12" Type="http://schemas.openxmlformats.org/officeDocument/2006/relationships/image" Target="../media/image6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46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slide" Target="slide4.xml"/><Relationship Id="rId12" Type="http://schemas.openxmlformats.org/officeDocument/2006/relationships/image" Target="../media/image6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slide" Target="slide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slide" Target="slide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slide" Target="slide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6.png"/><Relationship Id="rId3" Type="http://schemas.microsoft.com/office/2007/relationships/hdphoto" Target="../media/hdphoto3.wdp"/><Relationship Id="rId7" Type="http://schemas.openxmlformats.org/officeDocument/2006/relationships/slide" Target="slide4.xml"/><Relationship Id="rId12" Type="http://schemas.microsoft.com/office/2007/relationships/hdphoto" Target="../media/hdphoto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8.png"/><Relationship Id="rId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slide" Target="slide1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70.jpeg"/><Relationship Id="rId3" Type="http://schemas.openxmlformats.org/officeDocument/2006/relationships/image" Target="../media/image45.png"/><Relationship Id="rId7" Type="http://schemas.openxmlformats.org/officeDocument/2006/relationships/image" Target="../media/image11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69.jpeg"/><Relationship Id="rId5" Type="http://schemas.openxmlformats.org/officeDocument/2006/relationships/image" Target="../media/image5.png"/><Relationship Id="rId10" Type="http://schemas.openxmlformats.org/officeDocument/2006/relationships/image" Target="../media/image32.png"/><Relationship Id="rId4" Type="http://schemas.microsoft.com/office/2007/relationships/hdphoto" Target="../media/hdphoto3.wdp"/><Relationship Id="rId9" Type="http://schemas.openxmlformats.org/officeDocument/2006/relationships/image" Target="../media/image29.png"/><Relationship Id="rId1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3.wdp"/><Relationship Id="rId7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slide" Target="slide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slide" Target="slide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slide" Target="slide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slide" Target="slide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3.wdp"/><Relationship Id="rId7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71.jpe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3.wdp"/><Relationship Id="rId7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71.jpe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3.wdp"/><Relationship Id="rId7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microsoft.com/office/2007/relationships/hdphoto" Target="../media/hdphoto3.wdp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10.wdp"/><Relationship Id="rId3" Type="http://schemas.microsoft.com/office/2007/relationships/hdphoto" Target="../media/hdphoto3.wdp"/><Relationship Id="rId7" Type="http://schemas.openxmlformats.org/officeDocument/2006/relationships/slide" Target="slide4.xml"/><Relationship Id="rId12" Type="http://schemas.openxmlformats.org/officeDocument/2006/relationships/image" Target="../media/image73.png"/><Relationship Id="rId2" Type="http://schemas.openxmlformats.org/officeDocument/2006/relationships/image" Target="../media/image45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9.wdp"/><Relationship Id="rId5" Type="http://schemas.openxmlformats.org/officeDocument/2006/relationships/image" Target="../media/image6.png"/><Relationship Id="rId15" Type="http://schemas.openxmlformats.org/officeDocument/2006/relationships/image" Target="../media/image40.png"/><Relationship Id="rId10" Type="http://schemas.openxmlformats.org/officeDocument/2006/relationships/image" Target="../media/image72.png"/><Relationship Id="rId4" Type="http://schemas.openxmlformats.org/officeDocument/2006/relationships/image" Target="../media/image5.png"/><Relationship Id="rId9" Type="http://schemas.openxmlformats.org/officeDocument/2006/relationships/image" Target="../media/image32.png"/><Relationship Id="rId1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0.png"/><Relationship Id="rId3" Type="http://schemas.openxmlformats.org/officeDocument/2006/relationships/image" Target="../media/image6.png"/><Relationship Id="rId21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29.pn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audio" Target="../media/audio1.wav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slide" Target="slide4.xml"/><Relationship Id="rId28" Type="http://schemas.openxmlformats.org/officeDocument/2006/relationships/image" Target="../media/image7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8.png"/><Relationship Id="rId27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6.png"/><Relationship Id="rId18" Type="http://schemas.openxmlformats.org/officeDocument/2006/relationships/slide" Target="slide22.xml"/><Relationship Id="rId26" Type="http://schemas.openxmlformats.org/officeDocument/2006/relationships/image" Target="../media/image42.png"/><Relationship Id="rId3" Type="http://schemas.openxmlformats.org/officeDocument/2006/relationships/image" Target="../media/image6.png"/><Relationship Id="rId21" Type="http://schemas.openxmlformats.org/officeDocument/2006/relationships/image" Target="../media/image40.png"/><Relationship Id="rId7" Type="http://schemas.openxmlformats.org/officeDocument/2006/relationships/image" Target="../media/image33.png"/><Relationship Id="rId12" Type="http://schemas.openxmlformats.org/officeDocument/2006/relationships/slide" Target="slide5.xml"/><Relationship Id="rId17" Type="http://schemas.openxmlformats.org/officeDocument/2006/relationships/image" Target="../media/image38.png"/><Relationship Id="rId25" Type="http://schemas.openxmlformats.org/officeDocument/2006/relationships/slide" Target="slide3.xml"/><Relationship Id="rId2" Type="http://schemas.openxmlformats.org/officeDocument/2006/relationships/image" Target="../media/image5.png"/><Relationship Id="rId16" Type="http://schemas.openxmlformats.org/officeDocument/2006/relationships/slide" Target="slide6.xml"/><Relationship Id="rId20" Type="http://schemas.openxmlformats.org/officeDocument/2006/relationships/slide" Target="slide28.xml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35.png"/><Relationship Id="rId24" Type="http://schemas.openxmlformats.org/officeDocument/2006/relationships/slide" Target="slide27.xml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28" Type="http://schemas.openxmlformats.org/officeDocument/2006/relationships/image" Target="../media/image10.png"/><Relationship Id="rId10" Type="http://schemas.openxmlformats.org/officeDocument/2006/relationships/slide" Target="slide9.xml"/><Relationship Id="rId19" Type="http://schemas.openxmlformats.org/officeDocument/2006/relationships/image" Target="../media/image39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Relationship Id="rId14" Type="http://schemas.openxmlformats.org/officeDocument/2006/relationships/slide" Target="slide13.xml"/><Relationship Id="rId22" Type="http://schemas.openxmlformats.org/officeDocument/2006/relationships/slide" Target="slide24.xml"/><Relationship Id="rId27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slide" Target="slide4.xml"/><Relationship Id="rId12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microsoft.com/office/2007/relationships/hdphoto" Target="../media/hdphoto3.wdp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://www.google.co.uk/imgres?q=video&amp;sa=X&amp;biw=1051&amp;bih=518&amp;tbm=isch&amp;tbnid=DXeoPzDJLa-5LM:&amp;imgrefurl=http://video.toptenreviews.com/&amp;docid=DZrKUR7N_HckcM&amp;imgurl=http://www.toptenreviews.com/video/splash/lg-55lw6500-p53638-video-1.jpg&amp;w=480&amp;h=270&amp;ei=53h1Ua67Hums0QX22ICICQ&amp;zoom=1&amp;ved=1t:3588,r:58,s:0,i:331&amp;iact=rc&amp;dur=757&amp;page=5&amp;tbnh=168&amp;tbnw=234&amp;start=54&amp;ndsp=15&amp;tx=112.3846435546875&amp;ty=74.23077392578125" TargetMode="External"/><Relationship Id="rId18" Type="http://schemas.openxmlformats.org/officeDocument/2006/relationships/image" Target="../media/image46.png"/><Relationship Id="rId3" Type="http://schemas.microsoft.com/office/2007/relationships/hdphoto" Target="../media/hdphoto3.wdp"/><Relationship Id="rId7" Type="http://schemas.openxmlformats.org/officeDocument/2006/relationships/slide" Target="slide4.xml"/><Relationship Id="rId12" Type="http://schemas.openxmlformats.org/officeDocument/2006/relationships/image" Target="../media/image55.png"/><Relationship Id="rId17" Type="http://schemas.openxmlformats.org/officeDocument/2006/relationships/image" Target="../media/image33.png"/><Relationship Id="rId2" Type="http://schemas.openxmlformats.org/officeDocument/2006/relationships/image" Target="../media/image45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openxmlformats.org/officeDocument/2006/relationships/image" Target="../media/image57.jpeg"/><Relationship Id="rId10" Type="http://schemas.openxmlformats.org/officeDocument/2006/relationships/image" Target="../media/image54.jpeg"/><Relationship Id="rId4" Type="http://schemas.openxmlformats.org/officeDocument/2006/relationships/image" Target="../media/image5.png"/><Relationship Id="rId9" Type="http://schemas.openxmlformats.org/officeDocument/2006/relationships/image" Target="../media/image32.png"/><Relationship Id="rId14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0.png"/><Relationship Id="rId18" Type="http://schemas.openxmlformats.org/officeDocument/2006/relationships/image" Target="../media/image63.jpeg"/><Relationship Id="rId3" Type="http://schemas.microsoft.com/office/2007/relationships/hdphoto" Target="../media/hdphoto3.wdp"/><Relationship Id="rId7" Type="http://schemas.openxmlformats.org/officeDocument/2006/relationships/slide" Target="slide4.xml"/><Relationship Id="rId12" Type="http://schemas.openxmlformats.org/officeDocument/2006/relationships/image" Target="../media/image59.jpeg"/><Relationship Id="rId17" Type="http://schemas.openxmlformats.org/officeDocument/2006/relationships/image" Target="../media/image62.jpeg"/><Relationship Id="rId2" Type="http://schemas.openxmlformats.org/officeDocument/2006/relationships/image" Target="../media/image45.png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openxmlformats.org/officeDocument/2006/relationships/image" Target="../media/image6.png"/><Relationship Id="rId15" Type="http://schemas.openxmlformats.org/officeDocument/2006/relationships/image" Target="../media/image46.png"/><Relationship Id="rId10" Type="http://schemas.openxmlformats.org/officeDocument/2006/relationships/image" Target="../media/image58.png"/><Relationship Id="rId19" Type="http://schemas.openxmlformats.org/officeDocument/2006/relationships/image" Target="../media/image64.jpeg"/><Relationship Id="rId4" Type="http://schemas.openxmlformats.org/officeDocument/2006/relationships/image" Target="../media/image5.png"/><Relationship Id="rId9" Type="http://schemas.openxmlformats.org/officeDocument/2006/relationships/image" Target="../media/image32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3.wdp"/><Relationship Id="rId7" Type="http://schemas.openxmlformats.org/officeDocument/2006/relationships/image" Target="../media/image29.png"/><Relationship Id="rId12" Type="http://schemas.openxmlformats.org/officeDocument/2006/relationships/image" Target="../media/image6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46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783" y="620688"/>
            <a:ext cx="9265029" cy="4584757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85000"/>
                <a:alpha val="40000"/>
              </a:schemeClr>
            </a:glow>
            <a:outerShdw dist="35921" dir="2700000" algn="ctr" rotWithShape="0">
              <a:schemeClr val="bg2"/>
            </a:outerShdw>
            <a:reflection stA="20000" endPos="88000" dir="5400000" sy="-100000" algn="bl" rotWithShape="0"/>
            <a:softEdge rad="317500"/>
          </a:effectLst>
          <a:scene3d>
            <a:camera prst="orthographicFront"/>
            <a:lightRig rig="threePt" dir="t"/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03" y="4581128"/>
            <a:ext cx="6876256" cy="161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5F11-0F6B-4871-AF95-E9FBACA378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7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Concept Activity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24" y="530069"/>
            <a:ext cx="606976" cy="57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2D5CF1-DED5-4404-98F8-6501B53206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856" y="1502373"/>
            <a:ext cx="7308304" cy="500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Try out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3528" y="1591979"/>
            <a:ext cx="864096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Impact" pitchFamily="34" charset="0"/>
              </a:rPr>
              <a:t>Block 1  :   Watch tutor led demo (in class or on video)</a:t>
            </a:r>
          </a:p>
          <a:p>
            <a:endParaRPr lang="en-GB" sz="1200" dirty="0">
              <a:latin typeface="Impact" pitchFamily="34" charset="0"/>
            </a:endParaRPr>
          </a:p>
          <a:p>
            <a:r>
              <a:rPr lang="en-GB" sz="1200" dirty="0">
                <a:latin typeface="Impact" pitchFamily="34" charset="0"/>
              </a:rPr>
              <a:t>Try these, 	1)   The mean of   7,  9,  2,  4  and 8 = 	2) The range between   8, 4, 3, 0, 12  is  ….</a:t>
            </a:r>
          </a:p>
          <a:p>
            <a:endParaRPr lang="en-GB" sz="1200" dirty="0">
              <a:latin typeface="Impact" pitchFamily="34" charset="0"/>
            </a:endParaRPr>
          </a:p>
          <a:p>
            <a:r>
              <a:rPr lang="en-GB" sz="1200" dirty="0">
                <a:latin typeface="Impact" pitchFamily="34" charset="0"/>
              </a:rPr>
              <a:t>3)   The mean of  15, 5,  35,  25, 20 and 15 =		4) The range of  10,  20,  40, 15,  9,  2,  30,  35  is ….</a:t>
            </a: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r>
              <a:rPr lang="en-GB" sz="1200" dirty="0">
                <a:latin typeface="Impact" pitchFamily="34" charset="0"/>
              </a:rPr>
              <a:t>Block 2 :  Watch tutor led demo (in class or on video)</a:t>
            </a:r>
          </a:p>
          <a:p>
            <a:endParaRPr lang="en-GB" sz="1200" dirty="0">
              <a:latin typeface="Impact" pitchFamily="34" charset="0"/>
            </a:endParaRPr>
          </a:p>
          <a:p>
            <a:r>
              <a:rPr lang="en-GB" sz="1200" dirty="0">
                <a:latin typeface="Impact" pitchFamily="34" charset="0"/>
              </a:rPr>
              <a:t>Try these, 	5)    Find the mean of   -2,  7,  0,  -4,  9	6)  Find the range between    200,   -400,  600,   -200</a:t>
            </a:r>
          </a:p>
          <a:p>
            <a:endParaRPr lang="en-GB" sz="1200" dirty="0">
              <a:latin typeface="Impact" pitchFamily="34" charset="0"/>
            </a:endParaRPr>
          </a:p>
          <a:p>
            <a:r>
              <a:rPr lang="en-GB" sz="1200" dirty="0">
                <a:latin typeface="Impact" pitchFamily="34" charset="0"/>
              </a:rPr>
              <a:t>7)  Find the mean of     £215,   -£300,  £50,  -£150	8) Find the range of     3km    5km    1km    9km    12km    0.5km</a:t>
            </a: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r>
              <a:rPr lang="en-GB" sz="1200" dirty="0">
                <a:latin typeface="Impact" pitchFamily="34" charset="0"/>
              </a:rPr>
              <a:t>Block 3 : Watch tutor led demo (in class or on video)</a:t>
            </a: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r>
              <a:rPr lang="en-GB" sz="1200" dirty="0">
                <a:latin typeface="Impact" pitchFamily="34" charset="0"/>
              </a:rPr>
              <a:t>Try these, 	10)  Find the mean of…   18.7 points,    20.6 points,     7.9 points,     8.4points</a:t>
            </a:r>
          </a:p>
          <a:p>
            <a:endParaRPr lang="en-GB" sz="1200" dirty="0">
              <a:latin typeface="Impact" pitchFamily="34" charset="0"/>
            </a:endParaRPr>
          </a:p>
          <a:p>
            <a:pPr marL="228600" indent="-228600">
              <a:buAutoNum type="arabicParenR" startAt="11"/>
            </a:pPr>
            <a:r>
              <a:rPr lang="en-GB" sz="1200" dirty="0">
                <a:latin typeface="Impact" pitchFamily="34" charset="0"/>
              </a:rPr>
              <a:t>Find the range of     £15.23     £28.09    £08.19      £04.03</a:t>
            </a:r>
          </a:p>
          <a:p>
            <a:pPr marL="228600" indent="-228600">
              <a:buAutoNum type="arabicParenR" startAt="11"/>
            </a:pPr>
            <a:endParaRPr lang="en-GB" sz="1200" dirty="0">
              <a:latin typeface="Impact" pitchFamily="34" charset="0"/>
            </a:endParaRPr>
          </a:p>
          <a:p>
            <a:pPr marL="228600" indent="-228600">
              <a:buAutoNum type="arabicParenR" startAt="11"/>
            </a:pPr>
            <a:r>
              <a:rPr lang="en-GB" sz="1200" dirty="0">
                <a:latin typeface="Impact" pitchFamily="34" charset="0"/>
              </a:rPr>
              <a:t>Find the missing value if the mean of  6 values  is 30                     5           7            1          ..?...       5         6</a:t>
            </a:r>
          </a:p>
          <a:p>
            <a:pPr marL="228600" indent="-228600">
              <a:buAutoNum type="arabicParenR" startAt="11"/>
            </a:pPr>
            <a:endParaRPr lang="en-GB" sz="1200" dirty="0">
              <a:latin typeface="Impact" pitchFamily="34" charset="0"/>
            </a:endParaRPr>
          </a:p>
          <a:p>
            <a:pPr marL="228600" indent="-228600">
              <a:buAutoNum type="arabicParenR" startAt="11"/>
            </a:pPr>
            <a:r>
              <a:rPr lang="en-GB" sz="1200" dirty="0">
                <a:latin typeface="Impact" pitchFamily="34" charset="0"/>
              </a:rPr>
              <a:t>Find possible missing value if the Range of the 8 values is 20           -2        ..?..        5         16        2        10       1       8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64" y="552033"/>
            <a:ext cx="606976" cy="57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nip Diagonal Corner Rectangle 15"/>
          <p:cNvSpPr/>
          <p:nvPr/>
        </p:nvSpPr>
        <p:spPr>
          <a:xfrm>
            <a:off x="251520" y="1515074"/>
            <a:ext cx="4176464" cy="401758"/>
          </a:xfrm>
          <a:prstGeom prst="snip2DiagRect">
            <a:avLst>
              <a:gd name="adj1" fmla="val 32210"/>
              <a:gd name="adj2" fmla="val 37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274035" y="2780928"/>
            <a:ext cx="4176464" cy="401758"/>
          </a:xfrm>
          <a:prstGeom prst="snip2DiagRect">
            <a:avLst>
              <a:gd name="adj1" fmla="val 32210"/>
              <a:gd name="adj2" fmla="val 37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Snip Diagonal Corner Rectangle 20"/>
          <p:cNvSpPr/>
          <p:nvPr/>
        </p:nvSpPr>
        <p:spPr>
          <a:xfrm>
            <a:off x="274035" y="4283375"/>
            <a:ext cx="4176464" cy="401758"/>
          </a:xfrm>
          <a:prstGeom prst="snip2DiagRect">
            <a:avLst>
              <a:gd name="adj1" fmla="val 32210"/>
              <a:gd name="adj2" fmla="val 37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E7BD06-734A-45B5-AC58-889665B425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1065" y="4269606"/>
            <a:ext cx="1689179" cy="202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Snip Single Corner Rectangle 20">
            <a:extLst>
              <a:ext uri="{FF2B5EF4-FFF2-40B4-BE49-F238E27FC236}">
                <a16:creationId xmlns:a16="http://schemas.microsoft.com/office/drawing/2014/main" id="{9F448D36-9526-4A31-9173-0E0BC079E746}"/>
              </a:ext>
            </a:extLst>
          </p:cNvPr>
          <p:cNvSpPr/>
          <p:nvPr/>
        </p:nvSpPr>
        <p:spPr>
          <a:xfrm flipV="1">
            <a:off x="234368" y="1956806"/>
            <a:ext cx="8646477" cy="710741"/>
          </a:xfrm>
          <a:prstGeom prst="snip1Rect">
            <a:avLst>
              <a:gd name="adj" fmla="val 40203"/>
            </a:avLst>
          </a:prstGeom>
          <a:solidFill>
            <a:schemeClr val="bg1">
              <a:alpha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flood" dir="t">
              <a:rot lat="0" lon="0" rev="4800000"/>
            </a:lightRig>
          </a:scene3d>
          <a:sp3d prstMaterial="softEdge"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" name="Snip Single Corner Rectangle 20">
            <a:extLst>
              <a:ext uri="{FF2B5EF4-FFF2-40B4-BE49-F238E27FC236}">
                <a16:creationId xmlns:a16="http://schemas.microsoft.com/office/drawing/2014/main" id="{F3E14A53-5158-4BDA-A1A1-49D5E7F07F62}"/>
              </a:ext>
            </a:extLst>
          </p:cNvPr>
          <p:cNvSpPr/>
          <p:nvPr/>
        </p:nvSpPr>
        <p:spPr>
          <a:xfrm flipV="1">
            <a:off x="231495" y="3288850"/>
            <a:ext cx="8646477" cy="710741"/>
          </a:xfrm>
          <a:prstGeom prst="snip1Rect">
            <a:avLst>
              <a:gd name="adj" fmla="val 40203"/>
            </a:avLst>
          </a:prstGeom>
          <a:solidFill>
            <a:schemeClr val="bg1">
              <a:alpha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flood" dir="t">
              <a:rot lat="0" lon="0" rev="4800000"/>
            </a:lightRig>
          </a:scene3d>
          <a:sp3d prstMaterial="softEdge"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Snip Single Corner Rectangle 20">
            <a:extLst>
              <a:ext uri="{FF2B5EF4-FFF2-40B4-BE49-F238E27FC236}">
                <a16:creationId xmlns:a16="http://schemas.microsoft.com/office/drawing/2014/main" id="{F26579AB-6D72-4CEE-BB35-D32BEE011172}"/>
              </a:ext>
            </a:extLst>
          </p:cNvPr>
          <p:cNvSpPr/>
          <p:nvPr/>
        </p:nvSpPr>
        <p:spPr>
          <a:xfrm flipV="1">
            <a:off x="223408" y="4782304"/>
            <a:ext cx="6709082" cy="1632036"/>
          </a:xfrm>
          <a:prstGeom prst="snip1Rect">
            <a:avLst>
              <a:gd name="adj" fmla="val 40203"/>
            </a:avLst>
          </a:prstGeom>
          <a:solidFill>
            <a:schemeClr val="bg1">
              <a:alpha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flood" dir="t">
              <a:rot lat="0" lon="0" rev="4800000"/>
            </a:lightRig>
          </a:scene3d>
          <a:sp3d prstMaterial="softEdge"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3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Websites and links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gradFill>
              <a:gsLst>
                <a:gs pos="0">
                  <a:srgbClr val="FFFFFF">
                    <a:alpha val="78000"/>
                  </a:srgbClr>
                </a:gs>
                <a:gs pos="18000">
                  <a:srgbClr val="E6E6E6"/>
                </a:gs>
                <a:gs pos="30000">
                  <a:schemeClr val="bg1">
                    <a:lumMod val="95000"/>
                    <a:alpha val="73000"/>
                  </a:schemeClr>
                </a:gs>
                <a:gs pos="55000">
                  <a:schemeClr val="bg1">
                    <a:lumMod val="95000"/>
                    <a:alpha val="80000"/>
                  </a:schemeClr>
                </a:gs>
                <a:gs pos="77000">
                  <a:schemeClr val="bg1">
                    <a:lumMod val="95000"/>
                    <a:alpha val="76000"/>
                  </a:schemeClr>
                </a:gs>
                <a:gs pos="100000">
                  <a:srgbClr val="E6E6E6">
                    <a:alpha val="79000"/>
                  </a:srgb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36" y="541275"/>
            <a:ext cx="606976" cy="57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141051" y="3912559"/>
            <a:ext cx="4907100" cy="14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3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 Activity 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3229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3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 Activity B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268760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3229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23928" y="4937293"/>
            <a:ext cx="237950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Impact" pitchFamily="34" charset="0"/>
              </a:rPr>
              <a:t>Practice Reading and Writing Large Numbers by having a go at ‘Top Trumps’.</a:t>
            </a: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  <a:p>
            <a:endParaRPr lang="en-GB" sz="1200" dirty="0">
              <a:latin typeface="Impact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3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 Activity C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3229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1430" y="1491493"/>
            <a:ext cx="52423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Impact" pitchFamily="34" charset="0"/>
              </a:rPr>
              <a:t>Computer based activity -  a)  find the answers to each card on the computer   b) produce a ‘place value table’ on a spreadsheet   c) copy the answers found onto the spreadsheet in the correct columns ….</a:t>
            </a:r>
            <a:r>
              <a:rPr lang="en-GB" sz="1400" i="1" dirty="0">
                <a:latin typeface="Impact" pitchFamily="34" charset="0"/>
              </a:rPr>
              <a:t>extension: d) order the values    e)  convert the values    f)  write each value in words on the spreadsheet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26" y="2848773"/>
            <a:ext cx="2999432" cy="21602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2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 Activity D Functional Skills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3229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565414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Impact" pitchFamily="34" charset="0"/>
              </a:rPr>
              <a:t>Write a cheque for a lottery win using your telephone number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6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 Activity 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blipFill>
              <a:blip r:embed="rId11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83229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7118" y="1549557"/>
            <a:ext cx="353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Impact" pitchFamily="34" charset="0"/>
              </a:rPr>
              <a:t>Try a variety of written practice</a:t>
            </a:r>
          </a:p>
        </p:txBody>
      </p:sp>
      <p:pic>
        <p:nvPicPr>
          <p:cNvPr id="4" name="Picture 2" descr="http://www.appcolt.com/imgbest/1/1/three_worksheets0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7916"/>
            <a:ext cx="5381428" cy="32789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6504" y="2564904"/>
            <a:ext cx="35327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Impact" pitchFamily="34" charset="0"/>
              </a:rPr>
              <a:t>Worksheets</a:t>
            </a:r>
          </a:p>
          <a:p>
            <a:endParaRPr lang="en-GB" sz="2800" dirty="0">
              <a:latin typeface="Impact" pitchFamily="34" charset="0"/>
            </a:endParaRPr>
          </a:p>
          <a:p>
            <a:r>
              <a:rPr lang="en-GB" sz="2800" dirty="0">
                <a:latin typeface="Impact" pitchFamily="34" charset="0"/>
              </a:rPr>
              <a:t>Workbooks</a:t>
            </a:r>
          </a:p>
          <a:p>
            <a:endParaRPr lang="en-GB" sz="2800" dirty="0">
              <a:latin typeface="Impact" pitchFamily="34" charset="0"/>
            </a:endParaRPr>
          </a:p>
          <a:p>
            <a:r>
              <a:rPr lang="en-GB" sz="2800" dirty="0">
                <a:latin typeface="Impact" pitchFamily="34" charset="0"/>
              </a:rPr>
              <a:t>Practice Exam Papers</a:t>
            </a:r>
          </a:p>
          <a:p>
            <a:endParaRPr lang="en-GB" sz="2800" dirty="0">
              <a:latin typeface="Impact" pitchFamily="34" charset="0"/>
            </a:endParaRPr>
          </a:p>
          <a:p>
            <a:r>
              <a:rPr lang="en-GB" sz="2800" dirty="0">
                <a:latin typeface="Impact" pitchFamily="34" charset="0"/>
              </a:rPr>
              <a:t>Maths Problems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8" y="5673447"/>
            <a:ext cx="9021476" cy="11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5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Practice – just the numbers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71" y="583229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51520" y="1700808"/>
            <a:ext cx="869719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GB" sz="14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</a:rPr>
              <a:t>541</a:t>
            </a:r>
            <a:endParaRPr lang="en-GB" sz="1400" dirty="0">
              <a:latin typeface="Impact" pitchFamily="34" charset="0"/>
            </a:endParaRPr>
          </a:p>
          <a:p>
            <a:pPr marL="342900" indent="-342900">
              <a:buAutoNum type="arabicParenR"/>
            </a:pPr>
            <a:endParaRPr lang="en-GB" dirty="0">
              <a:latin typeface="Impact" pitchFamily="34" charset="0"/>
            </a:endParaRPr>
          </a:p>
          <a:p>
            <a:pPr marL="342900" indent="-342900">
              <a:buAutoNum type="arabicParenR"/>
            </a:pPr>
            <a:endParaRPr lang="en-GB" dirty="0">
              <a:latin typeface="Impact" pitchFamily="34" charset="0"/>
            </a:endParaRPr>
          </a:p>
          <a:p>
            <a:endParaRPr lang="en-GB" dirty="0">
              <a:latin typeface="Impact" pitchFamily="34" charset="0"/>
            </a:endParaRPr>
          </a:p>
          <a:p>
            <a:endParaRPr lang="en-GB" dirty="0">
              <a:latin typeface="Impact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6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Practice – word problems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261986" y="1550748"/>
            <a:ext cx="8558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latin typeface="Impact" pitchFamily="34" charset="0"/>
              </a:rPr>
              <a:t>Solv</a:t>
            </a:r>
            <a:endParaRPr lang="en-GB" sz="1400" dirty="0">
              <a:latin typeface="Impact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5701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60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220000"/>
                    </a14:imgEffect>
                    <a14:imgEffect>
                      <a14:brightnessContrast bright="30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4" y="692696"/>
            <a:ext cx="8913007" cy="5570629"/>
          </a:xfrm>
          <a:prstGeom prst="rect">
            <a:avLst/>
          </a:prstGeom>
          <a:noFill/>
          <a:ln>
            <a:noFill/>
          </a:ln>
          <a:effectLst>
            <a:glow rad="9398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0238"/>
            <a:ext cx="9157052" cy="8705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0"/>
            <a:ext cx="9186863" cy="104382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3269615" y="1833245"/>
            <a:ext cx="239776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b="1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Whole Number and Functions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99" y="701097"/>
            <a:ext cx="2766391" cy="70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39517"/>
            <a:ext cx="2921266" cy="499443"/>
          </a:xfrm>
          <a:prstGeom prst="rect">
            <a:avLst/>
          </a:prstGeom>
          <a:noFill/>
          <a:ln>
            <a:noFill/>
          </a:ln>
          <a:effectLst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130">
            <a:off x="5981496" y="1804287"/>
            <a:ext cx="3488325" cy="549385"/>
          </a:xfrm>
          <a:prstGeom prst="rect">
            <a:avLst/>
          </a:prstGeom>
          <a:noFill/>
          <a:ln>
            <a:noFill/>
          </a:ln>
          <a:effectLst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83" y="2348880"/>
            <a:ext cx="1512168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4BFC96-65D7-4CF9-810A-986249B81C79}"/>
              </a:ext>
            </a:extLst>
          </p:cNvPr>
          <p:cNvSpPr/>
          <p:nvPr/>
        </p:nvSpPr>
        <p:spPr>
          <a:xfrm>
            <a:off x="392057" y="3481781"/>
            <a:ext cx="815287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12953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Practice – Making it Functional 1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61111" y="1133237"/>
            <a:ext cx="8854806" cy="5345916"/>
            <a:chOff x="3274536" y="1289754"/>
            <a:chExt cx="5506770" cy="4803631"/>
          </a:xfrm>
        </p:grpSpPr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BB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3" y="552356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3068" y="1902845"/>
            <a:ext cx="257175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578510" y="1829892"/>
            <a:ext cx="257175" cy="108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7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Practice – Making it Functional 2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294480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3" y="552356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269803" y="1212596"/>
            <a:ext cx="6585267" cy="41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Use the information on the previous page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63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Homework: Quiz to assess LEVEL 1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8472"/>
            <a:ext cx="541590" cy="53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8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Homework: Quiz to assess LEVEL 2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8472"/>
            <a:ext cx="541590" cy="53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8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Snip Single Corner Rectangle 13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4" descr="http://stillsound.files.wordpress.com/2012/04/outer-space-stars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13"/>
                    </a14:imgEffect>
                    <a14:imgEffect>
                      <a14:saturation sat="55000"/>
                    </a14:imgEffect>
                    <a14:imgEffect>
                      <a14:brightnessContrast brigh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1507349"/>
            <a:ext cx="8568952" cy="492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TOPIC ANSWERS 1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0503"/>
            <a:ext cx="531638" cy="44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2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Snip Single Corner Rectangle 13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4" descr="http://stillsound.files.wordpress.com/2012/04/outer-space-stars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13"/>
                    </a14:imgEffect>
                    <a14:imgEffect>
                      <a14:saturation sat="55000"/>
                    </a14:imgEffect>
                    <a14:imgEffect>
                      <a14:brightnessContrast brigh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1507349"/>
            <a:ext cx="8568952" cy="492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TOPIC ANSWERS 2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0503"/>
            <a:ext cx="531638" cy="44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9512" y="1556791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latin typeface="Britannic Bold" pitchFamily="34" charset="0"/>
            </a:endParaRPr>
          </a:p>
          <a:p>
            <a:endParaRPr lang="en-GB" sz="1200" dirty="0">
              <a:latin typeface="Britannic Bold" pitchFamily="34" charset="0"/>
            </a:endParaRPr>
          </a:p>
          <a:p>
            <a:endParaRPr lang="en-GB" sz="1200" dirty="0">
              <a:latin typeface="Britannic Bold" pitchFamily="34" charset="0"/>
            </a:endParaRPr>
          </a:p>
          <a:p>
            <a:endParaRPr lang="en-GB" sz="1200" dirty="0">
              <a:latin typeface="Britannic Bold" pitchFamily="34" charset="0"/>
            </a:endParaRPr>
          </a:p>
          <a:p>
            <a:endParaRPr lang="en-GB" sz="1200" dirty="0">
              <a:latin typeface="Britannic Bold" pitchFamily="34" charset="0"/>
            </a:endParaRPr>
          </a:p>
          <a:p>
            <a:endParaRPr lang="en-GB" sz="1200" dirty="0">
              <a:latin typeface="Britannic Bold" pitchFamily="34" charset="0"/>
            </a:endParaRPr>
          </a:p>
          <a:p>
            <a:endParaRPr lang="en-GB" sz="1200" dirty="0">
              <a:latin typeface="Britannic Bold" pitchFamily="34" charset="0"/>
            </a:endParaRPr>
          </a:p>
          <a:p>
            <a:endParaRPr lang="en-GB" sz="1200" i="1" dirty="0">
              <a:latin typeface="Britannic Bold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1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Snip Single Corner Rectangle 13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TOPIC ANSWERS 3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0503"/>
            <a:ext cx="531638" cy="44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9512" y="1556791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latin typeface="Britannic Bold" pitchFamily="34" charset="0"/>
            </a:endParaRPr>
          </a:p>
          <a:p>
            <a:endParaRPr lang="en-GB" sz="1200" dirty="0">
              <a:latin typeface="Britannic Bold" pitchFamily="34" charset="0"/>
            </a:endParaRPr>
          </a:p>
          <a:p>
            <a:endParaRPr lang="en-GB" sz="1200" dirty="0">
              <a:latin typeface="Britannic Bold" pitchFamily="34" charset="0"/>
            </a:endParaRPr>
          </a:p>
          <a:p>
            <a:endParaRPr lang="en-GB" sz="1200" dirty="0">
              <a:latin typeface="Britannic Bold" pitchFamily="34" charset="0"/>
            </a:endParaRPr>
          </a:p>
          <a:p>
            <a:endParaRPr lang="en-GB" sz="1200" dirty="0">
              <a:latin typeface="Britannic Bold" pitchFamily="34" charset="0"/>
            </a:endParaRPr>
          </a:p>
          <a:p>
            <a:endParaRPr lang="en-GB" sz="1200" dirty="0">
              <a:latin typeface="Britannic Bold" pitchFamily="34" charset="0"/>
            </a:endParaRPr>
          </a:p>
          <a:p>
            <a:endParaRPr lang="en-GB" sz="1200" dirty="0">
              <a:latin typeface="Britannic Bold" pitchFamily="34" charset="0"/>
            </a:endParaRPr>
          </a:p>
          <a:p>
            <a:endParaRPr lang="en-GB" sz="1200" i="1" dirty="0">
              <a:latin typeface="Britannic Bold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0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Progress Checker 2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05" y="1179428"/>
            <a:ext cx="8852683" cy="5129891"/>
            <a:chOff x="3275856" y="1289754"/>
            <a:chExt cx="550545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62662" y="3719675"/>
              <a:ext cx="4386904" cy="360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636372" y="1706480"/>
              <a:ext cx="5144934" cy="4386905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4417" y="2316952"/>
            <a:ext cx="8049473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4418" y="3652575"/>
            <a:ext cx="8049473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nip Diagonal Corner Rectangle 6"/>
          <p:cNvSpPr/>
          <p:nvPr/>
        </p:nvSpPr>
        <p:spPr>
          <a:xfrm>
            <a:off x="4472464" y="3036731"/>
            <a:ext cx="824122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9" name="Snip Diagonal Corner Rectangle 28"/>
          <p:cNvSpPr/>
          <p:nvPr/>
        </p:nvSpPr>
        <p:spPr>
          <a:xfrm>
            <a:off x="4898645" y="3189131"/>
            <a:ext cx="824122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Snip Diagonal Corner Rectangle 29"/>
          <p:cNvSpPr/>
          <p:nvPr/>
        </p:nvSpPr>
        <p:spPr>
          <a:xfrm>
            <a:off x="5347324" y="3341531"/>
            <a:ext cx="824122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592" y="4982551"/>
            <a:ext cx="8049473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47" y="4760315"/>
            <a:ext cx="1175841" cy="152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35" y="602364"/>
            <a:ext cx="503304" cy="5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Snip Diagonal Corner Rectangle 32"/>
          <p:cNvSpPr/>
          <p:nvPr/>
        </p:nvSpPr>
        <p:spPr>
          <a:xfrm>
            <a:off x="2213800" y="3977433"/>
            <a:ext cx="1278080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762" y="1643652"/>
            <a:ext cx="3177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Impact" pitchFamily="34" charset="0"/>
              </a:rPr>
              <a:t>What do you now know about  Averages ?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32871" y="2561479"/>
            <a:ext cx="47564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Impact" pitchFamily="34" charset="0"/>
              </a:rPr>
              <a:t> How would you now rate your skills in finding average values ?</a:t>
            </a:r>
          </a:p>
          <a:p>
            <a:endParaRPr lang="en-GB" sz="1400" dirty="0">
              <a:latin typeface="Impact" pitchFamily="34" charset="0"/>
            </a:endParaRPr>
          </a:p>
          <a:p>
            <a:pPr marL="342900" indent="-342900">
              <a:buAutoNum type="arabicParenR"/>
            </a:pPr>
            <a:r>
              <a:rPr lang="en-GB" sz="1400" dirty="0">
                <a:latin typeface="Impact" pitchFamily="34" charset="0"/>
              </a:rPr>
              <a:t>Excellent ability</a:t>
            </a:r>
          </a:p>
          <a:p>
            <a:pPr marL="342900" indent="-342900">
              <a:buAutoNum type="arabicParenR"/>
            </a:pPr>
            <a:r>
              <a:rPr lang="en-GB" sz="1400" dirty="0">
                <a:latin typeface="Impact" pitchFamily="34" charset="0"/>
              </a:rPr>
              <a:t>Good ability, but working to improve</a:t>
            </a:r>
          </a:p>
          <a:p>
            <a:pPr marL="342900" indent="-342900">
              <a:buAutoNum type="arabicParenR"/>
            </a:pPr>
            <a:r>
              <a:rPr lang="en-GB" sz="1400" dirty="0">
                <a:latin typeface="Impact" pitchFamily="34" charset="0"/>
              </a:rPr>
              <a:t>Ok, making a start but I know I have lots to still learn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832575" y="3904959"/>
            <a:ext cx="55583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Impact" pitchFamily="34" charset="0"/>
              </a:rPr>
              <a:t>My aims for today                                            were…</a:t>
            </a:r>
          </a:p>
          <a:p>
            <a:endParaRPr lang="en-GB" sz="1400" dirty="0">
              <a:latin typeface="Impact" pitchFamily="34" charset="0"/>
            </a:endParaRPr>
          </a:p>
          <a:p>
            <a:r>
              <a:rPr lang="en-GB" sz="1400" dirty="0">
                <a:latin typeface="Impact" pitchFamily="34" charset="0"/>
              </a:rPr>
              <a:t>A    Find the average (mean) value and range of a set of data</a:t>
            </a:r>
          </a:p>
          <a:p>
            <a:r>
              <a:rPr lang="en-GB" sz="1400" dirty="0">
                <a:latin typeface="Impact" pitchFamily="34" charset="0"/>
              </a:rPr>
              <a:t>B    Find the Mode and Median value of a set of data</a:t>
            </a:r>
          </a:p>
          <a:p>
            <a:r>
              <a:rPr lang="en-GB" sz="1400" dirty="0">
                <a:latin typeface="Impact" pitchFamily="34" charset="0"/>
              </a:rPr>
              <a:t>C    Calculate  average values in a variety of real and practical situations </a:t>
            </a:r>
            <a:endParaRPr lang="en-GB" sz="14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603582"/>
            <a:ext cx="560699" cy="52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97" y="5143045"/>
            <a:ext cx="1600299" cy="11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020">
            <a:off x="2757881" y="5191143"/>
            <a:ext cx="1206715" cy="10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510">
            <a:off x="4356900" y="5041885"/>
            <a:ext cx="1036522" cy="124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4" y="5278271"/>
            <a:ext cx="1822264" cy="9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70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Continuing to Study and Learn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lasticWrap/>
                    </a14:imgEffect>
                    <a14:imgEffect>
                      <a14:sharpenSoften amount="38000"/>
                    </a14:imgEffect>
                    <a14:imgEffect>
                      <a14:saturation sat="131000"/>
                    </a14:imgEffect>
                    <a14:imgEffect>
                      <a14:brightnessContrast bright="64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3" y="1753103"/>
            <a:ext cx="8544552" cy="4628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lasticWrap/>
                    </a14:imgEffect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4" y="2420888"/>
            <a:ext cx="643474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lasticWrap/>
                    </a14:imgEffect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4" y="2996952"/>
            <a:ext cx="643474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lasticWrap/>
                    </a14:imgEffect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7" y="3530917"/>
            <a:ext cx="643474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lasticWrap/>
                    </a14:imgEffect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3" y="4067215"/>
            <a:ext cx="643474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lasticWrap/>
                    </a14:imgEffect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7" y="4581128"/>
            <a:ext cx="643474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24419" y="1556792"/>
            <a:ext cx="77360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Impact" pitchFamily="34" charset="0"/>
              </a:rPr>
              <a:t>What else can you do to help yourself to learn and practice?  Here are ten suggestions, record which you do each week and also record your progress.</a:t>
            </a:r>
          </a:p>
          <a:p>
            <a:endParaRPr lang="en-GB" dirty="0">
              <a:latin typeface="Impact" pitchFamily="34" charset="0"/>
            </a:endParaRPr>
          </a:p>
          <a:p>
            <a:r>
              <a:rPr lang="en-GB" dirty="0">
                <a:latin typeface="Impact" pitchFamily="34" charset="0"/>
              </a:rPr>
              <a:t>Internet websites</a:t>
            </a:r>
          </a:p>
          <a:p>
            <a:r>
              <a:rPr lang="en-GB" dirty="0">
                <a:latin typeface="Impact" pitchFamily="34" charset="0"/>
              </a:rPr>
              <a:t>   Repeat the lesson, make notes, organise a folder, revise</a:t>
            </a:r>
          </a:p>
          <a:p>
            <a:r>
              <a:rPr lang="en-GB" dirty="0">
                <a:latin typeface="Impact" pitchFamily="34" charset="0"/>
              </a:rPr>
              <a:t>Own maths workbook</a:t>
            </a:r>
          </a:p>
          <a:p>
            <a:r>
              <a:rPr lang="en-GB" dirty="0">
                <a:latin typeface="Impact" pitchFamily="34" charset="0"/>
              </a:rPr>
              <a:t>   Study together with a friend or family member</a:t>
            </a:r>
          </a:p>
          <a:p>
            <a:r>
              <a:rPr lang="en-GB" dirty="0">
                <a:latin typeface="Impact" pitchFamily="34" charset="0"/>
              </a:rPr>
              <a:t>Finish activities in this book</a:t>
            </a:r>
          </a:p>
          <a:p>
            <a:r>
              <a:rPr lang="en-GB" dirty="0">
                <a:latin typeface="Impact" pitchFamily="34" charset="0"/>
              </a:rPr>
              <a:t>   Complete class handouts or tasks</a:t>
            </a:r>
          </a:p>
          <a:p>
            <a:r>
              <a:rPr lang="en-GB" dirty="0">
                <a:latin typeface="Impact" pitchFamily="34" charset="0"/>
              </a:rPr>
              <a:t>Practice exams / past papers</a:t>
            </a:r>
          </a:p>
          <a:p>
            <a:r>
              <a:rPr lang="en-GB" dirty="0">
                <a:latin typeface="Impact" pitchFamily="34" charset="0"/>
              </a:rPr>
              <a:t>   Use maths skills learnt at home or at work in real situations</a:t>
            </a:r>
          </a:p>
          <a:p>
            <a:r>
              <a:rPr lang="en-GB" dirty="0">
                <a:latin typeface="Impact" pitchFamily="34" charset="0"/>
              </a:rPr>
              <a:t>Play games</a:t>
            </a:r>
          </a:p>
          <a:p>
            <a:r>
              <a:rPr lang="en-GB" dirty="0">
                <a:latin typeface="Impact" pitchFamily="34" charset="0"/>
              </a:rPr>
              <a:t>  Experiment yourself, try new things ask yourself questions</a:t>
            </a:r>
          </a:p>
          <a:p>
            <a:endParaRPr lang="en-GB" dirty="0">
              <a:latin typeface="Impact" pitchFamily="34" charset="0"/>
            </a:endParaRPr>
          </a:p>
          <a:p>
            <a:r>
              <a:rPr lang="en-GB" dirty="0">
                <a:latin typeface="Impact" pitchFamily="34" charset="0"/>
              </a:rPr>
              <a:t>Try making a graph of number of practice methods you use against your progress score in each topic.  Are you showing more practice gives better results?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29" y="2389621"/>
            <a:ext cx="1645486" cy="31337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lumMod val="60000"/>
                <a:lumOff val="40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90622"/>
            <a:ext cx="489777" cy="48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nip Diagonal Corner Rectangle 5"/>
          <p:cNvSpPr/>
          <p:nvPr/>
        </p:nvSpPr>
        <p:spPr>
          <a:xfrm>
            <a:off x="6552220" y="2420888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nip Diagonal Corner Rectangle 27"/>
          <p:cNvSpPr/>
          <p:nvPr/>
        </p:nvSpPr>
        <p:spPr>
          <a:xfrm>
            <a:off x="6561105" y="2721124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nip Diagonal Corner Rectangle 28"/>
          <p:cNvSpPr/>
          <p:nvPr/>
        </p:nvSpPr>
        <p:spPr>
          <a:xfrm>
            <a:off x="6552220" y="2996952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nip Diagonal Corner Rectangle 29"/>
          <p:cNvSpPr/>
          <p:nvPr/>
        </p:nvSpPr>
        <p:spPr>
          <a:xfrm>
            <a:off x="6552220" y="3284984"/>
            <a:ext cx="612068" cy="245933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nip Diagonal Corner Rectangle 30"/>
          <p:cNvSpPr/>
          <p:nvPr/>
        </p:nvSpPr>
        <p:spPr>
          <a:xfrm>
            <a:off x="6561105" y="3530917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nip Diagonal Corner Rectangle 31"/>
          <p:cNvSpPr/>
          <p:nvPr/>
        </p:nvSpPr>
        <p:spPr>
          <a:xfrm>
            <a:off x="6583866" y="3818949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nip Diagonal Corner Rectangle 32"/>
          <p:cNvSpPr/>
          <p:nvPr/>
        </p:nvSpPr>
        <p:spPr>
          <a:xfrm>
            <a:off x="6561105" y="4106981"/>
            <a:ext cx="612068" cy="248266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Snip Diagonal Corner Rectangle 33"/>
          <p:cNvSpPr/>
          <p:nvPr/>
        </p:nvSpPr>
        <p:spPr>
          <a:xfrm>
            <a:off x="6561105" y="4355247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Snip Diagonal Corner Rectangle 34"/>
          <p:cNvSpPr/>
          <p:nvPr/>
        </p:nvSpPr>
        <p:spPr>
          <a:xfrm>
            <a:off x="6583866" y="4597539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Snip Diagonal Corner Rectangle 35"/>
          <p:cNvSpPr/>
          <p:nvPr/>
        </p:nvSpPr>
        <p:spPr>
          <a:xfrm>
            <a:off x="6584714" y="4869160"/>
            <a:ext cx="612068" cy="288032"/>
          </a:xfrm>
          <a:prstGeom prst="snip2DiagRect">
            <a:avLst>
              <a:gd name="adj1" fmla="val 0"/>
              <a:gd name="adj2" fmla="val 5000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4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191" y="1507922"/>
            <a:ext cx="9143489" cy="45214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0238"/>
            <a:ext cx="9157052" cy="8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0"/>
            <a:ext cx="9186863" cy="10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982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89" y="2596081"/>
            <a:ext cx="483064" cy="50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34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61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31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14" y="2113063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73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99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70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1" y="2104390"/>
            <a:ext cx="439933" cy="155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6" y="4217799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982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34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61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57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57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16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43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86" y="4226426"/>
            <a:ext cx="439933" cy="155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89" y="2596081"/>
            <a:ext cx="508942" cy="50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42" y="2596081"/>
            <a:ext cx="465811" cy="48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90" y="2621960"/>
            <a:ext cx="457185" cy="45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11" y="2596082"/>
            <a:ext cx="500316" cy="48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28" y="2587455"/>
            <a:ext cx="500316" cy="508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97" y="2578829"/>
            <a:ext cx="560699" cy="52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07" y="2587455"/>
            <a:ext cx="491690" cy="52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45" y="2596081"/>
            <a:ext cx="500316" cy="51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32" y="4761248"/>
            <a:ext cx="508943" cy="483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36" y="4735369"/>
            <a:ext cx="508943" cy="51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68" y="4735369"/>
            <a:ext cx="474438" cy="46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42" y="4735369"/>
            <a:ext cx="500316" cy="50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32" y="4735369"/>
            <a:ext cx="517568" cy="517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59" y="4718117"/>
            <a:ext cx="517568" cy="51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71" y="4718117"/>
            <a:ext cx="534820" cy="51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49" y="4735369"/>
            <a:ext cx="500317" cy="50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19" y="4709490"/>
            <a:ext cx="534821" cy="526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044332" y="2104390"/>
            <a:ext cx="810857" cy="1552708"/>
            <a:chOff x="1044332" y="2104390"/>
            <a:chExt cx="810857" cy="15527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hlinkClick r:id="rId23" action="ppaction://hlinksldjump">
                <a:snd r:embed="rId24" name="laser.wav"/>
              </a:hlinkClick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46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n-GB" sz="1100" dirty="0">
                  <a:solidFill>
                    <a:srgbClr val="FFFFFF"/>
                  </a:solidFill>
                  <a:effectLst/>
                  <a:latin typeface="Line Printer (PC)"/>
                  <a:ea typeface="Calibri"/>
                  <a:cs typeface="Times New Roman"/>
                </a:rPr>
                <a:t>place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n-GB" sz="1100" dirty="0">
                  <a:solidFill>
                    <a:srgbClr val="FFFFFF"/>
                  </a:solidFill>
                  <a:effectLst/>
                  <a:latin typeface="Line Printer (PC)"/>
                  <a:ea typeface="Calibri"/>
                  <a:cs typeface="Times New Roman"/>
                </a:rPr>
                <a:t>value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674039" y="3113650"/>
            <a:ext cx="888493" cy="4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negative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numbers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433140" y="3113650"/>
            <a:ext cx="888493" cy="4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add and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subtract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3252623" y="3139530"/>
            <a:ext cx="879867" cy="4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multiply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divide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4011724" y="3113650"/>
            <a:ext cx="862613" cy="4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round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numbers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796228" y="3130903"/>
            <a:ext cx="690091" cy="4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ratio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scale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6737583" y="3130903"/>
            <a:ext cx="793605" cy="4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decimal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numbers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7505310" y="3139530"/>
            <a:ext cx="802231" cy="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percent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8169523" y="3130903"/>
            <a:ext cx="879866" cy="64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percent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decimal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fraction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906314" y="5261565"/>
            <a:ext cx="819483" cy="4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metric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measure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1674039" y="5252938"/>
            <a:ext cx="888493" cy="4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imperial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measure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2433140" y="5261565"/>
            <a:ext cx="966127" cy="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perimeter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3399267" y="5261565"/>
            <a:ext cx="690092" cy="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area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4046229" y="5261565"/>
            <a:ext cx="715969" cy="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volume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4710074" y="5269782"/>
            <a:ext cx="940404" cy="46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formulae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dirty="0" err="1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bodmas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694453" y="5278818"/>
            <a:ext cx="810857" cy="4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charts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data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7444927" y="5252938"/>
            <a:ext cx="940249" cy="28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averages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8281662" y="5313322"/>
            <a:ext cx="819484" cy="4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prob-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ability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63" name="Picture 30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" y="945923"/>
            <a:ext cx="9161243" cy="56199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2"/>
          <p:cNvSpPr txBox="1">
            <a:spLocks noChangeArrowheads="1"/>
          </p:cNvSpPr>
          <p:nvPr/>
        </p:nvSpPr>
        <p:spPr bwMode="auto">
          <a:xfrm rot="16200000">
            <a:off x="-793896" y="3714497"/>
            <a:ext cx="275209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M</a:t>
            </a:r>
            <a:r>
              <a:rPr lang="en-GB" sz="2000" b="1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ATHS  L1  to L2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61" name="Picture 3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5" y="2104390"/>
            <a:ext cx="157163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5" y="5195123"/>
            <a:ext cx="157162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5989489" y="3157855"/>
            <a:ext cx="8858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fraction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71" name="Elbow Connector 70"/>
          <p:cNvCxnSpPr/>
          <p:nvPr/>
        </p:nvCxnSpPr>
        <p:spPr>
          <a:xfrm>
            <a:off x="1449874" y="1931670"/>
            <a:ext cx="3984625" cy="120650"/>
          </a:xfrm>
          <a:prstGeom prst="bentConnector3">
            <a:avLst>
              <a:gd name="adj1" fmla="val 404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>
            <a:off x="6263174" y="3656965"/>
            <a:ext cx="2767965" cy="128905"/>
          </a:xfrm>
          <a:prstGeom prst="bentConnector3">
            <a:avLst>
              <a:gd name="adj1" fmla="val 693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>
            <a:off x="1078399" y="5839460"/>
            <a:ext cx="4459605" cy="12065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>
            <a:off x="7021999" y="5839460"/>
            <a:ext cx="2000885" cy="7747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3269615" y="1833245"/>
            <a:ext cx="239776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b="1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Whole Number and Functions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1113324" y="5856605"/>
            <a:ext cx="20351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b="1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Measure and Shape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6366679" y="3646170"/>
            <a:ext cx="158686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b="1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Parts of a whole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6802289" y="5842635"/>
            <a:ext cx="158686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b="1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Handling Data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371108" y="755915"/>
            <a:ext cx="630672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effectLst/>
                <a:latin typeface="Line Printer (PC)"/>
                <a:ea typeface="Calibri"/>
                <a:cs typeface="Times New Roman"/>
              </a:rPr>
              <a:t>Course Content:  Choose your  topic …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" y="1507923"/>
            <a:ext cx="324111" cy="492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28" y="50862"/>
            <a:ext cx="2766391" cy="70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5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191" y="1033462"/>
            <a:ext cx="9143489" cy="49958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0238"/>
            <a:ext cx="9157052" cy="87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0"/>
            <a:ext cx="9186863" cy="10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2180385" y="94579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Topic Introduction  : Averages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1129" y="1272694"/>
            <a:ext cx="2504647" cy="4532570"/>
            <a:chOff x="975535" y="2104390"/>
            <a:chExt cx="879654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975535" y="3113650"/>
              <a:ext cx="774086" cy="134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n-GB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rPr>
                <a:t>A V E R A G E S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89754"/>
            <a:ext cx="6081514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5459" y="3700814"/>
            <a:ext cx="4386904" cy="39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nip Single Corner Rectangle 2"/>
          <p:cNvSpPr/>
          <p:nvPr/>
        </p:nvSpPr>
        <p:spPr>
          <a:xfrm>
            <a:off x="3098031" y="1706480"/>
            <a:ext cx="5683275" cy="4530832"/>
          </a:xfrm>
          <a:prstGeom prst="snip1Rect">
            <a:avLst>
              <a:gd name="adj" fmla="val 5169"/>
            </a:avLst>
          </a:prstGeom>
          <a:pattFill prst="pct50">
            <a:fgClr>
              <a:srgbClr val="996600"/>
            </a:fgClr>
            <a:bgClr>
              <a:schemeClr val="bg1"/>
            </a:bgClr>
          </a:patt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lood" dir="t"/>
          </a:scene3d>
          <a:sp3d extrusionH="76200" prstMaterial="powder">
            <a:extrusionClr>
              <a:schemeClr val="bg1">
                <a:lumMod val="8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b="1" dirty="0">
                <a:solidFill>
                  <a:schemeClr val="tx1"/>
                </a:solidFill>
                <a:latin typeface="Candara" pitchFamily="34" charset="0"/>
              </a:rPr>
              <a:t>An average value is a number that you expect to see.  When dealing with lots of answers such as prices of a loaf of bread to the distance the earth is to the sun, there will be a variety of values but often only one is needed.  Finding the average value is really useful so a simple answer can be given for what would be lots of answers.</a:t>
            </a:r>
          </a:p>
          <a:p>
            <a:pPr algn="just"/>
            <a:endParaRPr lang="en-GB" sz="1600" b="1" dirty="0">
              <a:solidFill>
                <a:schemeClr val="tx1"/>
              </a:solidFill>
              <a:latin typeface="Candara" pitchFamily="34" charset="0"/>
            </a:endParaRPr>
          </a:p>
          <a:p>
            <a:pPr algn="just"/>
            <a:r>
              <a:rPr lang="en-GB" sz="1600" b="1" dirty="0">
                <a:solidFill>
                  <a:schemeClr val="tx1"/>
                </a:solidFill>
                <a:latin typeface="Candara" pitchFamily="34" charset="0"/>
              </a:rPr>
              <a:t>There are four average calculations in this topic, Mean, Median, Mode and Range.  Each calculation gives a value that tells you something about your collection of numbers and attempts to give a representative value of all </a:t>
            </a:r>
            <a:r>
              <a:rPr lang="en-GB" sz="1600" b="1">
                <a:solidFill>
                  <a:schemeClr val="tx1"/>
                </a:solidFill>
                <a:latin typeface="Candara" pitchFamily="34" charset="0"/>
              </a:rPr>
              <a:t>the others.</a:t>
            </a:r>
            <a:endParaRPr lang="en-GB" sz="1600" b="1" dirty="0">
              <a:solidFill>
                <a:schemeClr val="tx1"/>
              </a:solidFill>
              <a:latin typeface="Candara" pitchFamily="34" charset="0"/>
            </a:endParaRPr>
          </a:p>
          <a:p>
            <a:pPr algn="just"/>
            <a:endParaRPr lang="en-GB" sz="1600" b="1" dirty="0">
              <a:solidFill>
                <a:schemeClr val="tx1"/>
              </a:solidFill>
              <a:latin typeface="Candara" pitchFamily="34" charset="0"/>
            </a:endParaRPr>
          </a:p>
          <a:p>
            <a:pPr algn="just"/>
            <a:r>
              <a:rPr lang="en-GB" sz="1600" b="1" dirty="0">
                <a:solidFill>
                  <a:schemeClr val="tx1"/>
                </a:solidFill>
                <a:latin typeface="Candara" pitchFamily="34" charset="0"/>
              </a:rPr>
              <a:t>Choose an icon to select where to start</a:t>
            </a:r>
          </a:p>
          <a:p>
            <a:pPr algn="just"/>
            <a:endParaRPr lang="en-GB" sz="16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128" y="605193"/>
            <a:ext cx="884135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 Home                     Revision          Progress Check 1     Video/Discuss        Vocab / jobs           Lesson                   Activities            Quizzes      Topic Answers   Progress Check 2   Cont. Learning </a:t>
            </a:r>
          </a:p>
        </p:txBody>
      </p:sp>
      <p:pic>
        <p:nvPicPr>
          <p:cNvPr id="39" name="Picture 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80" y="104273"/>
            <a:ext cx="503651" cy="4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65" y="47571"/>
            <a:ext cx="618810" cy="59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96" y="37527"/>
            <a:ext cx="606976" cy="57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4" y="36452"/>
            <a:ext cx="641901" cy="6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21" y="33998"/>
            <a:ext cx="5143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88" y="49893"/>
            <a:ext cx="503304" cy="5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7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49" y="22516"/>
            <a:ext cx="541590" cy="53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9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92" y="81622"/>
            <a:ext cx="489777" cy="48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39" y="81584"/>
            <a:ext cx="531638" cy="44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571"/>
            <a:ext cx="503304" cy="5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" y="115843"/>
            <a:ext cx="719214" cy="49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0" name="Straight Connector 49"/>
          <p:cNvCxnSpPr/>
          <p:nvPr/>
        </p:nvCxnSpPr>
        <p:spPr>
          <a:xfrm>
            <a:off x="770342" y="605193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619672" y="605193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83768" y="595607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347864" y="595607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139952" y="581686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932040" y="586021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52120" y="581686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324539" y="605193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92280" y="610238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956376" y="605193"/>
            <a:ext cx="0" cy="23083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Snip Diagonal Corner Rectangle 7"/>
          <p:cNvSpPr/>
          <p:nvPr/>
        </p:nvSpPr>
        <p:spPr>
          <a:xfrm>
            <a:off x="2255192" y="1498631"/>
            <a:ext cx="353588" cy="3960440"/>
          </a:xfrm>
          <a:prstGeom prst="snip2DiagRect">
            <a:avLst>
              <a:gd name="adj1" fmla="val 0"/>
              <a:gd name="adj2" fmla="val 40979"/>
            </a:avLst>
          </a:prstGeom>
          <a:blipFill>
            <a:blip r:embed="rId27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0" y="2722767"/>
            <a:ext cx="1512168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17" y="1464369"/>
            <a:ext cx="363090" cy="399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Warm up Exercise 1 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2" y="1183421"/>
            <a:ext cx="8852683" cy="5129891"/>
            <a:chOff x="3275856" y="1289754"/>
            <a:chExt cx="550545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62662" y="3719675"/>
              <a:ext cx="4386904" cy="360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636372" y="1706480"/>
              <a:ext cx="5144934" cy="4386905"/>
            </a:xfrm>
            <a:prstGeom prst="snip1Rect">
              <a:avLst>
                <a:gd name="adj" fmla="val 304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9037"/>
            <a:ext cx="641901" cy="6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2F9DEA-9586-48C0-930B-77EF34B123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734" y="1642475"/>
            <a:ext cx="5753100" cy="28765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2B1299-CF1D-4E36-ACAA-AFACD230DA28}"/>
              </a:ext>
            </a:extLst>
          </p:cNvPr>
          <p:cNvSpPr/>
          <p:nvPr/>
        </p:nvSpPr>
        <p:spPr>
          <a:xfrm>
            <a:off x="4681548" y="3137965"/>
            <a:ext cx="390241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shapes have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a </a:t>
            </a:r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single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line of 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symmetry?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A5B59F-878E-43AF-B416-8B70991D8D6B}"/>
              </a:ext>
            </a:extLst>
          </p:cNvPr>
          <p:cNvSpPr/>
          <p:nvPr/>
        </p:nvSpPr>
        <p:spPr>
          <a:xfrm>
            <a:off x="815891" y="4737501"/>
            <a:ext cx="79974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 Which shapes have angles of 90</a:t>
            </a:r>
            <a:r>
              <a:rPr lang="en-US" sz="3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in them?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7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Progress Checker 1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05" y="1179428"/>
            <a:ext cx="8852683" cy="5129891"/>
            <a:chOff x="3275856" y="1289754"/>
            <a:chExt cx="550545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62662" y="3719675"/>
              <a:ext cx="4386904" cy="360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636372" y="1706480"/>
              <a:ext cx="5144934" cy="4386905"/>
            </a:xfrm>
            <a:prstGeom prst="snip1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4417" y="2316952"/>
            <a:ext cx="8049473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4418" y="3652575"/>
            <a:ext cx="8049473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nip Diagonal Corner Rectangle 6"/>
          <p:cNvSpPr/>
          <p:nvPr/>
        </p:nvSpPr>
        <p:spPr>
          <a:xfrm>
            <a:off x="4472464" y="3036731"/>
            <a:ext cx="824122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9" name="Snip Diagonal Corner Rectangle 28"/>
          <p:cNvSpPr/>
          <p:nvPr/>
        </p:nvSpPr>
        <p:spPr>
          <a:xfrm>
            <a:off x="4898645" y="3189131"/>
            <a:ext cx="824122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Snip Diagonal Corner Rectangle 29"/>
          <p:cNvSpPr/>
          <p:nvPr/>
        </p:nvSpPr>
        <p:spPr>
          <a:xfrm>
            <a:off x="5347324" y="3341531"/>
            <a:ext cx="824122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592" y="4982551"/>
            <a:ext cx="8049473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47" y="4760315"/>
            <a:ext cx="1175841" cy="152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35" y="602364"/>
            <a:ext cx="503304" cy="5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Snip Diagonal Corner Rectangle 32"/>
          <p:cNvSpPr/>
          <p:nvPr/>
        </p:nvSpPr>
        <p:spPr>
          <a:xfrm>
            <a:off x="2213800" y="3977433"/>
            <a:ext cx="1278080" cy="216024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762" y="1643652"/>
            <a:ext cx="339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Impact" pitchFamily="34" charset="0"/>
              </a:rPr>
              <a:t>What do you already know about  Averages ?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32871" y="2561479"/>
            <a:ext cx="440864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Impact" pitchFamily="34" charset="0"/>
              </a:rPr>
              <a:t> How would you rate your skills in finding average values ?</a:t>
            </a:r>
          </a:p>
          <a:p>
            <a:endParaRPr lang="en-GB" sz="1400" dirty="0">
              <a:latin typeface="Impact" pitchFamily="34" charset="0"/>
            </a:endParaRPr>
          </a:p>
          <a:p>
            <a:pPr marL="342900" indent="-342900">
              <a:buAutoNum type="arabicParenR"/>
            </a:pPr>
            <a:r>
              <a:rPr lang="en-GB" sz="1400" dirty="0">
                <a:latin typeface="Impact" pitchFamily="34" charset="0"/>
              </a:rPr>
              <a:t>Excellent ability</a:t>
            </a:r>
          </a:p>
          <a:p>
            <a:pPr marL="342900" indent="-342900">
              <a:buAutoNum type="arabicParenR"/>
            </a:pPr>
            <a:r>
              <a:rPr lang="en-GB" sz="1400" dirty="0">
                <a:latin typeface="Impact" pitchFamily="34" charset="0"/>
              </a:rPr>
              <a:t>Good ability, but working to improve</a:t>
            </a:r>
          </a:p>
          <a:p>
            <a:pPr marL="342900" indent="-342900">
              <a:buAutoNum type="arabicParenR"/>
            </a:pPr>
            <a:r>
              <a:rPr lang="en-GB" sz="1400" dirty="0">
                <a:latin typeface="Impact" pitchFamily="34" charset="0"/>
              </a:rPr>
              <a:t>Ok, making a start but I know I have lots to still learn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833741" y="3879357"/>
            <a:ext cx="555831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Impact" pitchFamily="34" charset="0"/>
              </a:rPr>
              <a:t>My aims for today                                            are…</a:t>
            </a:r>
          </a:p>
          <a:p>
            <a:endParaRPr lang="en-GB" sz="1400" dirty="0">
              <a:latin typeface="Impact" pitchFamily="34" charset="0"/>
            </a:endParaRPr>
          </a:p>
          <a:p>
            <a:r>
              <a:rPr lang="en-GB" sz="1400" dirty="0">
                <a:latin typeface="Impact" pitchFamily="34" charset="0"/>
              </a:rPr>
              <a:t>A    Find the average (mean) value and range of a set of data (level one)</a:t>
            </a:r>
          </a:p>
          <a:p>
            <a:r>
              <a:rPr lang="en-GB" sz="1400" dirty="0">
                <a:latin typeface="Impact" pitchFamily="34" charset="0"/>
              </a:rPr>
              <a:t>B    Find the Mode and Median value of a set of data    (level two)</a:t>
            </a:r>
          </a:p>
          <a:p>
            <a:r>
              <a:rPr lang="en-GB" sz="1400" dirty="0">
                <a:latin typeface="Impact" pitchFamily="34" charset="0"/>
              </a:rPr>
              <a:t>C    Calculate  average values in a variety of real and practical situations </a:t>
            </a:r>
            <a:endParaRPr lang="en-GB" sz="14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603582"/>
            <a:ext cx="560699" cy="52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97" y="5143045"/>
            <a:ext cx="1600299" cy="11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020">
            <a:off x="2757881" y="5191143"/>
            <a:ext cx="1206715" cy="10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510">
            <a:off x="4356900" y="5041885"/>
            <a:ext cx="1036522" cy="124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4" y="5278271"/>
            <a:ext cx="1822264" cy="9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2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Introductory Video and Discussion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05" y="1179428"/>
            <a:ext cx="8852683" cy="5129891"/>
            <a:chOff x="3275856" y="1289754"/>
            <a:chExt cx="550545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45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62662" y="3719675"/>
              <a:ext cx="4386904" cy="360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626561" y="1706480"/>
              <a:ext cx="5144934" cy="4386905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/>
          <p:cNvSpPr/>
          <p:nvPr/>
        </p:nvSpPr>
        <p:spPr>
          <a:xfrm>
            <a:off x="7003898" y="1765873"/>
            <a:ext cx="8787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KHTU.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" name="Picture 27" descr="http://www.facilitiesnet.com/graphics/products/-bom08/494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lasticWrap/>
                    </a14:imgEffect>
                    <a14:imgEffect>
                      <a14:colorTemperature colorTemp="4375"/>
                    </a14:imgEffect>
                    <a14:imgEffect>
                      <a14:saturation sat="0"/>
                    </a14:imgEffect>
                    <a14:imgEffect>
                      <a14:brightnessContrast bright="47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1042" y="353948"/>
            <a:ext cx="4392487" cy="7374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8" y="1696702"/>
            <a:ext cx="8051236" cy="2889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http://t0.gstatic.com/images?q=tbn:ANd9GcRulifBJQFeHf9uTB9zOgT7aVi0mWpqcuJvW4geQ0ysGX1leqaS">
            <a:hlinkClick r:id="rId13"/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01" y="4598188"/>
            <a:ext cx="2924175" cy="16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http://t0.gstatic.com/images?q=tbn:ANd9GcRls8nqN4T9mJrWtk3f8Z5wY4u2k5YpcusPz67NYs2OMCTM_Yrd"/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FilmGrain/>
                    </a14:imgEffect>
                    <a14:imgEffect>
                      <a14:brightnessContrast brigh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5" y="1844825"/>
            <a:ext cx="7662276" cy="25483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959137" y="1943021"/>
            <a:ext cx="7573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Impact" pitchFamily="34" charset="0"/>
              </a:rPr>
              <a:t>What is the difference between the different types of average ?</a:t>
            </a:r>
          </a:p>
          <a:p>
            <a:r>
              <a:rPr lang="en-GB" dirty="0">
                <a:latin typeface="Impact" pitchFamily="34" charset="0"/>
              </a:rPr>
              <a:t>	Which is the easiest type of average to calculate ?</a:t>
            </a:r>
          </a:p>
          <a:p>
            <a:endParaRPr lang="en-GB" dirty="0">
              <a:latin typeface="Impact" pitchFamily="34" charset="0"/>
            </a:endParaRPr>
          </a:p>
          <a:p>
            <a:r>
              <a:rPr lang="en-GB" dirty="0">
                <a:latin typeface="Impact" pitchFamily="34" charset="0"/>
              </a:rPr>
              <a:t>Who uses averages and why ?</a:t>
            </a:r>
          </a:p>
          <a:p>
            <a:r>
              <a:rPr lang="en-GB" dirty="0">
                <a:latin typeface="Impact" pitchFamily="34" charset="0"/>
              </a:rPr>
              <a:t>	Why are there more than one type of average ?</a:t>
            </a:r>
          </a:p>
          <a:p>
            <a:endParaRPr lang="en-GB" dirty="0">
              <a:latin typeface="Impact" pitchFamily="34" charset="0"/>
            </a:endParaRPr>
          </a:p>
          <a:p>
            <a:r>
              <a:rPr lang="en-GB" dirty="0">
                <a:latin typeface="Impact" pitchFamily="34" charset="0"/>
              </a:rPr>
              <a:t>What do you do if there is no ‘average’ amount ?</a:t>
            </a:r>
          </a:p>
          <a:p>
            <a:r>
              <a:rPr lang="en-GB" dirty="0">
                <a:latin typeface="Impact" pitchFamily="34" charset="0"/>
              </a:rPr>
              <a:t>	Can averages </a:t>
            </a:r>
            <a:r>
              <a:rPr lang="en-GB">
                <a:latin typeface="Impact" pitchFamily="34" charset="0"/>
              </a:rPr>
              <a:t>be misleading ?</a:t>
            </a:r>
            <a:endParaRPr lang="en-GB" dirty="0">
              <a:latin typeface="Impac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8638" y="4639429"/>
            <a:ext cx="387106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Watch the introductory video and then discuss the above </a:t>
            </a:r>
          </a:p>
        </p:txBody>
      </p:sp>
      <p:sp>
        <p:nvSpPr>
          <p:cNvPr id="36" name="Snip Diagonal Corner Rectangle 35"/>
          <p:cNvSpPr/>
          <p:nvPr/>
        </p:nvSpPr>
        <p:spPr>
          <a:xfrm>
            <a:off x="3419872" y="4916428"/>
            <a:ext cx="5328592" cy="1176868"/>
          </a:xfrm>
          <a:prstGeom prst="snip2DiagRect">
            <a:avLst>
              <a:gd name="adj1" fmla="val 50000"/>
              <a:gd name="adj2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54166" y="4945434"/>
            <a:ext cx="21643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Impact" pitchFamily="34" charset="0"/>
              </a:rPr>
              <a:t>Your thoughts..</a:t>
            </a: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69" y="656987"/>
            <a:ext cx="503651" cy="4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6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35520"/>
            <a:ext cx="9157052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2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Vocabulary and Jobs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05" y="1080018"/>
            <a:ext cx="8836907" cy="5229301"/>
            <a:chOff x="3275856" y="1196666"/>
            <a:chExt cx="5495639" cy="489671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62662" y="3719675"/>
              <a:ext cx="4386904" cy="360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626561" y="1196666"/>
              <a:ext cx="5144934" cy="4896719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959137" y="1460147"/>
            <a:ext cx="75733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Impact" pitchFamily="34" charset="0"/>
              </a:rPr>
              <a:t>Average</a:t>
            </a:r>
          </a:p>
          <a:p>
            <a:r>
              <a:rPr lang="en-GB" dirty="0">
                <a:latin typeface="Impact" pitchFamily="34" charset="0"/>
              </a:rPr>
              <a:t>Mean</a:t>
            </a:r>
          </a:p>
          <a:p>
            <a:r>
              <a:rPr lang="en-GB" dirty="0">
                <a:latin typeface="Impact" pitchFamily="34" charset="0"/>
              </a:rPr>
              <a:t>Mode</a:t>
            </a:r>
          </a:p>
          <a:p>
            <a:r>
              <a:rPr lang="en-GB" dirty="0">
                <a:latin typeface="Impact" pitchFamily="34" charset="0"/>
              </a:rPr>
              <a:t>Median</a:t>
            </a:r>
          </a:p>
          <a:p>
            <a:r>
              <a:rPr lang="en-GB" dirty="0">
                <a:latin typeface="Impact" pitchFamily="34" charset="0"/>
              </a:rPr>
              <a:t>Range</a:t>
            </a:r>
          </a:p>
          <a:p>
            <a:r>
              <a:rPr lang="en-GB" dirty="0">
                <a:latin typeface="Impact" pitchFamily="34" charset="0"/>
              </a:rPr>
              <a:t>Midpoint</a:t>
            </a:r>
          </a:p>
          <a:p>
            <a:r>
              <a:rPr lang="en-GB" dirty="0">
                <a:latin typeface="Impact" pitchFamily="34" charset="0"/>
              </a:rPr>
              <a:t>Variance</a:t>
            </a:r>
          </a:p>
          <a:p>
            <a:r>
              <a:rPr lang="en-GB" dirty="0">
                <a:latin typeface="Impact" pitchFamily="34" charset="0"/>
              </a:rPr>
              <a:t>Difference</a:t>
            </a:r>
          </a:p>
          <a:p>
            <a:r>
              <a:rPr lang="en-GB" dirty="0">
                <a:latin typeface="Impact" pitchFamily="34" charset="0"/>
              </a:rPr>
              <a:t>Halfway</a:t>
            </a:r>
          </a:p>
          <a:p>
            <a:r>
              <a:rPr lang="en-GB" dirty="0">
                <a:latin typeface="Impact" pitchFamily="34" charset="0"/>
              </a:rPr>
              <a:t>Between</a:t>
            </a:r>
          </a:p>
          <a:p>
            <a:r>
              <a:rPr lang="en-GB" dirty="0">
                <a:latin typeface="Impact" pitchFamily="34" charset="0"/>
              </a:rPr>
              <a:t>Equidistant</a:t>
            </a:r>
          </a:p>
          <a:p>
            <a:r>
              <a:rPr lang="en-GB" dirty="0">
                <a:latin typeface="Impact" pitchFamily="34" charset="0"/>
              </a:rPr>
              <a:t>Ascending</a:t>
            </a:r>
          </a:p>
          <a:p>
            <a:r>
              <a:rPr lang="en-GB" dirty="0">
                <a:latin typeface="Impact" pitchFamily="34" charset="0"/>
              </a:rPr>
              <a:t>Descending</a:t>
            </a:r>
          </a:p>
          <a:p>
            <a:r>
              <a:rPr lang="en-GB" sz="1200" dirty="0">
                <a:latin typeface="Impact" pitchFamily="34" charset="0"/>
              </a:rPr>
              <a:t>These are the words you will be using in this topic</a:t>
            </a:r>
          </a:p>
          <a:p>
            <a:endParaRPr lang="en-GB" dirty="0">
              <a:latin typeface="Impact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9004" y="1129778"/>
            <a:ext cx="578663" cy="66322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959137" y="1139517"/>
            <a:ext cx="0" cy="44688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24419" y="1412776"/>
            <a:ext cx="50405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8690" y="876869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8362" y="1147848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8362" y="1413310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96994" y="1681020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8439" y="1967565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1274" y="2217537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8691" y="2520878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9224" y="2801275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2043" y="3070515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9746" y="4184753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1273" y="3333583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7380" y="3630320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9223" y="3925821"/>
            <a:ext cx="219966" cy="155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http://t0.gstatic.com/images?q=tbn:ANd9GcSV_QSd104kzYgOGG_GTGRlMdWISs8qccdrkRmnfR0rUmN1KdhQqA"/>
          <p:cNvPicPr/>
          <p:nvPr/>
        </p:nvPicPr>
        <p:blipFill rotWithShape="1"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299" y="5655482"/>
            <a:ext cx="7853591" cy="4391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alpha val="40000"/>
              </a:schemeClr>
            </a:glow>
          </a:effectLst>
        </p:spPr>
      </p:pic>
      <p:sp>
        <p:nvSpPr>
          <p:cNvPr id="50" name="Snip Diagonal Corner Rectangle 49"/>
          <p:cNvSpPr/>
          <p:nvPr/>
        </p:nvSpPr>
        <p:spPr>
          <a:xfrm>
            <a:off x="4578527" y="1533824"/>
            <a:ext cx="4313953" cy="3911400"/>
          </a:xfrm>
          <a:prstGeom prst="snip2DiagRect">
            <a:avLst>
              <a:gd name="adj1" fmla="val 13169"/>
              <a:gd name="adj2" fmla="val 12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39" y="1161398"/>
            <a:ext cx="4451120" cy="19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01116" y="3404817"/>
            <a:ext cx="4045445" cy="17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5049683" y="1692522"/>
            <a:ext cx="38427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Accountants</a:t>
            </a:r>
          </a:p>
          <a:p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Analysis</a:t>
            </a:r>
          </a:p>
          <a:p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Banker</a:t>
            </a:r>
          </a:p>
          <a:p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Scientist</a:t>
            </a:r>
          </a:p>
          <a:p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Sales and Retail</a:t>
            </a:r>
          </a:p>
          <a:p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Warehouse</a:t>
            </a:r>
          </a:p>
          <a:p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</a:t>
            </a:r>
          </a:p>
          <a:p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/ Tech</a:t>
            </a:r>
          </a:p>
          <a:p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Transport …. Can you think of more?</a:t>
            </a:r>
          </a:p>
          <a:p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…………………………………</a:t>
            </a:r>
          </a:p>
          <a:p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…………………………………</a:t>
            </a:r>
          </a:p>
          <a:p>
            <a:endParaRPr lang="en-GB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dirty="0">
              <a:latin typeface="Impact" pitchFamily="34" charset="0"/>
            </a:endParaRPr>
          </a:p>
          <a:p>
            <a:endParaRPr lang="en-GB" dirty="0">
              <a:latin typeface="Impact" pitchFamily="34" charset="0"/>
            </a:endParaRPr>
          </a:p>
          <a:p>
            <a:endParaRPr lang="en-GB" dirty="0">
              <a:latin typeface="Impact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03" y="511550"/>
            <a:ext cx="618810" cy="59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averages">
            <a:extLst>
              <a:ext uri="{FF2B5EF4-FFF2-40B4-BE49-F238E27FC236}">
                <a16:creationId xmlns:a16="http://schemas.microsoft.com/office/drawing/2014/main" id="{BDF59BF3-1190-4646-87EB-4FC069E9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81" y="5339890"/>
            <a:ext cx="1715506" cy="102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ainfall">
            <a:extLst>
              <a:ext uri="{FF2B5EF4-FFF2-40B4-BE49-F238E27FC236}">
                <a16:creationId xmlns:a16="http://schemas.microsoft.com/office/drawing/2014/main" id="{500DF617-7FAD-44E4-B9E9-0D29C86D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08" y="5334903"/>
            <a:ext cx="1907187" cy="10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hop items">
            <a:extLst>
              <a:ext uri="{FF2B5EF4-FFF2-40B4-BE49-F238E27FC236}">
                <a16:creationId xmlns:a16="http://schemas.microsoft.com/office/drawing/2014/main" id="{47D2BF38-96C5-4BBF-999A-92BE94D02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81" y="5123618"/>
            <a:ext cx="1309534" cy="130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k wage">
            <a:extLst>
              <a:ext uri="{FF2B5EF4-FFF2-40B4-BE49-F238E27FC236}">
                <a16:creationId xmlns:a16="http://schemas.microsoft.com/office/drawing/2014/main" id="{7400FA00-DC60-417E-84C8-801717C9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42" y="5068470"/>
            <a:ext cx="2261317" cy="14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3" y="1009967"/>
            <a:ext cx="9160823" cy="56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0361"/>
            <a:ext cx="9186863" cy="1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1285893" y="656504"/>
            <a:ext cx="658526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FFFFFF"/>
                </a:solidFill>
                <a:latin typeface="Line Printer (PC)"/>
                <a:ea typeface="Calibri"/>
                <a:cs typeface="Times New Roman"/>
              </a:rPr>
              <a:t> Lesson: Concept Activity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4975" y="0"/>
            <a:ext cx="1050641" cy="1753103"/>
            <a:chOff x="1044332" y="2104390"/>
            <a:chExt cx="810857" cy="155270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56" y="2104390"/>
              <a:ext cx="439933" cy="1552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836" y="2621960"/>
              <a:ext cx="474438" cy="483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1044332" y="3113650"/>
              <a:ext cx="690091" cy="274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9683" y="1179428"/>
            <a:ext cx="8854806" cy="5345916"/>
            <a:chOff x="3274536" y="1289754"/>
            <a:chExt cx="5506770" cy="4803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89754"/>
              <a:ext cx="5505450" cy="24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nip Single Corner Rectangle 12"/>
            <p:cNvSpPr/>
            <p:nvPr/>
          </p:nvSpPr>
          <p:spPr>
            <a:xfrm>
              <a:off x="3274536" y="1532379"/>
              <a:ext cx="5496960" cy="4561006"/>
            </a:xfrm>
            <a:prstGeom prst="snip1Rect">
              <a:avLst>
                <a:gd name="adj" fmla="val 55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24" y="530069"/>
            <a:ext cx="606976" cy="57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3" y="-28615"/>
            <a:ext cx="1050641" cy="149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53161"/>
            <a:ext cx="9157052" cy="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B3DED-8574-4D3E-A737-404FE49DC6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285" y="1719029"/>
            <a:ext cx="7280228" cy="46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1187</Words>
  <Application>Microsoft Office PowerPoint</Application>
  <PresentationFormat>On-screen Show (4:3)</PresentationFormat>
  <Paragraphs>223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Unicode MS</vt:lpstr>
      <vt:lpstr>Britannic Bold</vt:lpstr>
      <vt:lpstr>Calibri</vt:lpstr>
      <vt:lpstr>Candara</vt:lpstr>
      <vt:lpstr>Impact</vt:lpstr>
      <vt:lpstr>Line Printer (PC)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</dc:creator>
  <cp:lastModifiedBy>mr cooke</cp:lastModifiedBy>
  <cp:revision>261</cp:revision>
  <dcterms:created xsi:type="dcterms:W3CDTF">2013-05-06T08:56:40Z</dcterms:created>
  <dcterms:modified xsi:type="dcterms:W3CDTF">2021-02-21T12:29:26Z</dcterms:modified>
</cp:coreProperties>
</file>