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71" r:id="rId10"/>
    <p:sldId id="265" r:id="rId11"/>
    <p:sldId id="266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ran Ashmore" userId="d712f0e5-4220-46a5-8585-627c7dd0ea39" providerId="ADAL" clId="{5DD80CA3-780F-45EC-B17D-4AD9AD8B7BAF}"/>
    <pc:docChg chg="undo custSel modSld">
      <pc:chgData name="Arran Ashmore" userId="d712f0e5-4220-46a5-8585-627c7dd0ea39" providerId="ADAL" clId="{5DD80CA3-780F-45EC-B17D-4AD9AD8B7BAF}" dt="2021-08-25T11:40:10.510" v="245" actId="1076"/>
      <pc:docMkLst>
        <pc:docMk/>
      </pc:docMkLst>
      <pc:sldChg chg="modSp mod">
        <pc:chgData name="Arran Ashmore" userId="d712f0e5-4220-46a5-8585-627c7dd0ea39" providerId="ADAL" clId="{5DD80CA3-780F-45EC-B17D-4AD9AD8B7BAF}" dt="2021-08-25T11:34:54.691" v="0" actId="6549"/>
        <pc:sldMkLst>
          <pc:docMk/>
          <pc:sldMk cId="2461622146" sldId="259"/>
        </pc:sldMkLst>
        <pc:spChg chg="mod">
          <ac:chgData name="Arran Ashmore" userId="d712f0e5-4220-46a5-8585-627c7dd0ea39" providerId="ADAL" clId="{5DD80CA3-780F-45EC-B17D-4AD9AD8B7BAF}" dt="2021-08-25T11:34:54.691" v="0" actId="6549"/>
          <ac:spMkLst>
            <pc:docMk/>
            <pc:sldMk cId="2461622146" sldId="259"/>
            <ac:spMk id="7" creationId="{AFC9CCCB-45F8-45B0-B7FB-07D810ECDDBC}"/>
          </ac:spMkLst>
        </pc:spChg>
      </pc:sldChg>
      <pc:sldChg chg="addSp delSp modSp mod">
        <pc:chgData name="Arran Ashmore" userId="d712f0e5-4220-46a5-8585-627c7dd0ea39" providerId="ADAL" clId="{5DD80CA3-780F-45EC-B17D-4AD9AD8B7BAF}" dt="2021-08-25T11:40:10.510" v="245" actId="1076"/>
        <pc:sldMkLst>
          <pc:docMk/>
          <pc:sldMk cId="1062258590" sldId="266"/>
        </pc:sldMkLst>
        <pc:spChg chg="add mod">
          <ac:chgData name="Arran Ashmore" userId="d712f0e5-4220-46a5-8585-627c7dd0ea39" providerId="ADAL" clId="{5DD80CA3-780F-45EC-B17D-4AD9AD8B7BAF}" dt="2021-08-25T11:40:00.212" v="243" actId="207"/>
          <ac:spMkLst>
            <pc:docMk/>
            <pc:sldMk cId="1062258590" sldId="266"/>
            <ac:spMk id="2" creationId="{622117C0-F79E-48C0-8C4E-AC3F1DD21FC6}"/>
          </ac:spMkLst>
        </pc:spChg>
        <pc:spChg chg="add mod">
          <ac:chgData name="Arran Ashmore" userId="d712f0e5-4220-46a5-8585-627c7dd0ea39" providerId="ADAL" clId="{5DD80CA3-780F-45EC-B17D-4AD9AD8B7BAF}" dt="2021-08-25T11:40:07.317" v="244" actId="1076"/>
          <ac:spMkLst>
            <pc:docMk/>
            <pc:sldMk cId="1062258590" sldId="266"/>
            <ac:spMk id="3" creationId="{33CA7558-AE37-4F6A-A907-838B923A4555}"/>
          </ac:spMkLst>
        </pc:spChg>
        <pc:spChg chg="add mod">
          <ac:chgData name="Arran Ashmore" userId="d712f0e5-4220-46a5-8585-627c7dd0ea39" providerId="ADAL" clId="{5DD80CA3-780F-45EC-B17D-4AD9AD8B7BAF}" dt="2021-08-25T11:40:10.510" v="245" actId="1076"/>
          <ac:spMkLst>
            <pc:docMk/>
            <pc:sldMk cId="1062258590" sldId="266"/>
            <ac:spMk id="4" creationId="{DB9B1C98-EBEE-4E13-9851-0835167A0527}"/>
          </ac:spMkLst>
        </pc:spChg>
        <pc:picChg chg="del mod">
          <ac:chgData name="Arran Ashmore" userId="d712f0e5-4220-46a5-8585-627c7dd0ea39" providerId="ADAL" clId="{5DD80CA3-780F-45EC-B17D-4AD9AD8B7BAF}" dt="2021-08-25T11:37:09.320" v="91" actId="478"/>
          <ac:picMkLst>
            <pc:docMk/>
            <pc:sldMk cId="1062258590" sldId="266"/>
            <ac:picMk id="18" creationId="{88E995CE-D412-4CC2-B11D-1677979F2A57}"/>
          </ac:picMkLst>
        </pc:picChg>
        <pc:picChg chg="del">
          <ac:chgData name="Arran Ashmore" userId="d712f0e5-4220-46a5-8585-627c7dd0ea39" providerId="ADAL" clId="{5DD80CA3-780F-45EC-B17D-4AD9AD8B7BAF}" dt="2021-08-25T11:37:42.849" v="136" actId="478"/>
          <ac:picMkLst>
            <pc:docMk/>
            <pc:sldMk cId="1062258590" sldId="266"/>
            <ac:picMk id="19" creationId="{471266C0-145C-49D6-A205-01BF702BA062}"/>
          </ac:picMkLst>
        </pc:picChg>
        <pc:picChg chg="del">
          <ac:chgData name="Arran Ashmore" userId="d712f0e5-4220-46a5-8585-627c7dd0ea39" providerId="ADAL" clId="{5DD80CA3-780F-45EC-B17D-4AD9AD8B7BAF}" dt="2021-08-25T11:37:44.453" v="137" actId="478"/>
          <ac:picMkLst>
            <pc:docMk/>
            <pc:sldMk cId="1062258590" sldId="266"/>
            <ac:picMk id="20" creationId="{9180264A-5163-444B-A4C9-158FF5EAC79A}"/>
          </ac:picMkLst>
        </pc:picChg>
        <pc:picChg chg="del mod">
          <ac:chgData name="Arran Ashmore" userId="d712f0e5-4220-46a5-8585-627c7dd0ea39" providerId="ADAL" clId="{5DD80CA3-780F-45EC-B17D-4AD9AD8B7BAF}" dt="2021-08-25T11:38:49.300" v="214" actId="478"/>
          <ac:picMkLst>
            <pc:docMk/>
            <pc:sldMk cId="1062258590" sldId="266"/>
            <ac:picMk id="21" creationId="{97210D54-678B-43D0-8B99-B4DE245812F2}"/>
          </ac:picMkLst>
        </pc:picChg>
        <pc:picChg chg="del">
          <ac:chgData name="Arran Ashmore" userId="d712f0e5-4220-46a5-8585-627c7dd0ea39" providerId="ADAL" clId="{5DD80CA3-780F-45EC-B17D-4AD9AD8B7BAF}" dt="2021-08-25T11:39:00.043" v="222" actId="478"/>
          <ac:picMkLst>
            <pc:docMk/>
            <pc:sldMk cId="1062258590" sldId="266"/>
            <ac:picMk id="22" creationId="{F0D60CAF-D27C-4983-884B-29DBDE8C5917}"/>
          </ac:picMkLst>
        </pc:picChg>
      </pc:sldChg>
      <pc:sldChg chg="modSp mod">
        <pc:chgData name="Arran Ashmore" userId="d712f0e5-4220-46a5-8585-627c7dd0ea39" providerId="ADAL" clId="{5DD80CA3-780F-45EC-B17D-4AD9AD8B7BAF}" dt="2021-08-25T11:35:23.838" v="1" actId="20577"/>
        <pc:sldMkLst>
          <pc:docMk/>
          <pc:sldMk cId="1290905665" sldId="271"/>
        </pc:sldMkLst>
        <pc:spChg chg="mod">
          <ac:chgData name="Arran Ashmore" userId="d712f0e5-4220-46a5-8585-627c7dd0ea39" providerId="ADAL" clId="{5DD80CA3-780F-45EC-B17D-4AD9AD8B7BAF}" dt="2021-08-25T11:35:23.838" v="1" actId="20577"/>
          <ac:spMkLst>
            <pc:docMk/>
            <pc:sldMk cId="1290905665" sldId="271"/>
            <ac:spMk id="6" creationId="{E7920B1A-09CD-472D-8D32-1DE0C27CB5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2873" y="1612583"/>
            <a:ext cx="10788072" cy="173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Understand and use a Venn Diagram to solve problems.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understand the notation P(A), P(A’), P (A U B), P (A n B)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31573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58774"/>
            <a:ext cx="11286836" cy="298217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Venn Diagrams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1839D4C-DED9-41FA-A664-49D1719C0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4076" y="4543434"/>
            <a:ext cx="2190249" cy="16192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75D24E-1021-498B-AD7A-7597CE7A4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5108" y="3696586"/>
            <a:ext cx="1976112" cy="14564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27160DF-0AA7-4BD3-A40F-BF442A28E6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7131" y="5287606"/>
            <a:ext cx="2014089" cy="135334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149706C-58B0-4CCC-9028-D9DD436FBD8D}"/>
              </a:ext>
            </a:extLst>
          </p:cNvPr>
          <p:cNvSpPr txBox="1"/>
          <p:nvPr/>
        </p:nvSpPr>
        <p:spPr>
          <a:xfrm>
            <a:off x="7964324" y="4392853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Win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79CE72-08CF-4DFE-9290-63EC30E8F489}"/>
              </a:ext>
            </a:extLst>
          </p:cNvPr>
          <p:cNvSpPr txBox="1"/>
          <p:nvPr/>
        </p:nvSpPr>
        <p:spPr>
          <a:xfrm>
            <a:off x="7941883" y="5808588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CD5E0F-D3ED-43B6-A204-05D6B5D38B79}"/>
              </a:ext>
            </a:extLst>
          </p:cNvPr>
          <p:cNvSpPr txBox="1"/>
          <p:nvPr/>
        </p:nvSpPr>
        <p:spPr>
          <a:xfrm>
            <a:off x="10868155" y="3662303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Win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60CFBFE-6E4B-4CBA-B8FF-66255EBB16EB}"/>
              </a:ext>
            </a:extLst>
          </p:cNvPr>
          <p:cNvSpPr txBox="1"/>
          <p:nvPr/>
        </p:nvSpPr>
        <p:spPr>
          <a:xfrm>
            <a:off x="10865493" y="5232133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Win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8C29604-8233-4D9B-B32E-8CFCDDE0DA2E}"/>
              </a:ext>
            </a:extLst>
          </p:cNvPr>
          <p:cNvSpPr txBox="1"/>
          <p:nvPr/>
        </p:nvSpPr>
        <p:spPr>
          <a:xfrm>
            <a:off x="10843051" y="486617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Lose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2B4D180-D453-4ABA-AE33-2E515DD3EE2E}"/>
              </a:ext>
            </a:extLst>
          </p:cNvPr>
          <p:cNvSpPr txBox="1"/>
          <p:nvPr/>
        </p:nvSpPr>
        <p:spPr>
          <a:xfrm>
            <a:off x="10830865" y="6344681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Lose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D6B015-3277-4AD0-B730-CEE2D8DF3D66}"/>
              </a:ext>
            </a:extLst>
          </p:cNvPr>
          <p:cNvSpPr txBox="1"/>
          <p:nvPr/>
        </p:nvSpPr>
        <p:spPr>
          <a:xfrm>
            <a:off x="483585" y="3851514"/>
            <a:ext cx="544668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James goes to an arcade.</a:t>
            </a: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He has one go on the Teddy Grabber</a:t>
            </a: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He has one go on the Penny Drop</a:t>
            </a: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The probability that he wins on the Teddy Grabber is 0.2</a:t>
            </a: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The probability that he wins on the Penny Drop is 0.3</a:t>
            </a: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  (a) Complete the tree diagram.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91126" y="1479223"/>
            <a:ext cx="5348819" cy="49120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159993" y="1424903"/>
            <a:ext cx="5601549" cy="49663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090386" y="1045037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Solve Problems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Notation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E83195-9E57-4941-B2EF-02A9136B6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567" y="1657350"/>
            <a:ext cx="4384548" cy="2609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C9CCCB-45F8-45B0-B7FB-07D810ECDDBC}"/>
              </a:ext>
            </a:extLst>
          </p:cNvPr>
          <p:cNvSpPr txBox="1"/>
          <p:nvPr/>
        </p:nvSpPr>
        <p:spPr>
          <a:xfrm>
            <a:off x="6783141" y="4419600"/>
            <a:ext cx="144783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P (A </a:t>
            </a:r>
            <a:r>
              <a:rPr lang="hy-AM" sz="2000" dirty="0">
                <a:solidFill>
                  <a:schemeClr val="bg2">
                    <a:lumMod val="25000"/>
                  </a:schemeClr>
                </a:solidFill>
              </a:rPr>
              <a:t>Ո</a:t>
            </a: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 B)</a:t>
            </a:r>
          </a:p>
          <a:p>
            <a:pPr marL="342900" indent="-342900">
              <a:buAutoNum type="arabicParenR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P (A U B)</a:t>
            </a:r>
          </a:p>
          <a:p>
            <a:pPr marL="342900" indent="-342900">
              <a:buAutoNum type="arabicParenR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AutoNum type="arabicParenR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P (A’)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57781E6-FA8B-427B-9F79-3727C20F21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386" y="1582105"/>
            <a:ext cx="4387639" cy="25241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F1B9BCB-6030-4EE2-8DF6-9C79E2F57A0A}"/>
              </a:ext>
            </a:extLst>
          </p:cNvPr>
          <p:cNvSpPr txBox="1"/>
          <p:nvPr/>
        </p:nvSpPr>
        <p:spPr>
          <a:xfrm>
            <a:off x="786132" y="3935248"/>
            <a:ext cx="511486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There are 80 students in Y11.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9 students study French and German 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35 students only study French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2 students do not study French or German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1) Work out how many students study German</a:t>
            </a:r>
            <a:r>
              <a:rPr lang="en-GB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SOLVING PROBLEMS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" y="1247774"/>
            <a:ext cx="10563225" cy="3810001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6987BF-B936-46EA-A54D-A7B0AFA61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7" y="1635834"/>
            <a:ext cx="4467225" cy="300474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6A48D5-1665-4CA2-9E36-7611E25AF17E}"/>
              </a:ext>
            </a:extLst>
          </p:cNvPr>
          <p:cNvSpPr txBox="1"/>
          <p:nvPr/>
        </p:nvSpPr>
        <p:spPr>
          <a:xfrm>
            <a:off x="5562599" y="2194657"/>
            <a:ext cx="5421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ξ = {1, 2, 3, 4, 5, 6, 7, 8, 9, 10, 11, 12, 13, 14, 15}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A = {Multiples of 3}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B = {Even numbers}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78489C-B918-4A5C-97C8-B52DE282DCF3}"/>
              </a:ext>
            </a:extLst>
          </p:cNvPr>
          <p:cNvSpPr txBox="1"/>
          <p:nvPr/>
        </p:nvSpPr>
        <p:spPr>
          <a:xfrm>
            <a:off x="1543050" y="5457826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(b) What is the probability of a multiple of 3 and an even number?</a:t>
            </a:r>
            <a:endParaRPr lang="en-GB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7CA71C-2156-4078-A20C-3E0E3CE0D95F}"/>
              </a:ext>
            </a:extLst>
          </p:cNvPr>
          <p:cNvSpPr txBox="1"/>
          <p:nvPr/>
        </p:nvSpPr>
        <p:spPr>
          <a:xfrm>
            <a:off x="5521959" y="393955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Both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Complete the Venn diagram</a:t>
            </a:r>
            <a:r>
              <a:rPr lang="en-GB" sz="1800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18" name="Rounded Rectangle 7">
            <a:extLst>
              <a:ext uri="{FF2B5EF4-FFF2-40B4-BE49-F238E27FC236}">
                <a16:creationId xmlns:a16="http://schemas.microsoft.com/office/drawing/2014/main" id="{675B344A-11D1-4DC5-8FF8-165C9EC19212}"/>
              </a:ext>
            </a:extLst>
          </p:cNvPr>
          <p:cNvSpPr/>
          <p:nvPr/>
        </p:nvSpPr>
        <p:spPr>
          <a:xfrm>
            <a:off x="761999" y="5318718"/>
            <a:ext cx="10563225" cy="976100"/>
          </a:xfrm>
          <a:prstGeom prst="roundRect">
            <a:avLst>
              <a:gd name="adj" fmla="val 15232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65D1D1-4027-4642-B0D6-9ECDDAADF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37" y="1637964"/>
            <a:ext cx="3171825" cy="21431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498A57-68D1-416F-886B-5E4AD0BE94CE}"/>
              </a:ext>
            </a:extLst>
          </p:cNvPr>
          <p:cNvSpPr txBox="1"/>
          <p:nvPr/>
        </p:nvSpPr>
        <p:spPr>
          <a:xfrm>
            <a:off x="758162" y="3856829"/>
            <a:ext cx="489082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In a group of 25 people, 3 people can speak 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fluently both French (F) and German (G). 18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can speak either neither of these languages. 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If two people can speak German but not 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French, find out how many can speak French 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but not German.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C418F4-0535-424C-80D4-2E6457C14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1941" y="1479275"/>
            <a:ext cx="3719515" cy="210466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8628B6C-8FEE-4549-BC8C-F8F61B1CC371}"/>
              </a:ext>
            </a:extLst>
          </p:cNvPr>
          <p:cNvSpPr txBox="1"/>
          <p:nvPr/>
        </p:nvSpPr>
        <p:spPr>
          <a:xfrm>
            <a:off x="6704901" y="3676492"/>
            <a:ext cx="439678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A gym runs a spinning and circuit class.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On Saturday 100 people visited the gym.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18 people attended the spinning class.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10 people attended both classes.</a:t>
            </a: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56 people did not attend either class.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Represent this on a Venn diagram.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260A28-E0CB-4A6E-B846-9CC51BE73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992" y="1285874"/>
            <a:ext cx="6926015" cy="5118679"/>
          </a:xfrm>
          <a:prstGeom prst="rect">
            <a:avLst/>
          </a:prstGeom>
        </p:spPr>
      </p:pic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274D418E-573A-446D-A9A1-D0E4C230CF4E}"/>
              </a:ext>
            </a:extLst>
          </p:cNvPr>
          <p:cNvSpPr/>
          <p:nvPr/>
        </p:nvSpPr>
        <p:spPr>
          <a:xfrm>
            <a:off x="762000" y="1247774"/>
            <a:ext cx="10563225" cy="5191125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C438F4-CDB0-4969-B515-382FAFE47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681" y="2041941"/>
            <a:ext cx="5663003" cy="32050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920B1A-09CD-472D-8D32-1DE0C27CB572}"/>
              </a:ext>
            </a:extLst>
          </p:cNvPr>
          <p:cNvSpPr txBox="1"/>
          <p:nvPr/>
        </p:nvSpPr>
        <p:spPr>
          <a:xfrm>
            <a:off x="7279640" y="2335352"/>
            <a:ext cx="135434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2">
                    <a:lumMod val="25000"/>
                  </a:schemeClr>
                </a:solidFill>
              </a:rPr>
              <a:t>P(A’) = </a:t>
            </a:r>
          </a:p>
          <a:p>
            <a:endParaRPr lang="en-GB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400" dirty="0">
                <a:solidFill>
                  <a:schemeClr val="bg2">
                    <a:lumMod val="25000"/>
                  </a:schemeClr>
                </a:solidFill>
              </a:rPr>
              <a:t>P(AUB) =</a:t>
            </a:r>
          </a:p>
          <a:p>
            <a:endParaRPr lang="en-GB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400" dirty="0">
                <a:solidFill>
                  <a:schemeClr val="bg2">
                    <a:lumMod val="25000"/>
                  </a:schemeClr>
                </a:solidFill>
              </a:rPr>
              <a:t>P(B) = </a:t>
            </a:r>
          </a:p>
          <a:p>
            <a:endParaRPr lang="en-GB" sz="2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sz="2400" dirty="0">
                <a:solidFill>
                  <a:schemeClr val="bg2">
                    <a:lumMod val="25000"/>
                  </a:schemeClr>
                </a:solidFill>
              </a:rPr>
              <a:t>P(A’</a:t>
            </a:r>
            <a:r>
              <a:rPr lang="hy-AM" sz="2400" dirty="0">
                <a:solidFill>
                  <a:schemeClr val="bg2">
                    <a:lumMod val="25000"/>
                  </a:schemeClr>
                </a:solidFill>
              </a:rPr>
              <a:t>Ո</a:t>
            </a:r>
            <a:r>
              <a:rPr lang="en-GB" sz="2400" dirty="0">
                <a:solidFill>
                  <a:schemeClr val="bg2">
                    <a:lumMod val="25000"/>
                  </a:schemeClr>
                </a:solidFill>
              </a:rPr>
              <a:t>B) =</a:t>
            </a:r>
          </a:p>
          <a:p>
            <a:endParaRPr lang="en-GB" sz="6000" dirty="0"/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58E633C1-89DE-4F53-B46A-7F461F795CE9}"/>
              </a:ext>
            </a:extLst>
          </p:cNvPr>
          <p:cNvSpPr/>
          <p:nvPr/>
        </p:nvSpPr>
        <p:spPr>
          <a:xfrm>
            <a:off x="762000" y="1247774"/>
            <a:ext cx="10563225" cy="5191125"/>
          </a:xfrm>
          <a:prstGeom prst="roundRect">
            <a:avLst>
              <a:gd name="adj" fmla="val 15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905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283922" y="0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2" y="1386037"/>
            <a:ext cx="5363904" cy="503508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19826" y="1386722"/>
            <a:ext cx="5330505" cy="50343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E069DD-7E07-4E79-8FD3-23F6A665C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604" y="1436837"/>
            <a:ext cx="4040418" cy="23720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085FDA4-327A-4556-9F6A-F916BC621A8C}"/>
                  </a:ext>
                </a:extLst>
              </p:cNvPr>
              <p:cNvSpPr txBox="1"/>
              <p:nvPr/>
            </p:nvSpPr>
            <p:spPr>
              <a:xfrm>
                <a:off x="1321705" y="3807760"/>
                <a:ext cx="4437112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solidFill>
                      <a:schemeClr val="bg2">
                        <a:lumMod val="25000"/>
                      </a:schemeClr>
                    </a:solidFill>
                  </a:rPr>
                  <a:t>Write down the numbers that are in set:</a:t>
                </a:r>
              </a:p>
              <a:p>
                <a:endParaRPr lang="en-GB" sz="2000" dirty="0">
                  <a:solidFill>
                    <a:schemeClr val="bg2">
                      <a:lumMod val="25000"/>
                    </a:schemeClr>
                  </a:solidFill>
                </a:endParaRPr>
              </a:p>
              <a:p>
                <a:r>
                  <a:rPr lang="en-GB" sz="2000" dirty="0">
                    <a:solidFill>
                      <a:schemeClr val="bg2">
                        <a:lumMod val="25000"/>
                      </a:schemeClr>
                    </a:solidFill>
                  </a:rPr>
                  <a:t>(a) A</a:t>
                </a:r>
              </a:p>
              <a:p>
                <a:pPr marL="457200" indent="-457200">
                  <a:buAutoNum type="alphaLcParenBoth"/>
                </a:pPr>
                <a:endParaRPr lang="en-GB" sz="2000" dirty="0">
                  <a:solidFill>
                    <a:schemeClr val="bg2">
                      <a:lumMod val="25000"/>
                    </a:schemeClr>
                  </a:solidFill>
                </a:endParaRPr>
              </a:p>
              <a:p>
                <a:r>
                  <a:rPr lang="en-GB" sz="2000" dirty="0">
                    <a:solidFill>
                      <a:schemeClr val="bg2">
                        <a:lumMod val="25000"/>
                      </a:schemeClr>
                    </a:solidFill>
                  </a:rPr>
                  <a:t>(b) A </a:t>
                </a:r>
                <a14:m>
                  <m:oMath xmlns:m="http://schemas.openxmlformats.org/officeDocument/2006/math">
                    <m:r>
                      <a:rPr lang="en-GB" sz="2000" i="1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n-GB" sz="2000" dirty="0">
                    <a:solidFill>
                      <a:schemeClr val="bg2">
                        <a:lumMod val="25000"/>
                      </a:schemeClr>
                    </a:solidFill>
                  </a:rPr>
                  <a:t> B</a:t>
                </a:r>
              </a:p>
              <a:p>
                <a:pPr marL="457200" indent="-457200">
                  <a:buAutoNum type="alphaLcParenBoth"/>
                </a:pPr>
                <a:endParaRPr lang="en-GB" sz="2000" dirty="0">
                  <a:solidFill>
                    <a:schemeClr val="bg2">
                      <a:lumMod val="25000"/>
                    </a:schemeClr>
                  </a:solidFill>
                </a:endParaRPr>
              </a:p>
              <a:p>
                <a:r>
                  <a:rPr lang="en-GB" sz="2000" dirty="0">
                    <a:solidFill>
                      <a:schemeClr val="bg2">
                        <a:lumMod val="25000"/>
                      </a:schemeClr>
                    </a:solidFill>
                  </a:rPr>
                  <a:t>(c) B’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085FDA4-327A-4556-9F6A-F916BC621A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1705" y="3807760"/>
                <a:ext cx="4437112" cy="2246769"/>
              </a:xfrm>
              <a:prstGeom prst="rect">
                <a:avLst/>
              </a:prstGeom>
              <a:blipFill>
                <a:blip r:embed="rId3"/>
                <a:stretch>
                  <a:fillRect l="-1511" t="-1630" b="-40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E3CEB4D3-C4CE-4F88-B60A-F826DE08CF5D}"/>
              </a:ext>
            </a:extLst>
          </p:cNvPr>
          <p:cNvSpPr txBox="1"/>
          <p:nvPr/>
        </p:nvSpPr>
        <p:spPr>
          <a:xfrm>
            <a:off x="7141845" y="3808880"/>
            <a:ext cx="60960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A number is chosen at random.</a:t>
            </a:r>
          </a:p>
          <a:p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buAutoNum type="alphaLcParenBoth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Write down P (D)</a:t>
            </a:r>
          </a:p>
          <a:p>
            <a:pPr marL="457200" indent="-457200">
              <a:buAutoNum type="alphaLcParenBoth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buAutoNum type="alphaLcParenBoth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Write down P (C U D)</a:t>
            </a:r>
          </a:p>
          <a:p>
            <a:pPr marL="457200" indent="-457200">
              <a:buAutoNum type="alphaLcParenBoth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buAutoNum type="alphaLcParenBoth"/>
            </a:pPr>
            <a:r>
              <a:rPr lang="en-GB" sz="2000" dirty="0">
                <a:solidFill>
                  <a:schemeClr val="bg2">
                    <a:lumMod val="25000"/>
                  </a:schemeClr>
                </a:solidFill>
              </a:rPr>
              <a:t>Write down P (C’)</a:t>
            </a:r>
          </a:p>
          <a:p>
            <a:pPr marL="457200" indent="-457200">
              <a:buAutoNum type="alphaLcParenBoth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buAutoNum type="alphaLcParenBoth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indent="-457200">
              <a:buAutoNum type="alphaLcParenBoth"/>
            </a:pP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AC6F5DE-7C9F-4455-BD1B-BDD531D0D8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1500" y="1503289"/>
            <a:ext cx="3990896" cy="230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F8AE68C-DCB2-402E-B2C3-9ACFF97EC414}"/>
              </a:ext>
            </a:extLst>
          </p:cNvPr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Specimen X Paper 2</a:t>
            </a:r>
          </a:p>
        </p:txBody>
      </p:sp>
      <p:pic>
        <p:nvPicPr>
          <p:cNvPr id="14" name="Picture 2" descr="Image result for calculator symbols">
            <a:extLst>
              <a:ext uri="{FF2B5EF4-FFF2-40B4-BE49-F238E27FC236}">
                <a16:creationId xmlns:a16="http://schemas.microsoft.com/office/drawing/2014/main" id="{1F42A286-624E-473B-AD9A-C0363D5231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calculator symbols">
            <a:extLst>
              <a:ext uri="{FF2B5EF4-FFF2-40B4-BE49-F238E27FC236}">
                <a16:creationId xmlns:a16="http://schemas.microsoft.com/office/drawing/2014/main" id="{A93B8C3E-A668-480A-AAF7-A77A73E219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122DE7-485C-4487-80A8-B12779CDF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563" y="863653"/>
            <a:ext cx="4457700" cy="28765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2117C0-F79E-48C0-8C4E-AC3F1DD21FC6}"/>
              </a:ext>
            </a:extLst>
          </p:cNvPr>
          <p:cNvSpPr txBox="1"/>
          <p:nvPr/>
        </p:nvSpPr>
        <p:spPr>
          <a:xfrm>
            <a:off x="7212758" y="1563264"/>
            <a:ext cx="36086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ξ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= {1, 2, 3, 4, 5, 6, 7, 8, 9, 10, 11, 12}</a:t>
            </a: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S = Square numbers</a:t>
            </a: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E = Even numbers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CA7558-AE37-4F6A-A907-838B923A4555}"/>
              </a:ext>
            </a:extLst>
          </p:cNvPr>
          <p:cNvSpPr txBox="1"/>
          <p:nvPr/>
        </p:nvSpPr>
        <p:spPr>
          <a:xfrm>
            <a:off x="2283113" y="4261471"/>
            <a:ext cx="5679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(a) Complete the Venn diagram.		</a:t>
            </a:r>
            <a:r>
              <a:rPr lang="en-GB" b="1" dirty="0">
                <a:solidFill>
                  <a:schemeClr val="bg2">
                    <a:lumMod val="25000"/>
                  </a:schemeClr>
                </a:solidFill>
              </a:rPr>
              <a:t>(3 marks)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9B1C98-EBEE-4E13-9851-0835167A0527}"/>
              </a:ext>
            </a:extLst>
          </p:cNvPr>
          <p:cNvSpPr txBox="1"/>
          <p:nvPr/>
        </p:nvSpPr>
        <p:spPr>
          <a:xfrm flipH="1">
            <a:off x="2283113" y="5251517"/>
            <a:ext cx="9127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(b) One of the numbers is chosen at random.</a:t>
            </a: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     Write down P (S </a:t>
            </a:r>
            <a:r>
              <a:rPr lang="hy-AM" dirty="0">
                <a:solidFill>
                  <a:schemeClr val="bg2">
                    <a:lumMod val="25000"/>
                  </a:schemeClr>
                </a:solidFill>
              </a:rPr>
              <a:t>Ո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E)			</a:t>
            </a:r>
            <a:r>
              <a:rPr lang="en-GB" b="1" dirty="0">
                <a:solidFill>
                  <a:schemeClr val="bg2">
                    <a:lumMod val="25000"/>
                  </a:schemeClr>
                </a:solidFill>
              </a:rPr>
              <a:t>(1 mark)</a:t>
            </a:r>
            <a:r>
              <a:rPr lang="en-GB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n-GB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062258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F8AE68C-DCB2-402E-B2C3-9ACFF97EC414}"/>
              </a:ext>
            </a:extLst>
          </p:cNvPr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Specimen 2   Paper 1</a:t>
            </a:r>
          </a:p>
        </p:txBody>
      </p:sp>
      <p:pic>
        <p:nvPicPr>
          <p:cNvPr id="14" name="Picture 2" descr="Image result for calculator symbols">
            <a:extLst>
              <a:ext uri="{FF2B5EF4-FFF2-40B4-BE49-F238E27FC236}">
                <a16:creationId xmlns:a16="http://schemas.microsoft.com/office/drawing/2014/main" id="{1F42A286-624E-473B-AD9A-C0363D5231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CA92444-26BA-4341-B5CA-53245B0B7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8838" y="618714"/>
            <a:ext cx="4934324" cy="31064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3AC7CB-ACFC-42F4-99EC-783C20037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3563" y="3725193"/>
            <a:ext cx="5457881" cy="7308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EFD504-4BF4-4434-8EFF-9D198B4F1BE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-29" r="30660" b="48091"/>
          <a:stretch/>
        </p:blipFill>
        <p:spPr>
          <a:xfrm>
            <a:off x="2073563" y="4456054"/>
            <a:ext cx="5457881" cy="3002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8768FDD-8536-4E58-A4F3-2B39093D3A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9463" y="4417696"/>
            <a:ext cx="867840" cy="3752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BEAAED5-AEC7-4154-A655-7D06DF04AB9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48181"/>
          <a:stretch/>
        </p:blipFill>
        <p:spPr>
          <a:xfrm>
            <a:off x="2073562" y="4792978"/>
            <a:ext cx="4124037" cy="18567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554E176-3CF9-4C81-9627-E38764BDE0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3684" y="5818516"/>
            <a:ext cx="1095859" cy="3418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254227F-5435-496C-8122-DB7B7072307D}"/>
              </a:ext>
            </a:extLst>
          </p:cNvPr>
          <p:cNvCxnSpPr/>
          <p:nvPr/>
        </p:nvCxnSpPr>
        <p:spPr>
          <a:xfrm flipH="1">
            <a:off x="332509" y="721121"/>
            <a:ext cx="998142" cy="96873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840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C067145-92CE-46DB-BA86-5BD806E254F9}"/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499</Words>
  <Application>Microsoft Office PowerPoint</Application>
  <PresentationFormat>Widescreen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Cambria Math</vt:lpstr>
      <vt:lpstr>Office Theme</vt:lpstr>
      <vt:lpstr>Venn Diagrams</vt:lpstr>
      <vt:lpstr>PowerPoint Presentation</vt:lpstr>
      <vt:lpstr>SOLVING PROBLEMS</vt:lpstr>
      <vt:lpstr>Your turn…</vt:lpstr>
      <vt:lpstr>NOTATION</vt:lpstr>
      <vt:lpstr>NOTATION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Arran Ashmore</cp:lastModifiedBy>
  <cp:revision>17</cp:revision>
  <dcterms:created xsi:type="dcterms:W3CDTF">2021-04-21T08:57:39Z</dcterms:created>
  <dcterms:modified xsi:type="dcterms:W3CDTF">2021-08-25T11:40:27Z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