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95" r:id="rId5"/>
    <p:sldId id="294" r:id="rId6"/>
    <p:sldId id="296" r:id="rId7"/>
    <p:sldId id="297" r:id="rId8"/>
    <p:sldId id="284" r:id="rId9"/>
    <p:sldId id="289" r:id="rId10"/>
    <p:sldId id="268" r:id="rId11"/>
    <p:sldId id="291" r:id="rId12"/>
    <p:sldId id="292" r:id="rId13"/>
    <p:sldId id="293" r:id="rId14"/>
    <p:sldId id="298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bie Rice" initials="DR" lastIdx="1" clrIdx="0">
    <p:extLst>
      <p:ext uri="{19B8F6BF-5375-455C-9EA6-DF929625EA0E}">
        <p15:presenceInfo xmlns:p15="http://schemas.microsoft.com/office/powerpoint/2012/main" userId="S-1-5-21-1464615054-300708679-2342288004-70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49"/>
    <a:srgbClr val="8BF52B"/>
    <a:srgbClr val="FC3EEA"/>
    <a:srgbClr val="00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CCE89-3C8D-4519-9AFE-A39ACDD147A3}" v="103" dt="2021-05-09T09:35:08.2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colm Cooke" userId="629abd82-4003-4907-b151-625ed5717e62" providerId="ADAL" clId="{069CCE89-3C8D-4519-9AFE-A39ACDD147A3}"/>
    <pc:docChg chg="modSld">
      <pc:chgData name="Malcolm Cooke" userId="629abd82-4003-4907-b151-625ed5717e62" providerId="ADAL" clId="{069CCE89-3C8D-4519-9AFE-A39ACDD147A3}" dt="2021-05-09T09:36:02.719" v="143" actId="20577"/>
      <pc:docMkLst>
        <pc:docMk/>
      </pc:docMkLst>
      <pc:sldChg chg="modSp mod">
        <pc:chgData name="Malcolm Cooke" userId="629abd82-4003-4907-b151-625ed5717e62" providerId="ADAL" clId="{069CCE89-3C8D-4519-9AFE-A39ACDD147A3}" dt="2021-05-09T09:36:02.719" v="143" actId="20577"/>
        <pc:sldMkLst>
          <pc:docMk/>
          <pc:sldMk cId="4240238025" sldId="268"/>
        </pc:sldMkLst>
        <pc:spChg chg="mod">
          <ac:chgData name="Malcolm Cooke" userId="629abd82-4003-4907-b151-625ed5717e62" providerId="ADAL" clId="{069CCE89-3C8D-4519-9AFE-A39ACDD147A3}" dt="2021-05-09T09:35:43.937" v="124" actId="20577"/>
          <ac:spMkLst>
            <pc:docMk/>
            <pc:sldMk cId="4240238025" sldId="268"/>
            <ac:spMk id="9" creationId="{00000000-0000-0000-0000-000000000000}"/>
          </ac:spMkLst>
        </pc:spChg>
        <pc:spChg chg="mod">
          <ac:chgData name="Malcolm Cooke" userId="629abd82-4003-4907-b151-625ed5717e62" providerId="ADAL" clId="{069CCE89-3C8D-4519-9AFE-A39ACDD147A3}" dt="2021-05-09T09:36:02.719" v="143" actId="20577"/>
          <ac:spMkLst>
            <pc:docMk/>
            <pc:sldMk cId="4240238025" sldId="268"/>
            <ac:spMk id="14" creationId="{00000000-0000-0000-0000-000000000000}"/>
          </ac:spMkLst>
        </pc:spChg>
      </pc:sldChg>
      <pc:sldChg chg="modSp">
        <pc:chgData name="Malcolm Cooke" userId="629abd82-4003-4907-b151-625ed5717e62" providerId="ADAL" clId="{069CCE89-3C8D-4519-9AFE-A39ACDD147A3}" dt="2021-05-09T09:35:08.279" v="103" actId="20577"/>
        <pc:sldMkLst>
          <pc:docMk/>
          <pc:sldMk cId="2277081716" sldId="284"/>
        </pc:sldMkLst>
        <pc:spChg chg="mod">
          <ac:chgData name="Malcolm Cooke" userId="629abd82-4003-4907-b151-625ed5717e62" providerId="ADAL" clId="{069CCE89-3C8D-4519-9AFE-A39ACDD147A3}" dt="2021-05-09T09:35:08.279" v="103" actId="20577"/>
          <ac:spMkLst>
            <pc:docMk/>
            <pc:sldMk cId="2277081716" sldId="284"/>
            <ac:spMk id="23" creationId="{00000000-0000-0000-0000-000000000000}"/>
          </ac:spMkLst>
        </pc:spChg>
      </pc:sldChg>
      <pc:sldChg chg="modSp mod">
        <pc:chgData name="Malcolm Cooke" userId="629abd82-4003-4907-b151-625ed5717e62" providerId="ADAL" clId="{069CCE89-3C8D-4519-9AFE-A39ACDD147A3}" dt="2021-05-09T09:35:18.036" v="106" actId="20577"/>
        <pc:sldMkLst>
          <pc:docMk/>
          <pc:sldMk cId="1637914540" sldId="289"/>
        </pc:sldMkLst>
        <pc:spChg chg="mod">
          <ac:chgData name="Malcolm Cooke" userId="629abd82-4003-4907-b151-625ed5717e62" providerId="ADAL" clId="{069CCE89-3C8D-4519-9AFE-A39ACDD147A3}" dt="2021-05-09T09:35:18.036" v="106" actId="20577"/>
          <ac:spMkLst>
            <pc:docMk/>
            <pc:sldMk cId="1637914540" sldId="289"/>
            <ac:spMk id="14" creationId="{00000000-0000-0000-0000-000000000000}"/>
          </ac:spMkLst>
        </pc:spChg>
      </pc:sldChg>
      <pc:sldChg chg="modSp mod">
        <pc:chgData name="Malcolm Cooke" userId="629abd82-4003-4907-b151-625ed5717e62" providerId="ADAL" clId="{069CCE89-3C8D-4519-9AFE-A39ACDD147A3}" dt="2021-05-09T09:33:39.548" v="80" actId="20577"/>
        <pc:sldMkLst>
          <pc:docMk/>
          <pc:sldMk cId="4198300322" sldId="296"/>
        </pc:sldMkLst>
        <pc:spChg chg="mod">
          <ac:chgData name="Malcolm Cooke" userId="629abd82-4003-4907-b151-625ed5717e62" providerId="ADAL" clId="{069CCE89-3C8D-4519-9AFE-A39ACDD147A3}" dt="2021-05-09T09:33:39.548" v="80" actId="20577"/>
          <ac:spMkLst>
            <pc:docMk/>
            <pc:sldMk cId="4198300322" sldId="296"/>
            <ac:spMk id="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60178-508A-41CF-BB20-119BE796754B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05ED4-D533-4EC0-82DB-01D438B34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67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96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1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9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59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9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8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8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39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0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08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4393-8278-460D-86F8-8C671815E16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EB36-BDBE-4EC4-8CC6-BD162EF01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1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1926"/>
            <a:ext cx="2505364" cy="918730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947646" y="951173"/>
            <a:ext cx="113072" cy="5352523"/>
          </a:xfrm>
          <a:prstGeom prst="line">
            <a:avLst/>
          </a:prstGeom>
          <a:ln w="3175">
            <a:solidFill>
              <a:srgbClr val="00D6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43345" y="886691"/>
            <a:ext cx="505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48681" y="1097993"/>
            <a:ext cx="39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9189" y="886691"/>
            <a:ext cx="37532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dirty="0"/>
              <a:t>What is 10% of £30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  <a:p>
            <a:r>
              <a:rPr lang="en-GB" dirty="0"/>
              <a:t>b)    What is 5% of £30.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 startAt="3"/>
            </a:pPr>
            <a:r>
              <a:rPr lang="en-GB" dirty="0"/>
              <a:t>What is 15% of £30</a:t>
            </a:r>
          </a:p>
          <a:p>
            <a:endParaRPr lang="en-GB" dirty="0"/>
          </a:p>
          <a:p>
            <a:pPr marL="342900" indent="-342900">
              <a:buAutoNum type="alphaLcParenR" startAt="3"/>
            </a:pPr>
            <a:endParaRPr lang="en-GB" dirty="0"/>
          </a:p>
          <a:p>
            <a:r>
              <a:rPr lang="en-GB" dirty="0"/>
              <a:t>d)    What is 95% of £30.</a:t>
            </a:r>
          </a:p>
          <a:p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6148955" y="3283103"/>
            <a:ext cx="533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92488" y="3835625"/>
            <a:ext cx="5468230" cy="6911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484" y="951173"/>
            <a:ext cx="2444876" cy="61598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82356" y="1978245"/>
            <a:ext cx="4307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230 people paid entrance.</a:t>
            </a:r>
          </a:p>
          <a:p>
            <a:endParaRPr lang="en-GB" dirty="0"/>
          </a:p>
          <a:p>
            <a:r>
              <a:rPr lang="en-GB" dirty="0"/>
              <a:t>How much money is that in total?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6010633" y="3099465"/>
            <a:ext cx="5414819" cy="787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25753" y="4080270"/>
            <a:ext cx="533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03272" y="4080270"/>
            <a:ext cx="4777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50 as a product of primes.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5788" y="809204"/>
            <a:ext cx="11270100" cy="5494492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540231" y="3312665"/>
            <a:ext cx="474660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Candles normally cost £6 each.</a:t>
            </a:r>
          </a:p>
          <a:p>
            <a:endParaRPr lang="en-GB" dirty="0"/>
          </a:p>
          <a:p>
            <a:r>
              <a:rPr lang="en-GB" dirty="0"/>
              <a:t>Two websites have special offers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Laura wants to buy 30 candles.</a:t>
            </a:r>
          </a:p>
          <a:p>
            <a:r>
              <a:rPr lang="en-GB" dirty="0"/>
              <a:t>Which website should Laura use?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179" y="4299713"/>
            <a:ext cx="4019026" cy="84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244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124164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411" y="1371111"/>
            <a:ext cx="105396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Jenny goes swimming at the fitness centre to burn calories.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She uses this formula to work out how many lengths of the pool she needs to swim.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1473" y="5030745"/>
            <a:ext cx="105396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Jenny wants to burn 350 calories.</a:t>
            </a:r>
          </a:p>
          <a:p>
            <a:r>
              <a:rPr lang="en-GB" sz="2800" dirty="0">
                <a:latin typeface="+mj-lt"/>
              </a:rPr>
              <a:t>Jenny thinks she needs to swim 65 lengths to burn 350 calories.</a:t>
            </a:r>
          </a:p>
          <a:p>
            <a:r>
              <a:rPr lang="en-GB" sz="2800" dirty="0">
                <a:latin typeface="+mj-lt"/>
              </a:rPr>
              <a:t>Is she correct?                                                                                                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(3)</a:t>
            </a:r>
            <a:endParaRPr lang="en-GB" sz="2800" dirty="0">
              <a:latin typeface="+mj-lt"/>
            </a:endParaRP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9411" y="3285567"/>
            <a:ext cx="24865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 =     </a:t>
            </a:r>
            <a:r>
              <a:rPr lang="en-GB" sz="2800" u="sng" dirty="0"/>
              <a:t>c x 64</a:t>
            </a:r>
          </a:p>
          <a:p>
            <a:r>
              <a:rPr lang="en-GB" sz="2800" dirty="0"/>
              <a:t>           300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30842" y="3204049"/>
            <a:ext cx="39303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 = lengths to swim</a:t>
            </a:r>
          </a:p>
          <a:p>
            <a:r>
              <a:rPr lang="en-GB" sz="2800" dirty="0"/>
              <a:t>c = calories to burn</a:t>
            </a: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616C7F99-B6C1-43A0-AB7F-9E296D9E5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161" y="2907621"/>
            <a:ext cx="3970966" cy="2157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978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6435" y="184848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614412" y="1123234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63" y="2802427"/>
            <a:ext cx="8478708" cy="80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43527" y="1184559"/>
            <a:ext cx="10123412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Ged is a decorator.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He is going to put wallpaper on the walls in the living room for Liz.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Ged uses this rule to work out how many rolls of wallpaper he needs.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54362" y="3920605"/>
            <a:ext cx="10127673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Ged knows the perimeter of the room is 1800 cm.  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He works out he will need 11 rolls of wallpaper.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 Is Ged correct?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Show why you think this.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1" i="0" u="none" strike="noStrike" cap="none" normalizeH="0" baseline="0" dirty="0">
                <a:ln>
                  <a:noFill/>
                </a:ln>
                <a:solidFill>
                  <a:srgbClr val="A8AAAD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(3)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16D16E-891E-4162-8EF5-359E42E6E6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2432" y="2696163"/>
            <a:ext cx="2500105" cy="2233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848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96879" y="1370926"/>
            <a:ext cx="7709355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Marta works at the beach office. </a:t>
            </a:r>
            <a:b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</a:b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She needs to buy a new surfboard for the lifeguards.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The surfboard must be 6 feet in length.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alibri Light" panose="020F0302020204030204" pitchFamily="34" charset="0"/>
              </a:rPr>
              <a:t>Marta uses this formula to convert feet into metres.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2800" dirty="0">
              <a:latin typeface="+mj-lt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307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217" y="3343013"/>
            <a:ext cx="8075878" cy="1136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68217" y="4826821"/>
            <a:ext cx="1011381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What is 6 feet in metres? </a:t>
            </a:r>
            <a:b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</a:br>
            <a:r>
              <a:rPr kumimoji="0" lang="en-GB" altLang="en-US" sz="2800" b="1" i="0" u="none" strike="noStrike" cap="none" normalizeH="0" baseline="0" dirty="0">
                <a:ln>
                  <a:noFill/>
                </a:ln>
                <a:solidFill>
                  <a:srgbClr val="A8AAAD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                                                                                                                      (4)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18" name="Picture 2" descr="Rescue Boards">
            <a:extLst>
              <a:ext uri="{FF2B5EF4-FFF2-40B4-BE49-F238E27FC236}">
                <a16:creationId xmlns:a16="http://schemas.microsoft.com/office/drawing/2014/main" id="{916A6566-F854-4D32-A810-4CE6C01415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526"/>
          <a:stretch/>
        </p:blipFill>
        <p:spPr bwMode="auto">
          <a:xfrm>
            <a:off x="5075926" y="4641827"/>
            <a:ext cx="3868169" cy="2126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18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Formula</a:t>
            </a:r>
          </a:p>
        </p:txBody>
      </p:sp>
      <p:sp>
        <p:nvSpPr>
          <p:cNvPr id="6" name="Rectangle 5"/>
          <p:cNvSpPr/>
          <p:nvPr/>
        </p:nvSpPr>
        <p:spPr>
          <a:xfrm>
            <a:off x="678872" y="1366312"/>
            <a:ext cx="10834255" cy="210589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63599" y="2136991"/>
            <a:ext cx="10492509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- To be able use simple formulae expressed in words for a one or two-step operation. 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92727" y="4350327"/>
            <a:ext cx="4426649" cy="226290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757382" y="4017817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2727" y="4699973"/>
            <a:ext cx="43645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800" dirty="0"/>
              <a:t>Find </a:t>
            </a:r>
            <a:r>
              <a:rPr lang="en-GB" sz="2800" u="sng" dirty="0"/>
              <a:t>2 </a:t>
            </a:r>
            <a:r>
              <a:rPr lang="en-GB" sz="2800" dirty="0"/>
              <a:t>of 84 miles.</a:t>
            </a:r>
          </a:p>
          <a:p>
            <a:r>
              <a:rPr lang="en-GB" sz="2800" dirty="0"/>
              <a:t>             7</a:t>
            </a:r>
          </a:p>
          <a:p>
            <a:endParaRPr lang="en-GB" sz="2800" dirty="0"/>
          </a:p>
        </p:txBody>
      </p:sp>
      <p:sp>
        <p:nvSpPr>
          <p:cNvPr id="10" name="Rectangle 9"/>
          <p:cNvSpPr/>
          <p:nvPr/>
        </p:nvSpPr>
        <p:spPr>
          <a:xfrm>
            <a:off x="5119376" y="4350326"/>
            <a:ext cx="6536915" cy="2262909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294020" y="4097551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4020" y="4699973"/>
            <a:ext cx="67683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800" dirty="0"/>
              <a:t>Put the following fractions in order.</a:t>
            </a:r>
          </a:p>
          <a:p>
            <a:r>
              <a:rPr lang="en-GB" sz="2800" dirty="0"/>
              <a:t>Small to large.</a:t>
            </a:r>
          </a:p>
          <a:p>
            <a:r>
              <a:rPr lang="en-GB" sz="2800" dirty="0"/>
              <a:t>  </a:t>
            </a:r>
            <a:r>
              <a:rPr lang="en-GB" sz="2800" u="sng" dirty="0"/>
              <a:t>7</a:t>
            </a:r>
            <a:r>
              <a:rPr lang="en-GB" sz="2800" dirty="0"/>
              <a:t>        </a:t>
            </a:r>
            <a:r>
              <a:rPr lang="en-GB" sz="2800" u="sng" dirty="0"/>
              <a:t>2</a:t>
            </a:r>
            <a:r>
              <a:rPr lang="en-GB" sz="2800" dirty="0"/>
              <a:t>         </a:t>
            </a:r>
            <a:r>
              <a:rPr lang="en-GB" sz="2800" u="sng" dirty="0"/>
              <a:t>3</a:t>
            </a:r>
            <a:r>
              <a:rPr lang="en-GB" sz="2800" dirty="0"/>
              <a:t>         </a:t>
            </a:r>
            <a:r>
              <a:rPr lang="en-GB" sz="2800" u="sng" dirty="0"/>
              <a:t>1</a:t>
            </a:r>
          </a:p>
          <a:p>
            <a:r>
              <a:rPr lang="en-GB" sz="2800" dirty="0"/>
              <a:t>  5        9         6         7</a:t>
            </a:r>
          </a:p>
        </p:txBody>
      </p:sp>
    </p:spTree>
    <p:extLst>
      <p:ext uri="{BB962C8B-B14F-4D97-AF65-F5344CB8AC3E}">
        <p14:creationId xmlns:p14="http://schemas.microsoft.com/office/powerpoint/2010/main" val="1267118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884747" y="0"/>
            <a:ext cx="10748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>
                <a:latin typeface="+mj-lt"/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84747" y="1182740"/>
                <a:ext cx="786063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Formula for the volume of sand: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Volume of sand =  </a:t>
                </a:r>
                <a14:m>
                  <m:oMath xmlns:m="http://schemas.openxmlformats.org/officeDocument/2006/math">
                    <m:r>
                      <a:rPr lang="en-GB" sz="2800" b="0" i="1" u="sng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GB" sz="2800" b="0" i="1" u="sng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2800" b="0" i="1" u="sng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2800" b="0" u="sng" dirty="0">
                  <a:ea typeface="Cambria Math" panose="02040503050406030204" pitchFamily="18" charset="0"/>
                </a:endParaRPr>
              </a:p>
              <a:p>
                <a:r>
                  <a:rPr lang="en-GB" sz="2800" dirty="0"/>
                  <a:t>                                   12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747" y="1182740"/>
                <a:ext cx="7860632" cy="1815882"/>
              </a:xfrm>
              <a:prstGeom prst="rect">
                <a:avLst/>
              </a:prstGeom>
              <a:blipFill>
                <a:blip r:embed="rId2"/>
                <a:stretch>
                  <a:fillRect l="-1550" t="-3020" b="-87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884746" y="3596587"/>
                <a:ext cx="10266729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+mj-lt"/>
                  </a:rPr>
                  <a:t>You are given the additional information:</a:t>
                </a:r>
              </a:p>
              <a:p>
                <a:endParaRPr lang="en-GB" sz="2800" dirty="0">
                  <a:latin typeface="+mj-lt"/>
                </a:endParaRPr>
              </a:p>
              <a:p>
                <a:r>
                  <a:rPr lang="en-GB" sz="2800" dirty="0">
                    <a:latin typeface="+mj-lt"/>
                  </a:rPr>
                  <a:t>Use 3.14 =</a:t>
                </a:r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3200" i="1" dirty="0">
                    <a:latin typeface="+mj-lt"/>
                    <a:ea typeface="Cambria Math" panose="02040503050406030204" pitchFamily="18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en-GB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sz="3200" dirty="0">
                    <a:latin typeface="+mj-lt"/>
                  </a:rPr>
                  <a:t>= 1.5m                     Find V   the volume of sand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746" y="3596587"/>
                <a:ext cx="10266729" cy="1938992"/>
              </a:xfrm>
              <a:prstGeom prst="rect">
                <a:avLst/>
              </a:prstGeom>
              <a:blipFill>
                <a:blip r:embed="rId3"/>
                <a:stretch>
                  <a:fillRect l="-1188" t="-3145" b="-97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591127" y="979055"/>
            <a:ext cx="11074400" cy="527396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9A1630E-78CC-4D11-B33D-757B68910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720" y="1182740"/>
            <a:ext cx="3097533" cy="195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830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850232" y="17695"/>
            <a:ext cx="10748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>
                <a:latin typeface="+mj-lt"/>
              </a:rPr>
              <a:t>Practice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03158" y="1026695"/>
            <a:ext cx="88873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Sally has driven 1,457 miles this year. On average her car does 56.5 miles per gallon.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1203159" y="2069425"/>
            <a:ext cx="9657348" cy="19475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dirty="0">
                <a:latin typeface="+mj-lt"/>
              </a:rPr>
              <a:t>  f= </a:t>
            </a:r>
            <a:r>
              <a:rPr lang="en-GB" sz="2800" u="sng" dirty="0">
                <a:latin typeface="+mj-lt"/>
              </a:rPr>
              <a:t>d x 4.5 </a:t>
            </a:r>
            <a:endParaRPr lang="en-GB" sz="2800" dirty="0">
              <a:latin typeface="+mj-lt"/>
            </a:endParaRPr>
          </a:p>
          <a:p>
            <a:r>
              <a:rPr lang="en-GB" sz="2800" dirty="0">
                <a:latin typeface="+mj-lt"/>
              </a:rPr>
              <a:t>            r</a:t>
            </a:r>
          </a:p>
        </p:txBody>
      </p:sp>
      <p:sp>
        <p:nvSpPr>
          <p:cNvPr id="7" name="Rectangle 6"/>
          <p:cNvSpPr/>
          <p:nvPr/>
        </p:nvSpPr>
        <p:spPr>
          <a:xfrm>
            <a:off x="4010528" y="1980802"/>
            <a:ext cx="6849979" cy="19475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dirty="0">
                <a:latin typeface="+mj-lt"/>
              </a:rPr>
              <a:t>f is the number of litres of fuel used</a:t>
            </a:r>
          </a:p>
          <a:p>
            <a:r>
              <a:rPr lang="en-GB" sz="2800" dirty="0">
                <a:latin typeface="+mj-lt"/>
              </a:rPr>
              <a:t>d is the number of miles driven in a year</a:t>
            </a:r>
          </a:p>
          <a:p>
            <a:r>
              <a:rPr lang="en-GB" sz="2800" dirty="0">
                <a:latin typeface="+mj-lt"/>
              </a:rPr>
              <a:t>r is miles per gallon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03158" y="3694277"/>
            <a:ext cx="88873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She wants to know how much it has cost her to drive her car this year, so first she has to find the amount of fuel she has used.</a:t>
            </a:r>
          </a:p>
          <a:p>
            <a:r>
              <a:rPr lang="en-GB" sz="2800" dirty="0">
                <a:latin typeface="+mj-lt"/>
              </a:rPr>
              <a:t>She uses this formula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03158" y="5510861"/>
            <a:ext cx="92242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Fuel is 143.8p per litre. How much has she spent on fuel this year?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2736" y="779723"/>
            <a:ext cx="10391882" cy="5685245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73C7F3B-C666-403A-935D-A588A5A1F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876" y="1196406"/>
            <a:ext cx="2276798" cy="126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90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0022" y="1080655"/>
            <a:ext cx="10507578" cy="4992885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156818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Function machines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8359" y="1218704"/>
            <a:ext cx="10074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Sometimes, instead of a formula to follow you are given a function machine. This is easer than a formula as it gives you the order.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8358" y="2293819"/>
            <a:ext cx="10074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Looking at the previous question in a function machine you would have: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898358" y="3482418"/>
            <a:ext cx="10191478" cy="978672"/>
            <a:chOff x="898358" y="3482418"/>
            <a:chExt cx="10191478" cy="978672"/>
          </a:xfrm>
        </p:grpSpPr>
        <p:sp>
          <p:nvSpPr>
            <p:cNvPr id="2" name="Rectangle 1"/>
            <p:cNvSpPr/>
            <p:nvPr/>
          </p:nvSpPr>
          <p:spPr>
            <a:xfrm>
              <a:off x="898358" y="3498564"/>
              <a:ext cx="2025318" cy="96252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Miles driven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9122672" y="3497474"/>
              <a:ext cx="1967164" cy="96252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Fuel used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670545" y="3482418"/>
              <a:ext cx="1102894" cy="92836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800" dirty="0"/>
                <a:t>X 4.5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520308" y="3497475"/>
              <a:ext cx="2855495" cy="96252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GB" sz="2800" dirty="0"/>
                <a:t> ÷ miles per gallon 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2890135" y="4019932"/>
              <a:ext cx="799279" cy="69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4740171" y="4013000"/>
              <a:ext cx="799279" cy="69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8379039" y="4019932"/>
              <a:ext cx="799279" cy="69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898358" y="4875724"/>
            <a:ext cx="88873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Sally has driven 1,457 miles this year. On average her car does 56.5 miles per gallon.  Find the fuel used.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8863F935-F8B2-442E-868F-AE48BE0FF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243" y="4979577"/>
            <a:ext cx="2276798" cy="126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08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474" y="1478696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Magda works at a charity for homeless people.</a:t>
            </a:r>
          </a:p>
          <a:p>
            <a:r>
              <a:rPr lang="en-GB" sz="2800" dirty="0">
                <a:latin typeface="+mj-lt"/>
              </a:rPr>
              <a:t>She needs to make lunch for 15 people.</a:t>
            </a:r>
          </a:p>
          <a:p>
            <a:r>
              <a:rPr lang="en-GB" sz="2800" dirty="0">
                <a:latin typeface="+mj-lt"/>
              </a:rPr>
              <a:t>Magda knows this rule to find the amount of rice she needs to cook.</a:t>
            </a:r>
          </a:p>
          <a:p>
            <a:endParaRPr lang="en-GB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5958" y="4841073"/>
            <a:ext cx="105396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Magda thinks she needs to cook 10 cups of rice for 15 people.</a:t>
            </a:r>
          </a:p>
          <a:p>
            <a:r>
              <a:rPr lang="en-GB" sz="2800" dirty="0">
                <a:latin typeface="+mj-lt"/>
              </a:rPr>
              <a:t>Is Magda correct? </a:t>
            </a:r>
          </a:p>
          <a:p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                                                                                                                        </a:t>
            </a:r>
            <a:r>
              <a:rPr lang="en-GB" sz="24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(3)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58" y="3358598"/>
            <a:ext cx="9478366" cy="843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575C8C04-4A48-427C-84F0-7BA7005CE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910" y="252713"/>
            <a:ext cx="3222464" cy="212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4BAA4F56-6309-49DB-972B-FDC7488F3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599" y="5196120"/>
            <a:ext cx="2177957" cy="1451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914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474" y="1478696"/>
            <a:ext cx="105396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Jon sees this information about starlings.</a:t>
            </a:r>
          </a:p>
          <a:p>
            <a:r>
              <a:rPr lang="en-GB" sz="2800" dirty="0">
                <a:latin typeface="+mj-lt"/>
              </a:rPr>
              <a:t>In 2015 there were 2M starlings.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In 2016 the number of starlings had decreased by 75k</a:t>
            </a:r>
          </a:p>
          <a:p>
            <a:r>
              <a:rPr lang="en-GB" sz="2800" dirty="0">
                <a:latin typeface="+mj-lt"/>
              </a:rPr>
              <a:t>He uses this rule to calculate the percentage decrease.</a:t>
            </a:r>
          </a:p>
          <a:p>
            <a:r>
              <a:rPr lang="en-GB" sz="2800" dirty="0">
                <a:latin typeface="+mj-lt"/>
              </a:rPr>
              <a:t>.</a:t>
            </a:r>
          </a:p>
          <a:p>
            <a:endParaRPr lang="en-GB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4412" y="5220398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Jon thinks the percentage decrease in the number of starlings is 5%</a:t>
            </a:r>
          </a:p>
          <a:p>
            <a:r>
              <a:rPr lang="en-GB" sz="2800" dirty="0">
                <a:latin typeface="+mj-lt"/>
              </a:rPr>
              <a:t>(b)   Is Jon correct?</a:t>
            </a: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702" y="3689701"/>
            <a:ext cx="8329631" cy="107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356870D0-34B0-4444-8130-F5883FD80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6303" y="874568"/>
            <a:ext cx="2620045" cy="2620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238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474" y="1478696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Tim wants to hang curtains along all 4 walls of his shed.</a:t>
            </a:r>
          </a:p>
          <a:p>
            <a:r>
              <a:rPr lang="en-GB" sz="2800" dirty="0">
                <a:latin typeface="+mj-lt"/>
              </a:rPr>
              <a:t>He uses this formula to work out the amount of material he needs to buy.</a:t>
            </a:r>
          </a:p>
          <a:p>
            <a:endParaRPr lang="en-GB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4412" y="4813070"/>
            <a:ext cx="105396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The length of the shed is 7.25 m and the width is 3.75 m.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Tim thinks he needs to buy 44 m of material.</a:t>
            </a:r>
          </a:p>
          <a:p>
            <a:r>
              <a:rPr lang="en-GB" sz="2800" dirty="0">
                <a:latin typeface="+mj-lt"/>
              </a:rPr>
              <a:t>(b)   Does Tim need to buy 44 m of material?                                        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(3)</a:t>
            </a:r>
            <a:endParaRPr lang="en-GB" sz="2800" dirty="0">
              <a:latin typeface="+mj-lt"/>
            </a:endParaRP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54" y="2997188"/>
            <a:ext cx="9535265" cy="917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012639BB-0011-4FA3-ACDE-658EE424C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303" y="-39796"/>
            <a:ext cx="2016549" cy="201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891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2978" y="348654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Exam 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474" y="1335908"/>
            <a:ext cx="10539663" cy="5169395"/>
          </a:xfrm>
          <a:prstGeom prst="rect">
            <a:avLst/>
          </a:prstGeom>
          <a:noFill/>
          <a:ln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29500" y="6154130"/>
            <a:ext cx="2387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156976" y="2386637"/>
            <a:ext cx="745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411" y="1371111"/>
            <a:ext cx="10539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Mikael plays football.</a:t>
            </a:r>
          </a:p>
          <a:p>
            <a:r>
              <a:rPr lang="en-GB" sz="2800" dirty="0">
                <a:latin typeface="+mj-lt"/>
              </a:rPr>
              <a:t>Mikael wants to know how fit he is. 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 He measures his heart rate in beats per minute (bpm).</a:t>
            </a:r>
          </a:p>
          <a:p>
            <a:r>
              <a:rPr lang="en-GB" sz="2800" dirty="0">
                <a:latin typeface="+mj-lt"/>
              </a:rPr>
              <a:t>Mikael uses this formula to work out his fitness value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4412" y="3914273"/>
            <a:ext cx="1053966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Mikael has a</a:t>
            </a:r>
          </a:p>
          <a:p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Maximum heart rate of 192 bpm</a:t>
            </a:r>
            <a:br>
              <a:rPr lang="en-GB" sz="2800" dirty="0">
                <a:latin typeface="+mj-lt"/>
              </a:rPr>
            </a:br>
            <a:r>
              <a:rPr lang="en-GB" sz="2800" dirty="0">
                <a:latin typeface="+mj-lt"/>
              </a:rPr>
              <a:t>Resting heart rate of 50 bpm. </a:t>
            </a:r>
          </a:p>
          <a:p>
            <a:r>
              <a:rPr lang="en-GB" sz="2800" dirty="0">
                <a:latin typeface="+mj-lt"/>
              </a:rPr>
              <a:t>A footballer should have a fitness value greater than 54</a:t>
            </a:r>
          </a:p>
          <a:p>
            <a:r>
              <a:rPr lang="en-GB" sz="2800" dirty="0">
                <a:latin typeface="+mj-lt"/>
              </a:rPr>
              <a:t>Does Mikael have a fitness value greater than 54?                                   </a:t>
            </a: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(3)</a:t>
            </a:r>
            <a:endParaRPr lang="en-GB" sz="2800" dirty="0">
              <a:latin typeface="+mj-lt"/>
            </a:endParaRPr>
          </a:p>
          <a:p>
            <a:r>
              <a:rPr lang="en-GB" sz="28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                                                                                                                                   </a:t>
            </a:r>
            <a:endParaRPr lang="en-GB" sz="2400" dirty="0">
              <a:solidFill>
                <a:schemeClr val="bg2">
                  <a:lumMod val="50000"/>
                </a:schemeClr>
              </a:solidFill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1" y="3285567"/>
            <a:ext cx="24865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 = </a:t>
            </a:r>
            <a:r>
              <a:rPr lang="en-GB" sz="2800" u="sng" dirty="0"/>
              <a:t>m X 15</a:t>
            </a:r>
          </a:p>
          <a:p>
            <a:r>
              <a:rPr lang="en-GB" sz="2800" dirty="0"/>
              <a:t>           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75621" y="3285567"/>
            <a:ext cx="39303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 = fitness value</a:t>
            </a:r>
          </a:p>
          <a:p>
            <a:r>
              <a:rPr lang="en-GB" sz="2800" dirty="0"/>
              <a:t>m = maximum heart rate</a:t>
            </a:r>
          </a:p>
          <a:p>
            <a:r>
              <a:rPr lang="en-GB" sz="2800" dirty="0"/>
              <a:t>r = resting heart rate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9947269E-2A36-482B-A1A6-5E499BED3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9478" y="310594"/>
            <a:ext cx="3329408" cy="226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950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8EE4777A-5136-48EA-8BEC-EA7B2278EF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957657-4A7C-4672-800D-8D07C0DD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4D33DB-DE16-4B94-AD64-74170BBD2BB7}">
  <ds:schemaRefs>
    <ds:schemaRef ds:uri="http://purl.org/dc/elements/1.1/"/>
    <ds:schemaRef ds:uri="http://schemas.microsoft.com/office/2006/metadata/properties"/>
    <ds:schemaRef ds:uri="84be7d0a-34a6-4ef2-a332-62c3b98ca601"/>
    <ds:schemaRef ds:uri="http://purl.org/dc/terms/"/>
    <ds:schemaRef ds:uri="http://schemas.microsoft.com/office/2006/documentManagement/types"/>
    <ds:schemaRef ds:uri="a675e989-819c-4ef8-a9e7-308823201b25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4794</TotalTime>
  <Words>851</Words>
  <Application>Microsoft Office PowerPoint</Application>
  <PresentationFormat>Widescreen</PresentationFormat>
  <Paragraphs>125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STARTER</vt:lpstr>
      <vt:lpstr>Formula</vt:lpstr>
      <vt:lpstr>PowerPoint Presentation</vt:lpstr>
      <vt:lpstr>PowerPoint Presentation</vt:lpstr>
      <vt:lpstr>Function machines</vt:lpstr>
      <vt:lpstr>Exam questions</vt:lpstr>
      <vt:lpstr>Exam questions</vt:lpstr>
      <vt:lpstr>Exam questions</vt:lpstr>
      <vt:lpstr>Exam questions</vt:lpstr>
      <vt:lpstr>Exam questions</vt:lpstr>
      <vt:lpstr>Exam questions</vt:lpstr>
      <vt:lpstr>Exam questions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Rearranging formulae Forming equations</dc:title>
  <dc:creator>Jenisha Ananthan</dc:creator>
  <cp:lastModifiedBy>Malcolm Cooke</cp:lastModifiedBy>
  <cp:revision>138</cp:revision>
  <dcterms:created xsi:type="dcterms:W3CDTF">2019-10-29T16:54:09Z</dcterms:created>
  <dcterms:modified xsi:type="dcterms:W3CDTF">2021-05-09T09:36:31Z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