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sldIdLst>
    <p:sldId id="257" r:id="rId6"/>
    <p:sldId id="259" r:id="rId7"/>
    <p:sldId id="260" r:id="rId8"/>
    <p:sldId id="270" r:id="rId9"/>
    <p:sldId id="271" r:id="rId10"/>
    <p:sldId id="272" r:id="rId11"/>
    <p:sldId id="273" r:id="rId12"/>
    <p:sldId id="275" r:id="rId13"/>
    <p:sldId id="276" r:id="rId14"/>
    <p:sldId id="277" r:id="rId15"/>
    <p:sldId id="279" r:id="rId16"/>
    <p:sldId id="280" r:id="rId17"/>
    <p:sldId id="281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02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40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202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DD627B-8556-4463-84B0-4CA9B9DDD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A7CB-D9E0-43E0-AAC6-A607BB17EF58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84AB96-C4D7-4D79-90E7-64482F3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2FB9-E33C-49D3-958C-33777A055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442-0D7B-4C08-B213-9995126DD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73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4FDA-4CA6-40D1-A949-C3D2FE39A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A979F-6F53-430D-AEE6-0F7FE9FF3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AA6B1-8C02-470D-ACB4-44EF31E3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A7CB-D9E0-43E0-AAC6-A607BB17EF58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396C0-ECA7-4F6D-A2BC-BD11563E1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B5757-BE88-44D9-9126-AD415A21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442-0D7B-4C08-B213-9995126DD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97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40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80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21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80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55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98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2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84F9-B196-4B9C-B27E-F5CFD5F57A3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27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E84F9-B196-4B9C-B27E-F5CFD5F57A3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C3521-B59B-4227-8B33-186AF1638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41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743BF3-2133-4551-B824-5285F9E9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9C152-3C68-4526-B352-4F249F465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2571F-13EA-4A3E-BF84-2E2947FE9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BA7CB-D9E0-43E0-AAC6-A607BB17EF58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FEE2B-737F-4F0D-8C14-EF3CEE048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A4499-6D52-4FA7-9C1B-C0C74D0C5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54442-0D7B-4C08-B213-9995126DD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27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0437" y="1408831"/>
            <a:ext cx="10788072" cy="115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cs typeface="Times New Roman" panose="02020603050405020304" pitchFamily="18" charset="0"/>
              </a:rPr>
              <a:t>Learning Objectives</a:t>
            </a:r>
          </a:p>
          <a:p>
            <a:pPr>
              <a:lnSpc>
                <a:spcPct val="150000"/>
              </a:lnSpc>
            </a:pPr>
            <a:r>
              <a:rPr lang="en-GB" dirty="0">
                <a:cs typeface="Times New Roman" panose="02020603050405020304" pitchFamily="18" charset="0"/>
              </a:rPr>
              <a:t>To be able to :</a:t>
            </a:r>
          </a:p>
          <a:p>
            <a:pPr>
              <a:lnSpc>
                <a:spcPct val="150000"/>
              </a:lnSpc>
            </a:pPr>
            <a:r>
              <a:rPr lang="en-US" dirty="0"/>
              <a:t>- use formulae to find volume and surface areas of 3D shapes including cylinders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055" y="1256145"/>
            <a:ext cx="11286836" cy="1558617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471055" y="2944071"/>
            <a:ext cx="11286836" cy="3779857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533237" y="134072"/>
            <a:ext cx="9144000" cy="992764"/>
          </a:xfrm>
        </p:spPr>
        <p:txBody>
          <a:bodyPr>
            <a:normAutofit/>
          </a:bodyPr>
          <a:lstStyle/>
          <a:p>
            <a:r>
              <a:rPr lang="en-GB" b="1" u="sng" dirty="0"/>
              <a:t>VOLUME AND SURFACE AREA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AC4855-F7B2-42ED-A91B-E972B59BBB6A}"/>
              </a:ext>
            </a:extLst>
          </p:cNvPr>
          <p:cNvSpPr txBox="1"/>
          <p:nvPr/>
        </p:nvSpPr>
        <p:spPr>
          <a:xfrm>
            <a:off x="850790" y="3283889"/>
            <a:ext cx="4013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Identify the two shapes which have the same area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0E69E3-2AC0-4C82-A1B1-888F97381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087" y="3607054"/>
            <a:ext cx="4167841" cy="281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38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27" y="1152899"/>
            <a:ext cx="7603471" cy="3888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27" y="5295983"/>
            <a:ext cx="8007260" cy="580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18618" y="6428509"/>
            <a:ext cx="1209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Feb 2018 Q8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08465D-96D9-4F2F-B9BA-F75A3A6786C9}"/>
              </a:ext>
            </a:extLst>
          </p:cNvPr>
          <p:cNvSpPr txBox="1">
            <a:spLocks/>
          </p:cNvSpPr>
          <p:nvPr/>
        </p:nvSpPr>
        <p:spPr>
          <a:xfrm>
            <a:off x="413327" y="263275"/>
            <a:ext cx="3967842" cy="10480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 Question</a:t>
            </a:r>
          </a:p>
        </p:txBody>
      </p:sp>
      <p:pic>
        <p:nvPicPr>
          <p:cNvPr id="8" name="Picture 2" descr="Image result for calculator symbols">
            <a:extLst>
              <a:ext uri="{FF2B5EF4-FFF2-40B4-BE49-F238E27FC236}">
                <a16:creationId xmlns:a16="http://schemas.microsoft.com/office/drawing/2014/main" id="{C86AFFCF-271C-4AC6-9CCE-E946DC1E7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5"/>
          <a:stretch/>
        </p:blipFill>
        <p:spPr bwMode="auto">
          <a:xfrm>
            <a:off x="10025457" y="263275"/>
            <a:ext cx="998142" cy="96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714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44" y="671429"/>
            <a:ext cx="8864311" cy="54278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21" y="6195497"/>
            <a:ext cx="6852661" cy="577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87709" y="6394534"/>
            <a:ext cx="1209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Jan 2017 Q3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1E49E0-04DF-4DDF-917F-A252FB34866C}"/>
              </a:ext>
            </a:extLst>
          </p:cNvPr>
          <p:cNvSpPr txBox="1">
            <a:spLocks/>
          </p:cNvSpPr>
          <p:nvPr/>
        </p:nvSpPr>
        <p:spPr>
          <a:xfrm>
            <a:off x="413328" y="134216"/>
            <a:ext cx="3689545" cy="10480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 Question </a:t>
            </a:r>
          </a:p>
        </p:txBody>
      </p:sp>
      <p:pic>
        <p:nvPicPr>
          <p:cNvPr id="6" name="Picture 2" descr="Image result for calculator symbols">
            <a:extLst>
              <a:ext uri="{FF2B5EF4-FFF2-40B4-BE49-F238E27FC236}">
                <a16:creationId xmlns:a16="http://schemas.microsoft.com/office/drawing/2014/main" id="{A6514A9E-B162-48F1-8F9D-57B442FB8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5"/>
          <a:stretch/>
        </p:blipFill>
        <p:spPr bwMode="auto">
          <a:xfrm>
            <a:off x="9794548" y="27373"/>
            <a:ext cx="998142" cy="96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600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532" y="695067"/>
            <a:ext cx="8310995" cy="6005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87709" y="6394534"/>
            <a:ext cx="1209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May 2017 Q3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9F59764-302B-493B-86DA-36715BB32801}"/>
              </a:ext>
            </a:extLst>
          </p:cNvPr>
          <p:cNvSpPr txBox="1">
            <a:spLocks/>
          </p:cNvSpPr>
          <p:nvPr/>
        </p:nvSpPr>
        <p:spPr>
          <a:xfrm>
            <a:off x="0" y="157625"/>
            <a:ext cx="4556097" cy="10480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 Question</a:t>
            </a:r>
          </a:p>
        </p:txBody>
      </p:sp>
      <p:pic>
        <p:nvPicPr>
          <p:cNvPr id="13" name="Picture 2" descr="Image result for calculator symbols">
            <a:extLst>
              <a:ext uri="{FF2B5EF4-FFF2-40B4-BE49-F238E27FC236}">
                <a16:creationId xmlns:a16="http://schemas.microsoft.com/office/drawing/2014/main" id="{EE4459DB-5295-4157-A21A-2962BB74BE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5"/>
          <a:stretch/>
        </p:blipFill>
        <p:spPr bwMode="auto">
          <a:xfrm>
            <a:off x="10399530" y="67129"/>
            <a:ext cx="998142" cy="96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213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84" y="706313"/>
            <a:ext cx="9086850" cy="6181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87709" y="6394534"/>
            <a:ext cx="1209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Jan 2017 Q7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44ADF1-5835-4657-92B5-ECEF4AE77F87}"/>
              </a:ext>
            </a:extLst>
          </p:cNvPr>
          <p:cNvSpPr txBox="1">
            <a:spLocks/>
          </p:cNvSpPr>
          <p:nvPr/>
        </p:nvSpPr>
        <p:spPr>
          <a:xfrm>
            <a:off x="413328" y="134216"/>
            <a:ext cx="2874817" cy="10480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 Question</a:t>
            </a:r>
          </a:p>
        </p:txBody>
      </p:sp>
      <p:pic>
        <p:nvPicPr>
          <p:cNvPr id="5" name="Picture 2" descr="Image result for calculator symbols">
            <a:extLst>
              <a:ext uri="{FF2B5EF4-FFF2-40B4-BE49-F238E27FC236}">
                <a16:creationId xmlns:a16="http://schemas.microsoft.com/office/drawing/2014/main" id="{17FBA7DA-287A-4E33-B1BD-4875BAC3C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5"/>
          <a:stretch/>
        </p:blipFill>
        <p:spPr bwMode="auto">
          <a:xfrm>
            <a:off x="10187709" y="221945"/>
            <a:ext cx="998142" cy="96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815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957" y="891276"/>
            <a:ext cx="8629650" cy="5314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87709" y="6394534"/>
            <a:ext cx="1209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Jan 2016 Q7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037F0D-0131-4C88-9A49-B30AA6084081}"/>
              </a:ext>
            </a:extLst>
          </p:cNvPr>
          <p:cNvSpPr txBox="1">
            <a:spLocks/>
          </p:cNvSpPr>
          <p:nvPr/>
        </p:nvSpPr>
        <p:spPr>
          <a:xfrm>
            <a:off x="341766" y="0"/>
            <a:ext cx="4190477" cy="10480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 Question</a:t>
            </a:r>
          </a:p>
        </p:txBody>
      </p:sp>
      <p:pic>
        <p:nvPicPr>
          <p:cNvPr id="5" name="Picture 2" descr="Image result for calculator symbols">
            <a:extLst>
              <a:ext uri="{FF2B5EF4-FFF2-40B4-BE49-F238E27FC236}">
                <a16:creationId xmlns:a16="http://schemas.microsoft.com/office/drawing/2014/main" id="{2F5F8B80-EE33-4885-A2F2-04A5811EF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5"/>
          <a:stretch/>
        </p:blipFill>
        <p:spPr bwMode="auto">
          <a:xfrm>
            <a:off x="10630727" y="155689"/>
            <a:ext cx="998142" cy="96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47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9670" y="1653057"/>
            <a:ext cx="489527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Find the volume of the following;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7081" y="1360380"/>
            <a:ext cx="5605094" cy="51135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376866" y="1360380"/>
            <a:ext cx="5319834" cy="51135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328330" y="855302"/>
            <a:ext cx="501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Volume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78516" y="882214"/>
            <a:ext cx="413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Surface Area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505529" y="134072"/>
            <a:ext cx="9144000" cy="992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/>
              <a:t>STARTER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FB175A-B48C-4AF3-9BC6-4EFBFB3DD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69" y="2266611"/>
            <a:ext cx="2184960" cy="1683733"/>
          </a:xfrm>
          <a:prstGeom prst="rect">
            <a:avLst/>
          </a:prstGeom>
        </p:spPr>
      </p:pic>
      <p:pic>
        <p:nvPicPr>
          <p:cNvPr id="16" name="Picture 15" descr="A picture containing game, table&#10;&#10;Description automatically generated">
            <a:extLst>
              <a:ext uri="{FF2B5EF4-FFF2-40B4-BE49-F238E27FC236}">
                <a16:creationId xmlns:a16="http://schemas.microsoft.com/office/drawing/2014/main" id="{2F32DCF5-0DE1-42EA-B355-2CD2F2011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53" y="2492939"/>
            <a:ext cx="2268715" cy="1471818"/>
          </a:xfrm>
          <a:prstGeom prst="rect">
            <a:avLst/>
          </a:prstGeom>
        </p:spPr>
      </p:pic>
      <p:pic>
        <p:nvPicPr>
          <p:cNvPr id="17" name="Picture 16" descr="A close up of a glass&#10;&#10;Description automatically generated">
            <a:extLst>
              <a:ext uri="{FF2B5EF4-FFF2-40B4-BE49-F238E27FC236}">
                <a16:creationId xmlns:a16="http://schemas.microsoft.com/office/drawing/2014/main" id="{08BC4460-B421-44B9-8E90-09AFEA063F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69" y="4099027"/>
            <a:ext cx="2513549" cy="21347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FC7291-00C8-44A7-BE00-12B36B495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9910" y="4163747"/>
            <a:ext cx="2652458" cy="18928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32A1FB-EF08-4177-BA61-4F46866274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2385" y="2581969"/>
            <a:ext cx="2833903" cy="130346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08B0C43-87D9-45BA-AC95-D2AC32AF5B81}"/>
              </a:ext>
            </a:extLst>
          </p:cNvPr>
          <p:cNvSpPr txBox="1"/>
          <p:nvPr/>
        </p:nvSpPr>
        <p:spPr>
          <a:xfrm>
            <a:off x="7339054" y="1789043"/>
            <a:ext cx="3310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Find the surface area of the following;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922FB21-10AE-4AE8-9BC5-0DB824D8BD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9605" y="2230181"/>
            <a:ext cx="2197741" cy="16869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033161E-8BD5-4D2C-A4EC-68C576E4BB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9691" y="4233467"/>
            <a:ext cx="2397092" cy="15424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BCA76C6-C73B-4B96-A2C3-C115DC2028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9605" y="3950344"/>
            <a:ext cx="2321610" cy="18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22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17599" y="171163"/>
            <a:ext cx="8903278" cy="1325563"/>
          </a:xfrm>
        </p:spPr>
        <p:txBody>
          <a:bodyPr/>
          <a:lstStyle/>
          <a:p>
            <a:r>
              <a:rPr lang="en-GB" dirty="0"/>
              <a:t>Your turn ….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42473" y="1406624"/>
            <a:ext cx="9531928" cy="9274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542473" y="2419863"/>
            <a:ext cx="9531928" cy="379620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796473" y="1582473"/>
            <a:ext cx="902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Work out the volume  of the composite shape below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EB4821-2365-46B2-B5D4-BAA55AB5D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124" y="2732187"/>
            <a:ext cx="3821349" cy="321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2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42473" y="171163"/>
            <a:ext cx="8478404" cy="1325563"/>
          </a:xfrm>
        </p:spPr>
        <p:txBody>
          <a:bodyPr/>
          <a:lstStyle/>
          <a:p>
            <a:r>
              <a:rPr lang="en-GB" dirty="0"/>
              <a:t>Your turn ….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42473" y="1406624"/>
            <a:ext cx="9531928" cy="9274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542473" y="2419863"/>
            <a:ext cx="9531928" cy="379620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B3246F-E71C-4E6D-B939-CEF5939E0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005" y="2884292"/>
            <a:ext cx="6774289" cy="28592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D5B946-97AD-4E78-8660-7C75B5CA5E5D}"/>
              </a:ext>
            </a:extLst>
          </p:cNvPr>
          <p:cNvSpPr txBox="1"/>
          <p:nvPr/>
        </p:nvSpPr>
        <p:spPr>
          <a:xfrm>
            <a:off x="1814886" y="1730755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Work out the volume  of the shape below </a:t>
            </a:r>
          </a:p>
        </p:txBody>
      </p:sp>
    </p:spTree>
    <p:extLst>
      <p:ext uri="{BB962C8B-B14F-4D97-AF65-F5344CB8AC3E}">
        <p14:creationId xmlns:p14="http://schemas.microsoft.com/office/powerpoint/2010/main" val="779359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4177" y="171163"/>
            <a:ext cx="7886700" cy="1325563"/>
          </a:xfrm>
        </p:spPr>
        <p:txBody>
          <a:bodyPr/>
          <a:lstStyle/>
          <a:p>
            <a:pPr algn="ctr"/>
            <a:r>
              <a:rPr lang="en-GB" dirty="0"/>
              <a:t>Your turn ….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42473" y="1406624"/>
            <a:ext cx="9531928" cy="9274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542473" y="2419863"/>
            <a:ext cx="9531928" cy="379620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D5B946-97AD-4E78-8660-7C75B5CA5E5D}"/>
              </a:ext>
            </a:extLst>
          </p:cNvPr>
          <p:cNvSpPr txBox="1"/>
          <p:nvPr/>
        </p:nvSpPr>
        <p:spPr>
          <a:xfrm>
            <a:off x="1814886" y="1730755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Calculate the volume of the can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F1F06B-22AF-46D6-AB65-8BBDBBB43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315" y="2658247"/>
            <a:ext cx="3157727" cy="33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05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4177" y="171163"/>
            <a:ext cx="7886700" cy="1325563"/>
          </a:xfrm>
        </p:spPr>
        <p:txBody>
          <a:bodyPr/>
          <a:lstStyle/>
          <a:p>
            <a:pPr algn="ctr"/>
            <a:r>
              <a:rPr lang="en-GB" dirty="0"/>
              <a:t>Practice Questions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42473" y="1248355"/>
            <a:ext cx="9531928" cy="496771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933C5E-F5BE-49FA-9B71-21DC0885A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081" y="1630018"/>
            <a:ext cx="9164001" cy="319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86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4177" y="171163"/>
            <a:ext cx="7886700" cy="1325563"/>
          </a:xfrm>
        </p:spPr>
        <p:txBody>
          <a:bodyPr/>
          <a:lstStyle/>
          <a:p>
            <a:pPr algn="ctr"/>
            <a:r>
              <a:rPr lang="en-GB" dirty="0"/>
              <a:t>Practice Questions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0588" y="1248355"/>
            <a:ext cx="10843813" cy="496771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843D75-BBCE-429D-9922-B6373C1D0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010" y="1717483"/>
            <a:ext cx="9613126" cy="31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77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4177" y="171163"/>
            <a:ext cx="7886700" cy="1325563"/>
          </a:xfrm>
        </p:spPr>
        <p:txBody>
          <a:bodyPr/>
          <a:lstStyle/>
          <a:p>
            <a:pPr algn="ctr"/>
            <a:r>
              <a:rPr lang="en-GB" dirty="0"/>
              <a:t>Practice Questions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0588" y="1248355"/>
            <a:ext cx="10843813" cy="496771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282237-C51A-437B-AB14-23066977F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55" y="1655157"/>
            <a:ext cx="8625597" cy="421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62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4177" y="171163"/>
            <a:ext cx="7886700" cy="1325563"/>
          </a:xfrm>
        </p:spPr>
        <p:txBody>
          <a:bodyPr/>
          <a:lstStyle/>
          <a:p>
            <a:pPr algn="ctr"/>
            <a:r>
              <a:rPr lang="en-GB" dirty="0"/>
              <a:t>Surface Area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0588" y="1248355"/>
            <a:ext cx="10843813" cy="496771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25F312-4B1A-4D33-871A-447994734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46" y="1401476"/>
            <a:ext cx="9596154" cy="468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81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anddiscussion xmlns="a675e989-819c-4ef8-a9e7-308823201b2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EDFF64637C074B9468D8400699BC31" ma:contentTypeVersion="14" ma:contentTypeDescription="Create a new document." ma:contentTypeScope="" ma:versionID="999ee6dba2c83fd35070fcf36004950c">
  <xsd:schema xmlns:xsd="http://www.w3.org/2001/XMLSchema" xmlns:xs="http://www.w3.org/2001/XMLSchema" xmlns:p="http://schemas.microsoft.com/office/2006/metadata/properties" xmlns:ns2="a675e989-819c-4ef8-a9e7-308823201b25" xmlns:ns3="84be7d0a-34a6-4ef2-a332-62c3b98ca601" targetNamespace="http://schemas.microsoft.com/office/2006/metadata/properties" ma:root="true" ma:fieldsID="3fe37b08140f3367720c3b68730b0f79" ns2:_="" ns3:_="">
    <xsd:import namespace="a675e989-819c-4ef8-a9e7-308823201b25"/>
    <xsd:import namespace="84be7d0a-34a6-4ef2-a332-62c3b98ca6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Presentationanddiscussio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5e989-819c-4ef8-a9e7-308823201b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Presentationanddiscussion" ma:index="17" nillable="true" ma:displayName="Presentation and discussion" ma:description="Prince Gyamfi Presentation&#10;Ahmad, Eyob, Kirthikan discussion" ma:format="Dropdown" ma:internalName="Presentationanddiscussion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e7d0a-34a6-4ef2-a332-62c3b98ca6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0832EA-5FD5-402E-93B2-9C89C00855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CF44E9-3204-4EF9-AA2B-5AE50A8A107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e580a216-88d0-453b-946c-6faddb45788b"/>
    <ds:schemaRef ds:uri="http://purl.org/dc/elements/1.1/"/>
    <ds:schemaRef ds:uri="http://schemas.microsoft.com/office/2006/metadata/properties"/>
    <ds:schemaRef ds:uri="cc5a4335-4904-48fb-a026-7b0b82363d38"/>
    <ds:schemaRef ds:uri="http://www.w3.org/XML/1998/namespace"/>
    <ds:schemaRef ds:uri="a675e989-819c-4ef8-a9e7-308823201b25"/>
  </ds:schemaRefs>
</ds:datastoreItem>
</file>

<file path=customXml/itemProps3.xml><?xml version="1.0" encoding="utf-8"?>
<ds:datastoreItem xmlns:ds="http://schemas.openxmlformats.org/officeDocument/2006/customXml" ds:itemID="{8DE7D2A6-EB7E-4372-9C7E-8E4D8CBA9C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75e989-819c-4ef8-a9e7-308823201b25"/>
    <ds:schemaRef ds:uri="84be7d0a-34a6-4ef2-a332-62c3b98ca6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118</Words>
  <Application>Microsoft Office PowerPoint</Application>
  <PresentationFormat>Widescreen</PresentationFormat>
  <Paragraphs>30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Office Theme</vt:lpstr>
      <vt:lpstr>VOLUME AND SURFACE AREA</vt:lpstr>
      <vt:lpstr>PowerPoint Presentation</vt:lpstr>
      <vt:lpstr>Your turn ….</vt:lpstr>
      <vt:lpstr>Your turn ….</vt:lpstr>
      <vt:lpstr>Your turn ….</vt:lpstr>
      <vt:lpstr>Practice Questions</vt:lpstr>
      <vt:lpstr>Practice Questions</vt:lpstr>
      <vt:lpstr>Practice Questions</vt:lpstr>
      <vt:lpstr>Surface Area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Milton Keynes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PERCENTAGE</dc:title>
  <dc:creator>Jenisha Ananthan</dc:creator>
  <cp:lastModifiedBy>Arran Ashmore</cp:lastModifiedBy>
  <cp:revision>18</cp:revision>
  <dcterms:created xsi:type="dcterms:W3CDTF">2021-04-21T08:57:39Z</dcterms:created>
  <dcterms:modified xsi:type="dcterms:W3CDTF">2022-01-24T16:14:36Z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0x01010020EDFF64637C074B9468D8400699BC31</vt:lpwstr>
  </property>
</Properties>
</file>