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7" r:id="rId3"/>
    <p:sldId id="290" r:id="rId4"/>
    <p:sldId id="259" r:id="rId5"/>
    <p:sldId id="260" r:id="rId6"/>
    <p:sldId id="261" r:id="rId7"/>
    <p:sldId id="262" r:id="rId8"/>
    <p:sldId id="263" r:id="rId9"/>
    <p:sldId id="264" r:id="rId10"/>
    <p:sldId id="265" r:id="rId11"/>
    <p:sldId id="266" r:id="rId12"/>
    <p:sldId id="267" r:id="rId13"/>
    <p:sldId id="291" r:id="rId14"/>
    <p:sldId id="293" r:id="rId15"/>
    <p:sldId id="292" r:id="rId16"/>
    <p:sldId id="273" r:id="rId17"/>
    <p:sldId id="274" r:id="rId18"/>
    <p:sldId id="275" r:id="rId19"/>
    <p:sldId id="276" r:id="rId20"/>
    <p:sldId id="277" r:id="rId21"/>
    <p:sldId id="278" r:id="rId22"/>
    <p:sldId id="279" r:id="rId23"/>
    <p:sldId id="284" r:id="rId24"/>
    <p:sldId id="285" r:id="rId25"/>
    <p:sldId id="286" r:id="rId26"/>
    <p:sldId id="287" r:id="rId27"/>
    <p:sldId id="294" r:id="rId28"/>
    <p:sldId id="289"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82" autoAdjust="0"/>
    <p:restoredTop sz="94662" autoAdjust="0"/>
  </p:normalViewPr>
  <p:slideViewPr>
    <p:cSldViewPr>
      <p:cViewPr varScale="1">
        <p:scale>
          <a:sx n="106" d="100"/>
          <a:sy n="106" d="100"/>
        </p:scale>
        <p:origin x="1368"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image" Target="../media/image3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B0A66A-2626-4062-93A4-FDB104843C11}" type="datetimeFigureOut">
              <a:rPr lang="en-GB" smtClean="0"/>
              <a:t>10/04/2015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40155A-0EF0-49FB-B5BE-B70DE1C5DE59}" type="slidenum">
              <a:rPr lang="en-GB" smtClean="0"/>
              <a:t>‹#›</a:t>
            </a:fld>
            <a:endParaRPr lang="en-GB"/>
          </a:p>
        </p:txBody>
      </p:sp>
    </p:spTree>
    <p:extLst>
      <p:ext uri="{BB962C8B-B14F-4D97-AF65-F5344CB8AC3E}">
        <p14:creationId xmlns:p14="http://schemas.microsoft.com/office/powerpoint/2010/main" val="2389130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172584-BB1C-4C8D-9AF9-D31218D2BD9D}" type="slidenum">
              <a:rPr lang="en-GB" smtClean="0"/>
              <a:t>22</a:t>
            </a:fld>
            <a:endParaRPr lang="en-GB"/>
          </a:p>
        </p:txBody>
      </p:sp>
    </p:spTree>
    <p:extLst>
      <p:ext uri="{BB962C8B-B14F-4D97-AF65-F5344CB8AC3E}">
        <p14:creationId xmlns:p14="http://schemas.microsoft.com/office/powerpoint/2010/main" val="2553542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940155A-0EF0-49FB-B5BE-B70DE1C5DE59}" type="slidenum">
              <a:rPr lang="en-GB" smtClean="0"/>
              <a:t>25</a:t>
            </a:fld>
            <a:endParaRPr lang="en-GB"/>
          </a:p>
        </p:txBody>
      </p:sp>
    </p:spTree>
    <p:extLst>
      <p:ext uri="{BB962C8B-B14F-4D97-AF65-F5344CB8AC3E}">
        <p14:creationId xmlns:p14="http://schemas.microsoft.com/office/powerpoint/2010/main" val="2930731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81DC50B-54CE-4931-BC0A-DDDF8879873D}" type="datetimeFigureOut">
              <a:rPr lang="en-GB" smtClean="0"/>
              <a:t>10/04/2015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1204830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81DC50B-54CE-4931-BC0A-DDDF8879873D}" type="datetimeFigureOut">
              <a:rPr lang="en-GB" smtClean="0"/>
              <a:t>10/04/2015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2413761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81DC50B-54CE-4931-BC0A-DDDF8879873D}" type="datetimeFigureOut">
              <a:rPr lang="en-GB" smtClean="0"/>
              <a:t>10/04/2015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583866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81DC50B-54CE-4931-BC0A-DDDF8879873D}" type="datetimeFigureOut">
              <a:rPr lang="en-GB" smtClean="0"/>
              <a:t>10/04/2015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3475905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81DC50B-54CE-4931-BC0A-DDDF8879873D}" type="datetimeFigureOut">
              <a:rPr lang="en-GB" smtClean="0"/>
              <a:t>10/04/2015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4017697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81DC50B-54CE-4931-BC0A-DDDF8879873D}" type="datetimeFigureOut">
              <a:rPr lang="en-GB" smtClean="0"/>
              <a:t>10/04/2015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3897563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81DC50B-54CE-4931-BC0A-DDDF8879873D}" type="datetimeFigureOut">
              <a:rPr lang="en-GB" smtClean="0"/>
              <a:t>10/04/2015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482952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81DC50B-54CE-4931-BC0A-DDDF8879873D}" type="datetimeFigureOut">
              <a:rPr lang="en-GB" smtClean="0"/>
              <a:t>10/04/2015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44489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1DC50B-54CE-4931-BC0A-DDDF8879873D}" type="datetimeFigureOut">
              <a:rPr lang="en-GB" smtClean="0"/>
              <a:t>10/04/2015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2198038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1DC50B-54CE-4931-BC0A-DDDF8879873D}" type="datetimeFigureOut">
              <a:rPr lang="en-GB" smtClean="0"/>
              <a:t>10/04/2015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2354541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1DC50B-54CE-4931-BC0A-DDDF8879873D}" type="datetimeFigureOut">
              <a:rPr lang="en-GB" smtClean="0"/>
              <a:t>10/04/2015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3782767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1DC50B-54CE-4931-BC0A-DDDF8879873D}" type="datetimeFigureOut">
              <a:rPr lang="en-GB" smtClean="0"/>
              <a:t>10/04/2015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A55F11-0F6B-4871-AF95-E9FBACA37828}" type="slidenum">
              <a:rPr lang="en-GB" smtClean="0"/>
              <a:t>‹#›</a:t>
            </a:fld>
            <a:endParaRPr lang="en-GB"/>
          </a:p>
        </p:txBody>
      </p:sp>
    </p:spTree>
    <p:extLst>
      <p:ext uri="{BB962C8B-B14F-4D97-AF65-F5344CB8AC3E}">
        <p14:creationId xmlns:p14="http://schemas.microsoft.com/office/powerpoint/2010/main" val="2630853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28.png"/><Relationship Id="rId18" Type="http://schemas.openxmlformats.org/officeDocument/2006/relationships/image" Target="../media/image64.png"/><Relationship Id="rId3" Type="http://schemas.microsoft.com/office/2007/relationships/hdphoto" Target="../media/hdphoto5.wdp"/><Relationship Id="rId7" Type="http://schemas.openxmlformats.org/officeDocument/2006/relationships/image" Target="../media/image58.png"/><Relationship Id="rId12" Type="http://schemas.openxmlformats.org/officeDocument/2006/relationships/image" Target="../media/image60.png"/><Relationship Id="rId17" Type="http://schemas.openxmlformats.org/officeDocument/2006/relationships/image" Target="../media/image63.jpeg"/><Relationship Id="rId2" Type="http://schemas.openxmlformats.org/officeDocument/2006/relationships/image" Target="../media/image40.png"/><Relationship Id="rId16" Type="http://schemas.openxmlformats.org/officeDocument/2006/relationships/image" Target="../media/image62.jpeg"/><Relationship Id="rId1" Type="http://schemas.openxmlformats.org/officeDocument/2006/relationships/slideLayout" Target="../slideLayouts/slideLayout1.xml"/><Relationship Id="rId6" Type="http://schemas.openxmlformats.org/officeDocument/2006/relationships/image" Target="../media/image25.png"/><Relationship Id="rId11" Type="http://schemas.microsoft.com/office/2007/relationships/hdphoto" Target="../media/hdphoto9.wdp"/><Relationship Id="rId5" Type="http://schemas.openxmlformats.org/officeDocument/2006/relationships/image" Target="../media/image6.png"/><Relationship Id="rId15" Type="http://schemas.openxmlformats.org/officeDocument/2006/relationships/image" Target="../media/image61.gif"/><Relationship Id="rId10" Type="http://schemas.openxmlformats.org/officeDocument/2006/relationships/image" Target="../media/image59.jpeg"/><Relationship Id="rId4" Type="http://schemas.openxmlformats.org/officeDocument/2006/relationships/image" Target="../media/image5.png"/><Relationship Id="rId9" Type="http://schemas.openxmlformats.org/officeDocument/2006/relationships/image" Target="../media/image11.png"/><Relationship Id="rId1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5.wdp"/><Relationship Id="rId7" Type="http://schemas.openxmlformats.org/officeDocument/2006/relationships/image" Target="../media/image29.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6.png"/><Relationship Id="rId10" Type="http://schemas.openxmlformats.org/officeDocument/2006/relationships/image" Target="../media/image65.png"/><Relationship Id="rId4" Type="http://schemas.openxmlformats.org/officeDocument/2006/relationships/image" Target="../media/image5.png"/><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10.wdp"/><Relationship Id="rId3" Type="http://schemas.openxmlformats.org/officeDocument/2006/relationships/image" Target="../media/image40.png"/><Relationship Id="rId7" Type="http://schemas.openxmlformats.org/officeDocument/2006/relationships/image" Target="../media/image29.png"/><Relationship Id="rId12" Type="http://schemas.openxmlformats.org/officeDocument/2006/relationships/image" Target="../media/image67.jpe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25.png"/><Relationship Id="rId11" Type="http://schemas.openxmlformats.org/officeDocument/2006/relationships/image" Target="../media/image66.emf"/><Relationship Id="rId5" Type="http://schemas.openxmlformats.org/officeDocument/2006/relationships/image" Target="../media/image6.png"/><Relationship Id="rId15" Type="http://schemas.microsoft.com/office/2007/relationships/hdphoto" Target="../media/hdphoto11.wdp"/><Relationship Id="rId10" Type="http://schemas.openxmlformats.org/officeDocument/2006/relationships/oleObject" Target="../embeddings/Microsoft_Excel_97-2003_Worksheet1.xls"/><Relationship Id="rId4" Type="http://schemas.microsoft.com/office/2007/relationships/hdphoto" Target="../media/hdphoto5.wdp"/><Relationship Id="rId9" Type="http://schemas.openxmlformats.org/officeDocument/2006/relationships/image" Target="../media/image10.png"/><Relationship Id="rId14" Type="http://schemas.openxmlformats.org/officeDocument/2006/relationships/image" Target="../media/image68.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71.png"/><Relationship Id="rId3" Type="http://schemas.microsoft.com/office/2007/relationships/hdphoto" Target="../media/hdphoto5.wdp"/><Relationship Id="rId7" Type="http://schemas.openxmlformats.org/officeDocument/2006/relationships/image" Target="../media/image11.png"/><Relationship Id="rId12" Type="http://schemas.openxmlformats.org/officeDocument/2006/relationships/image" Target="../media/image70.jpe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hyperlink" Target="http://www.bbc.co.uk/skillswise/topic/multiplication" TargetMode="External"/><Relationship Id="rId5" Type="http://schemas.openxmlformats.org/officeDocument/2006/relationships/image" Target="../media/image25.png"/><Relationship Id="rId10" Type="http://schemas.microsoft.com/office/2007/relationships/hdphoto" Target="../media/hdphoto11.wdp"/><Relationship Id="rId4" Type="http://schemas.openxmlformats.org/officeDocument/2006/relationships/image" Target="../media/image6.png"/><Relationship Id="rId9" Type="http://schemas.openxmlformats.org/officeDocument/2006/relationships/image" Target="../media/image69.png"/><Relationship Id="rId14" Type="http://schemas.openxmlformats.org/officeDocument/2006/relationships/image" Target="../media/image72.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5.wdp"/><Relationship Id="rId7" Type="http://schemas.openxmlformats.org/officeDocument/2006/relationships/image" Target="../media/image11.png"/><Relationship Id="rId12" Type="http://schemas.microsoft.com/office/2007/relationships/hdphoto" Target="../media/hdphoto11.wdp"/><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69.png"/><Relationship Id="rId5" Type="http://schemas.openxmlformats.org/officeDocument/2006/relationships/image" Target="../media/image25.png"/><Relationship Id="rId10" Type="http://schemas.openxmlformats.org/officeDocument/2006/relationships/image" Target="../media/image74.png"/><Relationship Id="rId4" Type="http://schemas.openxmlformats.org/officeDocument/2006/relationships/image" Target="../media/image6.png"/><Relationship Id="rId9" Type="http://schemas.openxmlformats.org/officeDocument/2006/relationships/image" Target="../media/image73.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70.jpeg"/><Relationship Id="rId3" Type="http://schemas.microsoft.com/office/2007/relationships/hdphoto" Target="../media/hdphoto5.wdp"/><Relationship Id="rId7" Type="http://schemas.openxmlformats.org/officeDocument/2006/relationships/image" Target="../media/image29.png"/><Relationship Id="rId12" Type="http://schemas.openxmlformats.org/officeDocument/2006/relationships/hyperlink" Target="https://www.youtube.com/watch?v=tCtQfLWHW94" TargetMode="External"/><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25.png"/><Relationship Id="rId11" Type="http://schemas.microsoft.com/office/2007/relationships/hdphoto" Target="../media/hdphoto12.wdp"/><Relationship Id="rId5" Type="http://schemas.openxmlformats.org/officeDocument/2006/relationships/image" Target="../media/image6.png"/><Relationship Id="rId10" Type="http://schemas.openxmlformats.org/officeDocument/2006/relationships/image" Target="../media/image75.png"/><Relationship Id="rId4" Type="http://schemas.openxmlformats.org/officeDocument/2006/relationships/image" Target="../media/image5.png"/><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5.wdp"/><Relationship Id="rId7" Type="http://schemas.openxmlformats.org/officeDocument/2006/relationships/image" Target="../media/image29.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6.png"/><Relationship Id="rId11" Type="http://schemas.microsoft.com/office/2007/relationships/hdphoto" Target="../media/hdphoto11.wdp"/><Relationship Id="rId5" Type="http://schemas.openxmlformats.org/officeDocument/2006/relationships/image" Target="../media/image5.png"/><Relationship Id="rId10" Type="http://schemas.openxmlformats.org/officeDocument/2006/relationships/image" Target="../media/image68.png"/><Relationship Id="rId4" Type="http://schemas.openxmlformats.org/officeDocument/2006/relationships/image" Target="../media/image25.png"/><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hyperlink" Target="http://illuminations.nctm.org/Search.aspx?view=search&amp;kw=multiplication&amp;st=n" TargetMode="External"/><Relationship Id="rId3" Type="http://schemas.microsoft.com/office/2007/relationships/hdphoto" Target="../media/hdphoto5.wdp"/><Relationship Id="rId7" Type="http://schemas.openxmlformats.org/officeDocument/2006/relationships/image" Target="../media/image29.png"/><Relationship Id="rId12" Type="http://schemas.openxmlformats.org/officeDocument/2006/relationships/hyperlink" Target="http://www.bbc.co.uk/skillswise/maths/games" TargetMode="External"/><Relationship Id="rId17" Type="http://schemas.openxmlformats.org/officeDocument/2006/relationships/hyperlink" Target="http://mathszone.co.uk/calculating-xd/pencils-paper-division/" TargetMode="External"/><Relationship Id="rId2" Type="http://schemas.openxmlformats.org/officeDocument/2006/relationships/image" Target="../media/image40.png"/><Relationship Id="rId16" Type="http://schemas.microsoft.com/office/2007/relationships/hdphoto" Target="../media/hdphoto13.wdp"/><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hyperlink" Target="http://www.amblesideprimary.com/ambleweb/mentalmaths/scribbletable.html" TargetMode="External"/><Relationship Id="rId5" Type="http://schemas.openxmlformats.org/officeDocument/2006/relationships/image" Target="../media/image6.png"/><Relationship Id="rId15" Type="http://schemas.openxmlformats.org/officeDocument/2006/relationships/image" Target="../media/image76.png"/><Relationship Id="rId10" Type="http://schemas.openxmlformats.org/officeDocument/2006/relationships/hyperlink" Target="http://www.bbc.co.uk/skillswise/maths/games?page=3" TargetMode="External"/><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hyperlink" Target="http://www.taw.org.uk/lic/itp/itps/moving_digits_08.swf"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79.png"/><Relationship Id="rId3" Type="http://schemas.microsoft.com/office/2007/relationships/hdphoto" Target="../media/hdphoto5.wdp"/><Relationship Id="rId7" Type="http://schemas.openxmlformats.org/officeDocument/2006/relationships/image" Target="../media/image31.png"/><Relationship Id="rId12" Type="http://schemas.microsoft.com/office/2007/relationships/hdphoto" Target="../media/hdphoto14.wdp"/><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78.png"/><Relationship Id="rId5" Type="http://schemas.openxmlformats.org/officeDocument/2006/relationships/image" Target="../media/image6.png"/><Relationship Id="rId10" Type="http://schemas.openxmlformats.org/officeDocument/2006/relationships/image" Target="../media/image77.png"/><Relationship Id="rId4" Type="http://schemas.openxmlformats.org/officeDocument/2006/relationships/image" Target="../media/image5.png"/><Relationship Id="rId9" Type="http://schemas.openxmlformats.org/officeDocument/2006/relationships/image" Target="../media/image10.png"/><Relationship Id="rId14" Type="http://schemas.microsoft.com/office/2007/relationships/hdphoto" Target="../media/hdphoto15.wdp"/></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5.wdp"/><Relationship Id="rId7" Type="http://schemas.openxmlformats.org/officeDocument/2006/relationships/image" Target="../media/image31.png"/><Relationship Id="rId12" Type="http://schemas.openxmlformats.org/officeDocument/2006/relationships/image" Target="../media/image81.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25.png"/><Relationship Id="rId11" Type="http://schemas.microsoft.com/office/2007/relationships/hdphoto" Target="../media/hdphoto16.wdp"/><Relationship Id="rId5" Type="http://schemas.openxmlformats.org/officeDocument/2006/relationships/image" Target="../media/image6.png"/><Relationship Id="rId10" Type="http://schemas.openxmlformats.org/officeDocument/2006/relationships/image" Target="../media/image80.png"/><Relationship Id="rId4" Type="http://schemas.openxmlformats.org/officeDocument/2006/relationships/image" Target="../media/image5.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17.wdp"/><Relationship Id="rId3" Type="http://schemas.microsoft.com/office/2007/relationships/hdphoto" Target="../media/hdphoto5.wdp"/><Relationship Id="rId7" Type="http://schemas.openxmlformats.org/officeDocument/2006/relationships/image" Target="../media/image31.png"/><Relationship Id="rId12" Type="http://schemas.openxmlformats.org/officeDocument/2006/relationships/image" Target="../media/image84.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83.png"/><Relationship Id="rId5" Type="http://schemas.openxmlformats.org/officeDocument/2006/relationships/image" Target="../media/image6.png"/><Relationship Id="rId10" Type="http://schemas.openxmlformats.org/officeDocument/2006/relationships/image" Target="../media/image82.png"/><Relationship Id="rId4" Type="http://schemas.openxmlformats.org/officeDocument/2006/relationships/image" Target="../media/image5.png"/><Relationship Id="rId9"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19.wdp"/><Relationship Id="rId3" Type="http://schemas.microsoft.com/office/2007/relationships/hdphoto" Target="../media/hdphoto5.wdp"/><Relationship Id="rId7" Type="http://schemas.openxmlformats.org/officeDocument/2006/relationships/image" Target="../media/image5.png"/><Relationship Id="rId12" Type="http://schemas.openxmlformats.org/officeDocument/2006/relationships/image" Target="../media/image86.jpeg"/><Relationship Id="rId2" Type="http://schemas.openxmlformats.org/officeDocument/2006/relationships/image" Target="../media/image40.png"/><Relationship Id="rId1" Type="http://schemas.openxmlformats.org/officeDocument/2006/relationships/slideLayout" Target="../slideLayouts/slideLayout1.xml"/><Relationship Id="rId6" Type="http://schemas.microsoft.com/office/2007/relationships/hdphoto" Target="../media/hdphoto18.wdp"/><Relationship Id="rId11" Type="http://schemas.openxmlformats.org/officeDocument/2006/relationships/image" Target="../media/image10.png"/><Relationship Id="rId5" Type="http://schemas.openxmlformats.org/officeDocument/2006/relationships/image" Target="../media/image85.png"/><Relationship Id="rId10" Type="http://schemas.openxmlformats.org/officeDocument/2006/relationships/image" Target="../media/image11.png"/><Relationship Id="rId4" Type="http://schemas.openxmlformats.org/officeDocument/2006/relationships/image" Target="../media/image25.png"/><Relationship Id="rId9" Type="http://schemas.openxmlformats.org/officeDocument/2006/relationships/image" Target="../media/image31.png"/><Relationship Id="rId14" Type="http://schemas.openxmlformats.org/officeDocument/2006/relationships/image" Target="../media/image87.jpeg"/></Relationships>
</file>

<file path=ppt/slides/_rels/slide22.xml.rels><?xml version="1.0" encoding="UTF-8" standalone="yes"?>
<Relationships xmlns="http://schemas.openxmlformats.org/package/2006/relationships"><Relationship Id="rId8" Type="http://schemas.openxmlformats.org/officeDocument/2006/relationships/image" Target="../media/image88.jpeg"/><Relationship Id="rId13" Type="http://schemas.openxmlformats.org/officeDocument/2006/relationships/image" Target="../media/image76.png"/><Relationship Id="rId3" Type="http://schemas.openxmlformats.org/officeDocument/2006/relationships/image" Target="../media/image40.png"/><Relationship Id="rId7" Type="http://schemas.openxmlformats.org/officeDocument/2006/relationships/image" Target="../media/image2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89.jpeg"/><Relationship Id="rId4" Type="http://schemas.microsoft.com/office/2007/relationships/hdphoto" Target="../media/hdphoto5.wdp"/><Relationship Id="rId9" Type="http://schemas.openxmlformats.org/officeDocument/2006/relationships/image" Target="../media/image31.png"/><Relationship Id="rId14" Type="http://schemas.microsoft.com/office/2007/relationships/hdphoto" Target="../media/hdphoto13.wdp"/></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5.wdp"/><Relationship Id="rId7" Type="http://schemas.openxmlformats.org/officeDocument/2006/relationships/image" Target="../media/image33.png"/><Relationship Id="rId12" Type="http://schemas.openxmlformats.org/officeDocument/2006/relationships/image" Target="../media/image91.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25.png"/><Relationship Id="rId11" Type="http://schemas.microsoft.com/office/2007/relationships/hdphoto" Target="../media/hdphoto20.wdp"/><Relationship Id="rId5" Type="http://schemas.openxmlformats.org/officeDocument/2006/relationships/image" Target="../media/image6.png"/><Relationship Id="rId10" Type="http://schemas.openxmlformats.org/officeDocument/2006/relationships/image" Target="../media/image90.png"/><Relationship Id="rId4" Type="http://schemas.openxmlformats.org/officeDocument/2006/relationships/image" Target="../media/image5.png"/><Relationship Id="rId9"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5.wdp"/><Relationship Id="rId7" Type="http://schemas.openxmlformats.org/officeDocument/2006/relationships/image" Target="../media/image33.png"/><Relationship Id="rId12" Type="http://schemas.microsoft.com/office/2007/relationships/hdphoto" Target="../media/hdphoto15.wdp"/><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79.png"/><Relationship Id="rId5" Type="http://schemas.openxmlformats.org/officeDocument/2006/relationships/image" Target="../media/image6.png"/><Relationship Id="rId10" Type="http://schemas.openxmlformats.org/officeDocument/2006/relationships/image" Target="../media/image92.png"/><Relationship Id="rId4" Type="http://schemas.openxmlformats.org/officeDocument/2006/relationships/image" Target="../media/image5.png"/><Relationship Id="rId9" Type="http://schemas.openxmlformats.org/officeDocument/2006/relationships/image" Target="../media/image10.png"/></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0.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microsoft.com/office/2007/relationships/hdphoto" Target="../media/hdphoto5.wdp"/><Relationship Id="rId9" Type="http://schemas.openxmlformats.org/officeDocument/2006/relationships/image" Target="../media/image11.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5.wdp"/><Relationship Id="rId7" Type="http://schemas.openxmlformats.org/officeDocument/2006/relationships/image" Target="../media/image5.png"/><Relationship Id="rId12" Type="http://schemas.openxmlformats.org/officeDocument/2006/relationships/image" Target="../media/image94.png"/><Relationship Id="rId2" Type="http://schemas.openxmlformats.org/officeDocument/2006/relationships/image" Target="../media/image40.png"/><Relationship Id="rId1" Type="http://schemas.openxmlformats.org/officeDocument/2006/relationships/slideLayout" Target="../slideLayouts/slideLayout1.xml"/><Relationship Id="rId6" Type="http://schemas.microsoft.com/office/2007/relationships/hdphoto" Target="../media/hdphoto21.wdp"/><Relationship Id="rId11" Type="http://schemas.openxmlformats.org/officeDocument/2006/relationships/image" Target="../media/image10.png"/><Relationship Id="rId5" Type="http://schemas.openxmlformats.org/officeDocument/2006/relationships/image" Target="../media/image93.jpeg"/><Relationship Id="rId10" Type="http://schemas.openxmlformats.org/officeDocument/2006/relationships/image" Target="../media/image11.png"/><Relationship Id="rId4" Type="http://schemas.openxmlformats.org/officeDocument/2006/relationships/image" Target="../media/image25.png"/><Relationship Id="rId9"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0.jpeg"/><Relationship Id="rId3" Type="http://schemas.microsoft.com/office/2007/relationships/hdphoto" Target="../media/hdphoto5.wdp"/><Relationship Id="rId7" Type="http://schemas.openxmlformats.org/officeDocument/2006/relationships/image" Target="../media/image25.png"/><Relationship Id="rId12" Type="http://schemas.openxmlformats.org/officeDocument/2006/relationships/image" Target="../media/image49.jpeg"/><Relationship Id="rId2" Type="http://schemas.openxmlformats.org/officeDocument/2006/relationships/image" Target="../media/image40.png"/><Relationship Id="rId16"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10.png"/><Relationship Id="rId5" Type="http://schemas.openxmlformats.org/officeDocument/2006/relationships/image" Target="../media/image6.png"/><Relationship Id="rId15" Type="http://schemas.openxmlformats.org/officeDocument/2006/relationships/image" Target="../media/image52.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48.png"/><Relationship Id="rId14" Type="http://schemas.openxmlformats.org/officeDocument/2006/relationships/image" Target="../media/image51.png"/></Relationships>
</file>

<file path=ppt/slides/_rels/slide28.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23.wdp"/><Relationship Id="rId3" Type="http://schemas.microsoft.com/office/2007/relationships/hdphoto" Target="../media/hdphoto5.wdp"/><Relationship Id="rId7" Type="http://schemas.openxmlformats.org/officeDocument/2006/relationships/slide" Target="slide2.xml"/><Relationship Id="rId12" Type="http://schemas.openxmlformats.org/officeDocument/2006/relationships/image" Target="../media/image96.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11.png"/><Relationship Id="rId11" Type="http://schemas.microsoft.com/office/2007/relationships/hdphoto" Target="../media/hdphoto22.wdp"/><Relationship Id="rId5" Type="http://schemas.openxmlformats.org/officeDocument/2006/relationships/image" Target="../media/image6.png"/><Relationship Id="rId15" Type="http://schemas.openxmlformats.org/officeDocument/2006/relationships/image" Target="../media/image34.png"/><Relationship Id="rId10" Type="http://schemas.openxmlformats.org/officeDocument/2006/relationships/image" Target="../media/image95.png"/><Relationship Id="rId4" Type="http://schemas.openxmlformats.org/officeDocument/2006/relationships/image" Target="../media/image5.png"/><Relationship Id="rId9" Type="http://schemas.openxmlformats.org/officeDocument/2006/relationships/image" Target="../media/image25.png"/><Relationship Id="rId14" Type="http://schemas.openxmlformats.org/officeDocument/2006/relationships/image" Target="../media/image97.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18" Type="http://schemas.openxmlformats.org/officeDocument/2006/relationships/image" Target="../media/image21.png"/><Relationship Id="rId3" Type="http://schemas.openxmlformats.org/officeDocument/2006/relationships/image" Target="../media/image6.png"/><Relationship Id="rId21" Type="http://schemas.openxmlformats.org/officeDocument/2006/relationships/image" Target="../media/image24.png"/><Relationship Id="rId7" Type="http://schemas.openxmlformats.org/officeDocument/2006/relationships/image" Target="../media/image12.png"/><Relationship Id="rId12" Type="http://schemas.openxmlformats.org/officeDocument/2006/relationships/image" Target="../media/image16.png"/><Relationship Id="rId17" Type="http://schemas.openxmlformats.org/officeDocument/2006/relationships/image" Target="../media/image7.png"/><Relationship Id="rId2" Type="http://schemas.openxmlformats.org/officeDocument/2006/relationships/image" Target="../media/image5.png"/><Relationship Id="rId16" Type="http://schemas.openxmlformats.org/officeDocument/2006/relationships/image" Target="../media/image20.png"/><Relationship Id="rId20"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audio" Target="../media/audio1.wav"/><Relationship Id="rId11" Type="http://schemas.openxmlformats.org/officeDocument/2006/relationships/image" Target="../media/image15.png"/><Relationship Id="rId5" Type="http://schemas.openxmlformats.org/officeDocument/2006/relationships/slide" Target="slide2.xml"/><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2.png"/><Relationship Id="rId4" Type="http://schemas.openxmlformats.org/officeDocument/2006/relationships/image" Target="../media/image11.png"/><Relationship Id="rId9" Type="http://schemas.openxmlformats.org/officeDocument/2006/relationships/image" Target="../media/image10.pn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11.png"/><Relationship Id="rId3" Type="http://schemas.openxmlformats.org/officeDocument/2006/relationships/image" Target="../media/image6.png"/><Relationship Id="rId21" Type="http://schemas.openxmlformats.org/officeDocument/2006/relationships/image" Target="../media/image10.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6.png"/><Relationship Id="rId2" Type="http://schemas.openxmlformats.org/officeDocument/2006/relationships/image" Target="../media/image5.png"/><Relationship Id="rId16" Type="http://schemas.openxmlformats.org/officeDocument/2006/relationships/slide" Target="slide3.xml"/><Relationship Id="rId20" Type="http://schemas.microsoft.com/office/2007/relationships/hdphoto" Target="../media/hdphoto4.wdp"/><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31.png"/><Relationship Id="rId5" Type="http://schemas.openxmlformats.org/officeDocument/2006/relationships/image" Target="../media/image26.jpe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7.png"/><Relationship Id="rId4" Type="http://schemas.openxmlformats.org/officeDocument/2006/relationships/image" Target="../media/image25.png"/><Relationship Id="rId9" Type="http://schemas.openxmlformats.org/officeDocument/2006/relationships/image" Target="../media/image29.png"/><Relationship Id="rId1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package" Target="../embeddings/Microsoft_Excel_Worksheet1.xlsx"/><Relationship Id="rId3" Type="http://schemas.openxmlformats.org/officeDocument/2006/relationships/image" Target="../media/image40.png"/><Relationship Id="rId7" Type="http://schemas.openxmlformats.org/officeDocument/2006/relationships/image" Target="../media/image25.png"/><Relationship Id="rId12" Type="http://schemas.openxmlformats.org/officeDocument/2006/relationships/image" Target="../media/image42.png"/><Relationship Id="rId2" Type="http://schemas.openxmlformats.org/officeDocument/2006/relationships/slideLayout" Target="../slideLayouts/slideLayout1.xml"/><Relationship Id="rId16" Type="http://schemas.openxmlformats.org/officeDocument/2006/relationships/image" Target="../media/image39.emf"/><Relationship Id="rId1" Type="http://schemas.openxmlformats.org/officeDocument/2006/relationships/vmlDrawing" Target="../drawings/vmlDrawing1.v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5" Type="http://schemas.openxmlformats.org/officeDocument/2006/relationships/package" Target="../embeddings/Microsoft_Excel_Worksheet2.xlsx"/><Relationship Id="rId10" Type="http://schemas.openxmlformats.org/officeDocument/2006/relationships/image" Target="../media/image11.png"/><Relationship Id="rId4" Type="http://schemas.microsoft.com/office/2007/relationships/hdphoto" Target="../media/hdphoto5.wdp"/><Relationship Id="rId9" Type="http://schemas.openxmlformats.org/officeDocument/2006/relationships/image" Target="../media/image30.png"/><Relationship Id="rId14" Type="http://schemas.openxmlformats.org/officeDocument/2006/relationships/image" Target="../media/image38.emf"/></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6.png"/><Relationship Id="rId12" Type="http://schemas.openxmlformats.org/officeDocument/2006/relationships/image" Target="../media/image44.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25.png"/><Relationship Id="rId15" Type="http://schemas.openxmlformats.org/officeDocument/2006/relationships/image" Target="../media/image43.emf"/><Relationship Id="rId10" Type="http://schemas.openxmlformats.org/officeDocument/2006/relationships/image" Target="../media/image11.png"/><Relationship Id="rId4" Type="http://schemas.microsoft.com/office/2007/relationships/hdphoto" Target="../media/hdphoto5.wdp"/><Relationship Id="rId9" Type="http://schemas.openxmlformats.org/officeDocument/2006/relationships/image" Target="../media/image30.png"/><Relationship Id="rId14" Type="http://schemas.openxmlformats.org/officeDocument/2006/relationships/package" Target="../embeddings/Microsoft_Excel_Worksheet3.xlsx"/></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5.wdp"/><Relationship Id="rId7" Type="http://schemas.openxmlformats.org/officeDocument/2006/relationships/image" Target="../media/image30.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47.png"/><Relationship Id="rId5" Type="http://schemas.openxmlformats.org/officeDocument/2006/relationships/image" Target="../media/image6.png"/><Relationship Id="rId10" Type="http://schemas.openxmlformats.org/officeDocument/2006/relationships/image" Target="../media/image46.png"/><Relationship Id="rId4" Type="http://schemas.openxmlformats.org/officeDocument/2006/relationships/image" Target="../media/image5.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0.jpeg"/><Relationship Id="rId3" Type="http://schemas.microsoft.com/office/2007/relationships/hdphoto" Target="../media/hdphoto5.wdp"/><Relationship Id="rId7" Type="http://schemas.openxmlformats.org/officeDocument/2006/relationships/image" Target="../media/image25.png"/><Relationship Id="rId12" Type="http://schemas.openxmlformats.org/officeDocument/2006/relationships/image" Target="../media/image49.jpeg"/><Relationship Id="rId2" Type="http://schemas.openxmlformats.org/officeDocument/2006/relationships/image" Target="../media/image40.png"/><Relationship Id="rId16"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10.png"/><Relationship Id="rId5" Type="http://schemas.openxmlformats.org/officeDocument/2006/relationships/image" Target="../media/image6.png"/><Relationship Id="rId15" Type="http://schemas.openxmlformats.org/officeDocument/2006/relationships/image" Target="../media/image52.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48.png"/><Relationship Id="rId14" Type="http://schemas.openxmlformats.org/officeDocument/2006/relationships/image" Target="../media/image51.png"/></Relationships>
</file>

<file path=ppt/slides/_rels/slide9.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7.wdp"/><Relationship Id="rId3" Type="http://schemas.microsoft.com/office/2007/relationships/hdphoto" Target="../media/hdphoto5.wdp"/><Relationship Id="rId7" Type="http://schemas.openxmlformats.org/officeDocument/2006/relationships/image" Target="../media/image54.jpeg"/><Relationship Id="rId12" Type="http://schemas.openxmlformats.org/officeDocument/2006/relationships/image" Target="../media/image57.jpeg"/><Relationship Id="rId2" Type="http://schemas.openxmlformats.org/officeDocument/2006/relationships/image" Target="../media/image40.png"/><Relationship Id="rId16"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56.jpeg"/><Relationship Id="rId5" Type="http://schemas.openxmlformats.org/officeDocument/2006/relationships/image" Target="../media/image6.png"/><Relationship Id="rId15" Type="http://schemas.openxmlformats.org/officeDocument/2006/relationships/image" Target="../media/image11.png"/><Relationship Id="rId10" Type="http://schemas.openxmlformats.org/officeDocument/2006/relationships/hyperlink" Target="http://www.bbc.co.uk/skillswise/topic/multiplication" TargetMode="External"/><Relationship Id="rId4" Type="http://schemas.openxmlformats.org/officeDocument/2006/relationships/image" Target="../media/image5.png"/><Relationship Id="rId9" Type="http://schemas.openxmlformats.org/officeDocument/2006/relationships/image" Target="../media/image55.png"/><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124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saturation sat="295000"/>
                    </a14:imgEffect>
                  </a14:imgLayer>
                </a14:imgProps>
              </a:ext>
              <a:ext uri="{28A0092B-C50C-407E-A947-70E740481C1C}">
                <a14:useLocalDpi xmlns:a14="http://schemas.microsoft.com/office/drawing/2010/main" val="0"/>
              </a:ext>
            </a:extLst>
          </a:blip>
          <a:srcRect/>
          <a:stretch>
            <a:fillRect/>
          </a:stretch>
        </p:blipFill>
        <p:spPr bwMode="auto">
          <a:xfrm>
            <a:off x="-117783" y="620688"/>
            <a:ext cx="9265029" cy="4584757"/>
          </a:xfrm>
          <a:prstGeom prst="rect">
            <a:avLst/>
          </a:prstGeom>
          <a:noFill/>
          <a:ln>
            <a:noFill/>
          </a:ln>
          <a:effectLst>
            <a:glow rad="228600">
              <a:schemeClr val="bg1">
                <a:lumMod val="85000"/>
                <a:alpha val="40000"/>
              </a:schemeClr>
            </a:glow>
            <a:outerShdw dist="35921" dir="2700000" algn="ctr" rotWithShape="0">
              <a:schemeClr val="bg2"/>
            </a:outerShdw>
            <a:reflection stA="20000" endPos="88000" dir="5400000" sy="-100000" algn="bl" rotWithShape="0"/>
            <a:softEdge rad="317500"/>
          </a:effectLst>
          <a:scene3d>
            <a:camera prst="orthographicFront"/>
            <a:lightRig rig="threePt" dir="t"/>
          </a:scene3d>
          <a:sp3d prstMaterial="softEdge"/>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603" y="4581128"/>
            <a:ext cx="6876256" cy="1615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0359768"/>
      </p:ext>
    </p:extLst>
  </p:cSld>
  <p:clrMapOvr>
    <a:masterClrMapping/>
  </p:clrMapOvr>
  <mc:AlternateContent xmlns:mc="http://schemas.openxmlformats.org/markup-compatibility/2006" xmlns:p14="http://schemas.microsoft.com/office/powerpoint/2010/main">
    <mc:Choice Requires="p14">
      <p:transition spd="slow">
        <p14:window dir="ver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2"/>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Vocabulary and Jobs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11805" y="1080018"/>
            <a:ext cx="8836907" cy="5229301"/>
            <a:chOff x="3275856" y="1196666"/>
            <a:chExt cx="5495639" cy="4896719"/>
          </a:xfrm>
        </p:grpSpPr>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26561" y="1196666"/>
              <a:ext cx="5144934" cy="4896719"/>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p:cNvSpPr/>
          <p:nvPr/>
        </p:nvSpPr>
        <p:spPr>
          <a:xfrm>
            <a:off x="959137" y="1460147"/>
            <a:ext cx="7573304" cy="3970318"/>
          </a:xfrm>
          <a:prstGeom prst="rect">
            <a:avLst/>
          </a:prstGeom>
        </p:spPr>
        <p:txBody>
          <a:bodyPr wrap="square">
            <a:spAutoFit/>
          </a:bodyPr>
          <a:lstStyle/>
          <a:p>
            <a:r>
              <a:rPr lang="en-GB" dirty="0" smtClean="0">
                <a:latin typeface="Impact" pitchFamily="34" charset="0"/>
              </a:rPr>
              <a:t>Groups</a:t>
            </a:r>
          </a:p>
          <a:p>
            <a:r>
              <a:rPr lang="en-GB" dirty="0" smtClean="0">
                <a:latin typeface="Impact" pitchFamily="34" charset="0"/>
              </a:rPr>
              <a:t>Sets</a:t>
            </a:r>
          </a:p>
          <a:p>
            <a:r>
              <a:rPr lang="en-GB" dirty="0" smtClean="0">
                <a:latin typeface="Impact" pitchFamily="34" charset="0"/>
              </a:rPr>
              <a:t>Multiply/Multiple</a:t>
            </a:r>
          </a:p>
          <a:p>
            <a:r>
              <a:rPr lang="en-GB" dirty="0" smtClean="0">
                <a:latin typeface="Impact" pitchFamily="34" charset="0"/>
              </a:rPr>
              <a:t>Times</a:t>
            </a:r>
          </a:p>
          <a:p>
            <a:r>
              <a:rPr lang="en-GB" dirty="0" smtClean="0">
                <a:latin typeface="Impact" pitchFamily="34" charset="0"/>
              </a:rPr>
              <a:t>Divide/Division</a:t>
            </a:r>
          </a:p>
          <a:p>
            <a:r>
              <a:rPr lang="en-GB" dirty="0" smtClean="0">
                <a:latin typeface="Impact" pitchFamily="34" charset="0"/>
              </a:rPr>
              <a:t>Split</a:t>
            </a:r>
          </a:p>
          <a:p>
            <a:r>
              <a:rPr lang="en-GB" dirty="0" smtClean="0">
                <a:latin typeface="Impact" pitchFamily="34" charset="0"/>
              </a:rPr>
              <a:t>Share</a:t>
            </a:r>
          </a:p>
          <a:p>
            <a:r>
              <a:rPr lang="en-GB" dirty="0" smtClean="0">
                <a:latin typeface="Impact" pitchFamily="34" charset="0"/>
              </a:rPr>
              <a:t>Factor</a:t>
            </a:r>
          </a:p>
          <a:p>
            <a:r>
              <a:rPr lang="en-GB" dirty="0" smtClean="0">
                <a:latin typeface="Impact" pitchFamily="34" charset="0"/>
              </a:rPr>
              <a:t>Prime number</a:t>
            </a:r>
          </a:p>
          <a:p>
            <a:r>
              <a:rPr lang="en-GB" dirty="0" smtClean="0">
                <a:latin typeface="Impact" pitchFamily="34" charset="0"/>
              </a:rPr>
              <a:t>Fraction</a:t>
            </a:r>
          </a:p>
          <a:p>
            <a:endParaRPr lang="en-GB" dirty="0" smtClean="0">
              <a:latin typeface="Impact" pitchFamily="34" charset="0"/>
            </a:endParaRPr>
          </a:p>
          <a:p>
            <a:r>
              <a:rPr lang="en-GB" sz="1400" dirty="0" smtClean="0">
                <a:latin typeface="Impact" pitchFamily="34" charset="0"/>
              </a:rPr>
              <a:t>These are the words you will use in this topic</a:t>
            </a:r>
          </a:p>
          <a:p>
            <a:endParaRPr lang="en-GB" dirty="0" smtClean="0">
              <a:latin typeface="Impact" pitchFamily="34" charset="0"/>
            </a:endParaRPr>
          </a:p>
          <a:p>
            <a:endParaRPr lang="en-GB" dirty="0">
              <a:latin typeface="Impact" pitchFamily="34" charset="0"/>
            </a:endParaRPr>
          </a:p>
        </p:txBody>
      </p:sp>
      <p:pic>
        <p:nvPicPr>
          <p:cNvPr id="24" name="Picture 23"/>
          <p:cNvPicPr/>
          <p:nvPr/>
        </p:nvPicPr>
        <p:blipFill>
          <a:blip r:embed="rId7" cstate="print">
            <a:duotone>
              <a:schemeClr val="accent6">
                <a:shade val="45000"/>
                <a:satMod val="135000"/>
              </a:schemeClr>
              <a:prstClr val="white"/>
            </a:duotone>
            <a:extLst>
              <a:ext uri="{BEBA8EAE-BF5A-486C-A8C5-ECC9F3942E4B}">
                <a14:imgProps xmlns:a14="http://schemas.microsoft.com/office/drawing/2010/main">
                  <a14:imgLayer r:embed="rId8">
                    <a14:imgEffect>
                      <a14:artisticPlasticWrap trans="35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rot="10800000">
            <a:off x="-29005" y="1033462"/>
            <a:ext cx="578663" cy="6632247"/>
          </a:xfrm>
          <a:prstGeom prst="rect">
            <a:avLst/>
          </a:prstGeom>
          <a:noFill/>
          <a:ln>
            <a:noFill/>
          </a:ln>
        </p:spPr>
      </p:pic>
      <p:cxnSp>
        <p:nvCxnSpPr>
          <p:cNvPr id="7" name="Straight Connector 6"/>
          <p:cNvCxnSpPr/>
          <p:nvPr/>
        </p:nvCxnSpPr>
        <p:spPr>
          <a:xfrm>
            <a:off x="959137" y="1139517"/>
            <a:ext cx="0" cy="4468838"/>
          </a:xfrm>
          <a:prstGeom prst="line">
            <a:avLst/>
          </a:prstGeom>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flipH="1">
            <a:off x="724419" y="1412776"/>
            <a:ext cx="5040560" cy="0"/>
          </a:xfrm>
          <a:prstGeom prst="line">
            <a:avLst/>
          </a:prstGeom>
        </p:spPr>
        <p:style>
          <a:lnRef idx="3">
            <a:schemeClr val="dk1"/>
          </a:lnRef>
          <a:fillRef idx="0">
            <a:schemeClr val="dk1"/>
          </a:fillRef>
          <a:effectRef idx="2">
            <a:schemeClr val="dk1"/>
          </a:effectRef>
          <a:fontRef idx="minor">
            <a:schemeClr val="tx1"/>
          </a:fontRef>
        </p:style>
      </p:cxnSp>
      <p:pic>
        <p:nvPicPr>
          <p:cNvPr id="31" name="Picture 3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515905" y="877825"/>
            <a:ext cx="219966" cy="1552707"/>
          </a:xfrm>
          <a:prstGeom prst="rect">
            <a:avLst/>
          </a:prstGeom>
          <a:noFill/>
          <a:ln>
            <a:noFill/>
          </a:ln>
        </p:spPr>
      </p:pic>
      <p:pic>
        <p:nvPicPr>
          <p:cNvPr id="34" name="Picture 3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199669" y="1143998"/>
            <a:ext cx="219966" cy="1552707"/>
          </a:xfrm>
          <a:prstGeom prst="rect">
            <a:avLst/>
          </a:prstGeom>
          <a:noFill/>
          <a:ln>
            <a:noFill/>
          </a:ln>
        </p:spPr>
      </p:pic>
      <p:pic>
        <p:nvPicPr>
          <p:cNvPr id="38" name="Picture 3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3438170" y="1405073"/>
            <a:ext cx="219966" cy="1552707"/>
          </a:xfrm>
          <a:prstGeom prst="rect">
            <a:avLst/>
          </a:prstGeom>
          <a:noFill/>
          <a:ln>
            <a:noFill/>
          </a:ln>
        </p:spPr>
      </p:pic>
      <p:pic>
        <p:nvPicPr>
          <p:cNvPr id="39" name="Picture 3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358362" y="1677871"/>
            <a:ext cx="219966" cy="1552707"/>
          </a:xfrm>
          <a:prstGeom prst="rect">
            <a:avLst/>
          </a:prstGeom>
          <a:noFill/>
          <a:ln>
            <a:noFill/>
          </a:ln>
        </p:spPr>
      </p:pic>
      <p:pic>
        <p:nvPicPr>
          <p:cNvPr id="40" name="Picture 3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3170036" y="2006382"/>
            <a:ext cx="219966" cy="1552707"/>
          </a:xfrm>
          <a:prstGeom prst="rect">
            <a:avLst/>
          </a:prstGeom>
          <a:noFill/>
          <a:ln>
            <a:noFill/>
          </a:ln>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199669" y="2258560"/>
            <a:ext cx="219966" cy="1552707"/>
          </a:xfrm>
          <a:prstGeom prst="rect">
            <a:avLst/>
          </a:prstGeom>
          <a:noFill/>
          <a:ln>
            <a:noFill/>
          </a:ln>
        </p:spPr>
      </p:pic>
      <p:pic>
        <p:nvPicPr>
          <p:cNvPr id="42" name="Picture 4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335610" y="2558969"/>
            <a:ext cx="219966" cy="1552707"/>
          </a:xfrm>
          <a:prstGeom prst="rect">
            <a:avLst/>
          </a:prstGeom>
          <a:noFill/>
          <a:ln>
            <a:noFill/>
          </a:ln>
        </p:spPr>
      </p:pic>
      <p:pic>
        <p:nvPicPr>
          <p:cNvPr id="43" name="Picture 4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393682" y="2811011"/>
            <a:ext cx="219966" cy="1552707"/>
          </a:xfrm>
          <a:prstGeom prst="rect">
            <a:avLst/>
          </a:prstGeom>
          <a:noFill/>
          <a:ln>
            <a:noFill/>
          </a:ln>
        </p:spPr>
      </p:pic>
      <p:pic>
        <p:nvPicPr>
          <p:cNvPr id="44" name="Picture 4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3134715" y="3067635"/>
            <a:ext cx="219966" cy="1552707"/>
          </a:xfrm>
          <a:prstGeom prst="rect">
            <a:avLst/>
          </a:prstGeom>
          <a:noFill/>
          <a:ln>
            <a:noFill/>
          </a:ln>
        </p:spPr>
      </p:pic>
      <p:pic>
        <p:nvPicPr>
          <p:cNvPr id="46" name="Picture 4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554705" y="3346477"/>
            <a:ext cx="219966" cy="1552707"/>
          </a:xfrm>
          <a:prstGeom prst="rect">
            <a:avLst/>
          </a:prstGeom>
          <a:noFill/>
          <a:ln>
            <a:noFill/>
          </a:ln>
        </p:spPr>
      </p:pic>
      <p:pic>
        <p:nvPicPr>
          <p:cNvPr id="49" name="Picture 48" descr="http://t0.gstatic.com/images?q=tbn:ANd9GcSV_QSd104kzYgOGG_GTGRlMdWISs8qccdrkRmnfR0rUmN1KdhQqA"/>
          <p:cNvPicPr/>
          <p:nvPr/>
        </p:nvPicPr>
        <p:blipFill rotWithShape="1">
          <a:blip r:embed="rId10">
            <a:duotone>
              <a:schemeClr val="accent6">
                <a:shade val="45000"/>
                <a:satMod val="135000"/>
              </a:schemeClr>
              <a:prstClr val="white"/>
            </a:duotone>
            <a:extLst>
              <a:ext uri="{BEBA8EAE-BF5A-486C-A8C5-ECC9F3942E4B}">
                <a14:imgProps xmlns:a14="http://schemas.microsoft.com/office/drawing/2010/main">
                  <a14:imgLayer r:embed="rId11">
                    <a14:imgEffect>
                      <a14:artisticPencilGrayscale/>
                    </a14:imgEffect>
                  </a14:imgLayer>
                </a14:imgProps>
              </a:ext>
              <a:ext uri="{28A0092B-C50C-407E-A947-70E740481C1C}">
                <a14:useLocalDpi xmlns:a14="http://schemas.microsoft.com/office/drawing/2010/main" val="0"/>
              </a:ext>
            </a:extLst>
          </a:blip>
          <a:srcRect/>
          <a:stretch/>
        </p:blipFill>
        <p:spPr bwMode="auto">
          <a:xfrm>
            <a:off x="911299" y="5655482"/>
            <a:ext cx="7853591" cy="439155"/>
          </a:xfrm>
          <a:prstGeom prst="rect">
            <a:avLst/>
          </a:prstGeom>
          <a:noFill/>
          <a:ln>
            <a:noFill/>
          </a:ln>
          <a:effectLst>
            <a:glow rad="228600">
              <a:schemeClr val="accent1">
                <a:alpha val="40000"/>
              </a:schemeClr>
            </a:glow>
          </a:effectLst>
        </p:spPr>
      </p:pic>
      <p:sp>
        <p:nvSpPr>
          <p:cNvPr id="50" name="Snip Diagonal Corner Rectangle 49"/>
          <p:cNvSpPr/>
          <p:nvPr/>
        </p:nvSpPr>
        <p:spPr>
          <a:xfrm>
            <a:off x="4578527" y="1533824"/>
            <a:ext cx="4313953" cy="3911400"/>
          </a:xfrm>
          <a:prstGeom prst="snip2DiagRect">
            <a:avLst>
              <a:gd name="adj1" fmla="val 13169"/>
              <a:gd name="adj2" fmla="val 122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512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9139" y="1161398"/>
            <a:ext cx="4451120" cy="197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6200000">
            <a:off x="-1201116" y="3404817"/>
            <a:ext cx="4045445" cy="179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Rectangle 51"/>
          <p:cNvSpPr/>
          <p:nvPr/>
        </p:nvSpPr>
        <p:spPr>
          <a:xfrm>
            <a:off x="5049683" y="1692522"/>
            <a:ext cx="3842797" cy="4247317"/>
          </a:xfrm>
          <a:prstGeom prst="rect">
            <a:avLst/>
          </a:prstGeom>
        </p:spPr>
        <p:txBody>
          <a:bodyPr wrap="square">
            <a:spAutoFit/>
          </a:bodyPr>
          <a:lstStyle/>
          <a:p>
            <a:r>
              <a:rPr lang="en-GB" dirty="0" smtClean="0">
                <a:latin typeface="Arial Unicode MS" pitchFamily="34" charset="-128"/>
                <a:ea typeface="Arial Unicode MS" pitchFamily="34" charset="-128"/>
                <a:cs typeface="Arial Unicode MS" pitchFamily="34" charset="-128"/>
              </a:rPr>
              <a:t>Internet Sales</a:t>
            </a:r>
          </a:p>
          <a:p>
            <a:r>
              <a:rPr lang="en-GB" dirty="0" smtClean="0">
                <a:latin typeface="Arial Unicode MS" pitchFamily="34" charset="-128"/>
                <a:ea typeface="Arial Unicode MS" pitchFamily="34" charset="-128"/>
                <a:cs typeface="Arial Unicode MS" pitchFamily="34" charset="-128"/>
              </a:rPr>
              <a:t>Stock orders</a:t>
            </a:r>
          </a:p>
          <a:p>
            <a:r>
              <a:rPr lang="en-GB" dirty="0" smtClean="0">
                <a:latin typeface="Arial Unicode MS" pitchFamily="34" charset="-128"/>
                <a:ea typeface="Arial Unicode MS" pitchFamily="34" charset="-128"/>
                <a:cs typeface="Arial Unicode MS" pitchFamily="34" charset="-128"/>
              </a:rPr>
              <a:t>Carpet Fitter</a:t>
            </a:r>
          </a:p>
          <a:p>
            <a:r>
              <a:rPr lang="en-GB" dirty="0" smtClean="0">
                <a:latin typeface="Arial Unicode MS" pitchFamily="34" charset="-128"/>
                <a:ea typeface="Arial Unicode MS" pitchFamily="34" charset="-128"/>
                <a:cs typeface="Arial Unicode MS" pitchFamily="34" charset="-128"/>
              </a:rPr>
              <a:t>Gardener</a:t>
            </a:r>
          </a:p>
          <a:p>
            <a:r>
              <a:rPr lang="en-GB" dirty="0" smtClean="0">
                <a:latin typeface="Arial Unicode MS" pitchFamily="34" charset="-128"/>
                <a:ea typeface="Arial Unicode MS" pitchFamily="34" charset="-128"/>
                <a:cs typeface="Arial Unicode MS" pitchFamily="34" charset="-128"/>
              </a:rPr>
              <a:t>Tiler</a:t>
            </a:r>
          </a:p>
          <a:p>
            <a:r>
              <a:rPr lang="en-GB" dirty="0" smtClean="0">
                <a:latin typeface="Arial Unicode MS" pitchFamily="34" charset="-128"/>
                <a:ea typeface="Arial Unicode MS" pitchFamily="34" charset="-128"/>
                <a:cs typeface="Arial Unicode MS" pitchFamily="34" charset="-128"/>
              </a:rPr>
              <a:t>Wages</a:t>
            </a:r>
          </a:p>
          <a:p>
            <a:r>
              <a:rPr lang="en-GB" dirty="0" smtClean="0">
                <a:latin typeface="Arial Unicode MS" pitchFamily="34" charset="-128"/>
                <a:ea typeface="Arial Unicode MS" pitchFamily="34" charset="-128"/>
                <a:cs typeface="Arial Unicode MS" pitchFamily="34" charset="-128"/>
              </a:rPr>
              <a:t>Cashier</a:t>
            </a:r>
          </a:p>
          <a:p>
            <a:endParaRPr lang="en-GB" dirty="0" smtClean="0">
              <a:latin typeface="Arial Unicode MS" pitchFamily="34" charset="-128"/>
              <a:ea typeface="Arial Unicode MS" pitchFamily="34" charset="-128"/>
              <a:cs typeface="Arial Unicode MS" pitchFamily="34" charset="-128"/>
            </a:endParaRPr>
          </a:p>
          <a:p>
            <a:r>
              <a:rPr lang="en-GB" dirty="0" smtClean="0">
                <a:latin typeface="Arial Unicode MS" pitchFamily="34" charset="-128"/>
                <a:ea typeface="Arial Unicode MS" pitchFamily="34" charset="-128"/>
                <a:cs typeface="Arial Unicode MS" pitchFamily="34" charset="-128"/>
              </a:rPr>
              <a:t>…. Can you think of more?</a:t>
            </a:r>
          </a:p>
          <a:p>
            <a:r>
              <a:rPr lang="en-GB" dirty="0" smtClean="0">
                <a:latin typeface="Arial Unicode MS" pitchFamily="34" charset="-128"/>
                <a:ea typeface="Arial Unicode MS" pitchFamily="34" charset="-128"/>
                <a:cs typeface="Arial Unicode MS" pitchFamily="34" charset="-128"/>
              </a:rPr>
              <a:t>…………………………………</a:t>
            </a:r>
          </a:p>
          <a:p>
            <a:r>
              <a:rPr lang="en-GB" dirty="0" smtClean="0">
                <a:latin typeface="Arial Unicode MS" pitchFamily="34" charset="-128"/>
                <a:ea typeface="Arial Unicode MS" pitchFamily="34" charset="-128"/>
                <a:cs typeface="Arial Unicode MS" pitchFamily="34" charset="-128"/>
              </a:rPr>
              <a:t>…………………………………</a:t>
            </a:r>
          </a:p>
          <a:p>
            <a:endParaRPr lang="en-GB" dirty="0" smtClean="0">
              <a:latin typeface="Arial Unicode MS" pitchFamily="34" charset="-128"/>
              <a:ea typeface="Arial Unicode MS" pitchFamily="34" charset="-128"/>
              <a:cs typeface="Arial Unicode MS" pitchFamily="34" charset="-128"/>
            </a:endParaRPr>
          </a:p>
          <a:p>
            <a:endParaRPr lang="en-GB" dirty="0" smtClean="0">
              <a:latin typeface="Impact" pitchFamily="34" charset="0"/>
            </a:endParaRPr>
          </a:p>
          <a:p>
            <a:endParaRPr lang="en-GB" dirty="0" smtClean="0">
              <a:latin typeface="Impact" pitchFamily="34" charset="0"/>
            </a:endParaRPr>
          </a:p>
          <a:p>
            <a:endParaRPr lang="en-GB" dirty="0">
              <a:latin typeface="Impact" pitchFamily="34" charset="0"/>
            </a:endParaRPr>
          </a:p>
        </p:txBody>
      </p:sp>
      <p:pic>
        <p:nvPicPr>
          <p:cNvPr id="37"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25889" y="511550"/>
            <a:ext cx="618810" cy="599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7" name="Group 46"/>
          <p:cNvGrpSpPr/>
          <p:nvPr/>
        </p:nvGrpSpPr>
        <p:grpSpPr>
          <a:xfrm>
            <a:off x="158742" y="185720"/>
            <a:ext cx="684673" cy="1624648"/>
            <a:chOff x="158742" y="185720"/>
            <a:chExt cx="684673" cy="1624648"/>
          </a:xfrm>
        </p:grpSpPr>
        <p:pic>
          <p:nvPicPr>
            <p:cNvPr id="48" name="Picture 4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94426" y="185720"/>
              <a:ext cx="448989" cy="1624648"/>
            </a:xfrm>
            <a:prstGeom prst="rect">
              <a:avLst/>
            </a:prstGeom>
            <a:noFill/>
            <a:ln>
              <a:noFill/>
            </a:ln>
          </p:spPr>
        </p:pic>
        <p:pic>
          <p:nvPicPr>
            <p:cNvPr id="56" name="Picture 55"/>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58742" y="759432"/>
              <a:ext cx="460178" cy="477224"/>
            </a:xfrm>
            <a:prstGeom prst="rect">
              <a:avLst/>
            </a:prstGeom>
            <a:noFill/>
            <a:ln>
              <a:noFill/>
            </a:ln>
          </p:spPr>
        </p:pic>
      </p:grpSp>
      <p:pic>
        <p:nvPicPr>
          <p:cNvPr id="2050" name="Picture 2" descr="http://www.g2carpets.co.uk/images/Julien.gif"/>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57949" y="5366976"/>
            <a:ext cx="1222579" cy="9169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tradescheck.com.au/wp-content/uploads/2011/12/roof-tilers-441x330.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351436" y="5160739"/>
            <a:ext cx="1500966" cy="112317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tatic.guim.co.uk/sys-images/Money/Pix/pictures/2008/05/08/wage460.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06013" y="5016209"/>
            <a:ext cx="2087340" cy="1252404"/>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284670" y="4891283"/>
            <a:ext cx="1884486" cy="1377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8599520"/>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Concept Activity</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93844" y="1044704"/>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5736" y="567704"/>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158742" y="185720"/>
            <a:ext cx="684673" cy="1624648"/>
            <a:chOff x="158742" y="185720"/>
            <a:chExt cx="684673" cy="1624648"/>
          </a:xfrm>
        </p:grpSpPr>
        <p:pic>
          <p:nvPicPr>
            <p:cNvPr id="15" name="Pictur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4426" y="185720"/>
              <a:ext cx="448989" cy="1624648"/>
            </a:xfrm>
            <a:prstGeom prst="rect">
              <a:avLst/>
            </a:prstGeom>
            <a:noFill/>
            <a:ln>
              <a:noFill/>
            </a:ln>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8742" y="759432"/>
              <a:ext cx="460178" cy="477224"/>
            </a:xfrm>
            <a:prstGeom prst="rect">
              <a:avLst/>
            </a:prstGeom>
            <a:noFill/>
            <a:ln>
              <a:noFill/>
            </a:ln>
          </p:spPr>
        </p:pic>
      </p:grpSp>
      <p:sp>
        <p:nvSpPr>
          <p:cNvPr id="19" name="TextBox 1"/>
          <p:cNvSpPr txBox="1">
            <a:spLocks noChangeArrowheads="1"/>
          </p:cNvSpPr>
          <p:nvPr/>
        </p:nvSpPr>
        <p:spPr bwMode="auto">
          <a:xfrm>
            <a:off x="179387" y="1628800"/>
            <a:ext cx="871309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3200" dirty="0">
                <a:latin typeface="Impact" pitchFamily="34" charset="0"/>
              </a:rPr>
              <a:t>Find as many different factors as you can to make these numbers</a:t>
            </a:r>
          </a:p>
        </p:txBody>
      </p:sp>
      <p:pic>
        <p:nvPicPr>
          <p:cNvPr id="2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43129" y="2564904"/>
            <a:ext cx="4762500"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1"/>
          <p:cNvSpPr txBox="1">
            <a:spLocks noChangeArrowheads="1"/>
          </p:cNvSpPr>
          <p:nvPr/>
        </p:nvSpPr>
        <p:spPr bwMode="auto">
          <a:xfrm>
            <a:off x="4212432" y="2090318"/>
            <a:ext cx="27352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2400" b="1" dirty="0">
                <a:solidFill>
                  <a:srgbClr val="7030A0"/>
                </a:solidFill>
              </a:rPr>
              <a:t>e.g. 42 = 2x7x3</a:t>
            </a:r>
          </a:p>
        </p:txBody>
      </p:sp>
      <p:sp>
        <p:nvSpPr>
          <p:cNvPr id="22" name="TextBox 2"/>
          <p:cNvSpPr txBox="1">
            <a:spLocks noChangeArrowheads="1"/>
          </p:cNvSpPr>
          <p:nvPr/>
        </p:nvSpPr>
        <p:spPr bwMode="auto">
          <a:xfrm>
            <a:off x="2499224" y="3235385"/>
            <a:ext cx="7921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2400" dirty="0">
                <a:solidFill>
                  <a:srgbClr val="002060"/>
                </a:solidFill>
              </a:rPr>
              <a:t>28</a:t>
            </a:r>
          </a:p>
        </p:txBody>
      </p:sp>
      <p:sp>
        <p:nvSpPr>
          <p:cNvPr id="23" name="TextBox 5"/>
          <p:cNvSpPr txBox="1">
            <a:spLocks noChangeArrowheads="1"/>
          </p:cNvSpPr>
          <p:nvPr/>
        </p:nvSpPr>
        <p:spPr bwMode="auto">
          <a:xfrm>
            <a:off x="4078288" y="3231176"/>
            <a:ext cx="7905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2400" dirty="0">
                <a:solidFill>
                  <a:srgbClr val="002060"/>
                </a:solidFill>
              </a:rPr>
              <a:t>48</a:t>
            </a:r>
          </a:p>
        </p:txBody>
      </p:sp>
      <p:sp>
        <p:nvSpPr>
          <p:cNvPr id="24" name="TextBox 6"/>
          <p:cNvSpPr txBox="1">
            <a:spLocks noChangeArrowheads="1"/>
          </p:cNvSpPr>
          <p:nvPr/>
        </p:nvSpPr>
        <p:spPr bwMode="auto">
          <a:xfrm>
            <a:off x="5580063" y="3237152"/>
            <a:ext cx="7921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2400" dirty="0">
                <a:solidFill>
                  <a:srgbClr val="FF0000"/>
                </a:solidFill>
              </a:rPr>
              <a:t>81</a:t>
            </a:r>
          </a:p>
        </p:txBody>
      </p:sp>
      <p:sp>
        <p:nvSpPr>
          <p:cNvPr id="25" name="TextBox 24"/>
          <p:cNvSpPr txBox="1"/>
          <p:nvPr/>
        </p:nvSpPr>
        <p:spPr>
          <a:xfrm>
            <a:off x="3237766" y="4191999"/>
            <a:ext cx="792163" cy="461963"/>
          </a:xfrm>
          <a:prstGeom prst="rect">
            <a:avLst/>
          </a:prstGeom>
          <a:solidFill>
            <a:schemeClr val="bg2">
              <a:lumMod val="75000"/>
            </a:schemeClr>
          </a:solidFill>
        </p:spPr>
        <p:txBody>
          <a:bodyPr>
            <a:spAutoFit/>
          </a:bodyPr>
          <a:lstStyle/>
          <a:p>
            <a:pPr>
              <a:defRPr/>
            </a:pPr>
            <a:r>
              <a:rPr lang="en-GB" sz="2400" b="1" dirty="0">
                <a:solidFill>
                  <a:srgbClr val="FFFF00"/>
                </a:solidFill>
              </a:rPr>
              <a:t>59</a:t>
            </a:r>
          </a:p>
        </p:txBody>
      </p:sp>
      <p:sp>
        <p:nvSpPr>
          <p:cNvPr id="26" name="TextBox 8"/>
          <p:cNvSpPr txBox="1">
            <a:spLocks noChangeArrowheads="1"/>
          </p:cNvSpPr>
          <p:nvPr/>
        </p:nvSpPr>
        <p:spPr bwMode="auto">
          <a:xfrm>
            <a:off x="4738793" y="4089400"/>
            <a:ext cx="7921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2400" b="1" dirty="0">
                <a:solidFill>
                  <a:srgbClr val="00B050"/>
                </a:solidFill>
              </a:rPr>
              <a:t>196</a:t>
            </a:r>
          </a:p>
        </p:txBody>
      </p:sp>
      <p:sp>
        <p:nvSpPr>
          <p:cNvPr id="27" name="TextBox 1"/>
          <p:cNvSpPr txBox="1">
            <a:spLocks noChangeArrowheads="1"/>
          </p:cNvSpPr>
          <p:nvPr/>
        </p:nvSpPr>
        <p:spPr bwMode="auto">
          <a:xfrm rot="-1700080">
            <a:off x="173900" y="2895604"/>
            <a:ext cx="1368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2400" dirty="0">
                <a:solidFill>
                  <a:srgbClr val="FF0000"/>
                </a:solidFill>
              </a:rPr>
              <a:t>factors</a:t>
            </a:r>
          </a:p>
        </p:txBody>
      </p:sp>
      <p:sp>
        <p:nvSpPr>
          <p:cNvPr id="28" name="TextBox 1"/>
          <p:cNvSpPr txBox="1">
            <a:spLocks noChangeArrowheads="1"/>
          </p:cNvSpPr>
          <p:nvPr/>
        </p:nvSpPr>
        <p:spPr bwMode="auto">
          <a:xfrm rot="1228839">
            <a:off x="2077117" y="4672100"/>
            <a:ext cx="20939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2400" dirty="0">
                <a:solidFill>
                  <a:srgbClr val="FF0000"/>
                </a:solidFill>
              </a:rPr>
              <a:t>products</a:t>
            </a:r>
          </a:p>
        </p:txBody>
      </p:sp>
      <p:sp>
        <p:nvSpPr>
          <p:cNvPr id="29" name="TextBox 1"/>
          <p:cNvSpPr txBox="1">
            <a:spLocks noChangeArrowheads="1"/>
          </p:cNvSpPr>
          <p:nvPr/>
        </p:nvSpPr>
        <p:spPr bwMode="auto">
          <a:xfrm rot="1408679">
            <a:off x="1531644" y="5490576"/>
            <a:ext cx="19351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2400" dirty="0">
                <a:solidFill>
                  <a:srgbClr val="FF0000"/>
                </a:solidFill>
              </a:rPr>
              <a:t>times</a:t>
            </a:r>
          </a:p>
        </p:txBody>
      </p:sp>
      <p:sp>
        <p:nvSpPr>
          <p:cNvPr id="30" name="TextBox 1"/>
          <p:cNvSpPr txBox="1">
            <a:spLocks noChangeArrowheads="1"/>
          </p:cNvSpPr>
          <p:nvPr/>
        </p:nvSpPr>
        <p:spPr bwMode="auto">
          <a:xfrm rot="-715381">
            <a:off x="3060761" y="5041667"/>
            <a:ext cx="1938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2400" dirty="0">
                <a:solidFill>
                  <a:srgbClr val="FF0000"/>
                </a:solidFill>
              </a:rPr>
              <a:t>multiply</a:t>
            </a:r>
          </a:p>
        </p:txBody>
      </p:sp>
      <p:sp>
        <p:nvSpPr>
          <p:cNvPr id="31" name="TextBox 1"/>
          <p:cNvSpPr txBox="1">
            <a:spLocks noChangeArrowheads="1"/>
          </p:cNvSpPr>
          <p:nvPr/>
        </p:nvSpPr>
        <p:spPr bwMode="auto">
          <a:xfrm rot="-1611910">
            <a:off x="4691411" y="4885956"/>
            <a:ext cx="2206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2400" dirty="0">
                <a:solidFill>
                  <a:srgbClr val="FF0000"/>
                </a:solidFill>
              </a:rPr>
              <a:t>multiplication</a:t>
            </a:r>
          </a:p>
        </p:txBody>
      </p:sp>
      <p:sp>
        <p:nvSpPr>
          <p:cNvPr id="32" name="TextBox 1"/>
          <p:cNvSpPr txBox="1">
            <a:spLocks noChangeArrowheads="1"/>
          </p:cNvSpPr>
          <p:nvPr/>
        </p:nvSpPr>
        <p:spPr bwMode="auto">
          <a:xfrm rot="-1151665">
            <a:off x="908065" y="4626439"/>
            <a:ext cx="1939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2400" dirty="0">
                <a:solidFill>
                  <a:srgbClr val="FF0000"/>
                </a:solidFill>
              </a:rPr>
              <a:t>multiple</a:t>
            </a:r>
          </a:p>
        </p:txBody>
      </p:sp>
      <p:sp>
        <p:nvSpPr>
          <p:cNvPr id="2" name="TextBox 1"/>
          <p:cNvSpPr txBox="1"/>
          <p:nvPr/>
        </p:nvSpPr>
        <p:spPr>
          <a:xfrm>
            <a:off x="2002007" y="6021288"/>
            <a:ext cx="5040559" cy="369332"/>
          </a:xfrm>
          <a:prstGeom prst="rect">
            <a:avLst/>
          </a:prstGeom>
          <a:noFill/>
        </p:spPr>
        <p:txBody>
          <a:bodyPr wrap="square" rtlCol="0">
            <a:spAutoFit/>
          </a:bodyPr>
          <a:lstStyle/>
          <a:p>
            <a:r>
              <a:rPr lang="en-GB" dirty="0" smtClean="0">
                <a:latin typeface="Impact" pitchFamily="34" charset="0"/>
              </a:rPr>
              <a:t>What type of number are these factors?</a:t>
            </a:r>
            <a:endParaRPr lang="en-GB" dirty="0">
              <a:latin typeface="Impact" pitchFamily="34" charset="0"/>
            </a:endParaRPr>
          </a:p>
        </p:txBody>
      </p:sp>
      <p:sp>
        <p:nvSpPr>
          <p:cNvPr id="33" name="TextBox 1"/>
          <p:cNvSpPr txBox="1">
            <a:spLocks noChangeArrowheads="1"/>
          </p:cNvSpPr>
          <p:nvPr/>
        </p:nvSpPr>
        <p:spPr bwMode="auto">
          <a:xfrm rot="-715381">
            <a:off x="6615038" y="3838576"/>
            <a:ext cx="1938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2400" dirty="0" smtClean="0">
                <a:solidFill>
                  <a:srgbClr val="FF0000"/>
                </a:solidFill>
              </a:rPr>
              <a:t>divide</a:t>
            </a:r>
            <a:endParaRPr lang="en-GB" sz="2400" dirty="0">
              <a:solidFill>
                <a:srgbClr val="FF0000"/>
              </a:solidFill>
            </a:endParaRPr>
          </a:p>
        </p:txBody>
      </p:sp>
      <p:sp>
        <p:nvSpPr>
          <p:cNvPr id="34" name="TextBox 1"/>
          <p:cNvSpPr txBox="1">
            <a:spLocks noChangeArrowheads="1"/>
          </p:cNvSpPr>
          <p:nvPr/>
        </p:nvSpPr>
        <p:spPr bwMode="auto">
          <a:xfrm rot="-715381">
            <a:off x="7178852" y="4279941"/>
            <a:ext cx="1938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2400" dirty="0" smtClean="0">
                <a:solidFill>
                  <a:srgbClr val="FF0000"/>
                </a:solidFill>
              </a:rPr>
              <a:t>division</a:t>
            </a:r>
            <a:endParaRPr lang="en-GB" sz="2400" dirty="0">
              <a:solidFill>
                <a:srgbClr val="FF0000"/>
              </a:solidFill>
            </a:endParaRPr>
          </a:p>
        </p:txBody>
      </p:sp>
      <p:sp>
        <p:nvSpPr>
          <p:cNvPr id="35" name="TextBox 1"/>
          <p:cNvSpPr txBox="1">
            <a:spLocks noChangeArrowheads="1"/>
          </p:cNvSpPr>
          <p:nvPr/>
        </p:nvSpPr>
        <p:spPr bwMode="auto">
          <a:xfrm rot="-715381">
            <a:off x="6615037" y="4885162"/>
            <a:ext cx="1938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2400" dirty="0" smtClean="0">
                <a:solidFill>
                  <a:srgbClr val="FF0000"/>
                </a:solidFill>
              </a:rPr>
              <a:t>divide</a:t>
            </a:r>
            <a:endParaRPr lang="en-GB" sz="2400" dirty="0">
              <a:solidFill>
                <a:srgbClr val="FF0000"/>
              </a:solidFill>
            </a:endParaRPr>
          </a:p>
        </p:txBody>
      </p:sp>
      <p:sp>
        <p:nvSpPr>
          <p:cNvPr id="36" name="TextBox 1"/>
          <p:cNvSpPr txBox="1">
            <a:spLocks noChangeArrowheads="1"/>
          </p:cNvSpPr>
          <p:nvPr/>
        </p:nvSpPr>
        <p:spPr bwMode="auto">
          <a:xfrm rot="-715381">
            <a:off x="6864137" y="5548747"/>
            <a:ext cx="1938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2400" dirty="0" smtClean="0">
                <a:solidFill>
                  <a:srgbClr val="FF0000"/>
                </a:solidFill>
              </a:rPr>
              <a:t>share</a:t>
            </a:r>
            <a:endParaRPr lang="en-GB" sz="2400" dirty="0">
              <a:solidFill>
                <a:srgbClr val="FF0000"/>
              </a:solidFill>
            </a:endParaRPr>
          </a:p>
        </p:txBody>
      </p:sp>
      <p:sp>
        <p:nvSpPr>
          <p:cNvPr id="4" name="TextBox 3"/>
          <p:cNvSpPr txBox="1"/>
          <p:nvPr/>
        </p:nvSpPr>
        <p:spPr>
          <a:xfrm>
            <a:off x="7042566" y="2598536"/>
            <a:ext cx="1201842" cy="584775"/>
          </a:xfrm>
          <a:prstGeom prst="rect">
            <a:avLst/>
          </a:prstGeom>
          <a:noFill/>
        </p:spPr>
        <p:txBody>
          <a:bodyPr wrap="square" rtlCol="0">
            <a:spAutoFit/>
          </a:bodyPr>
          <a:lstStyle/>
          <a:p>
            <a:r>
              <a:rPr lang="en-GB" sz="3200" dirty="0" smtClean="0">
                <a:solidFill>
                  <a:srgbClr val="FF0000"/>
                </a:solidFill>
                <a:latin typeface="Cambria Math"/>
                <a:ea typeface="Cambria Math"/>
              </a:rPr>
              <a:t>÷∕x</a:t>
            </a:r>
            <a:endParaRPr lang="en-GB" sz="3200" dirty="0">
              <a:solidFill>
                <a:srgbClr val="FF0000"/>
              </a:solidFill>
            </a:endParaRPr>
          </a:p>
        </p:txBody>
      </p:sp>
      <p:sp>
        <p:nvSpPr>
          <p:cNvPr id="6" name="TextBox 5"/>
          <p:cNvSpPr txBox="1"/>
          <p:nvPr/>
        </p:nvSpPr>
        <p:spPr>
          <a:xfrm>
            <a:off x="369121" y="3571973"/>
            <a:ext cx="1673645" cy="923330"/>
          </a:xfrm>
          <a:prstGeom prst="rect">
            <a:avLst/>
          </a:prstGeom>
          <a:noFill/>
        </p:spPr>
        <p:txBody>
          <a:bodyPr wrap="square" rtlCol="0">
            <a:spAutoFit/>
          </a:bodyPr>
          <a:lstStyle/>
          <a:p>
            <a:r>
              <a:rPr lang="en-GB" dirty="0" smtClean="0"/>
              <a:t>Find the definition of factor online</a:t>
            </a:r>
            <a:endParaRPr lang="en-GB" dirty="0"/>
          </a:p>
        </p:txBody>
      </p:sp>
    </p:spTree>
    <p:extLst>
      <p:ext uri="{BB962C8B-B14F-4D97-AF65-F5344CB8AC3E}">
        <p14:creationId xmlns:p14="http://schemas.microsoft.com/office/powerpoint/2010/main" val="2188176852"/>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Main Teach</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82732"/>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2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5736" y="567704"/>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58742" y="185720"/>
            <a:ext cx="684673" cy="1624648"/>
            <a:chOff x="158742" y="185720"/>
            <a:chExt cx="684673" cy="1624648"/>
          </a:xfrm>
        </p:grpSpPr>
        <p:pic>
          <p:nvPicPr>
            <p:cNvPr id="21" name="Picture 2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4426" y="185720"/>
              <a:ext cx="448989" cy="1624648"/>
            </a:xfrm>
            <a:prstGeom prst="rect">
              <a:avLst/>
            </a:prstGeom>
            <a:noFill/>
            <a:ln>
              <a:noFill/>
            </a:ln>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8742" y="759432"/>
              <a:ext cx="460178" cy="477224"/>
            </a:xfrm>
            <a:prstGeom prst="rect">
              <a:avLst/>
            </a:prstGeom>
            <a:noFill/>
            <a:ln>
              <a:noFill/>
            </a:ln>
          </p:spPr>
        </p:pic>
      </p:grpSp>
      <p:sp>
        <p:nvSpPr>
          <p:cNvPr id="19" name="Title 1"/>
          <p:cNvSpPr txBox="1">
            <a:spLocks/>
          </p:cNvSpPr>
          <p:nvPr/>
        </p:nvSpPr>
        <p:spPr>
          <a:xfrm>
            <a:off x="971600" y="1577116"/>
            <a:ext cx="3238303" cy="46650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dirty="0" smtClean="0">
                <a:latin typeface="Impact" pitchFamily="34" charset="0"/>
              </a:rPr>
              <a:t>Multiple adding = Multiplication</a:t>
            </a:r>
          </a:p>
        </p:txBody>
      </p:sp>
      <p:graphicFrame>
        <p:nvGraphicFramePr>
          <p:cNvPr id="2" name="Object 1"/>
          <p:cNvGraphicFramePr>
            <a:graphicFrameLocks noChangeAspect="1"/>
          </p:cNvGraphicFramePr>
          <p:nvPr>
            <p:extLst>
              <p:ext uri="{D42A27DB-BD31-4B8C-83A1-F6EECF244321}">
                <p14:modId xmlns:p14="http://schemas.microsoft.com/office/powerpoint/2010/main" val="4119159545"/>
              </p:ext>
            </p:extLst>
          </p:nvPr>
        </p:nvGraphicFramePr>
        <p:xfrm>
          <a:off x="4603513" y="1556791"/>
          <a:ext cx="4000935" cy="4938473"/>
        </p:xfrm>
        <a:graphic>
          <a:graphicData uri="http://schemas.openxmlformats.org/presentationml/2006/ole">
            <mc:AlternateContent xmlns:mc="http://schemas.openxmlformats.org/markup-compatibility/2006">
              <mc:Choice xmlns:v="urn:schemas-microsoft-com:vml" Requires="v">
                <p:oleObj spid="_x0000_s3114" name="Worksheet" r:id="rId10" imgW="5934242" imgH="7324916" progId="Excel.Sheet.8">
                  <p:embed/>
                </p:oleObj>
              </mc:Choice>
              <mc:Fallback>
                <p:oleObj name="Worksheet" r:id="rId10" imgW="5934242" imgH="7324916" progId="Excel.Sheet.8">
                  <p:embed/>
                  <p:pic>
                    <p:nvPicPr>
                      <p:cNvPr id="0" name=""/>
                      <p:cNvPicPr/>
                      <p:nvPr/>
                    </p:nvPicPr>
                    <p:blipFill>
                      <a:blip r:embed="rId11"/>
                      <a:stretch>
                        <a:fillRect/>
                      </a:stretch>
                    </p:blipFill>
                    <p:spPr>
                      <a:xfrm>
                        <a:off x="4603513" y="1556791"/>
                        <a:ext cx="4000935" cy="4938473"/>
                      </a:xfrm>
                      <a:prstGeom prst="rect">
                        <a:avLst/>
                      </a:prstGeom>
                    </p:spPr>
                  </p:pic>
                </p:oleObj>
              </mc:Fallback>
            </mc:AlternateContent>
          </a:graphicData>
        </a:graphic>
      </p:graphicFrame>
      <p:sp>
        <p:nvSpPr>
          <p:cNvPr id="25" name="Title 1"/>
          <p:cNvSpPr txBox="1">
            <a:spLocks/>
          </p:cNvSpPr>
          <p:nvPr/>
        </p:nvSpPr>
        <p:spPr>
          <a:xfrm>
            <a:off x="334398" y="2361166"/>
            <a:ext cx="3963580" cy="2371223"/>
          </a:xfrm>
          <a:prstGeom prst="rect">
            <a:avLst/>
          </a:prstGeom>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300" dirty="0" smtClean="0">
                <a:solidFill>
                  <a:srgbClr val="FF0000"/>
                </a:solidFill>
                <a:latin typeface="Impact" pitchFamily="34" charset="0"/>
              </a:rPr>
              <a:t>Multiplication is just adding up lots of times</a:t>
            </a:r>
          </a:p>
          <a:p>
            <a:pPr algn="l"/>
            <a:endParaRPr lang="en-GB" sz="1400" dirty="0">
              <a:latin typeface="Impact" pitchFamily="34" charset="0"/>
            </a:endParaRPr>
          </a:p>
          <a:p>
            <a:pPr algn="l"/>
            <a:r>
              <a:rPr lang="en-GB" sz="2600" dirty="0" err="1" smtClean="0">
                <a:solidFill>
                  <a:srgbClr val="00B050"/>
                </a:solidFill>
                <a:latin typeface="Impact" pitchFamily="34" charset="0"/>
              </a:rPr>
              <a:t>Eg</a:t>
            </a:r>
            <a:r>
              <a:rPr lang="en-GB" sz="2600" dirty="0" smtClean="0">
                <a:solidFill>
                  <a:srgbClr val="00B050"/>
                </a:solidFill>
                <a:latin typeface="Impact" pitchFamily="34" charset="0"/>
              </a:rPr>
              <a:t>  2+2+2+2  =  4 lots of 2 = 8</a:t>
            </a:r>
          </a:p>
          <a:p>
            <a:pPr algn="l"/>
            <a:endParaRPr lang="en-GB" sz="1400" dirty="0">
              <a:latin typeface="Impact" pitchFamily="34" charset="0"/>
            </a:endParaRPr>
          </a:p>
          <a:p>
            <a:pPr algn="l"/>
            <a:r>
              <a:rPr lang="en-GB" sz="3200" dirty="0" smtClean="0">
                <a:solidFill>
                  <a:srgbClr val="0070C0"/>
                </a:solidFill>
                <a:latin typeface="Impact" pitchFamily="34" charset="0"/>
              </a:rPr>
              <a:t>9+9 = 2 lots of 9 = 18</a:t>
            </a:r>
          </a:p>
          <a:p>
            <a:pPr algn="l"/>
            <a:endParaRPr lang="en-GB" sz="1400" dirty="0">
              <a:latin typeface="Impact" pitchFamily="34" charset="0"/>
            </a:endParaRPr>
          </a:p>
          <a:p>
            <a:pPr algn="l"/>
            <a:endParaRPr lang="en-GB" sz="1400" dirty="0" smtClean="0">
              <a:latin typeface="Impact" pitchFamily="34" charset="0"/>
            </a:endParaRPr>
          </a:p>
          <a:p>
            <a:pPr algn="l"/>
            <a:r>
              <a:rPr lang="en-GB" sz="1900" dirty="0" smtClean="0">
                <a:latin typeface="Impact" pitchFamily="34" charset="0"/>
              </a:rPr>
              <a:t>The answers to all the additions of single digits up to ten times are given in the grid on the right.</a:t>
            </a:r>
            <a:endParaRPr lang="en-GB" sz="1900" dirty="0">
              <a:latin typeface="Impact" pitchFamily="34" charset="0"/>
            </a:endParaRPr>
          </a:p>
          <a:p>
            <a:pPr algn="l"/>
            <a:endParaRPr lang="en-GB" sz="1400" dirty="0" smtClean="0">
              <a:latin typeface="Impact" pitchFamily="34" charset="0"/>
            </a:endParaRPr>
          </a:p>
          <a:p>
            <a:pPr algn="l"/>
            <a:endParaRPr lang="en-GB" sz="1400" dirty="0" smtClean="0">
              <a:latin typeface="Impact" pitchFamily="34" charset="0"/>
            </a:endParaRPr>
          </a:p>
          <a:p>
            <a:pPr algn="l"/>
            <a:endParaRPr lang="en-GB" sz="1400" dirty="0">
              <a:latin typeface="Impact" pitchFamily="34" charset="0"/>
            </a:endParaRPr>
          </a:p>
          <a:p>
            <a:pPr algn="l"/>
            <a:endParaRPr lang="en-GB" sz="1400" dirty="0" smtClean="0">
              <a:latin typeface="Impact" pitchFamily="34" charset="0"/>
            </a:endParaRPr>
          </a:p>
        </p:txBody>
      </p:sp>
      <p:pic>
        <p:nvPicPr>
          <p:cNvPr id="16" name="Picture 2" descr="http://www.yourdictionary.com/images/main.exclamation-point.jpg"/>
          <p:cNvPicPr>
            <a:picLocks noChangeAspect="1" noChangeArrowheads="1"/>
          </p:cNvPicPr>
          <p:nvPr/>
        </p:nvPicPr>
        <p:blipFill>
          <a:blip r:embed="rId12" cstate="print">
            <a:duotone>
              <a:schemeClr val="accent3">
                <a:shade val="45000"/>
                <a:satMod val="135000"/>
              </a:schemeClr>
              <a:prstClr val="white"/>
            </a:duotone>
            <a:extLst>
              <a:ext uri="{BEBA8EAE-BF5A-486C-A8C5-ECC9F3942E4B}">
                <a14:imgProps xmlns:a14="http://schemas.microsoft.com/office/drawing/2010/main">
                  <a14:imgLayer r:embed="rId13">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3793838" y="4725144"/>
            <a:ext cx="558573" cy="763383"/>
          </a:xfrm>
          <a:prstGeom prst="rect">
            <a:avLst/>
          </a:prstGeom>
          <a:noFill/>
          <a:extLst>
            <a:ext uri="{909E8E84-426E-40DD-AFC4-6F175D3DCCD1}">
              <a14:hiddenFill xmlns:a14="http://schemas.microsoft.com/office/drawing/2010/main">
                <a:solidFill>
                  <a:srgbClr val="FFFFFF"/>
                </a:solidFill>
              </a14:hiddenFill>
            </a:ext>
          </a:extLst>
        </p:spPr>
      </p:pic>
      <p:sp>
        <p:nvSpPr>
          <p:cNvPr id="17" name="Snip Diagonal Corner Rectangle 16"/>
          <p:cNvSpPr/>
          <p:nvPr/>
        </p:nvSpPr>
        <p:spPr>
          <a:xfrm>
            <a:off x="362137" y="4909101"/>
            <a:ext cx="3345767" cy="395467"/>
          </a:xfrm>
          <a:prstGeom prst="snip2DiagRect">
            <a:avLst>
              <a:gd name="adj1" fmla="val 12839"/>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8" name="Title 1"/>
          <p:cNvSpPr txBox="1">
            <a:spLocks/>
          </p:cNvSpPr>
          <p:nvPr/>
        </p:nvSpPr>
        <p:spPr>
          <a:xfrm>
            <a:off x="388831" y="4890092"/>
            <a:ext cx="3401244" cy="4334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1400" dirty="0">
              <a:latin typeface="Impact" pitchFamily="34" charset="0"/>
            </a:endParaRPr>
          </a:p>
          <a:p>
            <a:pPr algn="l"/>
            <a:endParaRPr lang="en-GB" sz="1400" dirty="0" smtClean="0">
              <a:latin typeface="Impact" pitchFamily="34" charset="0"/>
            </a:endParaRPr>
          </a:p>
          <a:p>
            <a:pPr algn="l"/>
            <a:endParaRPr lang="en-GB" sz="1400" dirty="0" smtClean="0">
              <a:latin typeface="Impact" pitchFamily="34" charset="0"/>
            </a:endParaRPr>
          </a:p>
          <a:p>
            <a:pPr algn="l"/>
            <a:endParaRPr lang="en-GB" sz="1400" dirty="0">
              <a:latin typeface="Impact" pitchFamily="34" charset="0"/>
            </a:endParaRPr>
          </a:p>
          <a:p>
            <a:pPr algn="l"/>
            <a:endParaRPr lang="en-GB" sz="1400" dirty="0" smtClean="0">
              <a:latin typeface="Impact" pitchFamily="34" charset="0"/>
            </a:endParaRPr>
          </a:p>
        </p:txBody>
      </p:sp>
      <p:sp>
        <p:nvSpPr>
          <p:cNvPr id="24" name="Title 1"/>
          <p:cNvSpPr txBox="1">
            <a:spLocks/>
          </p:cNvSpPr>
          <p:nvPr/>
        </p:nvSpPr>
        <p:spPr>
          <a:xfrm>
            <a:off x="334398" y="5164548"/>
            <a:ext cx="3401244" cy="332001"/>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400" dirty="0" smtClean="0">
                <a:latin typeface="Impact" pitchFamily="34" charset="0"/>
              </a:rPr>
              <a:t>Main Learning Point :  Learn all the answers on this grid</a:t>
            </a:r>
            <a:endParaRPr lang="en-GB" sz="1400" dirty="0">
              <a:latin typeface="Impact" pitchFamily="34" charset="0"/>
            </a:endParaRPr>
          </a:p>
          <a:p>
            <a:pPr algn="l"/>
            <a:endParaRPr lang="en-GB" sz="1400" dirty="0" smtClean="0">
              <a:latin typeface="Impact" pitchFamily="34" charset="0"/>
            </a:endParaRPr>
          </a:p>
          <a:p>
            <a:pPr algn="l"/>
            <a:endParaRPr lang="en-GB" sz="1400" dirty="0" smtClean="0">
              <a:latin typeface="Impact" pitchFamily="34" charset="0"/>
            </a:endParaRPr>
          </a:p>
          <a:p>
            <a:pPr algn="l"/>
            <a:endParaRPr lang="en-GB" sz="1400" dirty="0">
              <a:latin typeface="Impact" pitchFamily="34" charset="0"/>
            </a:endParaRPr>
          </a:p>
          <a:p>
            <a:pPr algn="l"/>
            <a:endParaRPr lang="en-GB" sz="1400" dirty="0" smtClean="0">
              <a:latin typeface="Impact" pitchFamily="34" charset="0"/>
            </a:endParaRPr>
          </a:p>
        </p:txBody>
      </p:sp>
      <p:pic>
        <p:nvPicPr>
          <p:cNvPr id="26" name="Picture 5"/>
          <p:cNvPicPr>
            <a:picLocks noChangeAspect="1" noChangeArrowheads="1"/>
          </p:cNvPicPr>
          <p:nvPr/>
        </p:nvPicPr>
        <p:blipFill>
          <a:blip r:embed="rId14">
            <a:extLst>
              <a:ext uri="{BEBA8EAE-BF5A-486C-A8C5-ECC9F3942E4B}">
                <a14:imgProps xmlns:a14="http://schemas.microsoft.com/office/drawing/2010/main">
                  <a14:imgLayer r:embed="rId15">
                    <a14:imgEffect>
                      <a14:artisticTexturizer/>
                    </a14:imgEffect>
                    <a14:imgEffect>
                      <a14:colorTemperature colorTemp="6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39291" y="5488527"/>
            <a:ext cx="4432710" cy="1005661"/>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8120237"/>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Main Teach</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82732"/>
            <a:ext cx="8854806" cy="5345916"/>
            <a:chOff x="3274536" y="1289754"/>
            <a:chExt cx="5506770" cy="4803631"/>
          </a:xfrm>
        </p:grpSpPr>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2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5736" y="567704"/>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58742" y="185720"/>
            <a:ext cx="684673" cy="1624648"/>
            <a:chOff x="158742" y="185720"/>
            <a:chExt cx="684673" cy="1624648"/>
          </a:xfrm>
        </p:grpSpPr>
        <p:pic>
          <p:nvPicPr>
            <p:cNvPr id="21" name="Picture 2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4426" y="185720"/>
              <a:ext cx="448989" cy="1624648"/>
            </a:xfrm>
            <a:prstGeom prst="rect">
              <a:avLst/>
            </a:prstGeom>
            <a:noFill/>
            <a:ln>
              <a:noFill/>
            </a:ln>
          </p:spPr>
        </p:pic>
        <p:pic>
          <p:nvPicPr>
            <p:cNvPr id="22" name="Picture 2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8742" y="759432"/>
              <a:ext cx="460178" cy="477224"/>
            </a:xfrm>
            <a:prstGeom prst="rect">
              <a:avLst/>
            </a:prstGeom>
            <a:noFill/>
            <a:ln>
              <a:noFill/>
            </a:ln>
          </p:spPr>
        </p:pic>
      </p:grpSp>
      <p:sp>
        <p:nvSpPr>
          <p:cNvPr id="19" name="Title 1"/>
          <p:cNvSpPr txBox="1">
            <a:spLocks/>
          </p:cNvSpPr>
          <p:nvPr/>
        </p:nvSpPr>
        <p:spPr>
          <a:xfrm>
            <a:off x="971600" y="1577116"/>
            <a:ext cx="3238303" cy="46650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dirty="0" smtClean="0">
                <a:latin typeface="Impact" pitchFamily="34" charset="0"/>
              </a:rPr>
              <a:t>What is Multiplication ??</a:t>
            </a:r>
          </a:p>
        </p:txBody>
      </p:sp>
      <p:sp>
        <p:nvSpPr>
          <p:cNvPr id="18" name="Title 1"/>
          <p:cNvSpPr txBox="1">
            <a:spLocks/>
          </p:cNvSpPr>
          <p:nvPr/>
        </p:nvSpPr>
        <p:spPr>
          <a:xfrm>
            <a:off x="388831" y="4890092"/>
            <a:ext cx="3401244" cy="4334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1400" dirty="0">
              <a:latin typeface="Impact" pitchFamily="34" charset="0"/>
            </a:endParaRPr>
          </a:p>
          <a:p>
            <a:pPr algn="l"/>
            <a:endParaRPr lang="en-GB" sz="1400" dirty="0" smtClean="0">
              <a:latin typeface="Impact" pitchFamily="34" charset="0"/>
            </a:endParaRPr>
          </a:p>
          <a:p>
            <a:pPr algn="l"/>
            <a:endParaRPr lang="en-GB" sz="1400" dirty="0" smtClean="0">
              <a:latin typeface="Impact" pitchFamily="34" charset="0"/>
            </a:endParaRPr>
          </a:p>
          <a:p>
            <a:pPr algn="l"/>
            <a:endParaRPr lang="en-GB" sz="1400" dirty="0">
              <a:latin typeface="Impact" pitchFamily="34" charset="0"/>
            </a:endParaRPr>
          </a:p>
          <a:p>
            <a:pPr algn="l"/>
            <a:endParaRPr lang="en-GB" sz="1400" dirty="0" smtClean="0">
              <a:latin typeface="Impact" pitchFamily="34" charset="0"/>
            </a:endParaRPr>
          </a:p>
        </p:txBody>
      </p:sp>
      <p:pic>
        <p:nvPicPr>
          <p:cNvPr id="26" name="Picture 5"/>
          <p:cNvPicPr>
            <a:picLocks noChangeAspect="1" noChangeArrowheads="1"/>
          </p:cNvPicPr>
          <p:nvPr/>
        </p:nvPicPr>
        <p:blipFill>
          <a:blip r:embed="rId9">
            <a:extLst>
              <a:ext uri="{BEBA8EAE-BF5A-486C-A8C5-ECC9F3942E4B}">
                <a14:imgProps xmlns:a14="http://schemas.microsoft.com/office/drawing/2010/main">
                  <a14:imgLayer r:embed="rId10">
                    <a14:imgEffect>
                      <a14:artisticPastelsSmooth/>
                    </a14:imgEffect>
                    <a14:imgEffect>
                      <a14:colorTemperature colorTemp="6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596336" y="1566449"/>
            <a:ext cx="1264358" cy="4917071"/>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descr="http://t0.gstatic.com/images?q=tbn:ANd9GcRulifBJQFeHf9uTB9zOgT7aVi0mWpqcuJvW4geQ0ysGX1leqaS">
            <a:hlinkClick r:id="rId11"/>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02530" y="6124856"/>
            <a:ext cx="648072" cy="358664"/>
          </a:xfrm>
          <a:prstGeom prst="rect">
            <a:avLst/>
          </a:prstGeom>
          <a:noFill/>
          <a:ln>
            <a:noFill/>
          </a:ln>
        </p:spPr>
      </p:pic>
      <p:sp>
        <p:nvSpPr>
          <p:cNvPr id="28" name="TextBox 27"/>
          <p:cNvSpPr txBox="1"/>
          <p:nvPr/>
        </p:nvSpPr>
        <p:spPr>
          <a:xfrm>
            <a:off x="182501" y="6124856"/>
            <a:ext cx="3890623" cy="369332"/>
          </a:xfrm>
          <a:prstGeom prst="rect">
            <a:avLst/>
          </a:prstGeom>
          <a:noFill/>
        </p:spPr>
        <p:txBody>
          <a:bodyPr wrap="square" rtlCol="0">
            <a:spAutoFit/>
          </a:bodyPr>
          <a:lstStyle/>
          <a:p>
            <a:r>
              <a:rPr lang="en-GB" dirty="0" smtClean="0">
                <a:latin typeface="Impact" pitchFamily="34" charset="0"/>
              </a:rPr>
              <a:t>Watch the tutor video for explanations</a:t>
            </a:r>
            <a:endParaRPr lang="en-GB" dirty="0">
              <a:latin typeface="Impact" pitchFamily="34" charset="0"/>
            </a:endParaRPr>
          </a:p>
        </p:txBody>
      </p:sp>
      <p:sp>
        <p:nvSpPr>
          <p:cNvPr id="29" name="Title 1"/>
          <p:cNvSpPr txBox="1">
            <a:spLocks/>
          </p:cNvSpPr>
          <p:nvPr/>
        </p:nvSpPr>
        <p:spPr>
          <a:xfrm>
            <a:off x="4002530" y="1810368"/>
            <a:ext cx="3238303" cy="46650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dirty="0" smtClean="0">
                <a:latin typeface="Impact" pitchFamily="34" charset="0"/>
              </a:rPr>
              <a:t>Multiplication is about sets</a:t>
            </a:r>
          </a:p>
        </p:txBody>
      </p:sp>
      <p:pic>
        <p:nvPicPr>
          <p:cNvPr id="4099"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0407" y="2265743"/>
            <a:ext cx="3770658" cy="2253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81065" y="3371419"/>
            <a:ext cx="3114675" cy="269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9242556"/>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Main Teach</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82732"/>
            <a:ext cx="8854806" cy="5345916"/>
            <a:chOff x="3274536" y="1289754"/>
            <a:chExt cx="5506770" cy="4803631"/>
          </a:xfrm>
        </p:grpSpPr>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2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5736" y="567704"/>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58742" y="185720"/>
            <a:ext cx="684673" cy="1624648"/>
            <a:chOff x="158742" y="185720"/>
            <a:chExt cx="684673" cy="1624648"/>
          </a:xfrm>
        </p:grpSpPr>
        <p:pic>
          <p:nvPicPr>
            <p:cNvPr id="21" name="Picture 2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4426" y="185720"/>
              <a:ext cx="448989" cy="1624648"/>
            </a:xfrm>
            <a:prstGeom prst="rect">
              <a:avLst/>
            </a:prstGeom>
            <a:noFill/>
            <a:ln>
              <a:noFill/>
            </a:ln>
          </p:spPr>
        </p:pic>
        <p:pic>
          <p:nvPicPr>
            <p:cNvPr id="22" name="Picture 2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8742" y="759432"/>
              <a:ext cx="460178" cy="477224"/>
            </a:xfrm>
            <a:prstGeom prst="rect">
              <a:avLst/>
            </a:prstGeom>
            <a:noFill/>
            <a:ln>
              <a:noFill/>
            </a:ln>
          </p:spPr>
        </p:pic>
      </p:grpSp>
      <p:pic>
        <p:nvPicPr>
          <p:cNvPr id="409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3115" y="1554222"/>
            <a:ext cx="4664909" cy="291556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04787" y="3012006"/>
            <a:ext cx="4627548" cy="351664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4" name="Picture 5"/>
          <p:cNvPicPr>
            <a:picLocks noChangeAspect="1" noChangeArrowheads="1"/>
          </p:cNvPicPr>
          <p:nvPr/>
        </p:nvPicPr>
        <p:blipFill>
          <a:blip r:embed="rId11">
            <a:extLst>
              <a:ext uri="{BEBA8EAE-BF5A-486C-A8C5-ECC9F3942E4B}">
                <a14:imgProps xmlns:a14="http://schemas.microsoft.com/office/drawing/2010/main">
                  <a14:imgLayer r:embed="rId12">
                    <a14:imgEffect>
                      <a14:artisticPastelsSmooth/>
                    </a14:imgEffect>
                    <a14:imgEffect>
                      <a14:colorTemperature colorTemp="6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666547" y="1533590"/>
            <a:ext cx="4282168" cy="1445557"/>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5"/>
          <p:cNvPicPr>
            <a:picLocks noChangeAspect="1" noChangeArrowheads="1"/>
          </p:cNvPicPr>
          <p:nvPr/>
        </p:nvPicPr>
        <p:blipFill>
          <a:blip r:embed="rId11">
            <a:extLst>
              <a:ext uri="{BEBA8EAE-BF5A-486C-A8C5-ECC9F3942E4B}">
                <a14:imgProps xmlns:a14="http://schemas.microsoft.com/office/drawing/2010/main">
                  <a14:imgLayer r:embed="rId12">
                    <a14:imgEffect>
                      <a14:artisticPastelsSmooth/>
                    </a14:imgEffect>
                    <a14:imgEffect>
                      <a14:colorTemperature colorTemp="6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36436" y="4469790"/>
            <a:ext cx="4168351" cy="2058858"/>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3992703"/>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Main Teach</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82732"/>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5736" y="567704"/>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58742" y="185720"/>
            <a:ext cx="684673" cy="1624648"/>
            <a:chOff x="158742" y="185720"/>
            <a:chExt cx="684673" cy="1624648"/>
          </a:xfrm>
        </p:grpSpPr>
        <p:pic>
          <p:nvPicPr>
            <p:cNvPr id="21" name="Picture 2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4426" y="185720"/>
              <a:ext cx="448989" cy="1624648"/>
            </a:xfrm>
            <a:prstGeom prst="rect">
              <a:avLst/>
            </a:prstGeom>
            <a:noFill/>
            <a:ln>
              <a:noFill/>
            </a:ln>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8742" y="759432"/>
              <a:ext cx="460178" cy="477224"/>
            </a:xfrm>
            <a:prstGeom prst="rect">
              <a:avLst/>
            </a:prstGeom>
            <a:noFill/>
            <a:ln>
              <a:noFill/>
            </a:ln>
          </p:spPr>
        </p:pic>
      </p:grpSp>
      <p:sp>
        <p:nvSpPr>
          <p:cNvPr id="19" name="Title 1"/>
          <p:cNvSpPr txBox="1">
            <a:spLocks/>
          </p:cNvSpPr>
          <p:nvPr/>
        </p:nvSpPr>
        <p:spPr>
          <a:xfrm>
            <a:off x="618920" y="1317739"/>
            <a:ext cx="452914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800" dirty="0" smtClean="0"/>
              <a:t>Multiplying larger numbers</a:t>
            </a:r>
          </a:p>
        </p:txBody>
      </p:sp>
      <p:sp>
        <p:nvSpPr>
          <p:cNvPr id="24" name="Content Placeholder 2"/>
          <p:cNvSpPr txBox="1">
            <a:spLocks/>
          </p:cNvSpPr>
          <p:nvPr/>
        </p:nvSpPr>
        <p:spPr>
          <a:xfrm>
            <a:off x="435219" y="2397124"/>
            <a:ext cx="3708337" cy="3383647"/>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GB" sz="1800" dirty="0" smtClean="0">
                <a:solidFill>
                  <a:schemeClr val="accent6">
                    <a:lumMod val="50000"/>
                  </a:schemeClr>
                </a:solidFill>
                <a:latin typeface="Impact" pitchFamily="34" charset="0"/>
              </a:rPr>
              <a:t>This is called the ‘Traditional’ Method</a:t>
            </a:r>
          </a:p>
          <a:p>
            <a:pPr algn="l"/>
            <a:endParaRPr lang="en-GB" sz="1800" dirty="0">
              <a:solidFill>
                <a:schemeClr val="accent6">
                  <a:lumMod val="50000"/>
                </a:schemeClr>
              </a:solidFill>
              <a:latin typeface="Impact" pitchFamily="34" charset="0"/>
            </a:endParaRPr>
          </a:p>
          <a:p>
            <a:pPr algn="l"/>
            <a:r>
              <a:rPr lang="en-GB" sz="1800" dirty="0" smtClean="0">
                <a:solidFill>
                  <a:schemeClr val="accent6">
                    <a:lumMod val="50000"/>
                  </a:schemeClr>
                </a:solidFill>
                <a:latin typeface="Impact" pitchFamily="34" charset="0"/>
              </a:rPr>
              <a:t>Basically you need to ‘multiply’ each digit by the other one</a:t>
            </a:r>
          </a:p>
          <a:p>
            <a:pPr algn="l"/>
            <a:endParaRPr lang="en-GB" sz="1800" dirty="0">
              <a:solidFill>
                <a:schemeClr val="accent6">
                  <a:lumMod val="50000"/>
                </a:schemeClr>
              </a:solidFill>
              <a:latin typeface="Impact" pitchFamily="34" charset="0"/>
            </a:endParaRPr>
          </a:p>
          <a:p>
            <a:pPr algn="l"/>
            <a:r>
              <a:rPr lang="en-GB" sz="1800" dirty="0" smtClean="0">
                <a:solidFill>
                  <a:schemeClr val="accent6">
                    <a:lumMod val="50000"/>
                  </a:schemeClr>
                </a:solidFill>
                <a:latin typeface="Impact" pitchFamily="34" charset="0"/>
              </a:rPr>
              <a:t>In this example you want 46 x 3, which means 46 + 46 + 46</a:t>
            </a:r>
          </a:p>
          <a:p>
            <a:pPr algn="l"/>
            <a:endParaRPr lang="en-GB" sz="1800" dirty="0">
              <a:solidFill>
                <a:schemeClr val="accent6">
                  <a:lumMod val="50000"/>
                </a:schemeClr>
              </a:solidFill>
              <a:latin typeface="Impact" pitchFamily="34" charset="0"/>
            </a:endParaRPr>
          </a:p>
          <a:p>
            <a:pPr algn="l"/>
            <a:r>
              <a:rPr lang="en-GB" sz="1800" dirty="0" smtClean="0">
                <a:solidFill>
                  <a:schemeClr val="accent6">
                    <a:lumMod val="50000"/>
                  </a:schemeClr>
                </a:solidFill>
                <a:latin typeface="Impact" pitchFamily="34" charset="0"/>
              </a:rPr>
              <a:t>Notice this means you have three sixes in the units, then three fours in the tens place values</a:t>
            </a:r>
          </a:p>
        </p:txBody>
      </p:sp>
      <p:sp>
        <p:nvSpPr>
          <p:cNvPr id="26" name="TextBox 3"/>
          <p:cNvSpPr txBox="1">
            <a:spLocks noChangeArrowheads="1"/>
          </p:cNvSpPr>
          <p:nvPr/>
        </p:nvSpPr>
        <p:spPr bwMode="auto">
          <a:xfrm>
            <a:off x="5286375" y="1557338"/>
            <a:ext cx="1800225"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6000" dirty="0"/>
              <a:t>46</a:t>
            </a:r>
          </a:p>
        </p:txBody>
      </p:sp>
      <p:sp>
        <p:nvSpPr>
          <p:cNvPr id="27" name="TextBox 4"/>
          <p:cNvSpPr txBox="1">
            <a:spLocks noChangeArrowheads="1"/>
          </p:cNvSpPr>
          <p:nvPr/>
        </p:nvSpPr>
        <p:spPr bwMode="auto">
          <a:xfrm>
            <a:off x="4940300" y="2571750"/>
            <a:ext cx="18002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6000" dirty="0" smtClean="0"/>
              <a:t>x  3</a:t>
            </a:r>
            <a:endParaRPr lang="en-GB" sz="6000" dirty="0"/>
          </a:p>
        </p:txBody>
      </p:sp>
      <p:sp>
        <p:nvSpPr>
          <p:cNvPr id="28" name="TextBox 5"/>
          <p:cNvSpPr txBox="1">
            <a:spLocks noChangeArrowheads="1"/>
          </p:cNvSpPr>
          <p:nvPr/>
        </p:nvSpPr>
        <p:spPr bwMode="auto">
          <a:xfrm>
            <a:off x="4605250" y="3464880"/>
            <a:ext cx="18002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GB" sz="6000" dirty="0" smtClean="0"/>
              <a:t>18</a:t>
            </a:r>
          </a:p>
          <a:p>
            <a:pPr algn="r" eaLnBrk="1" hangingPunct="1"/>
            <a:r>
              <a:rPr lang="en-GB" sz="6000" dirty="0" smtClean="0"/>
              <a:t>120</a:t>
            </a:r>
            <a:endParaRPr lang="en-GB" sz="6000" dirty="0"/>
          </a:p>
        </p:txBody>
      </p:sp>
      <p:cxnSp>
        <p:nvCxnSpPr>
          <p:cNvPr id="31" name="Straight Connector 30"/>
          <p:cNvCxnSpPr/>
          <p:nvPr/>
        </p:nvCxnSpPr>
        <p:spPr>
          <a:xfrm>
            <a:off x="4419600" y="3501008"/>
            <a:ext cx="197961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8194" name="Picture 2"/>
          <p:cNvPicPr>
            <a:picLocks noChangeAspect="1" noChangeArrowheads="1"/>
          </p:cNvPicPr>
          <p:nvPr/>
        </p:nvPicPr>
        <p:blipFill>
          <a:blip r:embed="rId10">
            <a:extLst>
              <a:ext uri="{BEBA8EAE-BF5A-486C-A8C5-ECC9F3942E4B}">
                <a14:imgProps xmlns:a14="http://schemas.microsoft.com/office/drawing/2010/main">
                  <a14:imgLayer r:embed="rId11">
                    <a14:imgEffect>
                      <a14:artisticCutout/>
                    </a14:imgEffect>
                  </a14:imgLayer>
                </a14:imgProps>
              </a:ext>
              <a:ext uri="{28A0092B-C50C-407E-A947-70E740481C1C}">
                <a14:useLocalDpi xmlns:a14="http://schemas.microsoft.com/office/drawing/2010/main" val="0"/>
              </a:ext>
            </a:extLst>
          </a:blip>
          <a:srcRect/>
          <a:stretch>
            <a:fillRect/>
          </a:stretch>
        </p:blipFill>
        <p:spPr bwMode="auto">
          <a:xfrm>
            <a:off x="6516215" y="1236657"/>
            <a:ext cx="2592289" cy="5338768"/>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4" descr="http://t0.gstatic.com/images?q=tbn:ANd9GcRulifBJQFeHf9uTB9zOgT7aVi0mWpqcuJvW4geQ0ysGX1leqaS">
            <a:hlinkClick r:id="rId12"/>
          </p:cNvPr>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143557" y="6103938"/>
            <a:ext cx="648072" cy="358664"/>
          </a:xfrm>
          <a:prstGeom prst="rect">
            <a:avLst/>
          </a:prstGeom>
          <a:noFill/>
          <a:ln>
            <a:noFill/>
          </a:ln>
        </p:spPr>
      </p:pic>
      <p:sp>
        <p:nvSpPr>
          <p:cNvPr id="33" name="TextBox 32"/>
          <p:cNvSpPr txBox="1"/>
          <p:nvPr/>
        </p:nvSpPr>
        <p:spPr>
          <a:xfrm>
            <a:off x="323528" y="6103938"/>
            <a:ext cx="3890623" cy="369332"/>
          </a:xfrm>
          <a:prstGeom prst="rect">
            <a:avLst/>
          </a:prstGeom>
          <a:noFill/>
        </p:spPr>
        <p:txBody>
          <a:bodyPr wrap="square" rtlCol="0">
            <a:spAutoFit/>
          </a:bodyPr>
          <a:lstStyle/>
          <a:p>
            <a:r>
              <a:rPr lang="en-GB" dirty="0" smtClean="0">
                <a:latin typeface="Impact" pitchFamily="34" charset="0"/>
              </a:rPr>
              <a:t>Watch the tutor video for explanations</a:t>
            </a:r>
            <a:endParaRPr lang="en-GB" dirty="0">
              <a:latin typeface="Impact" pitchFamily="34" charset="0"/>
            </a:endParaRPr>
          </a:p>
        </p:txBody>
      </p:sp>
      <p:cxnSp>
        <p:nvCxnSpPr>
          <p:cNvPr id="34" name="Straight Connector 33"/>
          <p:cNvCxnSpPr/>
          <p:nvPr/>
        </p:nvCxnSpPr>
        <p:spPr>
          <a:xfrm>
            <a:off x="4467593" y="5408558"/>
            <a:ext cx="197961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5"/>
          <p:cNvSpPr txBox="1">
            <a:spLocks noChangeArrowheads="1"/>
          </p:cNvSpPr>
          <p:nvPr/>
        </p:nvSpPr>
        <p:spPr bwMode="auto">
          <a:xfrm>
            <a:off x="4605296" y="5272941"/>
            <a:ext cx="18002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GB" sz="6000" dirty="0" smtClean="0"/>
              <a:t>138</a:t>
            </a:r>
            <a:endParaRPr lang="en-GB" sz="6000" dirty="0"/>
          </a:p>
        </p:txBody>
      </p:sp>
      <p:cxnSp>
        <p:nvCxnSpPr>
          <p:cNvPr id="4" name="Straight Arrow Connector 3"/>
          <p:cNvCxnSpPr/>
          <p:nvPr/>
        </p:nvCxnSpPr>
        <p:spPr>
          <a:xfrm flipV="1">
            <a:off x="2051720" y="3990697"/>
            <a:ext cx="3357686" cy="102247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2535308" y="5013176"/>
            <a:ext cx="2429056" cy="3953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8208075"/>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Try out</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5" name="Rectangle 24"/>
          <p:cNvSpPr/>
          <p:nvPr/>
        </p:nvSpPr>
        <p:spPr>
          <a:xfrm>
            <a:off x="323528" y="1591979"/>
            <a:ext cx="8640961" cy="6647974"/>
          </a:xfrm>
          <a:prstGeom prst="rect">
            <a:avLst/>
          </a:prstGeom>
        </p:spPr>
        <p:txBody>
          <a:bodyPr wrap="square">
            <a:spAutoFit/>
          </a:bodyPr>
          <a:lstStyle/>
          <a:p>
            <a:r>
              <a:rPr lang="en-GB" sz="1600" dirty="0" smtClean="0">
                <a:latin typeface="Impact" pitchFamily="34" charset="0"/>
              </a:rPr>
              <a:t>Block 1  :   Watch tutor led demo (in class or on video)</a:t>
            </a:r>
          </a:p>
          <a:p>
            <a:endParaRPr lang="en-GB" sz="1600" dirty="0">
              <a:latin typeface="Impact" pitchFamily="34" charset="0"/>
            </a:endParaRPr>
          </a:p>
          <a:p>
            <a:r>
              <a:rPr lang="en-GB" sz="1600" dirty="0" smtClean="0">
                <a:latin typeface="Impact" pitchFamily="34" charset="0"/>
              </a:rPr>
              <a:t>Try these, 	1)  Multiply  8  x  4	2)  Find the product of 3 and 9	3)  Seven, five times</a:t>
            </a:r>
          </a:p>
          <a:p>
            <a:r>
              <a:rPr lang="en-GB" sz="1600" dirty="0" smtClean="0">
                <a:latin typeface="Impact" pitchFamily="34" charset="0"/>
              </a:rPr>
              <a:t>4)  Zero times three	     5)  Ten lots of ten	     6) 7 x 8 = 	                     7)  2 + 2 + 2 + 2 + 2 + 2 + 2</a:t>
            </a:r>
            <a:endParaRPr lang="en-GB" sz="1600" dirty="0">
              <a:latin typeface="Impact" pitchFamily="34" charset="0"/>
            </a:endParaRPr>
          </a:p>
          <a:p>
            <a:endParaRPr lang="en-GB" sz="1600" dirty="0" smtClean="0">
              <a:latin typeface="Impact" pitchFamily="34" charset="0"/>
            </a:endParaRPr>
          </a:p>
          <a:p>
            <a:r>
              <a:rPr lang="en-GB" sz="1600" dirty="0" smtClean="0">
                <a:latin typeface="Impact" pitchFamily="34" charset="0"/>
              </a:rPr>
              <a:t>Block 2 </a:t>
            </a:r>
            <a:r>
              <a:rPr lang="en-GB" sz="1600" dirty="0">
                <a:latin typeface="Impact" pitchFamily="34" charset="0"/>
              </a:rPr>
              <a:t>:  Watch tutor led demo (in class or on video)</a:t>
            </a:r>
          </a:p>
          <a:p>
            <a:endParaRPr lang="en-GB" sz="1400" dirty="0" smtClean="0">
              <a:latin typeface="Impact" pitchFamily="34" charset="0"/>
            </a:endParaRPr>
          </a:p>
          <a:p>
            <a:r>
              <a:rPr lang="en-GB" sz="1600" dirty="0" smtClean="0">
                <a:latin typeface="Impact" pitchFamily="34" charset="0"/>
              </a:rPr>
              <a:t>Try these, 	8) 15 x 9		9)  23 x 4		10) 39 x 6		11)  8 x 74</a:t>
            </a:r>
          </a:p>
          <a:p>
            <a:r>
              <a:rPr lang="en-GB" sz="1600" dirty="0" smtClean="0">
                <a:latin typeface="Impact" pitchFamily="34" charset="0"/>
              </a:rPr>
              <a:t>12)  18 / 3		13)  25 / 5		14)  80 / 10		15)  40 / 8	</a:t>
            </a:r>
            <a:endParaRPr lang="en-GB" sz="1600" dirty="0">
              <a:latin typeface="Impact" pitchFamily="34" charset="0"/>
            </a:endParaRPr>
          </a:p>
          <a:p>
            <a:r>
              <a:rPr lang="en-GB" sz="1600" dirty="0" smtClean="0">
                <a:latin typeface="Impact" pitchFamily="34" charset="0"/>
              </a:rPr>
              <a:t>	16)  230 x 6		17)  454 x 2		18)  100 x 9		19)  50 x 50</a:t>
            </a:r>
          </a:p>
          <a:p>
            <a:pPr marL="228600" indent="-228600">
              <a:buAutoNum type="arabicParenR" startAt="7"/>
            </a:pPr>
            <a:endParaRPr lang="en-GB" sz="1600" dirty="0">
              <a:latin typeface="Impact" pitchFamily="34" charset="0"/>
            </a:endParaRPr>
          </a:p>
          <a:p>
            <a:r>
              <a:rPr lang="en-GB" sz="1600" dirty="0" smtClean="0">
                <a:latin typeface="Impact" pitchFamily="34" charset="0"/>
              </a:rPr>
              <a:t>Block 3 : Watch tutor led demo (in class or on video)</a:t>
            </a:r>
          </a:p>
          <a:p>
            <a:endParaRPr lang="en-GB" sz="1600" dirty="0">
              <a:latin typeface="Impact" pitchFamily="34" charset="0"/>
            </a:endParaRPr>
          </a:p>
          <a:p>
            <a:endParaRPr lang="en-GB" sz="1600" dirty="0" smtClean="0">
              <a:latin typeface="Impact" pitchFamily="34" charset="0"/>
            </a:endParaRPr>
          </a:p>
          <a:p>
            <a:r>
              <a:rPr lang="en-GB" sz="1600" dirty="0" smtClean="0">
                <a:latin typeface="Impact" pitchFamily="34" charset="0"/>
              </a:rPr>
              <a:t>Try these, 	20)  890 x 10		21)  400 / 6		22)  230 / 5		23)  700  x 23                                             24)  8,000 x 15	25)  (30 x 30) / 4</a:t>
            </a:r>
          </a:p>
          <a:p>
            <a:r>
              <a:rPr lang="en-GB" sz="1600" dirty="0" smtClean="0">
                <a:latin typeface="Impact" pitchFamily="34" charset="0"/>
              </a:rPr>
              <a:t>	26) 48 x 79		                       27)  2,149  /  7</a:t>
            </a:r>
            <a:endParaRPr lang="en-GB" sz="1400" dirty="0">
              <a:latin typeface="Impact" pitchFamily="34" charset="0"/>
            </a:endParaRPr>
          </a:p>
          <a:p>
            <a:endParaRPr lang="en-GB" sz="1200" dirty="0" smtClean="0">
              <a:latin typeface="Impact" pitchFamily="34" charset="0"/>
            </a:endParaRPr>
          </a:p>
          <a:p>
            <a:endParaRPr lang="en-GB" sz="1200" dirty="0">
              <a:latin typeface="Impact" pitchFamily="34" charset="0"/>
            </a:endParaRPr>
          </a:p>
          <a:p>
            <a:endParaRPr lang="en-GB" sz="1200" dirty="0" smtClean="0">
              <a:latin typeface="Impact" pitchFamily="34" charset="0"/>
            </a:endParaRPr>
          </a:p>
          <a:p>
            <a:endParaRPr lang="en-GB" sz="1200" dirty="0">
              <a:latin typeface="Impact" pitchFamily="34" charset="0"/>
            </a:endParaRPr>
          </a:p>
          <a:p>
            <a:endParaRPr lang="en-GB" sz="1200" dirty="0" smtClean="0">
              <a:latin typeface="Impact" pitchFamily="34" charset="0"/>
            </a:endParaRPr>
          </a:p>
          <a:p>
            <a:endParaRPr lang="en-GB" sz="1200" dirty="0">
              <a:latin typeface="Impact" pitchFamily="34" charset="0"/>
            </a:endParaRPr>
          </a:p>
          <a:p>
            <a:endParaRPr lang="en-GB" sz="1200" dirty="0" smtClean="0">
              <a:latin typeface="Impact" pitchFamily="34" charset="0"/>
            </a:endParaRPr>
          </a:p>
          <a:p>
            <a:endParaRPr lang="en-GB" sz="1200" dirty="0">
              <a:latin typeface="Impact" pitchFamily="34" charset="0"/>
            </a:endParaRPr>
          </a:p>
          <a:p>
            <a:endParaRPr lang="en-GB" sz="1200" dirty="0" smtClean="0">
              <a:latin typeface="Impact" pitchFamily="34" charset="0"/>
            </a:endParaRPr>
          </a:p>
          <a:p>
            <a:endParaRPr lang="en-GB" sz="1200" dirty="0">
              <a:latin typeface="Impact" pitchFamily="34" charset="0"/>
            </a:endParaRPr>
          </a:p>
          <a:p>
            <a:endParaRPr lang="en-GB" sz="1200" dirty="0" smtClean="0">
              <a:latin typeface="Impact" pitchFamily="34" charset="0"/>
            </a:endParaRPr>
          </a:p>
          <a:p>
            <a:endParaRPr lang="en-GB" sz="1200" dirty="0">
              <a:latin typeface="Impact" pitchFamily="34" charset="0"/>
            </a:endParaRPr>
          </a:p>
          <a:p>
            <a:endParaRPr lang="en-GB" sz="1200" dirty="0" smtClean="0">
              <a:latin typeface="Impact" pitchFamily="34" charset="0"/>
            </a:endParaRPr>
          </a:p>
        </p:txBody>
      </p:sp>
      <p:pic>
        <p:nvPicPr>
          <p:cNvPr id="1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4864" y="552033"/>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Snip Diagonal Corner Rectangle 15"/>
          <p:cNvSpPr/>
          <p:nvPr/>
        </p:nvSpPr>
        <p:spPr>
          <a:xfrm>
            <a:off x="251519" y="1515074"/>
            <a:ext cx="4608511" cy="401758"/>
          </a:xfrm>
          <a:prstGeom prst="snip2DiagRect">
            <a:avLst>
              <a:gd name="adj1" fmla="val 32210"/>
              <a:gd name="adj2" fmla="val 37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0" name="Snip Diagonal Corner Rectangle 19"/>
          <p:cNvSpPr/>
          <p:nvPr/>
        </p:nvSpPr>
        <p:spPr>
          <a:xfrm>
            <a:off x="274034" y="2780928"/>
            <a:ext cx="4585997" cy="401758"/>
          </a:xfrm>
          <a:prstGeom prst="snip2DiagRect">
            <a:avLst>
              <a:gd name="adj1" fmla="val 32210"/>
              <a:gd name="adj2" fmla="val 37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1" name="Snip Diagonal Corner Rectangle 20"/>
          <p:cNvSpPr/>
          <p:nvPr/>
        </p:nvSpPr>
        <p:spPr>
          <a:xfrm>
            <a:off x="274034" y="4283375"/>
            <a:ext cx="4585995" cy="401758"/>
          </a:xfrm>
          <a:prstGeom prst="snip2DiagRect">
            <a:avLst>
              <a:gd name="adj1" fmla="val 32210"/>
              <a:gd name="adj2" fmla="val 37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nvGrpSpPr>
          <p:cNvPr id="28" name="Group 27"/>
          <p:cNvGrpSpPr/>
          <p:nvPr/>
        </p:nvGrpSpPr>
        <p:grpSpPr>
          <a:xfrm>
            <a:off x="158742" y="185720"/>
            <a:ext cx="684673" cy="1263723"/>
            <a:chOff x="158742" y="185720"/>
            <a:chExt cx="684673" cy="1624648"/>
          </a:xfrm>
        </p:grpSpPr>
        <p:pic>
          <p:nvPicPr>
            <p:cNvPr id="29" name="Picture 2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4426" y="185720"/>
              <a:ext cx="448989" cy="1624648"/>
            </a:xfrm>
            <a:prstGeom prst="rect">
              <a:avLst/>
            </a:prstGeom>
            <a:noFill/>
            <a:ln>
              <a:noFill/>
            </a:ln>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8742" y="759432"/>
              <a:ext cx="460178" cy="477224"/>
            </a:xfrm>
            <a:prstGeom prst="rect">
              <a:avLst/>
            </a:prstGeom>
            <a:noFill/>
            <a:ln>
              <a:noFill/>
            </a:ln>
          </p:spPr>
        </p:pic>
      </p:grpSp>
      <p:pic>
        <p:nvPicPr>
          <p:cNvPr id="4101" name="Picture 5"/>
          <p:cNvPicPr>
            <a:picLocks noChangeAspect="1" noChangeArrowheads="1"/>
          </p:cNvPicPr>
          <p:nvPr/>
        </p:nvPicPr>
        <p:blipFill>
          <a:blip r:embed="rId10">
            <a:extLst>
              <a:ext uri="{BEBA8EAE-BF5A-486C-A8C5-ECC9F3942E4B}">
                <a14:imgProps xmlns:a14="http://schemas.microsoft.com/office/drawing/2010/main">
                  <a14:imgLayer r:embed="rId11">
                    <a14:imgEffect>
                      <a14:artisticTexturizer/>
                    </a14:imgEffect>
                    <a14:imgEffect>
                      <a14:colorTemperature colorTemp="6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39290" y="5865538"/>
            <a:ext cx="8809425" cy="628650"/>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6499675"/>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Lesson: Websites and links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12937" y="1098520"/>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8"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9712" y="567704"/>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58742" y="185720"/>
            <a:ext cx="684673" cy="1624648"/>
            <a:chOff x="158742" y="185720"/>
            <a:chExt cx="684673" cy="1624648"/>
          </a:xfrm>
        </p:grpSpPr>
        <p:pic>
          <p:nvPicPr>
            <p:cNvPr id="21" name="Picture 2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4426" y="185720"/>
              <a:ext cx="448989" cy="1624648"/>
            </a:xfrm>
            <a:prstGeom prst="rect">
              <a:avLst/>
            </a:prstGeom>
            <a:noFill/>
            <a:ln>
              <a:noFill/>
            </a:ln>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8742" y="759432"/>
              <a:ext cx="460178" cy="477224"/>
            </a:xfrm>
            <a:prstGeom prst="rect">
              <a:avLst/>
            </a:prstGeom>
            <a:noFill/>
            <a:ln>
              <a:noFill/>
            </a:ln>
          </p:spPr>
        </p:pic>
      </p:grpSp>
      <p:sp>
        <p:nvSpPr>
          <p:cNvPr id="17" name="Rectangle 16"/>
          <p:cNvSpPr/>
          <p:nvPr/>
        </p:nvSpPr>
        <p:spPr>
          <a:xfrm>
            <a:off x="401903" y="1765447"/>
            <a:ext cx="3853598" cy="338554"/>
          </a:xfrm>
          <a:prstGeom prst="rect">
            <a:avLst/>
          </a:prstGeom>
        </p:spPr>
        <p:txBody>
          <a:bodyPr wrap="square">
            <a:spAutoFit/>
          </a:bodyPr>
          <a:lstStyle/>
          <a:p>
            <a:r>
              <a:rPr lang="en-GB" sz="1600" dirty="0" smtClean="0">
                <a:latin typeface="Impact" pitchFamily="34" charset="0"/>
              </a:rPr>
              <a:t>Multiplication Game</a:t>
            </a:r>
          </a:p>
        </p:txBody>
      </p:sp>
      <p:sp>
        <p:nvSpPr>
          <p:cNvPr id="10" name="Rectangle 9"/>
          <p:cNvSpPr/>
          <p:nvPr/>
        </p:nvSpPr>
        <p:spPr>
          <a:xfrm>
            <a:off x="4082875" y="1692803"/>
            <a:ext cx="4572000" cy="584775"/>
          </a:xfrm>
          <a:prstGeom prst="rect">
            <a:avLst/>
          </a:prstGeom>
        </p:spPr>
        <p:txBody>
          <a:bodyPr>
            <a:spAutoFit/>
          </a:bodyPr>
          <a:lstStyle/>
          <a:p>
            <a:r>
              <a:rPr lang="en-GB" sz="1600" dirty="0">
                <a:hlinkClick r:id="rId10"/>
              </a:rPr>
              <a:t>http://www.bbc.co.uk/skillswise/maths/games?page=3</a:t>
            </a:r>
            <a:endParaRPr lang="en-GB" sz="1600" dirty="0"/>
          </a:p>
        </p:txBody>
      </p:sp>
      <p:sp>
        <p:nvSpPr>
          <p:cNvPr id="29" name="Rectangle 28"/>
          <p:cNvSpPr/>
          <p:nvPr/>
        </p:nvSpPr>
        <p:spPr>
          <a:xfrm>
            <a:off x="394426" y="2308356"/>
            <a:ext cx="3853598" cy="338554"/>
          </a:xfrm>
          <a:prstGeom prst="rect">
            <a:avLst/>
          </a:prstGeom>
        </p:spPr>
        <p:txBody>
          <a:bodyPr wrap="square">
            <a:spAutoFit/>
          </a:bodyPr>
          <a:lstStyle/>
          <a:p>
            <a:r>
              <a:rPr lang="en-GB" sz="1600" dirty="0" smtClean="0">
                <a:latin typeface="Impact" pitchFamily="34" charset="0"/>
              </a:rPr>
              <a:t>Scribble Square multiplication grid</a:t>
            </a:r>
          </a:p>
        </p:txBody>
      </p:sp>
      <p:sp>
        <p:nvSpPr>
          <p:cNvPr id="12" name="Rectangle 11"/>
          <p:cNvSpPr/>
          <p:nvPr/>
        </p:nvSpPr>
        <p:spPr>
          <a:xfrm>
            <a:off x="4103852" y="2185246"/>
            <a:ext cx="4572000" cy="584775"/>
          </a:xfrm>
          <a:prstGeom prst="rect">
            <a:avLst/>
          </a:prstGeom>
        </p:spPr>
        <p:txBody>
          <a:bodyPr>
            <a:spAutoFit/>
          </a:bodyPr>
          <a:lstStyle/>
          <a:p>
            <a:r>
              <a:rPr lang="en-GB" sz="1600" dirty="0">
                <a:hlinkClick r:id="rId11"/>
              </a:rPr>
              <a:t>http://www.amblesideprimary.com/ambleweb/mentalmaths/scribbletable.html</a:t>
            </a:r>
            <a:endParaRPr lang="en-GB" sz="1600" dirty="0"/>
          </a:p>
        </p:txBody>
      </p:sp>
      <p:sp>
        <p:nvSpPr>
          <p:cNvPr id="28" name="Rectangle 27"/>
          <p:cNvSpPr/>
          <p:nvPr/>
        </p:nvSpPr>
        <p:spPr>
          <a:xfrm>
            <a:off x="4150695" y="3192450"/>
            <a:ext cx="4073423" cy="338554"/>
          </a:xfrm>
          <a:prstGeom prst="rect">
            <a:avLst/>
          </a:prstGeom>
        </p:spPr>
        <p:txBody>
          <a:bodyPr wrap="none">
            <a:spAutoFit/>
          </a:bodyPr>
          <a:lstStyle/>
          <a:p>
            <a:r>
              <a:rPr lang="en-GB" sz="1600" dirty="0">
                <a:hlinkClick r:id="rId12"/>
              </a:rPr>
              <a:t>http://www.bbc.co.uk/skillswise/maths/games</a:t>
            </a:r>
            <a:endParaRPr lang="en-GB" sz="1600" dirty="0"/>
          </a:p>
        </p:txBody>
      </p:sp>
      <p:sp>
        <p:nvSpPr>
          <p:cNvPr id="34" name="Rectangle 33"/>
          <p:cNvSpPr/>
          <p:nvPr/>
        </p:nvSpPr>
        <p:spPr>
          <a:xfrm>
            <a:off x="340012" y="3077476"/>
            <a:ext cx="3853598" cy="338554"/>
          </a:xfrm>
          <a:prstGeom prst="rect">
            <a:avLst/>
          </a:prstGeom>
        </p:spPr>
        <p:txBody>
          <a:bodyPr wrap="square">
            <a:spAutoFit/>
          </a:bodyPr>
          <a:lstStyle/>
          <a:p>
            <a:r>
              <a:rPr lang="en-GB" sz="1600" dirty="0" smtClean="0">
                <a:latin typeface="Impact" pitchFamily="34" charset="0"/>
              </a:rPr>
              <a:t>Division ‘Conveyor Belt’ Game</a:t>
            </a:r>
          </a:p>
        </p:txBody>
      </p:sp>
      <p:sp>
        <p:nvSpPr>
          <p:cNvPr id="30" name="Rectangle 29"/>
          <p:cNvSpPr/>
          <p:nvPr/>
        </p:nvSpPr>
        <p:spPr>
          <a:xfrm>
            <a:off x="4169768" y="3587190"/>
            <a:ext cx="4572000" cy="584775"/>
          </a:xfrm>
          <a:prstGeom prst="rect">
            <a:avLst/>
          </a:prstGeom>
        </p:spPr>
        <p:txBody>
          <a:bodyPr>
            <a:spAutoFit/>
          </a:bodyPr>
          <a:lstStyle/>
          <a:p>
            <a:r>
              <a:rPr lang="en-GB" sz="1600" dirty="0">
                <a:hlinkClick r:id="rId10"/>
              </a:rPr>
              <a:t>http://www.bbc.co.uk/skillswise/maths/games?page=3</a:t>
            </a:r>
            <a:endParaRPr lang="en-GB" sz="1600" dirty="0"/>
          </a:p>
        </p:txBody>
      </p:sp>
      <p:sp>
        <p:nvSpPr>
          <p:cNvPr id="36" name="Rectangle 35"/>
          <p:cNvSpPr/>
          <p:nvPr/>
        </p:nvSpPr>
        <p:spPr>
          <a:xfrm>
            <a:off x="356401" y="3587479"/>
            <a:ext cx="3853598" cy="338554"/>
          </a:xfrm>
          <a:prstGeom prst="rect">
            <a:avLst/>
          </a:prstGeom>
        </p:spPr>
        <p:txBody>
          <a:bodyPr wrap="square">
            <a:spAutoFit/>
          </a:bodyPr>
          <a:lstStyle/>
          <a:p>
            <a:r>
              <a:rPr lang="en-GB" sz="1600" dirty="0" smtClean="0">
                <a:latin typeface="Impact" pitchFamily="34" charset="0"/>
              </a:rPr>
              <a:t>Division Game</a:t>
            </a:r>
          </a:p>
        </p:txBody>
      </p:sp>
      <p:sp>
        <p:nvSpPr>
          <p:cNvPr id="31" name="Rectangle 30"/>
          <p:cNvSpPr/>
          <p:nvPr/>
        </p:nvSpPr>
        <p:spPr>
          <a:xfrm>
            <a:off x="4114384" y="4181315"/>
            <a:ext cx="4572000" cy="584775"/>
          </a:xfrm>
          <a:prstGeom prst="rect">
            <a:avLst/>
          </a:prstGeom>
        </p:spPr>
        <p:txBody>
          <a:bodyPr>
            <a:spAutoFit/>
          </a:bodyPr>
          <a:lstStyle/>
          <a:p>
            <a:r>
              <a:rPr lang="en-GB" sz="1600" dirty="0">
                <a:hlinkClick r:id="rId13"/>
              </a:rPr>
              <a:t>http://illuminations.nctm.org/Search.aspx?view=search&amp;kw=multiplication&amp;st=n</a:t>
            </a:r>
            <a:endParaRPr lang="en-GB" sz="1600" dirty="0"/>
          </a:p>
        </p:txBody>
      </p:sp>
      <p:sp>
        <p:nvSpPr>
          <p:cNvPr id="38" name="Rectangle 37"/>
          <p:cNvSpPr/>
          <p:nvPr/>
        </p:nvSpPr>
        <p:spPr>
          <a:xfrm>
            <a:off x="281223" y="4176640"/>
            <a:ext cx="3853598" cy="584775"/>
          </a:xfrm>
          <a:prstGeom prst="rect">
            <a:avLst/>
          </a:prstGeom>
        </p:spPr>
        <p:txBody>
          <a:bodyPr wrap="square">
            <a:spAutoFit/>
          </a:bodyPr>
          <a:lstStyle/>
          <a:p>
            <a:r>
              <a:rPr lang="en-GB" sz="1600" dirty="0" smtClean="0">
                <a:latin typeface="Impact" pitchFamily="34" charset="0"/>
              </a:rPr>
              <a:t>Factorising by placing numbers in rows and columns</a:t>
            </a:r>
          </a:p>
        </p:txBody>
      </p:sp>
      <p:sp>
        <p:nvSpPr>
          <p:cNvPr id="33" name="Rectangle 32"/>
          <p:cNvSpPr/>
          <p:nvPr/>
        </p:nvSpPr>
        <p:spPr>
          <a:xfrm>
            <a:off x="4178769" y="4941168"/>
            <a:ext cx="4572000" cy="584775"/>
          </a:xfrm>
          <a:prstGeom prst="rect">
            <a:avLst/>
          </a:prstGeom>
        </p:spPr>
        <p:txBody>
          <a:bodyPr>
            <a:spAutoFit/>
          </a:bodyPr>
          <a:lstStyle/>
          <a:p>
            <a:r>
              <a:rPr lang="en-GB" sz="1600" dirty="0">
                <a:hlinkClick r:id="rId14"/>
              </a:rPr>
              <a:t>http://www.taw.org.uk/lic/itp/itps/moving_digits_08.swf</a:t>
            </a:r>
            <a:endParaRPr lang="en-GB" sz="1600" dirty="0"/>
          </a:p>
        </p:txBody>
      </p:sp>
      <p:sp>
        <p:nvSpPr>
          <p:cNvPr id="40" name="Rectangle 39"/>
          <p:cNvSpPr/>
          <p:nvPr/>
        </p:nvSpPr>
        <p:spPr>
          <a:xfrm>
            <a:off x="286031" y="4962272"/>
            <a:ext cx="3853598" cy="584775"/>
          </a:xfrm>
          <a:prstGeom prst="rect">
            <a:avLst/>
          </a:prstGeom>
        </p:spPr>
        <p:txBody>
          <a:bodyPr wrap="square">
            <a:spAutoFit/>
          </a:bodyPr>
          <a:lstStyle/>
          <a:p>
            <a:r>
              <a:rPr lang="en-GB" sz="1600" dirty="0" smtClean="0">
                <a:latin typeface="Impact" pitchFamily="34" charset="0"/>
              </a:rPr>
              <a:t>Multiply and Divide by 10, 100, 1000 manipulative</a:t>
            </a:r>
          </a:p>
        </p:txBody>
      </p:sp>
      <p:pic>
        <p:nvPicPr>
          <p:cNvPr id="35" name="Picture 2"/>
          <p:cNvPicPr>
            <a:picLocks noChangeAspect="1" noChangeArrowheads="1"/>
          </p:cNvPicPr>
          <p:nvPr/>
        </p:nvPicPr>
        <p:blipFill>
          <a:blip r:embed="rId15">
            <a:extLst>
              <a:ext uri="{BEBA8EAE-BF5A-486C-A8C5-ECC9F3942E4B}">
                <a14:imgProps xmlns:a14="http://schemas.microsoft.com/office/drawing/2010/main">
                  <a14:imgLayer r:embed="rId16">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207372" y="5620906"/>
            <a:ext cx="8665936" cy="857250"/>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134821" y="2667914"/>
            <a:ext cx="4572000" cy="584775"/>
          </a:xfrm>
          <a:prstGeom prst="rect">
            <a:avLst/>
          </a:prstGeom>
        </p:spPr>
        <p:txBody>
          <a:bodyPr>
            <a:spAutoFit/>
          </a:bodyPr>
          <a:lstStyle/>
          <a:p>
            <a:r>
              <a:rPr lang="en-GB" sz="1600" dirty="0">
                <a:hlinkClick r:id="rId17"/>
              </a:rPr>
              <a:t>http://mathszone.co.uk/calculating-xd/pencils-paper-division/</a:t>
            </a:r>
            <a:endParaRPr lang="en-GB" sz="1600" dirty="0"/>
          </a:p>
        </p:txBody>
      </p:sp>
      <p:sp>
        <p:nvSpPr>
          <p:cNvPr id="32" name="Rectangle 31"/>
          <p:cNvSpPr/>
          <p:nvPr/>
        </p:nvSpPr>
        <p:spPr>
          <a:xfrm>
            <a:off x="322340" y="2710685"/>
            <a:ext cx="3853598" cy="338554"/>
          </a:xfrm>
          <a:prstGeom prst="rect">
            <a:avLst/>
          </a:prstGeom>
        </p:spPr>
        <p:txBody>
          <a:bodyPr wrap="square">
            <a:spAutoFit/>
          </a:bodyPr>
          <a:lstStyle/>
          <a:p>
            <a:r>
              <a:rPr lang="en-GB" sz="1600" dirty="0" smtClean="0">
                <a:latin typeface="Impact" pitchFamily="34" charset="0"/>
              </a:rPr>
              <a:t>Webpage of multiply and divide practice</a:t>
            </a:r>
            <a:endParaRPr lang="en-GB" sz="1600" dirty="0" smtClean="0">
              <a:latin typeface="Impact" pitchFamily="34" charset="0"/>
            </a:endParaRPr>
          </a:p>
        </p:txBody>
      </p:sp>
    </p:spTree>
    <p:extLst>
      <p:ext uri="{BB962C8B-B14F-4D97-AF65-F5344CB8AC3E}">
        <p14:creationId xmlns:p14="http://schemas.microsoft.com/office/powerpoint/2010/main" val="1546443191"/>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a:t>
            </a:r>
            <a:r>
              <a:rPr lang="en-GB" sz="2000" b="1" dirty="0">
                <a:solidFill>
                  <a:srgbClr val="FFFFFF"/>
                </a:solidFill>
                <a:latin typeface="Line Printer (PC)"/>
                <a:ea typeface="Calibri"/>
                <a:cs typeface="Times New Roman"/>
              </a:rPr>
              <a:t> </a:t>
            </a:r>
            <a:r>
              <a:rPr lang="en-GB" sz="2000" b="1" dirty="0" smtClean="0">
                <a:solidFill>
                  <a:srgbClr val="FFFFFF"/>
                </a:solidFill>
                <a:latin typeface="Line Printer (PC)"/>
                <a:ea typeface="Calibri"/>
                <a:cs typeface="Times New Roman"/>
              </a:rPr>
              <a:t>Exploratory Activity A</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7704" y="579427"/>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58742" y="185720"/>
            <a:ext cx="684673" cy="1624648"/>
            <a:chOff x="158742" y="185720"/>
            <a:chExt cx="684673" cy="1624648"/>
          </a:xfrm>
        </p:grpSpPr>
        <p:pic>
          <p:nvPicPr>
            <p:cNvPr id="21" name="Picture 2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4426" y="185720"/>
              <a:ext cx="448989" cy="1624648"/>
            </a:xfrm>
            <a:prstGeom prst="rect">
              <a:avLst/>
            </a:prstGeom>
            <a:noFill/>
            <a:ln>
              <a:noFill/>
            </a:ln>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8742" y="759432"/>
              <a:ext cx="460178" cy="477224"/>
            </a:xfrm>
            <a:prstGeom prst="rect">
              <a:avLst/>
            </a:prstGeom>
            <a:noFill/>
            <a:ln>
              <a:noFill/>
            </a:ln>
          </p:spPr>
        </p:pic>
      </p:grpSp>
      <p:pic>
        <p:nvPicPr>
          <p:cNvPr id="614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89937" y="1449443"/>
            <a:ext cx="5472608" cy="513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11">
            <a:extLst>
              <a:ext uri="{BEBA8EAE-BF5A-486C-A8C5-ECC9F3942E4B}">
                <a14:imgProps xmlns:a14="http://schemas.microsoft.com/office/drawing/2010/main">
                  <a14:imgLayer r:embed="rId12">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7020271" y="1449443"/>
            <a:ext cx="1957311" cy="5075901"/>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13">
            <a:extLst>
              <a:ext uri="{BEBA8EAE-BF5A-486C-A8C5-ECC9F3942E4B}">
                <a14:imgProps xmlns:a14="http://schemas.microsoft.com/office/drawing/2010/main">
                  <a14:imgLayer r:embed="rId14">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111805" y="1449442"/>
            <a:ext cx="1291843" cy="5075901"/>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9662839"/>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a:t>
            </a:r>
            <a:r>
              <a:rPr lang="en-GB" sz="2000" b="1" dirty="0">
                <a:solidFill>
                  <a:srgbClr val="FFFFFF"/>
                </a:solidFill>
                <a:latin typeface="Line Printer (PC)"/>
                <a:ea typeface="Calibri"/>
                <a:cs typeface="Times New Roman"/>
              </a:rPr>
              <a:t>Exploratory </a:t>
            </a:r>
            <a:r>
              <a:rPr lang="en-GB" sz="2000" b="1" dirty="0" smtClean="0">
                <a:solidFill>
                  <a:srgbClr val="FFFFFF"/>
                </a:solidFill>
                <a:latin typeface="Line Printer (PC)"/>
                <a:ea typeface="Calibri"/>
                <a:cs typeface="Times New Roman"/>
              </a:rPr>
              <a:t>Activity B</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7704" y="579427"/>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58742" y="185720"/>
            <a:ext cx="684673" cy="1624648"/>
            <a:chOff x="158742" y="185720"/>
            <a:chExt cx="684673" cy="1624648"/>
          </a:xfrm>
        </p:grpSpPr>
        <p:pic>
          <p:nvPicPr>
            <p:cNvPr id="21" name="Picture 2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4426" y="185720"/>
              <a:ext cx="448989" cy="1624648"/>
            </a:xfrm>
            <a:prstGeom prst="rect">
              <a:avLst/>
            </a:prstGeom>
            <a:noFill/>
            <a:ln>
              <a:noFill/>
            </a:ln>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8742" y="759432"/>
              <a:ext cx="460178" cy="477224"/>
            </a:xfrm>
            <a:prstGeom prst="rect">
              <a:avLst/>
            </a:prstGeom>
            <a:noFill/>
            <a:ln>
              <a:noFill/>
            </a:ln>
          </p:spPr>
        </p:pic>
      </p:grpSp>
      <p:pic>
        <p:nvPicPr>
          <p:cNvPr id="7171" name="Picture 3"/>
          <p:cNvPicPr>
            <a:picLocks noChangeAspect="1" noChangeArrowheads="1"/>
          </p:cNvPicPr>
          <p:nvPr/>
        </p:nvPicPr>
        <p:blipFill>
          <a:blip r:embed="rId10">
            <a:extLst>
              <a:ext uri="{BEBA8EAE-BF5A-486C-A8C5-ECC9F3942E4B}">
                <a14:imgProps xmlns:a14="http://schemas.microsoft.com/office/drawing/2010/main">
                  <a14:imgLayer r:embed="rId11">
                    <a14:imgEffect>
                      <a14:artisticMosiaicBubbles/>
                    </a14:imgEffect>
                    <a14:imgEffect>
                      <a14:brightnessContrast bright="33000"/>
                    </a14:imgEffect>
                  </a14:imgLayer>
                </a14:imgProps>
              </a:ext>
              <a:ext uri="{28A0092B-C50C-407E-A947-70E740481C1C}">
                <a14:useLocalDpi xmlns:a14="http://schemas.microsoft.com/office/drawing/2010/main" val="0"/>
              </a:ext>
            </a:extLst>
          </a:blip>
          <a:srcRect/>
          <a:stretch>
            <a:fillRect/>
          </a:stretch>
        </p:blipFill>
        <p:spPr bwMode="auto">
          <a:xfrm flipH="1">
            <a:off x="158742" y="1500188"/>
            <a:ext cx="8733738" cy="4995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0785748">
            <a:off x="494535" y="2146886"/>
            <a:ext cx="4822503" cy="3417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5006760" y="1817543"/>
            <a:ext cx="3944667" cy="2308324"/>
          </a:xfrm>
          <a:prstGeom prst="rect">
            <a:avLst/>
          </a:prstGeom>
        </p:spPr>
        <p:txBody>
          <a:bodyPr wrap="square">
            <a:spAutoFit/>
          </a:bodyPr>
          <a:lstStyle/>
          <a:p>
            <a:r>
              <a:rPr lang="en-GB" sz="2400" dirty="0" smtClean="0">
                <a:latin typeface="Impact" pitchFamily="34" charset="0"/>
              </a:rPr>
              <a:t>Blockbusters Game</a:t>
            </a:r>
          </a:p>
          <a:p>
            <a:endParaRPr lang="en-GB" sz="2400" dirty="0">
              <a:latin typeface="Impact" pitchFamily="34" charset="0"/>
            </a:endParaRPr>
          </a:p>
          <a:p>
            <a:r>
              <a:rPr lang="en-GB" sz="2400" dirty="0" smtClean="0">
                <a:latin typeface="Impact" pitchFamily="34" charset="0"/>
              </a:rPr>
              <a:t>Play in pairs, be first to solve the sums and gain a space on the board.  Cross the board in a connected line to win !</a:t>
            </a:r>
          </a:p>
        </p:txBody>
      </p:sp>
    </p:spTree>
    <p:extLst>
      <p:ext uri="{BB962C8B-B14F-4D97-AF65-F5344CB8AC3E}">
        <p14:creationId xmlns:p14="http://schemas.microsoft.com/office/powerpoint/2010/main" val="2570762844"/>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BEBA8EAE-BF5A-486C-A8C5-ECC9F3942E4B}">
                <a14:imgProps xmlns:a14="http://schemas.microsoft.com/office/drawing/2010/main">
                  <a14:imgLayer r:embed="rId3">
                    <a14:imgEffect>
                      <a14:artisticPlasticWrap/>
                    </a14:imgEffect>
                    <a14:imgEffect>
                      <a14:saturation sat="220000"/>
                    </a14:imgEffect>
                    <a14:imgEffect>
                      <a14:brightnessContrast bright="30000" contrast="33000"/>
                    </a14:imgEffect>
                  </a14:imgLayer>
                </a14:imgProps>
              </a:ext>
              <a:ext uri="{28A0092B-C50C-407E-A947-70E740481C1C}">
                <a14:useLocalDpi xmlns:a14="http://schemas.microsoft.com/office/drawing/2010/main" val="0"/>
              </a:ext>
            </a:extLst>
          </a:blip>
          <a:srcRect/>
          <a:stretch>
            <a:fillRect/>
          </a:stretch>
        </p:blipFill>
        <p:spPr bwMode="auto">
          <a:xfrm>
            <a:off x="94064" y="692696"/>
            <a:ext cx="8913007" cy="5570629"/>
          </a:xfrm>
          <a:prstGeom prst="rect">
            <a:avLst/>
          </a:prstGeom>
          <a:noFill/>
          <a:ln>
            <a:noFill/>
          </a:ln>
          <a:effectLst>
            <a:glow rad="939800">
              <a:schemeClr val="accent5">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000238"/>
            <a:ext cx="9157052" cy="870565"/>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0"/>
            <a:ext cx="9186863" cy="104382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85299" y="701097"/>
            <a:ext cx="2766391" cy="705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528" y="1739517"/>
            <a:ext cx="2921266" cy="499443"/>
          </a:xfrm>
          <a:prstGeom prst="rect">
            <a:avLst/>
          </a:prstGeom>
          <a:noFill/>
          <a:ln>
            <a:noFill/>
          </a:ln>
          <a:effectLst/>
          <a:scene3d>
            <a:camera prst="isometricLeftDown"/>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95130">
            <a:off x="5981496" y="1804287"/>
            <a:ext cx="3488325" cy="549385"/>
          </a:xfrm>
          <a:prstGeom prst="rect">
            <a:avLst/>
          </a:prstGeom>
          <a:noFill/>
          <a:ln>
            <a:noFill/>
          </a:ln>
          <a:effectLst/>
          <a:scene3d>
            <a:camera prst="isometricRightUp"/>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779912" y="2336307"/>
            <a:ext cx="1440160" cy="1493508"/>
          </a:xfrm>
          <a:prstGeom prst="rect">
            <a:avLst/>
          </a:prstGeom>
          <a:noFill/>
          <a:ln>
            <a:noFill/>
          </a:ln>
        </p:spPr>
      </p:pic>
      <p:sp>
        <p:nvSpPr>
          <p:cNvPr id="2" name="Rectangle 1"/>
          <p:cNvSpPr/>
          <p:nvPr/>
        </p:nvSpPr>
        <p:spPr>
          <a:xfrm>
            <a:off x="643807" y="4272877"/>
            <a:ext cx="7712369" cy="1200329"/>
          </a:xfrm>
          <a:prstGeom prst="rect">
            <a:avLst/>
          </a:prstGeom>
          <a:noFill/>
        </p:spPr>
        <p:txBody>
          <a:bodyPr wrap="none" lIns="91440" tIns="45720" rIns="91440" bIns="45720">
            <a:spAutoFit/>
            <a:scene3d>
              <a:camera prst="orthographicFront"/>
              <a:lightRig rig="threePt" dir="t"/>
            </a:scene3d>
            <a:sp3d extrusionH="57150">
              <a:bevelT w="38100" h="38100" prst="angle"/>
            </a:sp3d>
          </a:bodyPr>
          <a:lstStyle/>
          <a:p>
            <a:pPr algn="ctr"/>
            <a:r>
              <a:rPr lang="en-US" sz="7200" b="1" cap="none" spc="0" dirty="0" smtClean="0">
                <a:ln w="6600">
                  <a:solidFill>
                    <a:schemeClr val="accent2"/>
                  </a:solidFill>
                  <a:prstDash val="solid"/>
                </a:ln>
                <a:solidFill>
                  <a:schemeClr val="accent6">
                    <a:lumMod val="75000"/>
                  </a:schemeClr>
                </a:solidFill>
                <a:effectLst>
                  <a:outerShdw dist="38100" dir="2700000" algn="tl" rotWithShape="0">
                    <a:schemeClr val="accent2"/>
                  </a:outerShdw>
                </a:effectLst>
              </a:rPr>
              <a:t>Multiply and Divide</a:t>
            </a:r>
            <a:endParaRPr lang="en-US" sz="7200" b="1" cap="none" spc="0" dirty="0">
              <a:ln w="6600">
                <a:solidFill>
                  <a:schemeClr val="accent2"/>
                </a:solidFill>
                <a:prstDash val="solid"/>
              </a:ln>
              <a:solidFill>
                <a:schemeClr val="accent6">
                  <a:lumMod val="75000"/>
                </a:schemeClr>
              </a:solidFill>
              <a:effectLst>
                <a:outerShdw dist="38100" dir="2700000" algn="tl" rotWithShape="0">
                  <a:schemeClr val="accent2"/>
                </a:outerShdw>
              </a:effectLst>
            </a:endParaRPr>
          </a:p>
        </p:txBody>
      </p:sp>
    </p:spTree>
    <p:extLst>
      <p:ext uri="{BB962C8B-B14F-4D97-AF65-F5344CB8AC3E}">
        <p14:creationId xmlns:p14="http://schemas.microsoft.com/office/powerpoint/2010/main" val="423589901"/>
      </p:ext>
    </p:extLst>
  </p:cSld>
  <p:clrMapOvr>
    <a:masterClrMapping/>
  </p:clrMapOvr>
  <mc:AlternateContent xmlns:mc="http://schemas.openxmlformats.org/markup-compatibility/2006" xmlns:p14="http://schemas.microsoft.com/office/powerpoint/2010/main">
    <mc:Choice Requires="p14">
      <p:transition spd="slow" p14:dur="3000">
        <p14:doors dir="vert"/>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a:t>
            </a:r>
            <a:r>
              <a:rPr lang="en-GB" sz="2000" b="1" dirty="0">
                <a:solidFill>
                  <a:srgbClr val="FFFFFF"/>
                </a:solidFill>
                <a:latin typeface="Line Printer (PC)"/>
                <a:ea typeface="Calibri"/>
                <a:cs typeface="Times New Roman"/>
              </a:rPr>
              <a:t>Exploratory </a:t>
            </a:r>
            <a:r>
              <a:rPr lang="en-GB" sz="2000" b="1" dirty="0" smtClean="0">
                <a:solidFill>
                  <a:srgbClr val="FFFFFF"/>
                </a:solidFill>
                <a:latin typeface="Line Printer (PC)"/>
                <a:ea typeface="Calibri"/>
                <a:cs typeface="Times New Roman"/>
              </a:rPr>
              <a:t>Activity C</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7704" y="579427"/>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58742" y="185720"/>
            <a:ext cx="684673" cy="1624648"/>
            <a:chOff x="158742" y="185720"/>
            <a:chExt cx="684673" cy="1624648"/>
          </a:xfrm>
        </p:grpSpPr>
        <p:pic>
          <p:nvPicPr>
            <p:cNvPr id="21" name="Picture 2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4426" y="185720"/>
              <a:ext cx="448989" cy="1624648"/>
            </a:xfrm>
            <a:prstGeom prst="rect">
              <a:avLst/>
            </a:prstGeom>
            <a:noFill/>
            <a:ln>
              <a:noFill/>
            </a:ln>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8742" y="759432"/>
              <a:ext cx="460178" cy="477224"/>
            </a:xfrm>
            <a:prstGeom prst="rect">
              <a:avLst/>
            </a:prstGeom>
            <a:noFill/>
            <a:ln>
              <a:noFill/>
            </a:ln>
          </p:spPr>
        </p:pic>
      </p:grpSp>
      <p:sp>
        <p:nvSpPr>
          <p:cNvPr id="16" name="Rectangle 15"/>
          <p:cNvSpPr/>
          <p:nvPr/>
        </p:nvSpPr>
        <p:spPr>
          <a:xfrm>
            <a:off x="5080395" y="1556792"/>
            <a:ext cx="4063605" cy="2554545"/>
          </a:xfrm>
          <a:prstGeom prst="rect">
            <a:avLst/>
          </a:prstGeom>
        </p:spPr>
        <p:txBody>
          <a:bodyPr wrap="square">
            <a:spAutoFit/>
          </a:bodyPr>
          <a:lstStyle/>
          <a:p>
            <a:r>
              <a:rPr lang="en-GB" sz="1600" dirty="0" smtClean="0">
                <a:latin typeface="Impact" pitchFamily="34" charset="0"/>
              </a:rPr>
              <a:t>Job Search……</a:t>
            </a:r>
          </a:p>
          <a:p>
            <a:endParaRPr lang="en-GB" sz="1600" dirty="0">
              <a:latin typeface="Impact" pitchFamily="34" charset="0"/>
            </a:endParaRPr>
          </a:p>
          <a:p>
            <a:r>
              <a:rPr lang="en-GB" sz="1600" dirty="0" smtClean="0">
                <a:latin typeface="Impact" pitchFamily="34" charset="0"/>
              </a:rPr>
              <a:t>1)  Use computers to find job salaries.</a:t>
            </a:r>
          </a:p>
          <a:p>
            <a:r>
              <a:rPr lang="en-GB" sz="1600" dirty="0" smtClean="0">
                <a:latin typeface="Impact" pitchFamily="34" charset="0"/>
              </a:rPr>
              <a:t>2)  Use spreadsheet to divide up the salaries</a:t>
            </a:r>
            <a:endParaRPr lang="en-GB" sz="1600" dirty="0">
              <a:latin typeface="Impact" pitchFamily="34" charset="0"/>
            </a:endParaRPr>
          </a:p>
          <a:p>
            <a:r>
              <a:rPr lang="en-GB" sz="1600" dirty="0" smtClean="0">
                <a:latin typeface="Impact" pitchFamily="34" charset="0"/>
              </a:rPr>
              <a:t>between each month to find monthly pay</a:t>
            </a:r>
          </a:p>
          <a:p>
            <a:r>
              <a:rPr lang="en-GB" sz="1600" dirty="0" smtClean="0">
                <a:latin typeface="Impact" pitchFamily="34" charset="0"/>
              </a:rPr>
              <a:t>/ weekly pay / daily pay/ hourly pay </a:t>
            </a:r>
          </a:p>
          <a:p>
            <a:r>
              <a:rPr lang="en-GB" sz="1600" dirty="0" smtClean="0">
                <a:latin typeface="Impact" pitchFamily="34" charset="0"/>
              </a:rPr>
              <a:t>3)  Divide by 10 for pension</a:t>
            </a:r>
          </a:p>
          <a:p>
            <a:pPr marL="342900" indent="-342900">
              <a:buAutoNum type="arabicParenR" startAt="4"/>
            </a:pPr>
            <a:r>
              <a:rPr lang="en-GB" sz="1600" dirty="0" smtClean="0">
                <a:latin typeface="Impact" pitchFamily="34" charset="0"/>
              </a:rPr>
              <a:t>Divide by 5 for NI and TAX</a:t>
            </a:r>
          </a:p>
          <a:p>
            <a:r>
              <a:rPr lang="en-GB" sz="1600" i="1" dirty="0" smtClean="0">
                <a:latin typeface="Impact" pitchFamily="34" charset="0"/>
              </a:rPr>
              <a:t>Extension: use a wage rate and multiply up to find a salary</a:t>
            </a:r>
          </a:p>
        </p:txBody>
      </p:sp>
      <p:pic>
        <p:nvPicPr>
          <p:cNvPr id="512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742" y="1474920"/>
            <a:ext cx="4759294" cy="5042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05220" y="4287504"/>
            <a:ext cx="3461370" cy="2194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12">
            <a:extLst>
              <a:ext uri="{BEBA8EAE-BF5A-486C-A8C5-ECC9F3942E4B}">
                <a14:imgProps xmlns:a14="http://schemas.microsoft.com/office/drawing/2010/main">
                  <a14:imgLayer r:embed="rId13">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rot="642730">
            <a:off x="407988" y="2248777"/>
            <a:ext cx="2999432" cy="2160241"/>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rot="19971629">
            <a:off x="3875213" y="4663125"/>
            <a:ext cx="4360681" cy="523220"/>
          </a:xfrm>
          <a:prstGeom prst="rect">
            <a:avLst/>
          </a:prstGeom>
          <a:noFill/>
        </p:spPr>
        <p:txBody>
          <a:bodyPr wrap="none" lIns="91440" tIns="45720" rIns="91440" bIns="45720">
            <a:spAutoFit/>
          </a:bodyPr>
          <a:lstStyle/>
          <a:p>
            <a:pPr algn="ctr"/>
            <a:r>
              <a:rPr lang="en-US" sz="28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Maximum salary £20,000</a:t>
            </a:r>
            <a:endParaRPr lang="en-US" sz="2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2217913266"/>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099" name="Picture 3"/>
          <p:cNvPicPr>
            <a:picLocks noChangeAspect="1" noChangeArrowheads="1"/>
          </p:cNvPicPr>
          <p:nvPr/>
        </p:nvPicPr>
        <p:blipFill>
          <a:blip r:embed="rId5">
            <a:extLst>
              <a:ext uri="{BEBA8EAE-BF5A-486C-A8C5-ECC9F3942E4B}">
                <a14:imgProps xmlns:a14="http://schemas.microsoft.com/office/drawing/2010/main">
                  <a14:imgLayer r:embed="rId6">
                    <a14:imgEffect>
                      <a14:artisticGlowDiffused/>
                    </a14:imgEffect>
                    <a14:imgEffect>
                      <a14:brightnessContrast bright="38000"/>
                    </a14:imgEffect>
                  </a14:imgLayer>
                </a14:imgProps>
              </a:ext>
              <a:ext uri="{28A0092B-C50C-407E-A947-70E740481C1C}">
                <a14:useLocalDpi xmlns:a14="http://schemas.microsoft.com/office/drawing/2010/main" val="0"/>
              </a:ext>
            </a:extLst>
          </a:blip>
          <a:srcRect/>
          <a:stretch>
            <a:fillRect/>
          </a:stretch>
        </p:blipFill>
        <p:spPr bwMode="auto">
          <a:xfrm flipH="1">
            <a:off x="188924" y="1538576"/>
            <a:ext cx="8661730" cy="4921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a:t>
            </a:r>
            <a:r>
              <a:rPr lang="en-GB" sz="2000" b="1" dirty="0">
                <a:solidFill>
                  <a:srgbClr val="FFFFFF"/>
                </a:solidFill>
                <a:latin typeface="Line Printer (PC)"/>
                <a:ea typeface="Calibri"/>
                <a:cs typeface="Times New Roman"/>
              </a:rPr>
              <a:t>Exploratory </a:t>
            </a:r>
            <a:r>
              <a:rPr lang="en-GB" sz="2000" b="1" dirty="0" smtClean="0">
                <a:solidFill>
                  <a:srgbClr val="FFFFFF"/>
                </a:solidFill>
                <a:latin typeface="Line Printer (PC)"/>
                <a:ea typeface="Calibri"/>
                <a:cs typeface="Times New Roman"/>
              </a:rPr>
              <a:t>Activity D</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8"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7704" y="579427"/>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58742" y="185720"/>
            <a:ext cx="684673" cy="1624648"/>
            <a:chOff x="158742" y="185720"/>
            <a:chExt cx="684673" cy="1624648"/>
          </a:xfrm>
        </p:grpSpPr>
        <p:pic>
          <p:nvPicPr>
            <p:cNvPr id="21" name="Picture 2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94426" y="185720"/>
              <a:ext cx="448989" cy="1624648"/>
            </a:xfrm>
            <a:prstGeom prst="rect">
              <a:avLst/>
            </a:prstGeom>
            <a:noFill/>
            <a:ln>
              <a:noFill/>
            </a:ln>
          </p:spPr>
        </p:pic>
        <p:pic>
          <p:nvPicPr>
            <p:cNvPr id="22" name="Picture 2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58742" y="759432"/>
              <a:ext cx="460178" cy="477224"/>
            </a:xfrm>
            <a:prstGeom prst="rect">
              <a:avLst/>
            </a:prstGeom>
            <a:noFill/>
            <a:ln>
              <a:noFill/>
            </a:ln>
          </p:spPr>
        </p:pic>
      </p:grpSp>
      <p:sp>
        <p:nvSpPr>
          <p:cNvPr id="16" name="Rectangle 15"/>
          <p:cNvSpPr/>
          <p:nvPr/>
        </p:nvSpPr>
        <p:spPr>
          <a:xfrm>
            <a:off x="3223238" y="2204864"/>
            <a:ext cx="4063605" cy="923330"/>
          </a:xfrm>
          <a:prstGeom prst="rect">
            <a:avLst/>
          </a:prstGeom>
        </p:spPr>
        <p:txBody>
          <a:bodyPr wrap="square">
            <a:spAutoFit/>
          </a:bodyPr>
          <a:lstStyle/>
          <a:p>
            <a:r>
              <a:rPr lang="en-GB" dirty="0" smtClean="0">
                <a:latin typeface="Impact" pitchFamily="34" charset="0"/>
              </a:rPr>
              <a:t>Functional Questions:</a:t>
            </a:r>
          </a:p>
          <a:p>
            <a:endParaRPr lang="en-GB" dirty="0">
              <a:latin typeface="Impact" pitchFamily="34" charset="0"/>
            </a:endParaRPr>
          </a:p>
          <a:p>
            <a:r>
              <a:rPr lang="en-GB" dirty="0" smtClean="0">
                <a:latin typeface="Impact" pitchFamily="34" charset="0"/>
              </a:rPr>
              <a:t>Use the leaflet and question sheets </a:t>
            </a:r>
          </a:p>
        </p:txBody>
      </p:sp>
      <p:pic>
        <p:nvPicPr>
          <p:cNvPr id="4098" name="Picture 2" descr="http://static0.tiendeo.co.uk/images/tiendas/11429/catalogos/40160/paginas/mid/00001.jpg"/>
          <p:cNvPicPr>
            <a:picLocks noChangeAspect="1" noChangeArrowheads="1"/>
          </p:cNvPicPr>
          <p:nvPr/>
        </p:nvPicPr>
        <p:blipFill>
          <a:blip r:embed="rId12">
            <a:extLst>
              <a:ext uri="{BEBA8EAE-BF5A-486C-A8C5-ECC9F3942E4B}">
                <a14:imgProps xmlns:a14="http://schemas.microsoft.com/office/drawing/2010/main">
                  <a14:imgLayer r:embed="rId13">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394426" y="2187907"/>
            <a:ext cx="2815017" cy="3972303"/>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http://thekitchendirectory.files.wordpress.com/2010/12/ray.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635896" y="3128194"/>
            <a:ext cx="4392488" cy="3294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81579"/>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Activity E</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blipFill>
              <a:blip r:embed="rId8"/>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7704"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247118" y="1549557"/>
            <a:ext cx="3532793" cy="369332"/>
          </a:xfrm>
          <a:prstGeom prst="rect">
            <a:avLst/>
          </a:prstGeom>
          <a:noFill/>
        </p:spPr>
        <p:txBody>
          <a:bodyPr wrap="square" rtlCol="0">
            <a:spAutoFit/>
          </a:bodyPr>
          <a:lstStyle/>
          <a:p>
            <a:r>
              <a:rPr lang="en-GB" dirty="0" smtClean="0">
                <a:latin typeface="Impact" pitchFamily="34" charset="0"/>
              </a:rPr>
              <a:t>Try a variety of written practice</a:t>
            </a:r>
            <a:endParaRPr lang="en-GB" dirty="0">
              <a:latin typeface="Impact" pitchFamily="34" charset="0"/>
            </a:endParaRPr>
          </a:p>
        </p:txBody>
      </p:sp>
      <p:pic>
        <p:nvPicPr>
          <p:cNvPr id="4" name="Picture 2" descr="http://www.appcolt.com/imgbest/1/1/three_worksheets03.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91880" y="2347916"/>
            <a:ext cx="5381428" cy="327895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56504" y="2564904"/>
            <a:ext cx="3532793" cy="3108543"/>
          </a:xfrm>
          <a:prstGeom prst="rect">
            <a:avLst/>
          </a:prstGeom>
          <a:noFill/>
        </p:spPr>
        <p:txBody>
          <a:bodyPr wrap="square" rtlCol="0">
            <a:spAutoFit/>
          </a:bodyPr>
          <a:lstStyle/>
          <a:p>
            <a:r>
              <a:rPr lang="en-GB" sz="2800" dirty="0" smtClean="0">
                <a:latin typeface="Impact" pitchFamily="34" charset="0"/>
              </a:rPr>
              <a:t>Worksheets</a:t>
            </a:r>
          </a:p>
          <a:p>
            <a:endParaRPr lang="en-GB" sz="2800" dirty="0" smtClean="0">
              <a:latin typeface="Impact" pitchFamily="34" charset="0"/>
            </a:endParaRPr>
          </a:p>
          <a:p>
            <a:r>
              <a:rPr lang="en-GB" sz="2800" dirty="0" smtClean="0">
                <a:latin typeface="Impact" pitchFamily="34" charset="0"/>
              </a:rPr>
              <a:t>Workbooks</a:t>
            </a:r>
          </a:p>
          <a:p>
            <a:endParaRPr lang="en-GB" sz="2800" dirty="0" smtClean="0">
              <a:latin typeface="Impact" pitchFamily="34" charset="0"/>
            </a:endParaRPr>
          </a:p>
          <a:p>
            <a:r>
              <a:rPr lang="en-GB" sz="2800" dirty="0" smtClean="0">
                <a:latin typeface="Impact" pitchFamily="34" charset="0"/>
              </a:rPr>
              <a:t>Practice Exam Papers</a:t>
            </a:r>
          </a:p>
          <a:p>
            <a:endParaRPr lang="en-GB" sz="2800" dirty="0" smtClean="0">
              <a:latin typeface="Impact" pitchFamily="34" charset="0"/>
            </a:endParaRPr>
          </a:p>
          <a:p>
            <a:r>
              <a:rPr lang="en-GB" sz="2800" dirty="0" smtClean="0">
                <a:latin typeface="Impact" pitchFamily="34" charset="0"/>
              </a:rPr>
              <a:t>Maths Problems</a:t>
            </a:r>
            <a:endParaRPr lang="en-GB" sz="2800" dirty="0">
              <a:latin typeface="Impact" pitchFamily="34" charset="0"/>
            </a:endParaRPr>
          </a:p>
        </p:txBody>
      </p:sp>
      <p:grpSp>
        <p:nvGrpSpPr>
          <p:cNvPr id="19" name="Group 18"/>
          <p:cNvGrpSpPr/>
          <p:nvPr/>
        </p:nvGrpSpPr>
        <p:grpSpPr>
          <a:xfrm>
            <a:off x="158742" y="-155820"/>
            <a:ext cx="684673" cy="1624648"/>
            <a:chOff x="158742" y="185720"/>
            <a:chExt cx="684673" cy="1624648"/>
          </a:xfrm>
        </p:grpSpPr>
        <p:pic>
          <p:nvPicPr>
            <p:cNvPr id="22" name="Picture 2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94426" y="185720"/>
              <a:ext cx="448989" cy="1624648"/>
            </a:xfrm>
            <a:prstGeom prst="rect">
              <a:avLst/>
            </a:prstGeom>
            <a:noFill/>
            <a:ln>
              <a:noFill/>
            </a:ln>
          </p:spPr>
        </p:pic>
        <p:pic>
          <p:nvPicPr>
            <p:cNvPr id="23" name="Picture 2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58742" y="759432"/>
              <a:ext cx="460178" cy="477224"/>
            </a:xfrm>
            <a:prstGeom prst="rect">
              <a:avLst/>
            </a:prstGeom>
            <a:noFill/>
            <a:ln>
              <a:noFill/>
            </a:ln>
          </p:spPr>
        </p:pic>
      </p:grpSp>
      <p:pic>
        <p:nvPicPr>
          <p:cNvPr id="4098" name="Picture 2"/>
          <p:cNvPicPr>
            <a:picLocks noChangeAspect="1" noChangeArrowheads="1"/>
          </p:cNvPicPr>
          <p:nvPr/>
        </p:nvPicPr>
        <p:blipFill>
          <a:blip r:embed="rId13">
            <a:extLst>
              <a:ext uri="{BEBA8EAE-BF5A-486C-A8C5-ECC9F3942E4B}">
                <a14:imgProps xmlns:a14="http://schemas.microsoft.com/office/drawing/2010/main">
                  <a14:imgLayer r:embed="rId14">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207372" y="5620906"/>
            <a:ext cx="8665936" cy="857250"/>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8289941"/>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Quiz to assess Entry 1</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4"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7664" y="571474"/>
            <a:ext cx="541590" cy="53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p:cNvGrpSpPr/>
          <p:nvPr/>
        </p:nvGrpSpPr>
        <p:grpSpPr>
          <a:xfrm>
            <a:off x="158742" y="185720"/>
            <a:ext cx="684673" cy="1624648"/>
            <a:chOff x="158742" y="185720"/>
            <a:chExt cx="684673" cy="1624648"/>
          </a:xfrm>
        </p:grpSpPr>
        <p:pic>
          <p:nvPicPr>
            <p:cNvPr id="20"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4426" y="185720"/>
              <a:ext cx="448989" cy="1624648"/>
            </a:xfrm>
            <a:prstGeom prst="rect">
              <a:avLst/>
            </a:prstGeom>
            <a:noFill/>
            <a:ln>
              <a:noFill/>
            </a:ln>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8742" y="759432"/>
              <a:ext cx="460178" cy="477224"/>
            </a:xfrm>
            <a:prstGeom prst="rect">
              <a:avLst/>
            </a:prstGeom>
            <a:noFill/>
            <a:ln>
              <a:noFill/>
            </a:ln>
          </p:spPr>
        </p:pic>
      </p:grpSp>
      <p:pic>
        <p:nvPicPr>
          <p:cNvPr id="5123" name="Picture 3"/>
          <p:cNvPicPr>
            <a:picLocks noChangeAspect="1" noChangeArrowheads="1"/>
          </p:cNvPicPr>
          <p:nvPr/>
        </p:nvPicPr>
        <p:blipFill>
          <a:blip r:embed="rId10">
            <a:extLst>
              <a:ext uri="{BEBA8EAE-BF5A-486C-A8C5-ECC9F3942E4B}">
                <a14:imgProps xmlns:a14="http://schemas.microsoft.com/office/drawing/2010/main">
                  <a14:imgLayer r:embed="rId11">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rot="5400000">
            <a:off x="-2063835" y="3672019"/>
            <a:ext cx="5075903" cy="630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5400000">
            <a:off x="2236716" y="38679"/>
            <a:ext cx="5136532" cy="8030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2293164"/>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Quiz to assess Entry </a:t>
            </a:r>
            <a:r>
              <a:rPr lang="en-GB" sz="2000" b="1" dirty="0">
                <a:solidFill>
                  <a:srgbClr val="FFFFFF"/>
                </a:solidFill>
                <a:latin typeface="Line Printer (PC)"/>
                <a:ea typeface="Calibri"/>
                <a:cs typeface="Times New Roman"/>
              </a:rPr>
              <a:t>3</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4"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7664" y="571474"/>
            <a:ext cx="541590" cy="53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p:cNvGrpSpPr/>
          <p:nvPr/>
        </p:nvGrpSpPr>
        <p:grpSpPr>
          <a:xfrm>
            <a:off x="158742" y="185720"/>
            <a:ext cx="684673" cy="1624648"/>
            <a:chOff x="158742" y="185720"/>
            <a:chExt cx="684673" cy="1624648"/>
          </a:xfrm>
        </p:grpSpPr>
        <p:pic>
          <p:nvPicPr>
            <p:cNvPr id="20"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4426" y="185720"/>
              <a:ext cx="448989" cy="1624648"/>
            </a:xfrm>
            <a:prstGeom prst="rect">
              <a:avLst/>
            </a:prstGeom>
            <a:noFill/>
            <a:ln>
              <a:noFill/>
            </a:ln>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8742" y="759432"/>
              <a:ext cx="460178" cy="477224"/>
            </a:xfrm>
            <a:prstGeom prst="rect">
              <a:avLst/>
            </a:prstGeom>
            <a:noFill/>
            <a:ln>
              <a:noFill/>
            </a:ln>
          </p:spPr>
        </p:pic>
      </p:grpSp>
      <p:pic>
        <p:nvPicPr>
          <p:cNvPr id="409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2309872" y="95068"/>
            <a:ext cx="4817621" cy="7776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a:blip r:embed="rId11">
            <a:extLst>
              <a:ext uri="{BEBA8EAE-BF5A-486C-A8C5-ECC9F3942E4B}">
                <a14:imgProps xmlns:a14="http://schemas.microsoft.com/office/drawing/2010/main">
                  <a14:imgLayer r:embed="rId12">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rot="5400000">
            <a:off x="-2046671" y="3654855"/>
            <a:ext cx="5075901" cy="665076"/>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8073211"/>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TOPIC ANSWERS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11" name="Group 10"/>
          <p:cNvGrpSpPr/>
          <p:nvPr/>
        </p:nvGrpSpPr>
        <p:grpSpPr>
          <a:xfrm>
            <a:off x="109683" y="1179428"/>
            <a:ext cx="8854806" cy="5345916"/>
            <a:chOff x="3274536" y="1289754"/>
            <a:chExt cx="5506770" cy="4803631"/>
          </a:xfrm>
        </p:grpSpPr>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27784" y="634752"/>
            <a:ext cx="531638" cy="4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158742" y="185720"/>
            <a:ext cx="684673" cy="1624648"/>
            <a:chOff x="158742" y="185720"/>
            <a:chExt cx="684673" cy="1624648"/>
          </a:xfrm>
        </p:grpSpPr>
        <p:pic>
          <p:nvPicPr>
            <p:cNvPr id="19" name="Picture 1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94426" y="185720"/>
              <a:ext cx="448989" cy="1624648"/>
            </a:xfrm>
            <a:prstGeom prst="rect">
              <a:avLst/>
            </a:prstGeom>
            <a:noFill/>
            <a:ln>
              <a:noFill/>
            </a:ln>
          </p:spPr>
        </p:pic>
        <p:pic>
          <p:nvPicPr>
            <p:cNvPr id="20" name="Picture 1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58742" y="759432"/>
              <a:ext cx="460178" cy="477224"/>
            </a:xfrm>
            <a:prstGeom prst="rect">
              <a:avLst/>
            </a:prstGeom>
            <a:noFill/>
            <a:ln>
              <a:noFill/>
            </a:ln>
          </p:spPr>
        </p:pic>
      </p:grpSp>
      <p:sp>
        <p:nvSpPr>
          <p:cNvPr id="23" name="Rectangle 22"/>
          <p:cNvSpPr/>
          <p:nvPr/>
        </p:nvSpPr>
        <p:spPr>
          <a:xfrm>
            <a:off x="298425" y="1806201"/>
            <a:ext cx="8640961" cy="4616648"/>
          </a:xfrm>
          <a:prstGeom prst="rect">
            <a:avLst/>
          </a:prstGeom>
        </p:spPr>
        <p:txBody>
          <a:bodyPr wrap="square">
            <a:spAutoFit/>
          </a:bodyPr>
          <a:lstStyle/>
          <a:p>
            <a:r>
              <a:rPr lang="en-GB" sz="1400" dirty="0" smtClean="0">
                <a:latin typeface="Impact" pitchFamily="34" charset="0"/>
              </a:rPr>
              <a:t>Block 1  :   Watch tutor led demo (in class or on video)</a:t>
            </a:r>
          </a:p>
          <a:p>
            <a:endParaRPr lang="en-GB" sz="1400" dirty="0">
              <a:latin typeface="Impact" pitchFamily="34" charset="0"/>
            </a:endParaRPr>
          </a:p>
          <a:p>
            <a:r>
              <a:rPr lang="en-GB" sz="1400" dirty="0" smtClean="0">
                <a:latin typeface="Impact" pitchFamily="34" charset="0"/>
              </a:rPr>
              <a:t>1) 32	2)  27	3)  35	4) 0	5)  100	6)  56	7) 14</a:t>
            </a:r>
          </a:p>
          <a:p>
            <a:endParaRPr lang="en-GB" sz="1400" dirty="0" smtClean="0">
              <a:latin typeface="Impact" pitchFamily="34" charset="0"/>
            </a:endParaRPr>
          </a:p>
          <a:p>
            <a:r>
              <a:rPr lang="en-GB" sz="1400" dirty="0" smtClean="0">
                <a:latin typeface="Impact" pitchFamily="34" charset="0"/>
              </a:rPr>
              <a:t>Block 2 </a:t>
            </a:r>
            <a:r>
              <a:rPr lang="en-GB" sz="1400" dirty="0">
                <a:latin typeface="Impact" pitchFamily="34" charset="0"/>
              </a:rPr>
              <a:t>:  Watch tutor led demo (in class or on video)</a:t>
            </a:r>
          </a:p>
          <a:p>
            <a:endParaRPr lang="en-GB" sz="1200" dirty="0" smtClean="0">
              <a:latin typeface="Impact" pitchFamily="34" charset="0"/>
            </a:endParaRPr>
          </a:p>
          <a:p>
            <a:r>
              <a:rPr lang="en-GB" sz="1400" dirty="0" smtClean="0">
                <a:latin typeface="Impact" pitchFamily="34" charset="0"/>
              </a:rPr>
              <a:t>8) 135	9) 92	10)  234	11)  592	12)  6	13)  5	14)  8	15)  5</a:t>
            </a:r>
          </a:p>
          <a:p>
            <a:r>
              <a:rPr lang="en-GB" sz="1400" dirty="0" smtClean="0">
                <a:latin typeface="Impact" pitchFamily="34" charset="0"/>
              </a:rPr>
              <a:t>16)  1380	17)  908 	18)  900	19)  2500</a:t>
            </a:r>
          </a:p>
          <a:p>
            <a:pPr marL="228600" indent="-228600">
              <a:buAutoNum type="arabicParenR" startAt="7"/>
            </a:pPr>
            <a:endParaRPr lang="en-GB" sz="1400" dirty="0">
              <a:latin typeface="Impact" pitchFamily="34" charset="0"/>
            </a:endParaRPr>
          </a:p>
          <a:p>
            <a:r>
              <a:rPr lang="en-GB" sz="1400" dirty="0" smtClean="0">
                <a:latin typeface="Impact" pitchFamily="34" charset="0"/>
              </a:rPr>
              <a:t>Block 3 : Watch tutor led demo (in class or on video)</a:t>
            </a:r>
          </a:p>
          <a:p>
            <a:endParaRPr lang="en-GB" sz="1200" dirty="0" smtClean="0">
              <a:latin typeface="Impact" pitchFamily="34" charset="0"/>
            </a:endParaRPr>
          </a:p>
          <a:p>
            <a:r>
              <a:rPr lang="en-GB" sz="1200" dirty="0" smtClean="0">
                <a:latin typeface="Impact" pitchFamily="34" charset="0"/>
              </a:rPr>
              <a:t>20)  8900	21)  66	22)  46	23)  16,100	24)  120,000	25)  3,600	26)  3,792	27)  307</a:t>
            </a:r>
            <a:endParaRPr lang="en-GB" sz="1200" dirty="0">
              <a:latin typeface="Impact" pitchFamily="34" charset="0"/>
            </a:endParaRPr>
          </a:p>
          <a:p>
            <a:endParaRPr lang="en-GB" sz="1200" dirty="0" smtClean="0">
              <a:latin typeface="Impact" pitchFamily="34" charset="0"/>
            </a:endParaRPr>
          </a:p>
          <a:p>
            <a:endParaRPr lang="en-GB" sz="1200" dirty="0">
              <a:latin typeface="Impact" pitchFamily="34" charset="0"/>
            </a:endParaRPr>
          </a:p>
          <a:p>
            <a:endParaRPr lang="en-GB" sz="1200" dirty="0" smtClean="0">
              <a:latin typeface="Impact" pitchFamily="34" charset="0"/>
            </a:endParaRPr>
          </a:p>
          <a:p>
            <a:endParaRPr lang="en-GB" sz="1200" dirty="0">
              <a:latin typeface="Impact" pitchFamily="34" charset="0"/>
            </a:endParaRPr>
          </a:p>
          <a:p>
            <a:endParaRPr lang="en-GB" sz="1200" dirty="0" smtClean="0">
              <a:latin typeface="Impact" pitchFamily="34" charset="0"/>
            </a:endParaRPr>
          </a:p>
          <a:p>
            <a:endParaRPr lang="en-GB" sz="1200" dirty="0">
              <a:latin typeface="Impact" pitchFamily="34" charset="0"/>
            </a:endParaRPr>
          </a:p>
          <a:p>
            <a:endParaRPr lang="en-GB" sz="1200" dirty="0" smtClean="0">
              <a:latin typeface="Impact" pitchFamily="34" charset="0"/>
            </a:endParaRPr>
          </a:p>
          <a:p>
            <a:endParaRPr lang="en-GB" sz="1200" dirty="0">
              <a:latin typeface="Impact" pitchFamily="34" charset="0"/>
            </a:endParaRPr>
          </a:p>
          <a:p>
            <a:endParaRPr lang="en-GB" sz="1200" dirty="0" smtClean="0">
              <a:latin typeface="Impact" pitchFamily="34" charset="0"/>
            </a:endParaRPr>
          </a:p>
          <a:p>
            <a:endParaRPr lang="en-GB" sz="1200" dirty="0">
              <a:latin typeface="Impact" pitchFamily="34" charset="0"/>
            </a:endParaRPr>
          </a:p>
          <a:p>
            <a:endParaRPr lang="en-GB" sz="1200" dirty="0" smtClean="0">
              <a:latin typeface="Impact" pitchFamily="34" charset="0"/>
            </a:endParaRPr>
          </a:p>
        </p:txBody>
      </p:sp>
    </p:spTree>
    <p:extLst>
      <p:ext uri="{BB962C8B-B14F-4D97-AF65-F5344CB8AC3E}">
        <p14:creationId xmlns:p14="http://schemas.microsoft.com/office/powerpoint/2010/main" val="3999660638"/>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a:xfrm>
            <a:off x="101796" y="1133449"/>
            <a:ext cx="8854806" cy="5345916"/>
            <a:chOff x="3274536" y="1289754"/>
            <a:chExt cx="5506770" cy="4803631"/>
          </a:xfrm>
        </p:grpSpPr>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101" name="Picture 5" descr="http://watermarked.cutcaster.com/cutcaster-photo-100245615-Orange-Abstract.jpg"/>
          <p:cNvPicPr>
            <a:picLocks noChangeAspect="1" noChangeArrowheads="1"/>
          </p:cNvPicPr>
          <p:nvPr/>
        </p:nvPicPr>
        <p:blipFill>
          <a:blip r:embed="rId5">
            <a:extLst>
              <a:ext uri="{BEBA8EAE-BF5A-486C-A8C5-ECC9F3942E4B}">
                <a14:imgProps xmlns:a14="http://schemas.microsoft.com/office/drawing/2010/main">
                  <a14:imgLayer r:embed="rId6">
                    <a14:imgEffect>
                      <a14:artisticPastelsSmooth/>
                    </a14:imgEffect>
                    <a14:imgEffect>
                      <a14:brightnessContrast bright="59000"/>
                    </a14:imgEffect>
                  </a14:imgLayer>
                </a14:imgProps>
              </a:ext>
              <a:ext uri="{28A0092B-C50C-407E-A947-70E740481C1C}">
                <a14:useLocalDpi xmlns:a14="http://schemas.microsoft.com/office/drawing/2010/main" val="0"/>
              </a:ext>
            </a:extLst>
          </a:blip>
          <a:srcRect/>
          <a:stretch>
            <a:fillRect/>
          </a:stretch>
        </p:blipFill>
        <p:spPr bwMode="auto">
          <a:xfrm>
            <a:off x="158742" y="1133449"/>
            <a:ext cx="8775149" cy="567459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212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TOPIC ANSWERS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pic>
        <p:nvPicPr>
          <p:cNvPr id="14"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27784" y="634752"/>
            <a:ext cx="531638" cy="4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158742" y="185720"/>
            <a:ext cx="684673" cy="1624648"/>
            <a:chOff x="158742" y="185720"/>
            <a:chExt cx="684673" cy="1624648"/>
          </a:xfrm>
        </p:grpSpPr>
        <p:pic>
          <p:nvPicPr>
            <p:cNvPr id="19" name="Picture 1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94426" y="185720"/>
              <a:ext cx="448989" cy="1624648"/>
            </a:xfrm>
            <a:prstGeom prst="rect">
              <a:avLst/>
            </a:prstGeom>
            <a:noFill/>
            <a:ln>
              <a:noFill/>
            </a:ln>
          </p:spPr>
        </p:pic>
        <p:pic>
          <p:nvPicPr>
            <p:cNvPr id="20" name="Picture 19"/>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58742" y="759432"/>
              <a:ext cx="460178" cy="477224"/>
            </a:xfrm>
            <a:prstGeom prst="rect">
              <a:avLst/>
            </a:prstGeom>
            <a:noFill/>
            <a:ln>
              <a:noFill/>
            </a:ln>
          </p:spPr>
        </p:pic>
      </p:grpSp>
      <p:sp>
        <p:nvSpPr>
          <p:cNvPr id="25" name="Rectangle 24"/>
          <p:cNvSpPr/>
          <p:nvPr/>
        </p:nvSpPr>
        <p:spPr>
          <a:xfrm>
            <a:off x="971601" y="1546268"/>
            <a:ext cx="2016224" cy="400110"/>
          </a:xfrm>
          <a:prstGeom prst="rect">
            <a:avLst/>
          </a:prstGeom>
        </p:spPr>
        <p:txBody>
          <a:bodyPr wrap="square">
            <a:spAutoFit/>
          </a:bodyPr>
          <a:lstStyle/>
          <a:p>
            <a:endParaRPr lang="en-GB" sz="1000" dirty="0">
              <a:latin typeface="Impact" pitchFamily="34" charset="0"/>
            </a:endParaRPr>
          </a:p>
          <a:p>
            <a:pPr marL="228600" indent="-228600">
              <a:buAutoNum type="arabicParenR"/>
            </a:pPr>
            <a:endParaRPr lang="en-GB" sz="1000" dirty="0" smtClean="0">
              <a:latin typeface="Impact" pitchFamily="34" charset="0"/>
            </a:endParaRPr>
          </a:p>
        </p:txBody>
      </p:sp>
      <p:pic>
        <p:nvPicPr>
          <p:cNvPr id="4102"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5400000">
            <a:off x="5446118" y="3281755"/>
            <a:ext cx="5015951" cy="1291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a:off x="175154" y="1796300"/>
            <a:ext cx="4705623" cy="3970318"/>
          </a:xfrm>
          <a:prstGeom prst="rect">
            <a:avLst/>
          </a:prstGeom>
        </p:spPr>
        <p:txBody>
          <a:bodyPr wrap="square">
            <a:spAutoFit/>
          </a:bodyPr>
          <a:lstStyle/>
          <a:p>
            <a:r>
              <a:rPr lang="en-GB" dirty="0" smtClean="0">
                <a:latin typeface="Impact" pitchFamily="34" charset="0"/>
              </a:rPr>
              <a:t>End of session quiz Entry 1</a:t>
            </a:r>
          </a:p>
          <a:p>
            <a:r>
              <a:rPr lang="en-GB" dirty="0" smtClean="0">
                <a:latin typeface="Impact" pitchFamily="34" charset="0"/>
              </a:rPr>
              <a:t>Multiply and Divide</a:t>
            </a:r>
          </a:p>
          <a:p>
            <a:endParaRPr lang="en-GB" dirty="0">
              <a:latin typeface="Impact" pitchFamily="34" charset="0"/>
            </a:endParaRPr>
          </a:p>
          <a:p>
            <a:pPr marL="228600" indent="-228600">
              <a:buAutoNum type="arabicParenR"/>
            </a:pPr>
            <a:r>
              <a:rPr lang="en-GB" dirty="0" smtClean="0">
                <a:latin typeface="Impact" pitchFamily="34" charset="0"/>
              </a:rPr>
              <a:t>All answers are correct</a:t>
            </a:r>
          </a:p>
          <a:p>
            <a:pPr marL="228600" indent="-228600">
              <a:buAutoNum type="arabicParenR"/>
            </a:pPr>
            <a:r>
              <a:rPr lang="en-GB" dirty="0" smtClean="0">
                <a:latin typeface="Impact" pitchFamily="34" charset="0"/>
              </a:rPr>
              <a:t>9+9 </a:t>
            </a:r>
          </a:p>
          <a:p>
            <a:pPr marL="228600" indent="-228600">
              <a:buAutoNum type="arabicParenR"/>
            </a:pPr>
            <a:r>
              <a:rPr lang="en-GB" dirty="0" smtClean="0">
                <a:latin typeface="Impact" pitchFamily="34" charset="0"/>
              </a:rPr>
              <a:t>£20</a:t>
            </a:r>
          </a:p>
          <a:p>
            <a:pPr marL="228600" indent="-228600">
              <a:buAutoNum type="arabicParenR"/>
            </a:pPr>
            <a:r>
              <a:rPr lang="en-GB" dirty="0" smtClean="0">
                <a:latin typeface="Impact" pitchFamily="34" charset="0"/>
              </a:rPr>
              <a:t>6x6 = £36</a:t>
            </a:r>
          </a:p>
          <a:p>
            <a:pPr marL="228600" indent="-228600">
              <a:buAutoNum type="arabicParenR"/>
            </a:pPr>
            <a:r>
              <a:rPr lang="en-GB" dirty="0" smtClean="0">
                <a:latin typeface="Impact" pitchFamily="34" charset="0"/>
              </a:rPr>
              <a:t>£42</a:t>
            </a:r>
          </a:p>
          <a:p>
            <a:pPr marL="228600" indent="-228600">
              <a:buAutoNum type="arabicParenR"/>
            </a:pPr>
            <a:endParaRPr lang="en-GB" dirty="0" smtClean="0">
              <a:latin typeface="Impact" pitchFamily="34" charset="0"/>
            </a:endParaRPr>
          </a:p>
          <a:p>
            <a:pPr marL="228600" indent="-228600">
              <a:buAutoNum type="arabicParenR"/>
            </a:pPr>
            <a:r>
              <a:rPr lang="en-GB" dirty="0" smtClean="0">
                <a:latin typeface="Impact" pitchFamily="34" charset="0"/>
              </a:rPr>
              <a:t>3x9 = £27</a:t>
            </a:r>
          </a:p>
          <a:p>
            <a:pPr marL="228600" indent="-228600">
              <a:buAutoNum type="arabicParenR"/>
            </a:pPr>
            <a:r>
              <a:rPr lang="en-GB" dirty="0" smtClean="0">
                <a:latin typeface="Impact" pitchFamily="34" charset="0"/>
              </a:rPr>
              <a:t>3x4 = £12</a:t>
            </a:r>
          </a:p>
          <a:p>
            <a:pPr marL="228600" indent="-228600">
              <a:buAutoNum type="arabicParenR"/>
            </a:pPr>
            <a:r>
              <a:rPr lang="en-GB" dirty="0" smtClean="0">
                <a:latin typeface="Impact" pitchFamily="34" charset="0"/>
              </a:rPr>
              <a:t>7x2 = 14 litres of paint</a:t>
            </a:r>
          </a:p>
          <a:p>
            <a:pPr marL="228600" indent="-228600">
              <a:buAutoNum type="arabicParenR"/>
            </a:pPr>
            <a:r>
              <a:rPr lang="en-GB" dirty="0" smtClean="0">
                <a:latin typeface="Impact" pitchFamily="34" charset="0"/>
              </a:rPr>
              <a:t>£16 / 8 = £2 each ticket</a:t>
            </a:r>
          </a:p>
          <a:p>
            <a:pPr marL="228600" indent="-228600">
              <a:buAutoNum type="arabicParenR"/>
            </a:pPr>
            <a:r>
              <a:rPr lang="en-GB" dirty="0" smtClean="0">
                <a:latin typeface="Impact" pitchFamily="34" charset="0"/>
              </a:rPr>
              <a:t>42 people at the tables</a:t>
            </a:r>
          </a:p>
        </p:txBody>
      </p:sp>
      <p:sp>
        <p:nvSpPr>
          <p:cNvPr id="24" name="Rectangle 23"/>
          <p:cNvSpPr/>
          <p:nvPr/>
        </p:nvSpPr>
        <p:spPr>
          <a:xfrm>
            <a:off x="3707904" y="1829090"/>
            <a:ext cx="4091248" cy="4247317"/>
          </a:xfrm>
          <a:prstGeom prst="rect">
            <a:avLst/>
          </a:prstGeom>
        </p:spPr>
        <p:txBody>
          <a:bodyPr wrap="square">
            <a:spAutoFit/>
          </a:bodyPr>
          <a:lstStyle/>
          <a:p>
            <a:r>
              <a:rPr lang="en-GB" dirty="0" smtClean="0">
                <a:latin typeface="Impact" pitchFamily="34" charset="0"/>
              </a:rPr>
              <a:t>End of session quiz Entry 3</a:t>
            </a:r>
          </a:p>
          <a:p>
            <a:r>
              <a:rPr lang="en-GB" dirty="0" smtClean="0">
                <a:latin typeface="Impact" pitchFamily="34" charset="0"/>
              </a:rPr>
              <a:t>Multiply and Divide</a:t>
            </a:r>
          </a:p>
          <a:p>
            <a:endParaRPr lang="en-GB" dirty="0">
              <a:latin typeface="Impact" pitchFamily="34" charset="0"/>
            </a:endParaRPr>
          </a:p>
          <a:p>
            <a:pPr marL="342900" indent="-342900">
              <a:buAutoNum type="arabicParenR"/>
            </a:pPr>
            <a:r>
              <a:rPr lang="en-GB" dirty="0" smtClean="0">
                <a:latin typeface="Impact" pitchFamily="34" charset="0"/>
              </a:rPr>
              <a:t>£450</a:t>
            </a:r>
          </a:p>
          <a:p>
            <a:pPr marL="342900" indent="-342900">
              <a:buAutoNum type="arabicParenR"/>
            </a:pPr>
            <a:r>
              <a:rPr lang="en-GB" dirty="0" smtClean="0">
                <a:latin typeface="Impact" pitchFamily="34" charset="0"/>
              </a:rPr>
              <a:t>240 people</a:t>
            </a:r>
          </a:p>
          <a:p>
            <a:pPr marL="342900" indent="-342900">
              <a:buAutoNum type="arabicParenR"/>
            </a:pPr>
            <a:r>
              <a:rPr lang="en-GB" dirty="0" smtClean="0">
                <a:latin typeface="Impact" pitchFamily="34" charset="0"/>
              </a:rPr>
              <a:t>4x65  +  4x20  =  260 + 80 = 340 sweets</a:t>
            </a:r>
          </a:p>
          <a:p>
            <a:pPr marL="342900" indent="-342900">
              <a:buAutoNum type="arabicParenR"/>
            </a:pPr>
            <a:r>
              <a:rPr lang="en-GB" dirty="0" smtClean="0">
                <a:latin typeface="Impact" pitchFamily="34" charset="0"/>
              </a:rPr>
              <a:t>228 </a:t>
            </a:r>
          </a:p>
          <a:p>
            <a:pPr marL="342900" indent="-342900">
              <a:buAutoNum type="arabicParenR"/>
            </a:pPr>
            <a:r>
              <a:rPr lang="en-GB" dirty="0" smtClean="0">
                <a:latin typeface="Impact" pitchFamily="34" charset="0"/>
              </a:rPr>
              <a:t>135</a:t>
            </a:r>
          </a:p>
          <a:p>
            <a:pPr marL="342900" indent="-342900">
              <a:buAutoNum type="arabicParenR"/>
            </a:pPr>
            <a:endParaRPr lang="en-GB" dirty="0" smtClean="0">
              <a:latin typeface="Impact" pitchFamily="34" charset="0"/>
            </a:endParaRPr>
          </a:p>
          <a:p>
            <a:pPr marL="342900" indent="-342900">
              <a:buAutoNum type="arabicParenR"/>
            </a:pPr>
            <a:r>
              <a:rPr lang="en-GB" dirty="0" smtClean="0">
                <a:latin typeface="Impact" pitchFamily="34" charset="0"/>
              </a:rPr>
              <a:t>352</a:t>
            </a:r>
          </a:p>
          <a:p>
            <a:pPr marL="342900" indent="-342900">
              <a:buAutoNum type="arabicParenR"/>
            </a:pPr>
            <a:r>
              <a:rPr lang="en-GB" dirty="0" smtClean="0">
                <a:latin typeface="Impact" pitchFamily="34" charset="0"/>
              </a:rPr>
              <a:t>£42</a:t>
            </a:r>
          </a:p>
          <a:p>
            <a:pPr marL="342900" indent="-342900">
              <a:buAutoNum type="arabicParenR"/>
            </a:pPr>
            <a:r>
              <a:rPr lang="en-GB" dirty="0" smtClean="0">
                <a:latin typeface="Impact" pitchFamily="34" charset="0"/>
              </a:rPr>
              <a:t>192p   or £1.92</a:t>
            </a:r>
          </a:p>
          <a:p>
            <a:pPr marL="342900" indent="-342900">
              <a:buAutoNum type="arabicParenR"/>
            </a:pPr>
            <a:r>
              <a:rPr lang="en-GB" dirty="0" smtClean="0">
                <a:latin typeface="Impact" pitchFamily="34" charset="0"/>
              </a:rPr>
              <a:t>720kg</a:t>
            </a:r>
          </a:p>
          <a:p>
            <a:pPr marL="342900" indent="-342900">
              <a:buAutoNum type="arabicParenR"/>
            </a:pPr>
            <a:r>
              <a:rPr lang="en-GB" dirty="0" smtClean="0">
                <a:latin typeface="Impact" pitchFamily="34" charset="0"/>
              </a:rPr>
              <a:t>76 x 3 </a:t>
            </a:r>
            <a:r>
              <a:rPr lang="en-GB" smtClean="0">
                <a:latin typeface="Impact" pitchFamily="34" charset="0"/>
              </a:rPr>
              <a:t>= should be 228</a:t>
            </a:r>
            <a:endParaRPr lang="en-GB" dirty="0" smtClean="0">
              <a:latin typeface="Impact" pitchFamily="34" charset="0"/>
            </a:endParaRPr>
          </a:p>
          <a:p>
            <a:pPr marL="342900" indent="-342900">
              <a:buAutoNum type="arabicParenR"/>
            </a:pPr>
            <a:endParaRPr lang="en-GB" dirty="0" smtClean="0">
              <a:latin typeface="Impact" pitchFamily="34" charset="0"/>
            </a:endParaRPr>
          </a:p>
        </p:txBody>
      </p:sp>
    </p:spTree>
    <p:extLst>
      <p:ext uri="{BB962C8B-B14F-4D97-AF65-F5344CB8AC3E}">
        <p14:creationId xmlns:p14="http://schemas.microsoft.com/office/powerpoint/2010/main" val="1253963110"/>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2"/>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Progress Checker </a:t>
            </a:r>
            <a:r>
              <a:rPr lang="en-GB" sz="2000" b="1" dirty="0" smtClean="0">
                <a:solidFill>
                  <a:srgbClr val="FFFFFF"/>
                </a:solidFill>
                <a:latin typeface="Line Printer (PC)"/>
                <a:ea typeface="Calibri"/>
                <a:cs typeface="Times New Roman"/>
              </a:rPr>
              <a:t>2</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7935" y="602364"/>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7" name="Group 36"/>
          <p:cNvGrpSpPr/>
          <p:nvPr/>
        </p:nvGrpSpPr>
        <p:grpSpPr>
          <a:xfrm>
            <a:off x="111805" y="1179428"/>
            <a:ext cx="8852683" cy="5129891"/>
            <a:chOff x="3275856" y="1289754"/>
            <a:chExt cx="5505450" cy="4803631"/>
          </a:xfrm>
        </p:grpSpPr>
        <p:pic>
          <p:nvPicPr>
            <p:cNvPr id="3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Snip Single Corner Rectangle 39"/>
            <p:cNvSpPr/>
            <p:nvPr/>
          </p:nvSpPr>
          <p:spPr>
            <a:xfrm>
              <a:off x="3636372" y="1706480"/>
              <a:ext cx="5144934" cy="4386905"/>
            </a:xfrm>
            <a:prstGeom prst="snip1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724419" y="2364617"/>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724418" y="3652575"/>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Snip Diagonal Corner Rectangle 44"/>
          <p:cNvSpPr/>
          <p:nvPr/>
        </p:nvSpPr>
        <p:spPr>
          <a:xfrm>
            <a:off x="4472464" y="30367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6" name="Snip Diagonal Corner Rectangle 45"/>
          <p:cNvSpPr/>
          <p:nvPr/>
        </p:nvSpPr>
        <p:spPr>
          <a:xfrm>
            <a:off x="4898645" y="31891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7" name="Snip Diagonal Corner Rectangle 46"/>
          <p:cNvSpPr/>
          <p:nvPr/>
        </p:nvSpPr>
        <p:spPr>
          <a:xfrm>
            <a:off x="5347324" y="33415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4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739592" y="4982551"/>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8647" y="4760315"/>
            <a:ext cx="1175841" cy="1522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 name="Group 33"/>
          <p:cNvGrpSpPr/>
          <p:nvPr/>
        </p:nvGrpSpPr>
        <p:grpSpPr>
          <a:xfrm>
            <a:off x="158742" y="67318"/>
            <a:ext cx="684673" cy="1624648"/>
            <a:chOff x="158742" y="185720"/>
            <a:chExt cx="684673" cy="1624648"/>
          </a:xfrm>
        </p:grpSpPr>
        <p:pic>
          <p:nvPicPr>
            <p:cNvPr id="52" name="Picture 5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94426" y="185720"/>
              <a:ext cx="448989" cy="1624648"/>
            </a:xfrm>
            <a:prstGeom prst="rect">
              <a:avLst/>
            </a:prstGeom>
            <a:noFill/>
            <a:ln>
              <a:noFill/>
            </a:ln>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58742" y="759432"/>
              <a:ext cx="460178" cy="477224"/>
            </a:xfrm>
            <a:prstGeom prst="rect">
              <a:avLst/>
            </a:prstGeom>
            <a:noFill/>
            <a:ln>
              <a:noFill/>
            </a:ln>
          </p:spPr>
        </p:pic>
      </p:grpSp>
      <p:pic>
        <p:nvPicPr>
          <p:cNvPr id="3074" name="Picture 2" descr="http://t0.gstatic.com/images?q=tbn:ANd9GcRqWup4N57T3oz2A_tDXpurITp9v0PlWY7u5jFEpDXdv23erGndLw:www.mathsisfun.com/images/apples-15.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4467" y="5184083"/>
            <a:ext cx="1271667" cy="109904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t0.gstatic.com/images?q=tbn:ANd9GcTxanpDYZNzlr5fLm2WFMu-7dpVRIwc0xvD3BkWwWMJQfM7h8_rxg:https://d14w9elxmqt4gn.cloudfront.net/adaptations/multiplication-chart/2013-03-29_17:38-multiplication-chart-3.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175619">
            <a:off x="2149154" y="5097902"/>
            <a:ext cx="1448731" cy="1229047"/>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900245" y="5019492"/>
            <a:ext cx="1073155" cy="1425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783762" y="1643652"/>
            <a:ext cx="6845144" cy="276999"/>
          </a:xfrm>
          <a:prstGeom prst="rect">
            <a:avLst/>
          </a:prstGeom>
          <a:noFill/>
        </p:spPr>
        <p:txBody>
          <a:bodyPr wrap="none" rtlCol="0">
            <a:spAutoFit/>
          </a:bodyPr>
          <a:lstStyle/>
          <a:p>
            <a:r>
              <a:rPr lang="en-GB" sz="1200" dirty="0" smtClean="0">
                <a:latin typeface="Impact" pitchFamily="34" charset="0"/>
              </a:rPr>
              <a:t>What do you </a:t>
            </a:r>
            <a:r>
              <a:rPr lang="en-GB" sz="1200" dirty="0" smtClean="0">
                <a:latin typeface="Impact" pitchFamily="34" charset="0"/>
              </a:rPr>
              <a:t>now know </a:t>
            </a:r>
            <a:r>
              <a:rPr lang="en-GB" sz="1200" dirty="0" smtClean="0">
                <a:latin typeface="Impact" pitchFamily="34" charset="0"/>
              </a:rPr>
              <a:t>about multiplying and dividing </a:t>
            </a:r>
            <a:r>
              <a:rPr lang="en-GB" sz="1200" dirty="0" smtClean="0">
                <a:latin typeface="Impact" pitchFamily="34" charset="0"/>
              </a:rPr>
              <a:t>? What did you learn during the session? Examples…</a:t>
            </a:r>
            <a:endParaRPr lang="en-GB" sz="1200" dirty="0"/>
          </a:p>
        </p:txBody>
      </p:sp>
      <p:sp>
        <p:nvSpPr>
          <p:cNvPr id="30" name="TextBox 29"/>
          <p:cNvSpPr txBox="1"/>
          <p:nvPr/>
        </p:nvSpPr>
        <p:spPr>
          <a:xfrm>
            <a:off x="732871" y="2561479"/>
            <a:ext cx="4900701" cy="1169551"/>
          </a:xfrm>
          <a:prstGeom prst="rect">
            <a:avLst/>
          </a:prstGeom>
          <a:noFill/>
        </p:spPr>
        <p:txBody>
          <a:bodyPr wrap="none" rtlCol="0">
            <a:spAutoFit/>
          </a:bodyPr>
          <a:lstStyle/>
          <a:p>
            <a:r>
              <a:rPr lang="en-GB" sz="1400" dirty="0" smtClean="0">
                <a:latin typeface="Impact" pitchFamily="34" charset="0"/>
              </a:rPr>
              <a:t> How would </a:t>
            </a:r>
            <a:r>
              <a:rPr lang="en-GB" sz="1400" dirty="0" smtClean="0">
                <a:latin typeface="Impact" pitchFamily="34" charset="0"/>
              </a:rPr>
              <a:t>you now </a:t>
            </a:r>
            <a:r>
              <a:rPr lang="en-GB" sz="1400" dirty="0" smtClean="0">
                <a:latin typeface="Impact" pitchFamily="34" charset="0"/>
              </a:rPr>
              <a:t>rate your skills in multiplying and dividing ?</a:t>
            </a:r>
          </a:p>
          <a:p>
            <a:endParaRPr lang="en-GB" sz="1400" dirty="0">
              <a:latin typeface="Impact" pitchFamily="34" charset="0"/>
            </a:endParaRPr>
          </a:p>
          <a:p>
            <a:pPr marL="342900" indent="-342900">
              <a:buAutoNum type="arabicParenR"/>
            </a:pPr>
            <a:r>
              <a:rPr lang="en-GB" sz="1400" dirty="0" smtClean="0">
                <a:latin typeface="Impact" pitchFamily="34" charset="0"/>
              </a:rPr>
              <a:t>Excellent ability</a:t>
            </a:r>
          </a:p>
          <a:p>
            <a:pPr marL="342900" indent="-342900">
              <a:buAutoNum type="arabicParenR"/>
            </a:pPr>
            <a:r>
              <a:rPr lang="en-GB" sz="1400" dirty="0" smtClean="0">
                <a:latin typeface="Impact" pitchFamily="34" charset="0"/>
              </a:rPr>
              <a:t>Good ability, but working to improve</a:t>
            </a:r>
          </a:p>
          <a:p>
            <a:pPr marL="342900" indent="-342900">
              <a:buAutoNum type="arabicParenR"/>
            </a:pPr>
            <a:r>
              <a:rPr lang="en-GB" sz="1400" dirty="0" smtClean="0">
                <a:latin typeface="Impact" pitchFamily="34" charset="0"/>
              </a:rPr>
              <a:t>Ok, making a start but I know I have lots to still learn</a:t>
            </a:r>
            <a:endParaRPr lang="en-GB" sz="1400" dirty="0"/>
          </a:p>
        </p:txBody>
      </p:sp>
      <p:sp>
        <p:nvSpPr>
          <p:cNvPr id="31" name="TextBox 30"/>
          <p:cNvSpPr txBox="1"/>
          <p:nvPr/>
        </p:nvSpPr>
        <p:spPr>
          <a:xfrm>
            <a:off x="705214" y="3866892"/>
            <a:ext cx="6721712" cy="1169551"/>
          </a:xfrm>
          <a:prstGeom prst="rect">
            <a:avLst/>
          </a:prstGeom>
          <a:noFill/>
        </p:spPr>
        <p:txBody>
          <a:bodyPr wrap="none" rtlCol="0">
            <a:spAutoFit/>
          </a:bodyPr>
          <a:lstStyle/>
          <a:p>
            <a:r>
              <a:rPr lang="en-GB" sz="1400" dirty="0" smtClean="0">
                <a:latin typeface="Impact" pitchFamily="34" charset="0"/>
              </a:rPr>
              <a:t>The date I </a:t>
            </a:r>
            <a:r>
              <a:rPr lang="en-GB" sz="1400" dirty="0" err="1" smtClean="0">
                <a:latin typeface="Impact" pitchFamily="34" charset="0"/>
              </a:rPr>
              <a:t>finised</a:t>
            </a:r>
            <a:r>
              <a:rPr lang="en-GB" sz="1400" dirty="0" smtClean="0">
                <a:latin typeface="Impact" pitchFamily="34" charset="0"/>
              </a:rPr>
              <a:t> studying:                                                   My aims were…</a:t>
            </a:r>
            <a:endParaRPr lang="en-GB" sz="1400" dirty="0" smtClean="0">
              <a:latin typeface="Impact" pitchFamily="34" charset="0"/>
            </a:endParaRPr>
          </a:p>
          <a:p>
            <a:endParaRPr lang="en-GB" sz="1400" dirty="0">
              <a:latin typeface="Impact" pitchFamily="34" charset="0"/>
            </a:endParaRPr>
          </a:p>
          <a:p>
            <a:r>
              <a:rPr lang="en-GB" sz="1400" dirty="0" smtClean="0">
                <a:latin typeface="Impact" pitchFamily="34" charset="0"/>
              </a:rPr>
              <a:t>A    Identify multiple adding as ‘Multiplication’ and know single digit multiplying to 10x10</a:t>
            </a:r>
          </a:p>
          <a:p>
            <a:r>
              <a:rPr lang="en-GB" sz="1400" dirty="0" smtClean="0">
                <a:latin typeface="Impact" pitchFamily="34" charset="0"/>
              </a:rPr>
              <a:t>B    Select a method to multiply larger whole numbers and use to solve problems</a:t>
            </a:r>
          </a:p>
          <a:p>
            <a:r>
              <a:rPr lang="en-GB" sz="1400" dirty="0" smtClean="0">
                <a:latin typeface="Impact" pitchFamily="34" charset="0"/>
              </a:rPr>
              <a:t>C    Relate ‘Division’ as the reverse of multiplying and </a:t>
            </a:r>
            <a:r>
              <a:rPr lang="en-GB" sz="1400" dirty="0" smtClean="0">
                <a:latin typeface="Impact" pitchFamily="34" charset="0"/>
              </a:rPr>
              <a:t>divide </a:t>
            </a:r>
            <a:r>
              <a:rPr lang="en-GB" sz="1400" dirty="0" smtClean="0">
                <a:latin typeface="Impact" pitchFamily="34" charset="0"/>
              </a:rPr>
              <a:t>back whole numbers</a:t>
            </a:r>
            <a:endParaRPr lang="en-GB" sz="1400" dirty="0"/>
          </a:p>
        </p:txBody>
      </p:sp>
      <p:sp>
        <p:nvSpPr>
          <p:cNvPr id="35" name="Snip Diagonal Corner Rectangle 34"/>
          <p:cNvSpPr/>
          <p:nvPr/>
        </p:nvSpPr>
        <p:spPr>
          <a:xfrm>
            <a:off x="2853874" y="3986613"/>
            <a:ext cx="1224135"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2" name="Picture 1"/>
          <p:cNvPicPr>
            <a:picLocks noChangeAspect="1"/>
          </p:cNvPicPr>
          <p:nvPr/>
        </p:nvPicPr>
        <p:blipFill>
          <a:blip r:embed="rId15"/>
          <a:stretch>
            <a:fillRect/>
          </a:stretch>
        </p:blipFill>
        <p:spPr>
          <a:xfrm>
            <a:off x="5055530" y="5162644"/>
            <a:ext cx="1476375" cy="971550"/>
          </a:xfrm>
          <a:prstGeom prst="rect">
            <a:avLst/>
          </a:prstGeom>
        </p:spPr>
      </p:pic>
      <p:pic>
        <p:nvPicPr>
          <p:cNvPr id="3" name="Picture 2"/>
          <p:cNvPicPr>
            <a:picLocks noChangeAspect="1"/>
          </p:cNvPicPr>
          <p:nvPr/>
        </p:nvPicPr>
        <p:blipFill>
          <a:blip r:embed="rId16"/>
          <a:stretch>
            <a:fillRect/>
          </a:stretch>
        </p:blipFill>
        <p:spPr>
          <a:xfrm>
            <a:off x="6566283" y="5243116"/>
            <a:ext cx="1254646" cy="856432"/>
          </a:xfrm>
          <a:prstGeom prst="rect">
            <a:avLst/>
          </a:prstGeom>
        </p:spPr>
      </p:pic>
    </p:spTree>
    <p:extLst>
      <p:ext uri="{BB962C8B-B14F-4D97-AF65-F5344CB8AC3E}">
        <p14:creationId xmlns:p14="http://schemas.microsoft.com/office/powerpoint/2010/main" val="2963784779"/>
      </p:ext>
    </p:extLst>
  </p:cSld>
  <p:clrMapOvr>
    <a:masterClrMapping/>
  </p:clrMapOvr>
  <mc:AlternateContent xmlns:mc="http://schemas.openxmlformats.org/markup-compatibility/2006">
    <mc:Choice xmlns:p14="http://schemas.microsoft.com/office/powerpoint/2010/main" Requires="p14">
      <p:transition spd="slow">
        <p14:vortex dir="r"/>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Continuing to Study and Learn</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4" name="Picture 2"/>
          <p:cNvPicPr>
            <a:picLocks noChangeAspect="1" noChangeArrowheads="1"/>
          </p:cNvPicPr>
          <p:nvPr/>
        </p:nvPicPr>
        <p:blipFill>
          <a:blip r:embed="rId10">
            <a:lum bright="70000" contrast="-70000"/>
            <a:extLst>
              <a:ext uri="{BEBA8EAE-BF5A-486C-A8C5-ECC9F3942E4B}">
                <a14:imgProps xmlns:a14="http://schemas.microsoft.com/office/drawing/2010/main">
                  <a14:imgLayer r:embed="rId11">
                    <a14:imgEffect>
                      <a14:artisticPlasticWrap/>
                    </a14:imgEffect>
                    <a14:imgEffect>
                      <a14:sharpenSoften amount="38000"/>
                    </a14:imgEffect>
                    <a14:imgEffect>
                      <a14:saturation sat="131000"/>
                    </a14:imgEffect>
                    <a14:imgEffect>
                      <a14:brightnessContrast bright="64000" contrast="-33000"/>
                    </a14:imgEffect>
                  </a14:imgLayer>
                </a14:imgProps>
              </a:ext>
              <a:ext uri="{28A0092B-C50C-407E-A947-70E740481C1C}">
                <a14:useLocalDpi xmlns:a14="http://schemas.microsoft.com/office/drawing/2010/main" val="0"/>
              </a:ext>
            </a:extLst>
          </a:blip>
          <a:srcRect/>
          <a:stretch>
            <a:fillRect/>
          </a:stretch>
        </p:blipFill>
        <p:spPr bwMode="auto">
          <a:xfrm>
            <a:off x="256923" y="1753103"/>
            <a:ext cx="8544552" cy="462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BEBA8EAE-BF5A-486C-A8C5-ECC9F3942E4B}">
                <a14:imgProps xmlns:a14="http://schemas.microsoft.com/office/drawing/2010/main">
                  <a14:imgLayer r:embed="rId13">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1554" y="2420888"/>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2">
            <a:extLst>
              <a:ext uri="{BEBA8EAE-BF5A-486C-A8C5-ECC9F3942E4B}">
                <a14:imgProps xmlns:a14="http://schemas.microsoft.com/office/drawing/2010/main">
                  <a14:imgLayer r:embed="rId13">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1554" y="2996952"/>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12">
            <a:extLst>
              <a:ext uri="{BEBA8EAE-BF5A-486C-A8C5-ECC9F3942E4B}">
                <a14:imgProps xmlns:a14="http://schemas.microsoft.com/office/drawing/2010/main">
                  <a14:imgLayer r:embed="rId13">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2447" y="3530917"/>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12">
            <a:extLst>
              <a:ext uri="{BEBA8EAE-BF5A-486C-A8C5-ECC9F3942E4B}">
                <a14:imgProps xmlns:a14="http://schemas.microsoft.com/office/drawing/2010/main">
                  <a14:imgLayer r:embed="rId13">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1553" y="4067215"/>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12">
            <a:extLst>
              <a:ext uri="{BEBA8EAE-BF5A-486C-A8C5-ECC9F3942E4B}">
                <a14:imgProps xmlns:a14="http://schemas.microsoft.com/office/drawing/2010/main">
                  <a14:imgLayer r:embed="rId13">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2447" y="4581128"/>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724419" y="1556792"/>
            <a:ext cx="7736013" cy="4801314"/>
          </a:xfrm>
          <a:prstGeom prst="rect">
            <a:avLst/>
          </a:prstGeom>
        </p:spPr>
        <p:txBody>
          <a:bodyPr wrap="square">
            <a:spAutoFit/>
          </a:bodyPr>
          <a:lstStyle/>
          <a:p>
            <a:r>
              <a:rPr lang="en-GB" dirty="0" smtClean="0">
                <a:latin typeface="Impact" pitchFamily="34" charset="0"/>
              </a:rPr>
              <a:t>What else can you do to help yourself to learn and practice?  Here are ten suggestions, record which you do each week and also record your progress.</a:t>
            </a:r>
            <a:endParaRPr lang="en-GB" dirty="0">
              <a:latin typeface="Impact" pitchFamily="34" charset="0"/>
            </a:endParaRPr>
          </a:p>
          <a:p>
            <a:endParaRPr lang="en-GB" dirty="0" smtClean="0">
              <a:latin typeface="Impact" pitchFamily="34" charset="0"/>
            </a:endParaRPr>
          </a:p>
          <a:p>
            <a:r>
              <a:rPr lang="en-GB" dirty="0" smtClean="0">
                <a:latin typeface="Impact" pitchFamily="34" charset="0"/>
              </a:rPr>
              <a:t>Internet websites</a:t>
            </a:r>
          </a:p>
          <a:p>
            <a:r>
              <a:rPr lang="en-GB" dirty="0" smtClean="0">
                <a:latin typeface="Impact" pitchFamily="34" charset="0"/>
              </a:rPr>
              <a:t>   </a:t>
            </a:r>
            <a:r>
              <a:rPr lang="en-GB" dirty="0">
                <a:latin typeface="Impact" pitchFamily="34" charset="0"/>
              </a:rPr>
              <a:t>Repeat the lesson, make notes, organise a folder, </a:t>
            </a:r>
            <a:r>
              <a:rPr lang="en-GB" dirty="0" smtClean="0">
                <a:latin typeface="Impact" pitchFamily="34" charset="0"/>
              </a:rPr>
              <a:t>revise</a:t>
            </a:r>
          </a:p>
          <a:p>
            <a:r>
              <a:rPr lang="en-GB" dirty="0" smtClean="0">
                <a:latin typeface="Impact" pitchFamily="34" charset="0"/>
              </a:rPr>
              <a:t>Own maths workbook</a:t>
            </a:r>
          </a:p>
          <a:p>
            <a:r>
              <a:rPr lang="en-GB" dirty="0" smtClean="0">
                <a:latin typeface="Impact" pitchFamily="34" charset="0"/>
              </a:rPr>
              <a:t>   Study together with a friend or family member</a:t>
            </a:r>
          </a:p>
          <a:p>
            <a:r>
              <a:rPr lang="en-GB" dirty="0" smtClean="0">
                <a:latin typeface="Impact" pitchFamily="34" charset="0"/>
              </a:rPr>
              <a:t>Finish activities in this book</a:t>
            </a:r>
          </a:p>
          <a:p>
            <a:r>
              <a:rPr lang="en-GB" dirty="0" smtClean="0">
                <a:latin typeface="Impact" pitchFamily="34" charset="0"/>
              </a:rPr>
              <a:t>   Complete class handouts or tasks</a:t>
            </a:r>
          </a:p>
          <a:p>
            <a:r>
              <a:rPr lang="en-GB" dirty="0" smtClean="0">
                <a:latin typeface="Impact" pitchFamily="34" charset="0"/>
              </a:rPr>
              <a:t>Practice exams / past papers</a:t>
            </a:r>
          </a:p>
          <a:p>
            <a:r>
              <a:rPr lang="en-GB" dirty="0" smtClean="0">
                <a:latin typeface="Impact" pitchFamily="34" charset="0"/>
              </a:rPr>
              <a:t>   Use maths skills learnt at home or at work in real situations</a:t>
            </a:r>
          </a:p>
          <a:p>
            <a:r>
              <a:rPr lang="en-GB" dirty="0" smtClean="0">
                <a:latin typeface="Impact" pitchFamily="34" charset="0"/>
              </a:rPr>
              <a:t>Play games</a:t>
            </a:r>
          </a:p>
          <a:p>
            <a:r>
              <a:rPr lang="en-GB" dirty="0" smtClean="0">
                <a:latin typeface="Impact" pitchFamily="34" charset="0"/>
              </a:rPr>
              <a:t>  Experiment yourself, try new things ask yourself questions</a:t>
            </a:r>
          </a:p>
          <a:p>
            <a:endParaRPr lang="en-GB" dirty="0">
              <a:latin typeface="Impact" pitchFamily="34" charset="0"/>
            </a:endParaRPr>
          </a:p>
          <a:p>
            <a:r>
              <a:rPr lang="en-GB" dirty="0" smtClean="0">
                <a:latin typeface="Impact" pitchFamily="34" charset="0"/>
              </a:rPr>
              <a:t>Try making a graph of number of practice methods you use against your progress score in each topic.  Are you showing more practice gives better results?</a:t>
            </a:r>
          </a:p>
        </p:txBody>
      </p:sp>
      <p:pic>
        <p:nvPicPr>
          <p:cNvPr id="1027"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03229" y="2389621"/>
            <a:ext cx="1645486" cy="3133725"/>
          </a:xfrm>
          <a:prstGeom prst="rect">
            <a:avLst/>
          </a:prstGeom>
          <a:noFill/>
          <a:ln>
            <a:noFill/>
          </a:ln>
          <a:effectLst>
            <a:glow rad="228600">
              <a:schemeClr val="accent1">
                <a:lumMod val="60000"/>
                <a:lumOff val="40000"/>
                <a:alpha val="40000"/>
              </a:schemeClr>
            </a:glow>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9"/>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979712" y="590622"/>
            <a:ext cx="489777" cy="48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Snip Single Corner Rectangle 23"/>
          <p:cNvSpPr/>
          <p:nvPr/>
        </p:nvSpPr>
        <p:spPr>
          <a:xfrm flipV="1">
            <a:off x="419712" y="1408419"/>
            <a:ext cx="7947404" cy="868452"/>
          </a:xfrm>
          <a:prstGeom prst="snip1Rect">
            <a:avLst>
              <a:gd name="adj" fmla="val 37668"/>
            </a:avLst>
          </a:prstGeom>
          <a:solidFill>
            <a:srgbClr val="FFFF00">
              <a:alpha val="15000"/>
            </a:srgb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 name="Snip Single Corner Rectangle 25"/>
          <p:cNvSpPr/>
          <p:nvPr/>
        </p:nvSpPr>
        <p:spPr>
          <a:xfrm flipV="1">
            <a:off x="417050" y="5373216"/>
            <a:ext cx="7947404" cy="868452"/>
          </a:xfrm>
          <a:prstGeom prst="snip1Rect">
            <a:avLst>
              <a:gd name="adj" fmla="val 37668"/>
            </a:avLst>
          </a:prstGeom>
          <a:solidFill>
            <a:srgbClr val="FFFF00">
              <a:alpha val="15000"/>
            </a:srgb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 name="Snip Diagonal Corner Rectangle 5"/>
          <p:cNvSpPr/>
          <p:nvPr/>
        </p:nvSpPr>
        <p:spPr>
          <a:xfrm>
            <a:off x="6552220" y="2420888"/>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8" name="Snip Diagonal Corner Rectangle 27"/>
          <p:cNvSpPr/>
          <p:nvPr/>
        </p:nvSpPr>
        <p:spPr>
          <a:xfrm>
            <a:off x="6561105" y="2721124"/>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9" name="Snip Diagonal Corner Rectangle 28"/>
          <p:cNvSpPr/>
          <p:nvPr/>
        </p:nvSpPr>
        <p:spPr>
          <a:xfrm>
            <a:off x="6552220" y="2996952"/>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0" name="Snip Diagonal Corner Rectangle 29"/>
          <p:cNvSpPr/>
          <p:nvPr/>
        </p:nvSpPr>
        <p:spPr>
          <a:xfrm>
            <a:off x="6552220" y="3284984"/>
            <a:ext cx="612068" cy="245933"/>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1" name="Snip Diagonal Corner Rectangle 30"/>
          <p:cNvSpPr/>
          <p:nvPr/>
        </p:nvSpPr>
        <p:spPr>
          <a:xfrm>
            <a:off x="6561105" y="3530917"/>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2" name="Snip Diagonal Corner Rectangle 31"/>
          <p:cNvSpPr/>
          <p:nvPr/>
        </p:nvSpPr>
        <p:spPr>
          <a:xfrm>
            <a:off x="6583866" y="3818949"/>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3" name="Snip Diagonal Corner Rectangle 32"/>
          <p:cNvSpPr/>
          <p:nvPr/>
        </p:nvSpPr>
        <p:spPr>
          <a:xfrm>
            <a:off x="6561105" y="4106981"/>
            <a:ext cx="612068" cy="248266"/>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4" name="Snip Diagonal Corner Rectangle 33"/>
          <p:cNvSpPr/>
          <p:nvPr/>
        </p:nvSpPr>
        <p:spPr>
          <a:xfrm>
            <a:off x="6561105" y="4355247"/>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5" name="Snip Diagonal Corner Rectangle 34"/>
          <p:cNvSpPr/>
          <p:nvPr/>
        </p:nvSpPr>
        <p:spPr>
          <a:xfrm>
            <a:off x="6583866" y="4597539"/>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6" name="Snip Diagonal Corner Rectangle 35"/>
          <p:cNvSpPr/>
          <p:nvPr/>
        </p:nvSpPr>
        <p:spPr>
          <a:xfrm>
            <a:off x="6584714" y="4869160"/>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1890271908"/>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91" y="1507922"/>
            <a:ext cx="9143489" cy="452140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000238"/>
            <a:ext cx="9157052" cy="870565"/>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10360"/>
            <a:ext cx="9186863" cy="104382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229793" y="2104390"/>
            <a:ext cx="810857" cy="1552708"/>
            <a:chOff x="1044332" y="2104390"/>
            <a:chExt cx="810857" cy="1552708"/>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11" name="Picture 10">
              <a:hlinkClick r:id="rId5" action="ppaction://hlinksldjump">
                <a:snd r:embed="rId6" name="laser.wav"/>
              </a:hlinkClick>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48" name="Text Box 2"/>
            <p:cNvSpPr txBox="1">
              <a:spLocks noChangeArrowheads="1"/>
            </p:cNvSpPr>
            <p:nvPr/>
          </p:nvSpPr>
          <p:spPr bwMode="auto">
            <a:xfrm>
              <a:off x="1044332" y="3113650"/>
              <a:ext cx="690091"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place</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value</a:t>
              </a:r>
              <a:endParaRPr lang="en-GB" sz="1100" dirty="0">
                <a:effectLst/>
                <a:latin typeface="Calibri"/>
                <a:ea typeface="Calibri"/>
                <a:cs typeface="Times New Roman"/>
              </a:endParaRPr>
            </a:p>
          </p:txBody>
        </p:sp>
      </p:grpSp>
      <p:grpSp>
        <p:nvGrpSpPr>
          <p:cNvPr id="3" name="Group 2"/>
          <p:cNvGrpSpPr/>
          <p:nvPr/>
        </p:nvGrpSpPr>
        <p:grpSpPr>
          <a:xfrm>
            <a:off x="1942491" y="2104257"/>
            <a:ext cx="1107969" cy="1552708"/>
            <a:chOff x="1847541" y="2113614"/>
            <a:chExt cx="1107969" cy="1552708"/>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15577" y="2113614"/>
              <a:ext cx="439933" cy="1552708"/>
            </a:xfrm>
            <a:prstGeom prst="rect">
              <a:avLst/>
            </a:prstGeom>
            <a:noFill/>
            <a:ln>
              <a:noFill/>
            </a:ln>
          </p:spPr>
        </p:pic>
        <p:pic>
          <p:nvPicPr>
            <p:cNvPr id="31" name="Picture 3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70532" y="2605305"/>
              <a:ext cx="508942" cy="508944"/>
            </a:xfrm>
            <a:prstGeom prst="rect">
              <a:avLst/>
            </a:prstGeom>
            <a:noFill/>
            <a:ln>
              <a:noFill/>
            </a:ln>
          </p:spPr>
        </p:pic>
        <p:sp>
          <p:nvSpPr>
            <p:cNvPr id="50" name="Text Box 2"/>
            <p:cNvSpPr txBox="1">
              <a:spLocks noChangeArrowheads="1"/>
            </p:cNvSpPr>
            <p:nvPr/>
          </p:nvSpPr>
          <p:spPr bwMode="auto">
            <a:xfrm>
              <a:off x="1847541" y="3058178"/>
              <a:ext cx="888493"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add and</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subtract</a:t>
              </a:r>
              <a:endParaRPr lang="en-GB" sz="1100" dirty="0">
                <a:effectLst/>
                <a:latin typeface="Calibri"/>
                <a:ea typeface="Calibri"/>
                <a:cs typeface="Times New Roman"/>
              </a:endParaRPr>
            </a:p>
          </p:txBody>
        </p:sp>
      </p:grpSp>
      <p:grpSp>
        <p:nvGrpSpPr>
          <p:cNvPr id="4" name="Group 3"/>
          <p:cNvGrpSpPr/>
          <p:nvPr/>
        </p:nvGrpSpPr>
        <p:grpSpPr>
          <a:xfrm>
            <a:off x="3166361" y="2150268"/>
            <a:ext cx="914371" cy="1552708"/>
            <a:chOff x="3252623" y="2104390"/>
            <a:chExt cx="914371" cy="1552708"/>
          </a:xfrm>
        </p:grpSpPr>
        <p:pic>
          <p:nvPicPr>
            <p:cNvPr id="15"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27061" y="2104390"/>
              <a:ext cx="439933" cy="1552708"/>
            </a:xfrm>
            <a:prstGeom prst="rect">
              <a:avLst/>
            </a:prstGeom>
            <a:noFill/>
            <a:ln>
              <a:noFill/>
            </a:ln>
          </p:spPr>
        </p:pic>
        <p:pic>
          <p:nvPicPr>
            <p:cNvPr id="32" name="Picture 3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390642" y="2596081"/>
              <a:ext cx="465811" cy="483066"/>
            </a:xfrm>
            <a:prstGeom prst="rect">
              <a:avLst/>
            </a:prstGeom>
            <a:noFill/>
            <a:ln>
              <a:noFill/>
            </a:ln>
          </p:spPr>
        </p:pic>
        <p:sp>
          <p:nvSpPr>
            <p:cNvPr id="51" name="Text Box 2"/>
            <p:cNvSpPr txBox="1">
              <a:spLocks noChangeArrowheads="1"/>
            </p:cNvSpPr>
            <p:nvPr/>
          </p:nvSpPr>
          <p:spPr bwMode="auto">
            <a:xfrm>
              <a:off x="3252623" y="3139530"/>
              <a:ext cx="879867" cy="46581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multiply</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divide</a:t>
              </a:r>
              <a:endParaRPr lang="en-GB" sz="1100" dirty="0">
                <a:effectLst/>
                <a:latin typeface="Calibri"/>
                <a:ea typeface="Calibri"/>
                <a:cs typeface="Times New Roman"/>
              </a:endParaRPr>
            </a:p>
          </p:txBody>
        </p:sp>
      </p:grpSp>
      <p:grpSp>
        <p:nvGrpSpPr>
          <p:cNvPr id="7" name="Group 6"/>
          <p:cNvGrpSpPr/>
          <p:nvPr/>
        </p:nvGrpSpPr>
        <p:grpSpPr>
          <a:xfrm>
            <a:off x="4227377" y="2150745"/>
            <a:ext cx="871240" cy="1552708"/>
            <a:chOff x="4011724" y="2104390"/>
            <a:chExt cx="871240" cy="1552708"/>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43031" y="2104390"/>
              <a:ext cx="439933" cy="1552708"/>
            </a:xfrm>
            <a:prstGeom prst="rect">
              <a:avLst/>
            </a:prstGeom>
            <a:noFill/>
            <a:ln>
              <a:noFill/>
            </a:ln>
          </p:spPr>
        </p:pic>
        <p:pic>
          <p:nvPicPr>
            <p:cNvPr id="33" name="Picture 3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132490" y="2621960"/>
              <a:ext cx="457185" cy="457187"/>
            </a:xfrm>
            <a:prstGeom prst="rect">
              <a:avLst/>
            </a:prstGeom>
            <a:noFill/>
            <a:ln>
              <a:noFill/>
            </a:ln>
          </p:spPr>
        </p:pic>
        <p:sp>
          <p:nvSpPr>
            <p:cNvPr id="52" name="Text Box 2"/>
            <p:cNvSpPr txBox="1">
              <a:spLocks noChangeArrowheads="1"/>
            </p:cNvSpPr>
            <p:nvPr/>
          </p:nvSpPr>
          <p:spPr bwMode="auto">
            <a:xfrm>
              <a:off x="4011724" y="3113650"/>
              <a:ext cx="862613"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round</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numbers</a:t>
              </a:r>
              <a:endParaRPr lang="en-GB" sz="1100" dirty="0">
                <a:effectLst/>
                <a:latin typeface="Calibri"/>
                <a:ea typeface="Calibri"/>
                <a:cs typeface="Times New Roman"/>
              </a:endParaRPr>
            </a:p>
          </p:txBody>
        </p:sp>
      </p:grpSp>
      <p:grpSp>
        <p:nvGrpSpPr>
          <p:cNvPr id="9" name="Group 8"/>
          <p:cNvGrpSpPr/>
          <p:nvPr/>
        </p:nvGrpSpPr>
        <p:grpSpPr>
          <a:xfrm>
            <a:off x="7095566" y="2092983"/>
            <a:ext cx="940249" cy="1552708"/>
            <a:chOff x="6737583" y="2104390"/>
            <a:chExt cx="940249" cy="1552708"/>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7899" y="2104390"/>
              <a:ext cx="439933" cy="1552708"/>
            </a:xfrm>
            <a:prstGeom prst="rect">
              <a:avLst/>
            </a:prstGeom>
            <a:noFill/>
            <a:ln>
              <a:noFill/>
            </a:ln>
          </p:spPr>
        </p:pic>
        <p:pic>
          <p:nvPicPr>
            <p:cNvPr id="36" name="Picture 3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841097" y="2578829"/>
              <a:ext cx="560699" cy="526196"/>
            </a:xfrm>
            <a:prstGeom prst="rect">
              <a:avLst/>
            </a:prstGeom>
            <a:noFill/>
            <a:ln>
              <a:noFill/>
            </a:ln>
          </p:spPr>
        </p:pic>
        <p:sp>
          <p:nvSpPr>
            <p:cNvPr id="54" name="Text Box 2"/>
            <p:cNvSpPr txBox="1">
              <a:spLocks noChangeArrowheads="1"/>
            </p:cNvSpPr>
            <p:nvPr/>
          </p:nvSpPr>
          <p:spPr bwMode="auto">
            <a:xfrm>
              <a:off x="6737583" y="3130903"/>
              <a:ext cx="793605"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decimal</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numbers</a:t>
              </a:r>
              <a:endParaRPr lang="en-GB" sz="1100" dirty="0">
                <a:effectLst/>
                <a:latin typeface="Calibri"/>
                <a:ea typeface="Calibri"/>
                <a:cs typeface="Times New Roman"/>
              </a:endParaRPr>
            </a:p>
          </p:txBody>
        </p:sp>
      </p:grpSp>
      <p:grpSp>
        <p:nvGrpSpPr>
          <p:cNvPr id="9216" name="Group 9215"/>
          <p:cNvGrpSpPr/>
          <p:nvPr/>
        </p:nvGrpSpPr>
        <p:grpSpPr>
          <a:xfrm>
            <a:off x="5089261" y="4101977"/>
            <a:ext cx="1006494" cy="1552709"/>
            <a:chOff x="3125995" y="4286751"/>
            <a:chExt cx="1006494" cy="1552709"/>
          </a:xfrm>
        </p:grpSpPr>
        <p:pic>
          <p:nvPicPr>
            <p:cNvPr id="22"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92556" y="4286751"/>
              <a:ext cx="439933" cy="1552709"/>
            </a:xfrm>
            <a:prstGeom prst="rect">
              <a:avLst/>
            </a:prstGeom>
            <a:noFill/>
            <a:ln>
              <a:noFill/>
            </a:ln>
          </p:spPr>
        </p:pic>
        <p:pic>
          <p:nvPicPr>
            <p:cNvPr id="39" name="Picture 3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347510" y="4804320"/>
              <a:ext cx="508943" cy="483065"/>
            </a:xfrm>
            <a:prstGeom prst="rect">
              <a:avLst/>
            </a:prstGeom>
            <a:noFill/>
            <a:ln>
              <a:noFill/>
            </a:ln>
          </p:spPr>
        </p:pic>
        <p:sp>
          <p:nvSpPr>
            <p:cNvPr id="57" name="Text Box 2"/>
            <p:cNvSpPr txBox="1">
              <a:spLocks noChangeArrowheads="1"/>
            </p:cNvSpPr>
            <p:nvPr/>
          </p:nvSpPr>
          <p:spPr bwMode="auto">
            <a:xfrm>
              <a:off x="3125995" y="5287385"/>
              <a:ext cx="819483" cy="46581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metric</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measure</a:t>
              </a:r>
              <a:endParaRPr lang="en-GB" sz="1100" dirty="0">
                <a:effectLst/>
                <a:latin typeface="Calibri"/>
                <a:ea typeface="Calibri"/>
                <a:cs typeface="Times New Roman"/>
              </a:endParaRPr>
            </a:p>
          </p:txBody>
        </p:sp>
      </p:grpSp>
      <p:grpSp>
        <p:nvGrpSpPr>
          <p:cNvPr id="9219" name="Group 9218"/>
          <p:cNvGrpSpPr/>
          <p:nvPr/>
        </p:nvGrpSpPr>
        <p:grpSpPr>
          <a:xfrm>
            <a:off x="7298281" y="4241951"/>
            <a:ext cx="922996" cy="1552709"/>
            <a:chOff x="6694453" y="4226426"/>
            <a:chExt cx="922996" cy="1552709"/>
          </a:xfrm>
        </p:grpSpPr>
        <p:pic>
          <p:nvPicPr>
            <p:cNvPr id="28" name="Picture 2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77516" y="4226426"/>
              <a:ext cx="439933" cy="1552709"/>
            </a:xfrm>
            <a:prstGeom prst="rect">
              <a:avLst/>
            </a:prstGeom>
            <a:noFill/>
            <a:ln>
              <a:noFill/>
            </a:ln>
          </p:spPr>
        </p:pic>
        <p:pic>
          <p:nvPicPr>
            <p:cNvPr id="45" name="Picture 4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832471" y="4718117"/>
              <a:ext cx="534820" cy="517569"/>
            </a:xfrm>
            <a:prstGeom prst="rect">
              <a:avLst/>
            </a:prstGeom>
            <a:noFill/>
            <a:ln>
              <a:noFill/>
            </a:ln>
          </p:spPr>
        </p:pic>
        <p:sp>
          <p:nvSpPr>
            <p:cNvPr id="63" name="Text Box 2"/>
            <p:cNvSpPr txBox="1">
              <a:spLocks noChangeArrowheads="1"/>
            </p:cNvSpPr>
            <p:nvPr/>
          </p:nvSpPr>
          <p:spPr bwMode="auto">
            <a:xfrm>
              <a:off x="6694453" y="5278818"/>
              <a:ext cx="810857" cy="46581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a:solidFill>
                    <a:srgbClr val="FFFFFF"/>
                  </a:solidFill>
                  <a:effectLst/>
                  <a:latin typeface="Line Printer (PC)"/>
                  <a:ea typeface="Calibri"/>
                  <a:cs typeface="Times New Roman"/>
                </a:rPr>
                <a:t>charts</a:t>
              </a:r>
              <a:endParaRPr lang="en-GB" sz="1100">
                <a:effectLst/>
                <a:latin typeface="Calibri"/>
                <a:ea typeface="Calibri"/>
                <a:cs typeface="Times New Roman"/>
              </a:endParaRPr>
            </a:p>
            <a:p>
              <a:pPr algn="r">
                <a:lnSpc>
                  <a:spcPct val="115000"/>
                </a:lnSpc>
                <a:spcAft>
                  <a:spcPts val="0"/>
                </a:spcAft>
              </a:pPr>
              <a:r>
                <a:rPr lang="en-GB" sz="1100">
                  <a:solidFill>
                    <a:srgbClr val="FFFFFF"/>
                  </a:solidFill>
                  <a:effectLst/>
                  <a:latin typeface="Line Printer (PC)"/>
                  <a:ea typeface="Calibri"/>
                  <a:cs typeface="Times New Roman"/>
                </a:rPr>
                <a:t>data</a:t>
              </a:r>
              <a:endParaRPr lang="en-GB" sz="1100">
                <a:effectLst/>
                <a:latin typeface="Calibri"/>
                <a:ea typeface="Calibri"/>
                <a:cs typeface="Times New Roman"/>
              </a:endParaRPr>
            </a:p>
          </p:txBody>
        </p:sp>
      </p:grpSp>
      <p:pic>
        <p:nvPicPr>
          <p:cNvPr id="2063" name="Picture 30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91" y="945923"/>
            <a:ext cx="9161243" cy="561999"/>
          </a:xfrm>
          <a:prstGeom prst="rect">
            <a:avLst/>
          </a:prstGeom>
          <a:noFill/>
          <a:effectLst>
            <a:reflection blurRad="6350" stA="50000" endA="295" endPos="92000" dist="101600" dir="5400000" sy="-100000" algn="bl" rotWithShape="0"/>
          </a:effectLst>
          <a:extLst>
            <a:ext uri="{909E8E84-426E-40DD-AFC4-6F175D3DCCD1}">
              <a14:hiddenFill xmlns:a14="http://schemas.microsoft.com/office/drawing/2010/main">
                <a:solidFill>
                  <a:srgbClr val="FFFFFF"/>
                </a:solidFill>
              </a14:hiddenFill>
            </a:ext>
          </a:extLst>
        </p:spPr>
      </p:pic>
      <p:sp>
        <p:nvSpPr>
          <p:cNvPr id="67" name="Text Box 2"/>
          <p:cNvSpPr txBox="1">
            <a:spLocks noChangeArrowheads="1"/>
          </p:cNvSpPr>
          <p:nvPr/>
        </p:nvSpPr>
        <p:spPr bwMode="auto">
          <a:xfrm rot="16200000">
            <a:off x="-793896" y="3714497"/>
            <a:ext cx="2752090"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M</a:t>
            </a:r>
            <a:r>
              <a:rPr lang="en-GB" sz="2000" b="1" dirty="0" smtClean="0">
                <a:solidFill>
                  <a:srgbClr val="FFFFFF"/>
                </a:solidFill>
                <a:effectLst/>
                <a:latin typeface="Line Printer (PC)"/>
                <a:ea typeface="Calibri"/>
                <a:cs typeface="Times New Roman"/>
              </a:rPr>
              <a:t>ATHS  E1 E2 E3</a:t>
            </a:r>
            <a:endParaRPr lang="en-GB" sz="1100" dirty="0">
              <a:effectLst/>
              <a:latin typeface="Calibri"/>
              <a:ea typeface="Calibri"/>
              <a:cs typeface="Times New Roman"/>
            </a:endParaRPr>
          </a:p>
        </p:txBody>
      </p:sp>
      <p:pic>
        <p:nvPicPr>
          <p:cNvPr id="2061" name="Picture 3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125" y="2104390"/>
            <a:ext cx="157163" cy="5588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3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125" y="5195123"/>
            <a:ext cx="157162" cy="5588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989489" y="2104390"/>
            <a:ext cx="920617" cy="1552708"/>
            <a:chOff x="5989489" y="2104390"/>
            <a:chExt cx="920617" cy="1552708"/>
          </a:xfrm>
        </p:grpSpPr>
        <p:pic>
          <p:nvPicPr>
            <p:cNvPr id="18"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0173" y="2104390"/>
              <a:ext cx="439933" cy="1552708"/>
            </a:xfrm>
            <a:prstGeom prst="rect">
              <a:avLst/>
            </a:prstGeom>
            <a:noFill/>
            <a:ln>
              <a:noFill/>
            </a:ln>
          </p:spPr>
        </p:pic>
        <p:pic>
          <p:nvPicPr>
            <p:cNvPr id="35" name="Picture 34"/>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125128" y="2587455"/>
              <a:ext cx="500316" cy="508943"/>
            </a:xfrm>
            <a:prstGeom prst="rect">
              <a:avLst/>
            </a:prstGeom>
            <a:noFill/>
            <a:ln>
              <a:noFill/>
            </a:ln>
          </p:spPr>
        </p:pic>
        <p:sp>
          <p:nvSpPr>
            <p:cNvPr id="70" name="Text Box 2"/>
            <p:cNvSpPr txBox="1">
              <a:spLocks noChangeArrowheads="1"/>
            </p:cNvSpPr>
            <p:nvPr/>
          </p:nvSpPr>
          <p:spPr bwMode="auto">
            <a:xfrm>
              <a:off x="5989489" y="3157855"/>
              <a:ext cx="885825" cy="2825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1100">
                  <a:solidFill>
                    <a:srgbClr val="FFFFFF"/>
                  </a:solidFill>
                  <a:effectLst/>
                  <a:latin typeface="Line Printer (PC)"/>
                  <a:ea typeface="Calibri"/>
                  <a:cs typeface="Times New Roman"/>
                </a:rPr>
                <a:t>fraction</a:t>
              </a:r>
              <a:endParaRPr lang="en-GB" sz="1100">
                <a:effectLst/>
                <a:latin typeface="Calibri"/>
                <a:ea typeface="Calibri"/>
                <a:cs typeface="Times New Roman"/>
              </a:endParaRPr>
            </a:p>
          </p:txBody>
        </p:sp>
      </p:grpSp>
      <p:cxnSp>
        <p:nvCxnSpPr>
          <p:cNvPr id="71" name="Elbow Connector 70"/>
          <p:cNvCxnSpPr/>
          <p:nvPr/>
        </p:nvCxnSpPr>
        <p:spPr>
          <a:xfrm>
            <a:off x="1449874" y="1931670"/>
            <a:ext cx="3984625" cy="120650"/>
          </a:xfrm>
          <a:prstGeom prst="bentConnector3">
            <a:avLst>
              <a:gd name="adj1" fmla="val 40474"/>
            </a:avLst>
          </a:prstGeom>
        </p:spPr>
        <p:style>
          <a:lnRef idx="1">
            <a:schemeClr val="accent1"/>
          </a:lnRef>
          <a:fillRef idx="0">
            <a:schemeClr val="accent1"/>
          </a:fillRef>
          <a:effectRef idx="0">
            <a:schemeClr val="accent1"/>
          </a:effectRef>
          <a:fontRef idx="minor">
            <a:schemeClr val="tx1"/>
          </a:fontRef>
        </p:style>
      </p:cxnSp>
      <p:cxnSp>
        <p:nvCxnSpPr>
          <p:cNvPr id="72" name="Elbow Connector 71"/>
          <p:cNvCxnSpPr/>
          <p:nvPr/>
        </p:nvCxnSpPr>
        <p:spPr>
          <a:xfrm>
            <a:off x="6263174" y="3656965"/>
            <a:ext cx="2767965" cy="128905"/>
          </a:xfrm>
          <a:prstGeom prst="bentConnector3">
            <a:avLst>
              <a:gd name="adj1" fmla="val 69322"/>
            </a:avLst>
          </a:prstGeom>
        </p:spPr>
        <p:style>
          <a:lnRef idx="1">
            <a:schemeClr val="accent1"/>
          </a:lnRef>
          <a:fillRef idx="0">
            <a:schemeClr val="accent1"/>
          </a:fillRef>
          <a:effectRef idx="0">
            <a:schemeClr val="accent1"/>
          </a:effectRef>
          <a:fontRef idx="minor">
            <a:schemeClr val="tx1"/>
          </a:fontRef>
        </p:style>
      </p:cxnSp>
      <p:cxnSp>
        <p:nvCxnSpPr>
          <p:cNvPr id="73" name="Elbow Connector 72"/>
          <p:cNvCxnSpPr/>
          <p:nvPr/>
        </p:nvCxnSpPr>
        <p:spPr>
          <a:xfrm>
            <a:off x="1078399" y="5839460"/>
            <a:ext cx="5247729" cy="12065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74" name="Elbow Connector 73"/>
          <p:cNvCxnSpPr/>
          <p:nvPr/>
        </p:nvCxnSpPr>
        <p:spPr>
          <a:xfrm>
            <a:off x="7160111" y="5839460"/>
            <a:ext cx="1862773" cy="77470"/>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75" name="Text Box 2"/>
          <p:cNvSpPr txBox="1">
            <a:spLocks noChangeArrowheads="1"/>
          </p:cNvSpPr>
          <p:nvPr/>
        </p:nvSpPr>
        <p:spPr bwMode="auto">
          <a:xfrm>
            <a:off x="3269615" y="1833245"/>
            <a:ext cx="2397760" cy="3175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100" b="1" dirty="0">
                <a:solidFill>
                  <a:srgbClr val="FFFFFF"/>
                </a:solidFill>
                <a:effectLst/>
                <a:latin typeface="Line Printer (PC)"/>
                <a:ea typeface="Calibri"/>
                <a:cs typeface="Times New Roman"/>
              </a:rPr>
              <a:t>Whole Number and Functions</a:t>
            </a:r>
            <a:endParaRPr lang="en-GB" sz="1100" dirty="0">
              <a:effectLst/>
              <a:latin typeface="Calibri"/>
              <a:ea typeface="Calibri"/>
              <a:cs typeface="Times New Roman"/>
            </a:endParaRPr>
          </a:p>
        </p:txBody>
      </p:sp>
      <p:sp>
        <p:nvSpPr>
          <p:cNvPr id="76" name="Text Box 2"/>
          <p:cNvSpPr txBox="1">
            <a:spLocks noChangeArrowheads="1"/>
          </p:cNvSpPr>
          <p:nvPr/>
        </p:nvSpPr>
        <p:spPr bwMode="auto">
          <a:xfrm>
            <a:off x="1113324" y="5856605"/>
            <a:ext cx="2035175" cy="317500"/>
          </a:xfrm>
          <a:prstGeom prst="rect">
            <a:avLst/>
          </a:prstGeom>
          <a:noFill/>
          <a:ln w="9525">
            <a:noFill/>
            <a:miter lim="800000"/>
            <a:headEnd/>
            <a:tailEnd/>
          </a:ln>
        </p:spPr>
        <p:txBody>
          <a:bodyPr rot="0" vert="horz" wrap="square" lIns="91440" tIns="45720" rIns="91440" bIns="45720" anchor="t" anchorCtr="0">
            <a:noAutofit/>
          </a:bodyPr>
          <a:lstStyle/>
          <a:p>
            <a:pPr algn="r">
              <a:lnSpc>
                <a:spcPct val="115000"/>
              </a:lnSpc>
              <a:spcAft>
                <a:spcPts val="0"/>
              </a:spcAft>
            </a:pPr>
            <a:r>
              <a:rPr lang="en-GB" sz="1100" b="1">
                <a:solidFill>
                  <a:srgbClr val="FFFFFF"/>
                </a:solidFill>
                <a:effectLst/>
                <a:latin typeface="Line Printer (PC)"/>
                <a:ea typeface="Calibri"/>
                <a:cs typeface="Times New Roman"/>
              </a:rPr>
              <a:t>Measure and Shape</a:t>
            </a:r>
            <a:endParaRPr lang="en-GB" sz="1100">
              <a:effectLst/>
              <a:latin typeface="Calibri"/>
              <a:ea typeface="Calibri"/>
              <a:cs typeface="Times New Roman"/>
            </a:endParaRPr>
          </a:p>
        </p:txBody>
      </p:sp>
      <p:sp>
        <p:nvSpPr>
          <p:cNvPr id="77" name="Text Box 2"/>
          <p:cNvSpPr txBox="1">
            <a:spLocks noChangeArrowheads="1"/>
          </p:cNvSpPr>
          <p:nvPr/>
        </p:nvSpPr>
        <p:spPr bwMode="auto">
          <a:xfrm>
            <a:off x="6366679" y="3646170"/>
            <a:ext cx="1586865" cy="3175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100" b="1">
                <a:solidFill>
                  <a:srgbClr val="FFFFFF"/>
                </a:solidFill>
                <a:effectLst/>
                <a:latin typeface="Line Printer (PC)"/>
                <a:ea typeface="Calibri"/>
                <a:cs typeface="Times New Roman"/>
              </a:rPr>
              <a:t>Parts of a whole</a:t>
            </a:r>
            <a:endParaRPr lang="en-GB" sz="1100">
              <a:effectLst/>
              <a:latin typeface="Calibri"/>
              <a:ea typeface="Calibri"/>
              <a:cs typeface="Times New Roman"/>
            </a:endParaRPr>
          </a:p>
        </p:txBody>
      </p:sp>
      <p:sp>
        <p:nvSpPr>
          <p:cNvPr id="78" name="Text Box 2"/>
          <p:cNvSpPr txBox="1">
            <a:spLocks noChangeArrowheads="1"/>
          </p:cNvSpPr>
          <p:nvPr/>
        </p:nvSpPr>
        <p:spPr bwMode="auto">
          <a:xfrm>
            <a:off x="6802289" y="5842635"/>
            <a:ext cx="1586865" cy="3175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100" b="1">
                <a:solidFill>
                  <a:srgbClr val="FFFFFF"/>
                </a:solidFill>
                <a:effectLst/>
                <a:latin typeface="Line Printer (PC)"/>
                <a:ea typeface="Calibri"/>
                <a:cs typeface="Times New Roman"/>
              </a:rPr>
              <a:t>Handling Data</a:t>
            </a:r>
            <a:endParaRPr lang="en-GB" sz="1100">
              <a:effectLst/>
              <a:latin typeface="Calibri"/>
              <a:ea typeface="Calibri"/>
              <a:cs typeface="Times New Roman"/>
            </a:endParaRPr>
          </a:p>
        </p:txBody>
      </p:sp>
      <p:sp>
        <p:nvSpPr>
          <p:cNvPr id="79" name="Text Box 2"/>
          <p:cNvSpPr txBox="1">
            <a:spLocks noChangeArrowheads="1"/>
          </p:cNvSpPr>
          <p:nvPr/>
        </p:nvSpPr>
        <p:spPr bwMode="auto">
          <a:xfrm>
            <a:off x="1371108" y="755915"/>
            <a:ext cx="6306723"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effectLst/>
                <a:latin typeface="Line Printer (PC)"/>
                <a:ea typeface="Calibri"/>
                <a:cs typeface="Times New Roman"/>
              </a:rPr>
              <a:t>Course </a:t>
            </a:r>
            <a:r>
              <a:rPr lang="en-GB" sz="2000" b="1" dirty="0" smtClean="0">
                <a:solidFill>
                  <a:srgbClr val="FFFFFF"/>
                </a:solidFill>
                <a:effectLst/>
                <a:latin typeface="Line Printer (PC)"/>
                <a:ea typeface="Calibri"/>
                <a:cs typeface="Times New Roman"/>
              </a:rPr>
              <a:t>Content:  Choose your  topic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9218"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613" y="1507923"/>
            <a:ext cx="324111" cy="4927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326128" y="50862"/>
            <a:ext cx="2766391" cy="705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222" name="Group 9221"/>
          <p:cNvGrpSpPr/>
          <p:nvPr/>
        </p:nvGrpSpPr>
        <p:grpSpPr>
          <a:xfrm>
            <a:off x="1068304" y="4168107"/>
            <a:ext cx="962250" cy="1552708"/>
            <a:chOff x="1078399" y="4200547"/>
            <a:chExt cx="962250" cy="1552708"/>
          </a:xfrm>
        </p:grpSpPr>
        <p:pic>
          <p:nvPicPr>
            <p:cNvPr id="88" name="Picture 8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00716" y="4200547"/>
              <a:ext cx="439933" cy="1552708"/>
            </a:xfrm>
            <a:prstGeom prst="rect">
              <a:avLst/>
            </a:prstGeom>
            <a:noFill/>
            <a:ln>
              <a:noFill/>
            </a:ln>
          </p:spPr>
        </p:pic>
        <p:pic>
          <p:nvPicPr>
            <p:cNvPr id="9220"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264297" y="4718117"/>
              <a:ext cx="484003" cy="50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 name="Text Box 2"/>
            <p:cNvSpPr txBox="1">
              <a:spLocks noChangeArrowheads="1"/>
            </p:cNvSpPr>
            <p:nvPr/>
          </p:nvSpPr>
          <p:spPr bwMode="auto">
            <a:xfrm>
              <a:off x="1078399" y="5338932"/>
              <a:ext cx="819483"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smtClean="0">
                  <a:solidFill>
                    <a:srgbClr val="FFFFFF"/>
                  </a:solidFill>
                  <a:latin typeface="Line Printer (PC)"/>
                  <a:ea typeface="Calibri"/>
                  <a:cs typeface="Times New Roman"/>
                </a:rPr>
                <a:t>money</a:t>
              </a:r>
              <a:endParaRPr lang="en-GB" sz="1100" dirty="0">
                <a:effectLst/>
                <a:latin typeface="Calibri"/>
                <a:ea typeface="Calibri"/>
                <a:cs typeface="Times New Roman"/>
              </a:endParaRPr>
            </a:p>
          </p:txBody>
        </p:sp>
      </p:grpSp>
      <p:grpSp>
        <p:nvGrpSpPr>
          <p:cNvPr id="9223" name="Group 9222"/>
          <p:cNvGrpSpPr/>
          <p:nvPr/>
        </p:nvGrpSpPr>
        <p:grpSpPr>
          <a:xfrm>
            <a:off x="2088311" y="4112491"/>
            <a:ext cx="940739" cy="1552709"/>
            <a:chOff x="2110211" y="4178702"/>
            <a:chExt cx="940739" cy="1552709"/>
          </a:xfrm>
        </p:grpSpPr>
        <p:pic>
          <p:nvPicPr>
            <p:cNvPr id="92" name="Picture 9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11017" y="4178702"/>
              <a:ext cx="439933" cy="1552709"/>
            </a:xfrm>
            <a:prstGeom prst="rect">
              <a:avLst/>
            </a:prstGeom>
            <a:noFill/>
            <a:ln>
              <a:noFill/>
            </a:ln>
          </p:spPr>
        </p:pic>
        <p:pic>
          <p:nvPicPr>
            <p:cNvPr id="2051" name="Picture 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281514" y="4664632"/>
              <a:ext cx="507480" cy="533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 name="Text Box 2"/>
            <p:cNvSpPr txBox="1">
              <a:spLocks noChangeArrowheads="1"/>
            </p:cNvSpPr>
            <p:nvPr/>
          </p:nvSpPr>
          <p:spPr bwMode="auto">
            <a:xfrm>
              <a:off x="2110211" y="5298925"/>
              <a:ext cx="819483"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smtClean="0">
                  <a:solidFill>
                    <a:srgbClr val="FFFFFF"/>
                  </a:solidFill>
                  <a:latin typeface="Line Printer (PC)"/>
                  <a:ea typeface="Calibri"/>
                  <a:cs typeface="Times New Roman"/>
                </a:rPr>
                <a:t>Time</a:t>
              </a:r>
              <a:endParaRPr lang="en-GB" sz="1100" dirty="0">
                <a:effectLst/>
                <a:latin typeface="Calibri"/>
                <a:ea typeface="Calibri"/>
                <a:cs typeface="Times New Roman"/>
              </a:endParaRPr>
            </a:p>
          </p:txBody>
        </p:sp>
      </p:grpSp>
      <p:grpSp>
        <p:nvGrpSpPr>
          <p:cNvPr id="9227" name="Group 9226"/>
          <p:cNvGrpSpPr/>
          <p:nvPr/>
        </p:nvGrpSpPr>
        <p:grpSpPr>
          <a:xfrm>
            <a:off x="4198608" y="4110158"/>
            <a:ext cx="891382" cy="1552709"/>
            <a:chOff x="3127543" y="4191921"/>
            <a:chExt cx="891382" cy="1552709"/>
          </a:xfrm>
        </p:grpSpPr>
        <p:pic>
          <p:nvPicPr>
            <p:cNvPr id="98" name="Picture 9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78992" y="4191921"/>
              <a:ext cx="439933" cy="1552709"/>
            </a:xfrm>
            <a:prstGeom prst="rect">
              <a:avLst/>
            </a:prstGeom>
            <a:noFill/>
            <a:ln>
              <a:noFill/>
            </a:ln>
          </p:spPr>
        </p:pic>
        <p:pic>
          <p:nvPicPr>
            <p:cNvPr id="2053" name="Picture 5"/>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192061" y="4700223"/>
              <a:ext cx="518626" cy="519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 name="Text Box 2"/>
            <p:cNvSpPr txBox="1">
              <a:spLocks noChangeArrowheads="1"/>
            </p:cNvSpPr>
            <p:nvPr/>
          </p:nvSpPr>
          <p:spPr bwMode="auto">
            <a:xfrm>
              <a:off x="3127543" y="5222899"/>
              <a:ext cx="819483" cy="481670"/>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smtClean="0">
                  <a:solidFill>
                    <a:srgbClr val="FFFFFF"/>
                  </a:solidFill>
                  <a:effectLst/>
                  <a:latin typeface="Line Printer (PC)"/>
                  <a:ea typeface="Calibri"/>
                  <a:cs typeface="Times New Roman"/>
                </a:rPr>
                <a:t>2d and 3d Shapes</a:t>
              </a:r>
              <a:endParaRPr lang="en-GB" sz="1100" dirty="0">
                <a:effectLst/>
                <a:latin typeface="Calibri"/>
                <a:ea typeface="Calibri"/>
                <a:cs typeface="Times New Roman"/>
              </a:endParaRPr>
            </a:p>
          </p:txBody>
        </p:sp>
      </p:grpSp>
      <p:grpSp>
        <p:nvGrpSpPr>
          <p:cNvPr id="9226" name="Group 9225"/>
          <p:cNvGrpSpPr/>
          <p:nvPr/>
        </p:nvGrpSpPr>
        <p:grpSpPr>
          <a:xfrm>
            <a:off x="3013718" y="4110159"/>
            <a:ext cx="989383" cy="1552709"/>
            <a:chOff x="5220072" y="4201214"/>
            <a:chExt cx="989383" cy="1552709"/>
          </a:xfrm>
        </p:grpSpPr>
        <p:pic>
          <p:nvPicPr>
            <p:cNvPr id="102" name="Picture 10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69522" y="4201214"/>
              <a:ext cx="439933" cy="1552709"/>
            </a:xfrm>
            <a:prstGeom prst="rect">
              <a:avLst/>
            </a:prstGeom>
            <a:noFill/>
            <a:ln>
              <a:noFill/>
            </a:ln>
          </p:spPr>
        </p:pic>
        <p:sp>
          <p:nvSpPr>
            <p:cNvPr id="103" name="Text Box 2"/>
            <p:cNvSpPr txBox="1">
              <a:spLocks noChangeArrowheads="1"/>
            </p:cNvSpPr>
            <p:nvPr/>
          </p:nvSpPr>
          <p:spPr bwMode="auto">
            <a:xfrm>
              <a:off x="5220072" y="5282896"/>
              <a:ext cx="959191" cy="28700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smtClean="0">
                  <a:solidFill>
                    <a:srgbClr val="FFFFFF"/>
                  </a:solidFill>
                  <a:effectLst/>
                  <a:latin typeface="Line Printer (PC)"/>
                  <a:ea typeface="Calibri"/>
                  <a:cs typeface="Times New Roman"/>
                </a:rPr>
                <a:t>temperature</a:t>
              </a:r>
              <a:endParaRPr lang="en-GB" sz="1100" dirty="0">
                <a:effectLst/>
                <a:latin typeface="Calibri"/>
                <a:ea typeface="Calibri"/>
                <a:cs typeface="Times New Roman"/>
              </a:endParaRPr>
            </a:p>
          </p:txBody>
        </p:sp>
        <p:pic>
          <p:nvPicPr>
            <p:cNvPr id="2054" name="Picture 6"/>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364088" y="4692268"/>
              <a:ext cx="543175" cy="566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709768591"/>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randombar(horizontal)">
                                      <p:cBhvr>
                                        <p:cTn id="7" dur="500"/>
                                        <p:tgtEl>
                                          <p:spTgt spid="7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randombar(horizontal)">
                                      <p:cBhvr>
                                        <p:cTn id="10"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91" y="1033462"/>
            <a:ext cx="9143489" cy="49958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000238"/>
            <a:ext cx="9157052" cy="870565"/>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10360"/>
            <a:ext cx="9186863" cy="104382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92" y="1289754"/>
            <a:ext cx="6081514"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705459" y="3700814"/>
            <a:ext cx="4386904" cy="398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nip Single Corner Rectangle 2"/>
          <p:cNvSpPr/>
          <p:nvPr/>
        </p:nvSpPr>
        <p:spPr>
          <a:xfrm>
            <a:off x="3098031" y="1706480"/>
            <a:ext cx="5683275" cy="4530832"/>
          </a:xfrm>
          <a:prstGeom prst="snip1Rect">
            <a:avLst/>
          </a:prstGeom>
          <a:blipFill dpi="0" rotWithShape="1">
            <a:blip r:embed="rId5">
              <a:grayscl/>
              <a:extLst>
                <a:ext uri="{BEBA8EAE-BF5A-486C-A8C5-ECC9F3942E4B}">
                  <a14:imgProps xmlns:a14="http://schemas.microsoft.com/office/drawing/2010/main">
                    <a14:imgLayer r:embed="rId6">
                      <a14:imgEffect>
                        <a14:artisticGlowDiffused trans="74000" intensity="2"/>
                      </a14:imgEffect>
                      <a14:imgEffect>
                        <a14:colorTemperature colorTemp="8250"/>
                      </a14:imgEffect>
                      <a14:imgEffect>
                        <a14:saturation sat="227000"/>
                      </a14:imgEffect>
                      <a14:imgEffect>
                        <a14:brightnessContrast bright="40000"/>
                      </a14:imgEffect>
                    </a14:imgLayer>
                  </a14:imgProps>
                </a:ext>
              </a:extLst>
            </a:blip>
            <a:srcRect/>
            <a:stretch>
              <a:fillRect/>
            </a:stretch>
          </a:blipFill>
          <a:effectLst>
            <a:glow rad="63500">
              <a:schemeClr val="accent1">
                <a:satMod val="175000"/>
                <a:alpha val="40000"/>
              </a:schemeClr>
            </a:glow>
          </a:effectLst>
          <a:scene3d>
            <a:camera prst="orthographicFront"/>
            <a:lightRig rig="flood" dir="t"/>
          </a:scene3d>
          <a:sp3d extrusionH="76200" prstMaterial="powder">
            <a:extrusionClr>
              <a:schemeClr val="bg1">
                <a:lumMod val="8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smtClean="0">
                <a:solidFill>
                  <a:schemeClr val="tx1"/>
                </a:solidFill>
                <a:latin typeface="Candara" pitchFamily="34" charset="0"/>
              </a:rPr>
              <a:t>Multiplication  is the another maths function that changes a value into another.  It is another form of adding to a value but this time when adding you keep adding the same amount.  You can learn the answers to some of these multiple adding sums to make multiplication of larger numbers easier (this is called learning your tables!).</a:t>
            </a:r>
          </a:p>
          <a:p>
            <a:endParaRPr lang="en-GB" sz="1600" b="1" dirty="0">
              <a:solidFill>
                <a:schemeClr val="tx1"/>
              </a:solidFill>
              <a:latin typeface="Candara" pitchFamily="34" charset="0"/>
            </a:endParaRPr>
          </a:p>
          <a:p>
            <a:r>
              <a:rPr lang="en-GB" sz="1600" b="1" dirty="0" smtClean="0">
                <a:solidFill>
                  <a:schemeClr val="tx1"/>
                </a:solidFill>
                <a:latin typeface="Candara" pitchFamily="34" charset="0"/>
              </a:rPr>
              <a:t>Division is (again like add and subtract) very closely linked to multiplication  as it simply asks the multiplication question in a different way.  What if you start with the answer to a multiplication sum and want to know what you started with.  Division splits up a number back into its groups, sets, multiples.  Learning your multiplication tables will greatly help when dividing.</a:t>
            </a:r>
          </a:p>
          <a:p>
            <a:endParaRPr lang="en-GB" sz="1600" b="1" dirty="0">
              <a:solidFill>
                <a:schemeClr val="tx1"/>
              </a:solidFill>
              <a:latin typeface="Candara" pitchFamily="34" charset="0"/>
            </a:endParaRPr>
          </a:p>
          <a:p>
            <a:r>
              <a:rPr lang="en-GB" sz="1600" b="1" dirty="0" smtClean="0">
                <a:solidFill>
                  <a:schemeClr val="tx1"/>
                </a:solidFill>
                <a:latin typeface="Candara" pitchFamily="34" charset="0"/>
              </a:rPr>
              <a:t>Choose an icon to select where to start</a:t>
            </a:r>
          </a:p>
          <a:p>
            <a:pPr algn="just"/>
            <a:endParaRPr lang="en-GB" sz="1600" b="1" dirty="0">
              <a:solidFill>
                <a:schemeClr val="accent3">
                  <a:lumMod val="50000"/>
                </a:schemeClr>
              </a:solidFill>
              <a:latin typeface="Candara" pitchFamily="34" charset="0"/>
            </a:endParaRPr>
          </a:p>
          <a:p>
            <a:endParaRPr lang="en-GB" sz="1600" dirty="0" smtClean="0">
              <a:solidFill>
                <a:schemeClr val="accent3">
                  <a:lumMod val="50000"/>
                </a:schemeClr>
              </a:solidFill>
            </a:endParaRPr>
          </a:p>
        </p:txBody>
      </p:sp>
      <p:sp>
        <p:nvSpPr>
          <p:cNvPr id="7" name="TextBox 6"/>
          <p:cNvSpPr txBox="1"/>
          <p:nvPr/>
        </p:nvSpPr>
        <p:spPr>
          <a:xfrm>
            <a:off x="51128" y="605193"/>
            <a:ext cx="8841352" cy="230832"/>
          </a:xfrm>
          <a:prstGeom prst="rect">
            <a:avLst/>
          </a:prstGeom>
          <a:solidFill>
            <a:schemeClr val="bg1"/>
          </a:solidFill>
        </p:spPr>
        <p:txBody>
          <a:bodyPr wrap="square" rtlCol="0">
            <a:spAutoFit/>
          </a:bodyPr>
          <a:lstStyle/>
          <a:p>
            <a:r>
              <a:rPr lang="en-GB" sz="900" b="1" dirty="0" smtClean="0"/>
              <a:t> Home                     Warm up        Progress Check 1     Video/Discuss        Vocab / jobs           Lesson                   Activities            Quizzes      Topic Answers   Progress Check </a:t>
            </a:r>
            <a:r>
              <a:rPr lang="en-GB" sz="900" b="1" dirty="0"/>
              <a:t>2 </a:t>
            </a:r>
            <a:r>
              <a:rPr lang="en-GB" sz="900" b="1" dirty="0" smtClean="0"/>
              <a:t>   Cont</a:t>
            </a:r>
            <a:r>
              <a:rPr lang="en-GB" sz="900" b="1" dirty="0"/>
              <a:t>. Learning </a:t>
            </a:r>
          </a:p>
        </p:txBody>
      </p:sp>
      <p:sp>
        <p:nvSpPr>
          <p:cNvPr id="4" name="Rectangle 3"/>
          <p:cNvSpPr/>
          <p:nvPr/>
        </p:nvSpPr>
        <p:spPr>
          <a:xfrm>
            <a:off x="2560334" y="87823"/>
            <a:ext cx="636039" cy="51737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pic>
        <p:nvPicPr>
          <p:cNvPr id="2049"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08780" y="104273"/>
            <a:ext cx="503651" cy="423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7265" y="47571"/>
            <a:ext cx="618810" cy="599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36096" y="37527"/>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7934" y="36452"/>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79221" y="33998"/>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51888" y="49893"/>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82949" y="22516"/>
            <a:ext cx="541590" cy="53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172400" y="64045"/>
            <a:ext cx="489777" cy="48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235614" y="47571"/>
            <a:ext cx="531638" cy="4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16216" y="37527"/>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a:hlinkClick r:id="rId16" action="ppaction://hlinksldjump"/>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1128" y="115843"/>
            <a:ext cx="719214" cy="493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37"/>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303150" y="1300296"/>
            <a:ext cx="1252625" cy="4532570"/>
          </a:xfrm>
          <a:prstGeom prst="rect">
            <a:avLst/>
          </a:prstGeom>
          <a:noFill/>
          <a:ln>
            <a:noFill/>
          </a:ln>
        </p:spPr>
      </p:pic>
      <p:pic>
        <p:nvPicPr>
          <p:cNvPr id="40" name="Picture 3"/>
          <p:cNvPicPr>
            <a:picLocks noChangeAspect="1" noChangeArrowheads="1"/>
          </p:cNvPicPr>
          <p:nvPr/>
        </p:nvPicPr>
        <p:blipFill>
          <a:blip r:embed="rId19">
            <a:duotone>
              <a:schemeClr val="accent6">
                <a:shade val="45000"/>
                <a:satMod val="135000"/>
              </a:schemeClr>
              <a:prstClr val="white"/>
            </a:duotone>
            <a:extLst>
              <a:ext uri="{BEBA8EAE-BF5A-486C-A8C5-ECC9F3942E4B}">
                <a14:imgProps xmlns:a14="http://schemas.microsoft.com/office/drawing/2010/main">
                  <a14:imgLayer r:embed="rId20">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2269133" y="1515972"/>
            <a:ext cx="286642" cy="400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Connector 9"/>
          <p:cNvCxnSpPr/>
          <p:nvPr/>
        </p:nvCxnSpPr>
        <p:spPr>
          <a:xfrm>
            <a:off x="770342" y="605193"/>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42" name="Straight Connector 41"/>
          <p:cNvCxnSpPr/>
          <p:nvPr/>
        </p:nvCxnSpPr>
        <p:spPr>
          <a:xfrm>
            <a:off x="1619672" y="605193"/>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43" name="Straight Connector 42"/>
          <p:cNvCxnSpPr/>
          <p:nvPr/>
        </p:nvCxnSpPr>
        <p:spPr>
          <a:xfrm>
            <a:off x="2483768" y="595607"/>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44" name="Straight Connector 43"/>
          <p:cNvCxnSpPr/>
          <p:nvPr/>
        </p:nvCxnSpPr>
        <p:spPr>
          <a:xfrm>
            <a:off x="3347864" y="595607"/>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45" name="Straight Connector 44"/>
          <p:cNvCxnSpPr/>
          <p:nvPr/>
        </p:nvCxnSpPr>
        <p:spPr>
          <a:xfrm>
            <a:off x="4139952" y="581686"/>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46" name="Straight Connector 45"/>
          <p:cNvCxnSpPr/>
          <p:nvPr/>
        </p:nvCxnSpPr>
        <p:spPr>
          <a:xfrm>
            <a:off x="4932040" y="586021"/>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47" name="Straight Connector 46"/>
          <p:cNvCxnSpPr/>
          <p:nvPr/>
        </p:nvCxnSpPr>
        <p:spPr>
          <a:xfrm>
            <a:off x="5652120" y="581686"/>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48" name="Straight Connector 47"/>
          <p:cNvCxnSpPr/>
          <p:nvPr/>
        </p:nvCxnSpPr>
        <p:spPr>
          <a:xfrm>
            <a:off x="6324539" y="605193"/>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49" name="Straight Connector 48"/>
          <p:cNvCxnSpPr/>
          <p:nvPr/>
        </p:nvCxnSpPr>
        <p:spPr>
          <a:xfrm>
            <a:off x="7092280" y="610238"/>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0" name="Straight Connector 49"/>
          <p:cNvCxnSpPr/>
          <p:nvPr/>
        </p:nvCxnSpPr>
        <p:spPr>
          <a:xfrm>
            <a:off x="7956376" y="605193"/>
            <a:ext cx="0" cy="230832"/>
          </a:xfrm>
          <a:prstGeom prst="line">
            <a:avLst/>
          </a:prstGeom>
        </p:spPr>
        <p:style>
          <a:lnRef idx="2">
            <a:schemeClr val="accent5"/>
          </a:lnRef>
          <a:fillRef idx="0">
            <a:schemeClr val="accent5"/>
          </a:fillRef>
          <a:effectRef idx="1">
            <a:schemeClr val="accent5"/>
          </a:effectRef>
          <a:fontRef idx="minor">
            <a:schemeClr val="tx1"/>
          </a:fontRef>
        </p:style>
      </p:cxnSp>
      <p:pic>
        <p:nvPicPr>
          <p:cNvPr id="51" name="Picture 50"/>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406686" y="2850524"/>
            <a:ext cx="1283839" cy="1331396"/>
          </a:xfrm>
          <a:prstGeom prst="rect">
            <a:avLst/>
          </a:prstGeom>
          <a:noFill/>
          <a:ln>
            <a:noFill/>
          </a:ln>
        </p:spPr>
      </p:pic>
      <p:sp>
        <p:nvSpPr>
          <p:cNvPr id="52" name="Text Box 2"/>
          <p:cNvSpPr txBox="1">
            <a:spLocks noChangeArrowheads="1"/>
          </p:cNvSpPr>
          <p:nvPr/>
        </p:nvSpPr>
        <p:spPr bwMode="auto">
          <a:xfrm>
            <a:off x="663096" y="4186298"/>
            <a:ext cx="1069400" cy="80021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2000" dirty="0">
                <a:solidFill>
                  <a:srgbClr val="FFFFFF"/>
                </a:solidFill>
                <a:effectLst/>
                <a:latin typeface="Line Printer (PC)"/>
                <a:ea typeface="Calibri"/>
                <a:cs typeface="Times New Roman"/>
              </a:rPr>
              <a:t>multiply</a:t>
            </a:r>
            <a:endParaRPr lang="en-GB" sz="2000" dirty="0">
              <a:effectLst/>
              <a:latin typeface="Calibri"/>
              <a:ea typeface="Calibri"/>
              <a:cs typeface="Times New Roman"/>
            </a:endParaRPr>
          </a:p>
          <a:p>
            <a:pPr algn="r">
              <a:lnSpc>
                <a:spcPct val="115000"/>
              </a:lnSpc>
              <a:spcAft>
                <a:spcPts val="0"/>
              </a:spcAft>
            </a:pPr>
            <a:r>
              <a:rPr lang="en-GB" sz="2000" dirty="0">
                <a:solidFill>
                  <a:srgbClr val="FFFFFF"/>
                </a:solidFill>
                <a:effectLst/>
                <a:latin typeface="Line Printer (PC)"/>
                <a:ea typeface="Calibri"/>
                <a:cs typeface="Times New Roman"/>
              </a:rPr>
              <a:t>divide</a:t>
            </a:r>
            <a:endParaRPr lang="en-GB" sz="2000" dirty="0">
              <a:effectLst/>
              <a:latin typeface="Calibri"/>
              <a:ea typeface="Calibri"/>
              <a:cs typeface="Times New Roman"/>
            </a:endParaRPr>
          </a:p>
        </p:txBody>
      </p:sp>
      <p:sp>
        <p:nvSpPr>
          <p:cNvPr id="79" name="Text Box 2"/>
          <p:cNvSpPr txBox="1">
            <a:spLocks noChangeArrowheads="1"/>
          </p:cNvSpPr>
          <p:nvPr/>
        </p:nvSpPr>
        <p:spPr bwMode="auto">
          <a:xfrm>
            <a:off x="1929462" y="979053"/>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Topic Introduction  : Multiply and Divide </a:t>
            </a:r>
            <a:endParaRPr lang="en-GB" sz="1100" dirty="0">
              <a:effectLst/>
              <a:latin typeface="Calibri"/>
              <a:ea typeface="Calibri"/>
              <a:cs typeface="Times New Roman"/>
            </a:endParaRPr>
          </a:p>
        </p:txBody>
      </p:sp>
    </p:spTree>
    <p:extLst>
      <p:ext uri="{BB962C8B-B14F-4D97-AF65-F5344CB8AC3E}">
        <p14:creationId xmlns:p14="http://schemas.microsoft.com/office/powerpoint/2010/main" val="3238567362"/>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Warm up exercise 1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88922" y="1150704"/>
            <a:ext cx="8852683" cy="5129891"/>
            <a:chOff x="3275856" y="1289754"/>
            <a:chExt cx="5505450" cy="4803631"/>
          </a:xfrm>
        </p:grpSpPr>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36372" y="1706480"/>
              <a:ext cx="5144934" cy="4386905"/>
            </a:xfrm>
            <a:prstGeom prst="snip1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6119" y="1734534"/>
            <a:ext cx="436633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4196118" y="5609530"/>
            <a:ext cx="436633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5735" y="1810368"/>
            <a:ext cx="1769517" cy="12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2195736" y="5991338"/>
            <a:ext cx="1769517" cy="12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p:cNvSpPr/>
          <p:nvPr/>
        </p:nvSpPr>
        <p:spPr>
          <a:xfrm>
            <a:off x="672074" y="6027774"/>
            <a:ext cx="7638326" cy="369332"/>
          </a:xfrm>
          <a:prstGeom prst="rect">
            <a:avLst/>
          </a:prstGeom>
        </p:spPr>
        <p:txBody>
          <a:bodyPr wrap="square">
            <a:spAutoFit/>
          </a:bodyPr>
          <a:lstStyle/>
          <a:p>
            <a:r>
              <a:rPr lang="en-GB" dirty="0" smtClean="0">
                <a:latin typeface="Impact" pitchFamily="34" charset="0"/>
              </a:rPr>
              <a:t>Lets start today by revising !  Complete the above sums and multiplication grid</a:t>
            </a:r>
            <a:endParaRPr lang="en-GB" dirty="0">
              <a:latin typeface="Impact" pitchFamily="34" charset="0"/>
            </a:endParaRPr>
          </a:p>
        </p:txBody>
      </p:sp>
      <p:pic>
        <p:nvPicPr>
          <p:cNvPr id="27"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55776" y="519037"/>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158742" y="185720"/>
            <a:ext cx="684673" cy="1624648"/>
            <a:chOff x="158742" y="185720"/>
            <a:chExt cx="684673" cy="1624648"/>
          </a:xfrm>
        </p:grpSpPr>
        <p:pic>
          <p:nvPicPr>
            <p:cNvPr id="21" name="Picture 2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94426" y="185720"/>
              <a:ext cx="448989" cy="1624648"/>
            </a:xfrm>
            <a:prstGeom prst="rect">
              <a:avLst/>
            </a:prstGeom>
            <a:noFill/>
            <a:ln>
              <a:noFill/>
            </a:ln>
          </p:spPr>
        </p:pic>
        <p:pic>
          <p:nvPicPr>
            <p:cNvPr id="22" name="Picture 2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58742" y="759432"/>
              <a:ext cx="460178" cy="477224"/>
            </a:xfrm>
            <a:prstGeom prst="rect">
              <a:avLst/>
            </a:prstGeom>
            <a:noFill/>
            <a:ln>
              <a:noFill/>
            </a:ln>
          </p:spPr>
        </p:pic>
      </p:grpSp>
      <p:pic>
        <p:nvPicPr>
          <p:cNvPr id="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5576" y="1818869"/>
            <a:ext cx="1368152" cy="4234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Object 6"/>
          <p:cNvGraphicFramePr>
            <a:graphicFrameLocks noChangeAspect="1"/>
          </p:cNvGraphicFramePr>
          <p:nvPr>
            <p:extLst>
              <p:ext uri="{D42A27DB-BD31-4B8C-83A1-F6EECF244321}">
                <p14:modId xmlns:p14="http://schemas.microsoft.com/office/powerpoint/2010/main" val="66282529"/>
              </p:ext>
            </p:extLst>
          </p:nvPr>
        </p:nvGraphicFramePr>
        <p:xfrm>
          <a:off x="2158435" y="1928077"/>
          <a:ext cx="2095500" cy="4076700"/>
        </p:xfrm>
        <a:graphic>
          <a:graphicData uri="http://schemas.openxmlformats.org/presentationml/2006/ole">
            <mc:AlternateContent xmlns:mc="http://schemas.openxmlformats.org/markup-compatibility/2006">
              <mc:Choice xmlns:v="urn:schemas-microsoft-com:vml" Requires="v">
                <p:oleObj spid="_x0000_s1106" name="Worksheet" r:id="rId13" imgW="2095567" imgH="4076789" progId="Excel.Sheet.12">
                  <p:embed/>
                </p:oleObj>
              </mc:Choice>
              <mc:Fallback>
                <p:oleObj name="Worksheet" r:id="rId13" imgW="2095567" imgH="4076789" progId="Excel.Sheet.12">
                  <p:embed/>
                  <p:pic>
                    <p:nvPicPr>
                      <p:cNvPr id="0" name=""/>
                      <p:cNvPicPr/>
                      <p:nvPr/>
                    </p:nvPicPr>
                    <p:blipFill>
                      <a:blip r:embed="rId14"/>
                      <a:stretch>
                        <a:fillRect/>
                      </a:stretch>
                    </p:blipFill>
                    <p:spPr>
                      <a:xfrm>
                        <a:off x="2158435" y="1928077"/>
                        <a:ext cx="2095500" cy="40767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186459863"/>
              </p:ext>
            </p:extLst>
          </p:nvPr>
        </p:nvGraphicFramePr>
        <p:xfrm>
          <a:off x="4346052" y="2040286"/>
          <a:ext cx="4560232" cy="3987488"/>
        </p:xfrm>
        <a:graphic>
          <a:graphicData uri="http://schemas.openxmlformats.org/presentationml/2006/ole">
            <mc:AlternateContent xmlns:mc="http://schemas.openxmlformats.org/markup-compatibility/2006">
              <mc:Choice xmlns:v="urn:schemas-microsoft-com:vml" Requires="v">
                <p:oleObj spid="_x0000_s1107" name="Worksheet" r:id="rId15" imgW="6105441" imgH="4076789" progId="Excel.Sheet.12">
                  <p:embed/>
                </p:oleObj>
              </mc:Choice>
              <mc:Fallback>
                <p:oleObj name="Worksheet" r:id="rId15" imgW="6105441" imgH="4076789" progId="Excel.Sheet.12">
                  <p:embed/>
                  <p:pic>
                    <p:nvPicPr>
                      <p:cNvPr id="0" name=""/>
                      <p:cNvPicPr/>
                      <p:nvPr/>
                    </p:nvPicPr>
                    <p:blipFill>
                      <a:blip r:embed="rId16"/>
                      <a:stretch>
                        <a:fillRect/>
                      </a:stretch>
                    </p:blipFill>
                    <p:spPr>
                      <a:xfrm>
                        <a:off x="4346052" y="2040286"/>
                        <a:ext cx="4560232" cy="3987488"/>
                      </a:xfrm>
                      <a:prstGeom prst="rect">
                        <a:avLst/>
                      </a:prstGeom>
                    </p:spPr>
                  </p:pic>
                </p:oleObj>
              </mc:Fallback>
            </mc:AlternateContent>
          </a:graphicData>
        </a:graphic>
      </p:graphicFrame>
    </p:spTree>
    <p:extLst>
      <p:ext uri="{BB962C8B-B14F-4D97-AF65-F5344CB8AC3E}">
        <p14:creationId xmlns:p14="http://schemas.microsoft.com/office/powerpoint/2010/main" val="4147289206"/>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11805" y="1179428"/>
            <a:ext cx="8852683" cy="5129891"/>
            <a:chOff x="3275856" y="1289754"/>
            <a:chExt cx="5505450" cy="4803631"/>
          </a:xfrm>
        </p:grpSpPr>
        <p:sp>
          <p:nvSpPr>
            <p:cNvPr id="13" name="Snip Single Corner Rectangle 12"/>
            <p:cNvSpPr/>
            <p:nvPr/>
          </p:nvSpPr>
          <p:spPr>
            <a:xfrm>
              <a:off x="3636372" y="1706480"/>
              <a:ext cx="5144934" cy="4386905"/>
            </a:xfrm>
            <a:prstGeom prst="snip1Rect">
              <a:avLst>
                <a:gd name="adj" fmla="val 469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12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Warm up exercise 2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29119" y="1712345"/>
            <a:ext cx="52914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1729118" y="5999468"/>
            <a:ext cx="52914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55776" y="519037"/>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p:cNvGrpSpPr/>
          <p:nvPr/>
        </p:nvGrpSpPr>
        <p:grpSpPr>
          <a:xfrm>
            <a:off x="158742" y="185720"/>
            <a:ext cx="684673" cy="1624648"/>
            <a:chOff x="158742" y="185720"/>
            <a:chExt cx="684673" cy="1624648"/>
          </a:xfrm>
        </p:grpSpPr>
        <p:pic>
          <p:nvPicPr>
            <p:cNvPr id="20" name="Picture 1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94426" y="185720"/>
              <a:ext cx="448989" cy="1624648"/>
            </a:xfrm>
            <a:prstGeom prst="rect">
              <a:avLst/>
            </a:prstGeom>
            <a:noFill/>
            <a:ln>
              <a:noFill/>
            </a:ln>
          </p:spPr>
        </p:pic>
        <p:pic>
          <p:nvPicPr>
            <p:cNvPr id="26" name="Picture 2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58742" y="759432"/>
              <a:ext cx="460178" cy="477224"/>
            </a:xfrm>
            <a:prstGeom prst="rect">
              <a:avLst/>
            </a:prstGeom>
            <a:noFill/>
            <a:ln>
              <a:noFill/>
            </a:ln>
          </p:spPr>
        </p:pic>
      </p:grpSp>
      <p:pic>
        <p:nvPicPr>
          <p:cNvPr id="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92280" y="1716658"/>
            <a:ext cx="1656184" cy="4520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4901" y="1864745"/>
            <a:ext cx="906779" cy="4372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Object 5"/>
          <p:cNvGraphicFramePr>
            <a:graphicFrameLocks noChangeAspect="1"/>
          </p:cNvGraphicFramePr>
          <p:nvPr>
            <p:extLst>
              <p:ext uri="{D42A27DB-BD31-4B8C-83A1-F6EECF244321}">
                <p14:modId xmlns:p14="http://schemas.microsoft.com/office/powerpoint/2010/main" val="3236290669"/>
              </p:ext>
            </p:extLst>
          </p:nvPr>
        </p:nvGraphicFramePr>
        <p:xfrm>
          <a:off x="1857422" y="1840285"/>
          <a:ext cx="5034878" cy="4201641"/>
        </p:xfrm>
        <a:graphic>
          <a:graphicData uri="http://schemas.openxmlformats.org/presentationml/2006/ole">
            <mc:AlternateContent xmlns:mc="http://schemas.openxmlformats.org/markup-compatibility/2006">
              <mc:Choice xmlns:v="urn:schemas-microsoft-com:vml" Requires="v">
                <p:oleObj spid="_x0000_s2090" name="Worksheet" r:id="rId14" imgW="5410335" imgH="4514755" progId="Excel.Sheet.12">
                  <p:embed/>
                </p:oleObj>
              </mc:Choice>
              <mc:Fallback>
                <p:oleObj name="Worksheet" r:id="rId14" imgW="5410335" imgH="4514755" progId="Excel.Sheet.12">
                  <p:embed/>
                  <p:pic>
                    <p:nvPicPr>
                      <p:cNvPr id="0" name=""/>
                      <p:cNvPicPr/>
                      <p:nvPr/>
                    </p:nvPicPr>
                    <p:blipFill>
                      <a:blip r:embed="rId15"/>
                      <a:stretch>
                        <a:fillRect/>
                      </a:stretch>
                    </p:blipFill>
                    <p:spPr>
                      <a:xfrm>
                        <a:off x="1857422" y="1840285"/>
                        <a:ext cx="5034878" cy="4201641"/>
                      </a:xfrm>
                      <a:prstGeom prst="rect">
                        <a:avLst/>
                      </a:prstGeom>
                    </p:spPr>
                  </p:pic>
                </p:oleObj>
              </mc:Fallback>
            </mc:AlternateContent>
          </a:graphicData>
        </a:graphic>
      </p:graphicFrame>
    </p:spTree>
    <p:extLst>
      <p:ext uri="{BB962C8B-B14F-4D97-AF65-F5344CB8AC3E}">
        <p14:creationId xmlns:p14="http://schemas.microsoft.com/office/powerpoint/2010/main" val="3355602397"/>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Warm up exercise 3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36372" y="1706480"/>
              <a:ext cx="5144934" cy="4386905"/>
            </a:xfrm>
            <a:prstGeom prst="snip1Rect">
              <a:avLst>
                <a:gd name="adj" fmla="val 304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776" y="519037"/>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2" name="Group 21"/>
          <p:cNvGrpSpPr/>
          <p:nvPr/>
        </p:nvGrpSpPr>
        <p:grpSpPr>
          <a:xfrm>
            <a:off x="158742" y="185720"/>
            <a:ext cx="684673" cy="1624648"/>
            <a:chOff x="158742" y="185720"/>
            <a:chExt cx="684673" cy="1624648"/>
          </a:xfrm>
        </p:grpSpPr>
        <p:pic>
          <p:nvPicPr>
            <p:cNvPr id="23" name="Picture 2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4426" y="185720"/>
              <a:ext cx="448989" cy="1624648"/>
            </a:xfrm>
            <a:prstGeom prst="rect">
              <a:avLst/>
            </a:prstGeom>
            <a:noFill/>
            <a:ln>
              <a:noFill/>
            </a:ln>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8742" y="759432"/>
              <a:ext cx="460178" cy="477224"/>
            </a:xfrm>
            <a:prstGeom prst="rect">
              <a:avLst/>
            </a:prstGeom>
            <a:noFill/>
            <a:ln>
              <a:noFill/>
            </a:ln>
          </p:spPr>
        </p:pic>
      </p:grpSp>
      <p:pic>
        <p:nvPicPr>
          <p:cNvPr id="409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1510" y="1624458"/>
            <a:ext cx="7302872" cy="4684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94382" y="1624459"/>
            <a:ext cx="837956" cy="4684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6889645"/>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2"/>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Progress Checker 1</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7935" y="602364"/>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7" name="Group 36"/>
          <p:cNvGrpSpPr/>
          <p:nvPr/>
        </p:nvGrpSpPr>
        <p:grpSpPr>
          <a:xfrm>
            <a:off x="111805" y="1179428"/>
            <a:ext cx="8852683" cy="5129891"/>
            <a:chOff x="3275856" y="1289754"/>
            <a:chExt cx="5505450" cy="4803631"/>
          </a:xfrm>
        </p:grpSpPr>
        <p:pic>
          <p:nvPicPr>
            <p:cNvPr id="3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Snip Single Corner Rectangle 39"/>
            <p:cNvSpPr/>
            <p:nvPr/>
          </p:nvSpPr>
          <p:spPr>
            <a:xfrm>
              <a:off x="3636372" y="1706480"/>
              <a:ext cx="5144934" cy="4386905"/>
            </a:xfrm>
            <a:prstGeom prst="snip1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724419" y="2364617"/>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724418" y="3652575"/>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Snip Diagonal Corner Rectangle 44"/>
          <p:cNvSpPr/>
          <p:nvPr/>
        </p:nvSpPr>
        <p:spPr>
          <a:xfrm>
            <a:off x="4472464" y="30367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6" name="Snip Diagonal Corner Rectangle 45"/>
          <p:cNvSpPr/>
          <p:nvPr/>
        </p:nvSpPr>
        <p:spPr>
          <a:xfrm>
            <a:off x="4898645" y="31891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7" name="Snip Diagonal Corner Rectangle 46"/>
          <p:cNvSpPr/>
          <p:nvPr/>
        </p:nvSpPr>
        <p:spPr>
          <a:xfrm>
            <a:off x="5347324" y="33415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4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739592" y="4982551"/>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8647" y="4760315"/>
            <a:ext cx="1175841" cy="1522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 name="Group 33"/>
          <p:cNvGrpSpPr/>
          <p:nvPr/>
        </p:nvGrpSpPr>
        <p:grpSpPr>
          <a:xfrm>
            <a:off x="158742" y="67318"/>
            <a:ext cx="684673" cy="1624648"/>
            <a:chOff x="158742" y="185720"/>
            <a:chExt cx="684673" cy="1624648"/>
          </a:xfrm>
        </p:grpSpPr>
        <p:pic>
          <p:nvPicPr>
            <p:cNvPr id="52" name="Picture 5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94426" y="185720"/>
              <a:ext cx="448989" cy="1624648"/>
            </a:xfrm>
            <a:prstGeom prst="rect">
              <a:avLst/>
            </a:prstGeom>
            <a:noFill/>
            <a:ln>
              <a:noFill/>
            </a:ln>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58742" y="759432"/>
              <a:ext cx="460178" cy="477224"/>
            </a:xfrm>
            <a:prstGeom prst="rect">
              <a:avLst/>
            </a:prstGeom>
            <a:noFill/>
            <a:ln>
              <a:noFill/>
            </a:ln>
          </p:spPr>
        </p:pic>
      </p:grpSp>
      <p:pic>
        <p:nvPicPr>
          <p:cNvPr id="3074" name="Picture 2" descr="http://t0.gstatic.com/images?q=tbn:ANd9GcRqWup4N57T3oz2A_tDXpurITp9v0PlWY7u5jFEpDXdv23erGndLw:www.mathsisfun.com/images/apples-15.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4467" y="5184083"/>
            <a:ext cx="1271667" cy="109904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t0.gstatic.com/images?q=tbn:ANd9GcTxanpDYZNzlr5fLm2WFMu-7dpVRIwc0xvD3BkWwWMJQfM7h8_rxg:https://d14w9elxmqt4gn.cloudfront.net/adaptations/multiplication-chart/2013-03-29_17:38-multiplication-chart-3.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175619">
            <a:off x="2149154" y="5097902"/>
            <a:ext cx="1448731" cy="1229047"/>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900245" y="5019492"/>
            <a:ext cx="1073155" cy="1425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783762" y="1643652"/>
            <a:ext cx="6899646" cy="276999"/>
          </a:xfrm>
          <a:prstGeom prst="rect">
            <a:avLst/>
          </a:prstGeom>
          <a:noFill/>
        </p:spPr>
        <p:txBody>
          <a:bodyPr wrap="none" rtlCol="0">
            <a:spAutoFit/>
          </a:bodyPr>
          <a:lstStyle/>
          <a:p>
            <a:r>
              <a:rPr lang="en-GB" sz="1200" dirty="0" smtClean="0">
                <a:latin typeface="Impact" pitchFamily="34" charset="0"/>
              </a:rPr>
              <a:t>What do you already know about multiplying and dividing </a:t>
            </a:r>
            <a:r>
              <a:rPr lang="en-GB" sz="1200" dirty="0" smtClean="0">
                <a:latin typeface="Impact" pitchFamily="34" charset="0"/>
              </a:rPr>
              <a:t>? What did you learn during the week? Examples…</a:t>
            </a:r>
            <a:endParaRPr lang="en-GB" sz="1200" dirty="0"/>
          </a:p>
        </p:txBody>
      </p:sp>
      <p:sp>
        <p:nvSpPr>
          <p:cNvPr id="30" name="TextBox 29"/>
          <p:cNvSpPr txBox="1"/>
          <p:nvPr/>
        </p:nvSpPr>
        <p:spPr>
          <a:xfrm>
            <a:off x="732871" y="2561479"/>
            <a:ext cx="4530407" cy="1169551"/>
          </a:xfrm>
          <a:prstGeom prst="rect">
            <a:avLst/>
          </a:prstGeom>
          <a:noFill/>
        </p:spPr>
        <p:txBody>
          <a:bodyPr wrap="none" rtlCol="0">
            <a:spAutoFit/>
          </a:bodyPr>
          <a:lstStyle/>
          <a:p>
            <a:r>
              <a:rPr lang="en-GB" sz="1400" dirty="0" smtClean="0">
                <a:latin typeface="Impact" pitchFamily="34" charset="0"/>
              </a:rPr>
              <a:t> How would you rate your skills in multiplying and dividing ?</a:t>
            </a:r>
          </a:p>
          <a:p>
            <a:endParaRPr lang="en-GB" sz="1400" dirty="0">
              <a:latin typeface="Impact" pitchFamily="34" charset="0"/>
            </a:endParaRPr>
          </a:p>
          <a:p>
            <a:pPr marL="342900" indent="-342900">
              <a:buAutoNum type="arabicParenR"/>
            </a:pPr>
            <a:r>
              <a:rPr lang="en-GB" sz="1400" dirty="0" smtClean="0">
                <a:latin typeface="Impact" pitchFamily="34" charset="0"/>
              </a:rPr>
              <a:t>Excellent ability</a:t>
            </a:r>
          </a:p>
          <a:p>
            <a:pPr marL="342900" indent="-342900">
              <a:buAutoNum type="arabicParenR"/>
            </a:pPr>
            <a:r>
              <a:rPr lang="en-GB" sz="1400" dirty="0" smtClean="0">
                <a:latin typeface="Impact" pitchFamily="34" charset="0"/>
              </a:rPr>
              <a:t>Good ability, but working to improve</a:t>
            </a:r>
          </a:p>
          <a:p>
            <a:pPr marL="342900" indent="-342900">
              <a:buAutoNum type="arabicParenR"/>
            </a:pPr>
            <a:r>
              <a:rPr lang="en-GB" sz="1400" dirty="0" smtClean="0">
                <a:latin typeface="Impact" pitchFamily="34" charset="0"/>
              </a:rPr>
              <a:t>Ok, making a start but I know I have lots to still learn</a:t>
            </a:r>
            <a:endParaRPr lang="en-GB" sz="1400" dirty="0"/>
          </a:p>
        </p:txBody>
      </p:sp>
      <p:sp>
        <p:nvSpPr>
          <p:cNvPr id="31" name="TextBox 30"/>
          <p:cNvSpPr txBox="1"/>
          <p:nvPr/>
        </p:nvSpPr>
        <p:spPr>
          <a:xfrm>
            <a:off x="705214" y="3866892"/>
            <a:ext cx="6721712" cy="1169551"/>
          </a:xfrm>
          <a:prstGeom prst="rect">
            <a:avLst/>
          </a:prstGeom>
          <a:noFill/>
        </p:spPr>
        <p:txBody>
          <a:bodyPr wrap="none" rtlCol="0">
            <a:spAutoFit/>
          </a:bodyPr>
          <a:lstStyle/>
          <a:p>
            <a:r>
              <a:rPr lang="en-GB" sz="1400" dirty="0" smtClean="0">
                <a:latin typeface="Impact" pitchFamily="34" charset="0"/>
              </a:rPr>
              <a:t>The date I started studying:                                                   My aims </a:t>
            </a:r>
            <a:r>
              <a:rPr lang="en-GB" sz="1400" dirty="0" smtClean="0">
                <a:latin typeface="Impact" pitchFamily="34" charset="0"/>
              </a:rPr>
              <a:t>are…</a:t>
            </a:r>
          </a:p>
          <a:p>
            <a:endParaRPr lang="en-GB" sz="1400" dirty="0">
              <a:latin typeface="Impact" pitchFamily="34" charset="0"/>
            </a:endParaRPr>
          </a:p>
          <a:p>
            <a:r>
              <a:rPr lang="en-GB" sz="1400" dirty="0" smtClean="0">
                <a:latin typeface="Impact" pitchFamily="34" charset="0"/>
              </a:rPr>
              <a:t>A    Identify multiple adding as ‘Multiplication’ and know single digit multiplying to 10x10</a:t>
            </a:r>
          </a:p>
          <a:p>
            <a:r>
              <a:rPr lang="en-GB" sz="1400" dirty="0" smtClean="0">
                <a:latin typeface="Impact" pitchFamily="34" charset="0"/>
              </a:rPr>
              <a:t>B    Select a method to multiply larger whole numbers and use to solve problems</a:t>
            </a:r>
          </a:p>
          <a:p>
            <a:r>
              <a:rPr lang="en-GB" sz="1400" dirty="0" smtClean="0">
                <a:latin typeface="Impact" pitchFamily="34" charset="0"/>
              </a:rPr>
              <a:t>C    Relate ‘Division’ as the reverse of multiplying and </a:t>
            </a:r>
            <a:r>
              <a:rPr lang="en-GB" sz="1400" dirty="0" smtClean="0">
                <a:latin typeface="Impact" pitchFamily="34" charset="0"/>
              </a:rPr>
              <a:t>divide </a:t>
            </a:r>
            <a:r>
              <a:rPr lang="en-GB" sz="1400" dirty="0" smtClean="0">
                <a:latin typeface="Impact" pitchFamily="34" charset="0"/>
              </a:rPr>
              <a:t>back whole numbers</a:t>
            </a:r>
            <a:endParaRPr lang="en-GB" sz="1400" dirty="0"/>
          </a:p>
        </p:txBody>
      </p:sp>
      <p:sp>
        <p:nvSpPr>
          <p:cNvPr id="35" name="Snip Diagonal Corner Rectangle 34"/>
          <p:cNvSpPr/>
          <p:nvPr/>
        </p:nvSpPr>
        <p:spPr>
          <a:xfrm>
            <a:off x="2853874" y="3986613"/>
            <a:ext cx="1224135"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2" name="Picture 1"/>
          <p:cNvPicPr>
            <a:picLocks noChangeAspect="1"/>
          </p:cNvPicPr>
          <p:nvPr/>
        </p:nvPicPr>
        <p:blipFill>
          <a:blip r:embed="rId15"/>
          <a:stretch>
            <a:fillRect/>
          </a:stretch>
        </p:blipFill>
        <p:spPr>
          <a:xfrm>
            <a:off x="5055530" y="5162644"/>
            <a:ext cx="1476375" cy="971550"/>
          </a:xfrm>
          <a:prstGeom prst="rect">
            <a:avLst/>
          </a:prstGeom>
        </p:spPr>
      </p:pic>
      <p:pic>
        <p:nvPicPr>
          <p:cNvPr id="3" name="Picture 2"/>
          <p:cNvPicPr>
            <a:picLocks noChangeAspect="1"/>
          </p:cNvPicPr>
          <p:nvPr/>
        </p:nvPicPr>
        <p:blipFill>
          <a:blip r:embed="rId16"/>
          <a:stretch>
            <a:fillRect/>
          </a:stretch>
        </p:blipFill>
        <p:spPr>
          <a:xfrm>
            <a:off x="6566283" y="5243116"/>
            <a:ext cx="1254646" cy="856432"/>
          </a:xfrm>
          <a:prstGeom prst="rect">
            <a:avLst/>
          </a:prstGeom>
        </p:spPr>
      </p:pic>
    </p:spTree>
    <p:extLst>
      <p:ext uri="{BB962C8B-B14F-4D97-AF65-F5344CB8AC3E}">
        <p14:creationId xmlns:p14="http://schemas.microsoft.com/office/powerpoint/2010/main" val="4195861720"/>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Introductory Video and Discussion</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26561" y="1706480"/>
              <a:ext cx="5144934" cy="4386905"/>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p:cNvSpPr/>
          <p:nvPr/>
        </p:nvSpPr>
        <p:spPr>
          <a:xfrm>
            <a:off x="7003898" y="1765873"/>
            <a:ext cx="878702"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KHTU.</a:t>
            </a:r>
            <a:endParaRPr lang="en-US"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8" name="Picture 27" descr="http://www.facilitiesnet.com/graphics/products/-bom08/494.jpg"/>
          <p:cNvPicPr/>
          <p:nvPr/>
        </p:nvPicPr>
        <p:blipFill>
          <a:blip r:embed="rId7" cstate="print">
            <a:extLst>
              <a:ext uri="{BEBA8EAE-BF5A-486C-A8C5-ECC9F3942E4B}">
                <a14:imgProps xmlns:a14="http://schemas.microsoft.com/office/drawing/2010/main">
                  <a14:imgLayer r:embed="rId8">
                    <a14:imgEffect>
                      <a14:artisticPlasticWrap/>
                    </a14:imgEffect>
                    <a14:imgEffect>
                      <a14:colorTemperature colorTemp="4375"/>
                    </a14:imgEffect>
                    <a14:imgEffect>
                      <a14:saturation sat="0"/>
                    </a14:imgEffect>
                    <a14:imgEffect>
                      <a14:brightnessContrast bright="47000" contrast="14000"/>
                    </a14:imgEffect>
                  </a14:imgLayer>
                </a14:imgProps>
              </a:ext>
              <a:ext uri="{28A0092B-C50C-407E-A947-70E740481C1C}">
                <a14:useLocalDpi xmlns:a14="http://schemas.microsoft.com/office/drawing/2010/main" val="0"/>
              </a:ext>
            </a:extLst>
          </a:blip>
          <a:srcRect/>
          <a:stretch>
            <a:fillRect/>
          </a:stretch>
        </p:blipFill>
        <p:spPr bwMode="auto">
          <a:xfrm rot="5400000">
            <a:off x="2361042" y="353948"/>
            <a:ext cx="4392487" cy="7374241"/>
          </a:xfrm>
          <a:prstGeom prst="rect">
            <a:avLst/>
          </a:prstGeom>
          <a:noFill/>
          <a:ln>
            <a:noFill/>
          </a:ln>
        </p:spPr>
      </p:pic>
      <p:pic>
        <p:nvPicPr>
          <p:cNvPr id="32" name="Picture 31"/>
          <p:cNvPicPr/>
          <p:nvPr/>
        </p:nvPicPr>
        <p:blipFill>
          <a:blip r:embed="rId9">
            <a:extLst>
              <a:ext uri="{28A0092B-C50C-407E-A947-70E740481C1C}">
                <a14:useLocalDpi xmlns:a14="http://schemas.microsoft.com/office/drawing/2010/main" val="0"/>
              </a:ext>
            </a:extLst>
          </a:blip>
          <a:srcRect/>
          <a:stretch>
            <a:fillRect/>
          </a:stretch>
        </p:blipFill>
        <p:spPr bwMode="auto">
          <a:xfrm>
            <a:off x="697228" y="1696702"/>
            <a:ext cx="8051236" cy="2889168"/>
          </a:xfrm>
          <a:prstGeom prst="rect">
            <a:avLst/>
          </a:prstGeom>
          <a:noFill/>
          <a:ln>
            <a:noFill/>
          </a:ln>
        </p:spPr>
      </p:pic>
      <p:pic>
        <p:nvPicPr>
          <p:cNvPr id="33" name="Picture 32" descr="http://t0.gstatic.com/images?q=tbn:ANd9GcRulifBJQFeHf9uTB9zOgT7aVi0mWpqcuJvW4geQ0ysGX1leqaS">
            <a:hlinkClick r:id="rId10"/>
          </p:cNvPr>
          <p:cNvPicPr/>
          <p:nvPr/>
        </p:nvPicPr>
        <p:blipFill>
          <a:blip r:embed="rId11">
            <a:extLst>
              <a:ext uri="{28A0092B-C50C-407E-A947-70E740481C1C}">
                <a14:useLocalDpi xmlns:a14="http://schemas.microsoft.com/office/drawing/2010/main" val="0"/>
              </a:ext>
            </a:extLst>
          </a:blip>
          <a:srcRect/>
          <a:stretch>
            <a:fillRect/>
          </a:stretch>
        </p:blipFill>
        <p:spPr bwMode="auto">
          <a:xfrm>
            <a:off x="830601" y="4598188"/>
            <a:ext cx="2924175" cy="1637030"/>
          </a:xfrm>
          <a:prstGeom prst="rect">
            <a:avLst/>
          </a:prstGeom>
          <a:noFill/>
          <a:ln>
            <a:noFill/>
          </a:ln>
        </p:spPr>
      </p:pic>
      <p:pic>
        <p:nvPicPr>
          <p:cNvPr id="35" name="Picture 34" descr="http://t0.gstatic.com/images?q=tbn:ANd9GcRls8nqN4T9mJrWtk3f8Z5wY4u2k5YpcusPz67NYs2OMCTM_Yrd"/>
          <p:cNvPicPr/>
          <p:nvPr/>
        </p:nvPicPr>
        <p:blipFill>
          <a:blip r:embed="rId12">
            <a:extLst>
              <a:ext uri="{BEBA8EAE-BF5A-486C-A8C5-ECC9F3942E4B}">
                <a14:imgProps xmlns:a14="http://schemas.microsoft.com/office/drawing/2010/main">
                  <a14:imgLayer r:embed="rId13">
                    <a14:imgEffect>
                      <a14:artisticFilmGrain/>
                    </a14:imgEffect>
                    <a14:imgEffect>
                      <a14:brightnessContrast bright="54000"/>
                    </a14:imgEffect>
                  </a14:imgLayer>
                </a14:imgProps>
              </a:ext>
              <a:ext uri="{28A0092B-C50C-407E-A947-70E740481C1C}">
                <a14:useLocalDpi xmlns:a14="http://schemas.microsoft.com/office/drawing/2010/main" val="0"/>
              </a:ext>
            </a:extLst>
          </a:blip>
          <a:srcRect/>
          <a:stretch>
            <a:fillRect/>
          </a:stretch>
        </p:blipFill>
        <p:spPr bwMode="auto">
          <a:xfrm>
            <a:off x="870165" y="1844825"/>
            <a:ext cx="7662276" cy="2548388"/>
          </a:xfrm>
          <a:prstGeom prst="rect">
            <a:avLst/>
          </a:prstGeom>
          <a:noFill/>
          <a:ln>
            <a:noFill/>
          </a:ln>
        </p:spPr>
      </p:pic>
      <p:sp>
        <p:nvSpPr>
          <p:cNvPr id="4" name="Rectangle 3"/>
          <p:cNvSpPr/>
          <p:nvPr/>
        </p:nvSpPr>
        <p:spPr>
          <a:xfrm>
            <a:off x="959137" y="1943021"/>
            <a:ext cx="7573304" cy="2308324"/>
          </a:xfrm>
          <a:prstGeom prst="rect">
            <a:avLst/>
          </a:prstGeom>
        </p:spPr>
        <p:txBody>
          <a:bodyPr wrap="square">
            <a:spAutoFit/>
          </a:bodyPr>
          <a:lstStyle/>
          <a:p>
            <a:r>
              <a:rPr lang="en-GB" dirty="0" smtClean="0">
                <a:latin typeface="Impact" pitchFamily="34" charset="0"/>
              </a:rPr>
              <a:t>Does multiplying always make a number bigger ?</a:t>
            </a:r>
          </a:p>
          <a:p>
            <a:r>
              <a:rPr lang="en-GB" dirty="0" smtClean="0">
                <a:latin typeface="Impact" pitchFamily="34" charset="0"/>
              </a:rPr>
              <a:t>	Can you divide up every number, fractions, decimals, </a:t>
            </a:r>
            <a:r>
              <a:rPr lang="en-GB" dirty="0" err="1" smtClean="0">
                <a:latin typeface="Impact" pitchFamily="34" charset="0"/>
              </a:rPr>
              <a:t>neg</a:t>
            </a:r>
            <a:r>
              <a:rPr lang="en-GB" dirty="0" smtClean="0">
                <a:latin typeface="Impact" pitchFamily="34" charset="0"/>
              </a:rPr>
              <a:t> etc..?</a:t>
            </a:r>
          </a:p>
          <a:p>
            <a:endParaRPr lang="en-GB" dirty="0" smtClean="0">
              <a:latin typeface="Impact" pitchFamily="34" charset="0"/>
            </a:endParaRPr>
          </a:p>
          <a:p>
            <a:r>
              <a:rPr lang="en-GB" dirty="0" smtClean="0">
                <a:latin typeface="Impact" pitchFamily="34" charset="0"/>
              </a:rPr>
              <a:t>Do we need </a:t>
            </a:r>
            <a:r>
              <a:rPr lang="en-GB" smtClean="0">
                <a:latin typeface="Impact" pitchFamily="34" charset="0"/>
              </a:rPr>
              <a:t>to learn </a:t>
            </a:r>
            <a:r>
              <a:rPr lang="en-GB" dirty="0" smtClean="0">
                <a:latin typeface="Impact" pitchFamily="34" charset="0"/>
              </a:rPr>
              <a:t>our times tables to ten or 12 now..?</a:t>
            </a:r>
          </a:p>
          <a:p>
            <a:r>
              <a:rPr lang="en-GB" dirty="0" smtClean="0">
                <a:latin typeface="Impact" pitchFamily="34" charset="0"/>
              </a:rPr>
              <a:t>	Is it still necessary to learn our times tables if we have calculators ?</a:t>
            </a:r>
          </a:p>
          <a:p>
            <a:endParaRPr lang="en-GB" dirty="0">
              <a:latin typeface="Impact" pitchFamily="34" charset="0"/>
            </a:endParaRPr>
          </a:p>
          <a:p>
            <a:r>
              <a:rPr lang="en-GB" dirty="0" smtClean="0">
                <a:latin typeface="Impact" pitchFamily="34" charset="0"/>
              </a:rPr>
              <a:t>What is the best method for multiplying (or dividing) ?</a:t>
            </a:r>
          </a:p>
          <a:p>
            <a:r>
              <a:rPr lang="en-GB" dirty="0" smtClean="0">
                <a:latin typeface="Impact" pitchFamily="34" charset="0"/>
              </a:rPr>
              <a:t>	Is the order in which we multiply then divide important ?</a:t>
            </a:r>
            <a:endParaRPr lang="en-GB" dirty="0">
              <a:latin typeface="Impact" pitchFamily="34" charset="0"/>
            </a:endParaRPr>
          </a:p>
        </p:txBody>
      </p:sp>
      <p:sp>
        <p:nvSpPr>
          <p:cNvPr id="10" name="Rectangle 9"/>
          <p:cNvSpPr/>
          <p:nvPr/>
        </p:nvSpPr>
        <p:spPr>
          <a:xfrm>
            <a:off x="4148638" y="4639429"/>
            <a:ext cx="3871060" cy="27699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Watch the introductory video and then discuss the above </a:t>
            </a:r>
            <a:endParaRPr lang="en-US" sz="1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6" name="Snip Diagonal Corner Rectangle 35"/>
          <p:cNvSpPr/>
          <p:nvPr/>
        </p:nvSpPr>
        <p:spPr>
          <a:xfrm>
            <a:off x="3419872" y="4916428"/>
            <a:ext cx="5328592" cy="1176868"/>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7" name="Rectangle 36"/>
          <p:cNvSpPr/>
          <p:nvPr/>
        </p:nvSpPr>
        <p:spPr>
          <a:xfrm>
            <a:off x="3954166" y="4945434"/>
            <a:ext cx="2164322" cy="276999"/>
          </a:xfrm>
          <a:prstGeom prst="rect">
            <a:avLst/>
          </a:prstGeom>
        </p:spPr>
        <p:txBody>
          <a:bodyPr wrap="square">
            <a:spAutoFit/>
          </a:bodyPr>
          <a:lstStyle/>
          <a:p>
            <a:r>
              <a:rPr lang="en-GB" sz="1200" dirty="0" smtClean="0">
                <a:latin typeface="Impact" pitchFamily="34" charset="0"/>
              </a:rPr>
              <a:t>Your thoughts..</a:t>
            </a:r>
            <a:endParaRPr lang="en-GB" sz="1200" dirty="0">
              <a:latin typeface="Impact" pitchFamily="34" charset="0"/>
            </a:endParaRPr>
          </a:p>
        </p:txBody>
      </p:sp>
      <p:pic>
        <p:nvPicPr>
          <p:cNvPr id="23" name="Picture 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45069" y="656987"/>
            <a:ext cx="503651" cy="423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158742" y="185720"/>
            <a:ext cx="684673" cy="1624648"/>
            <a:chOff x="158742" y="185720"/>
            <a:chExt cx="684673" cy="1624648"/>
          </a:xfrm>
        </p:grpSpPr>
        <p:pic>
          <p:nvPicPr>
            <p:cNvPr id="29" name="Picture 28"/>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94426" y="185720"/>
              <a:ext cx="448989" cy="1624648"/>
            </a:xfrm>
            <a:prstGeom prst="rect">
              <a:avLst/>
            </a:prstGeom>
            <a:noFill/>
            <a:ln>
              <a:noFill/>
            </a:ln>
          </p:spPr>
        </p:pic>
        <p:pic>
          <p:nvPicPr>
            <p:cNvPr id="30" name="Picture 29"/>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58742" y="759432"/>
              <a:ext cx="460178" cy="477224"/>
            </a:xfrm>
            <a:prstGeom prst="rect">
              <a:avLst/>
            </a:prstGeom>
            <a:noFill/>
            <a:ln>
              <a:noFill/>
            </a:ln>
          </p:spPr>
        </p:pic>
      </p:grpSp>
    </p:spTree>
    <p:extLst>
      <p:ext uri="{BB962C8B-B14F-4D97-AF65-F5344CB8AC3E}">
        <p14:creationId xmlns:p14="http://schemas.microsoft.com/office/powerpoint/2010/main" val="2833854517"/>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1062</TotalTime>
  <Words>1257</Words>
  <Application>Microsoft Office PowerPoint</Application>
  <PresentationFormat>On-screen Show (4:3)</PresentationFormat>
  <Paragraphs>305</Paragraphs>
  <Slides>28</Slides>
  <Notes>2</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8" baseType="lpstr">
      <vt:lpstr>Arial Unicode MS</vt:lpstr>
      <vt:lpstr>Arial</vt:lpstr>
      <vt:lpstr>Calibri</vt:lpstr>
      <vt:lpstr>Cambria Math</vt:lpstr>
      <vt:lpstr>Candara</vt:lpstr>
      <vt:lpstr>Impact</vt:lpstr>
      <vt:lpstr>Line Printer (PC)</vt:lpstr>
      <vt:lpstr>Times New Roman</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Guest</dc:creator>
  <cp:lastModifiedBy>Malcolm Cooke</cp:lastModifiedBy>
  <cp:revision>140</cp:revision>
  <dcterms:created xsi:type="dcterms:W3CDTF">2013-05-06T08:56:40Z</dcterms:created>
  <dcterms:modified xsi:type="dcterms:W3CDTF">2015-04-10T10:05:23Z</dcterms:modified>
</cp:coreProperties>
</file>