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97" r:id="rId6"/>
    <p:sldId id="298" r:id="rId7"/>
    <p:sldId id="292" r:id="rId8"/>
    <p:sldId id="299" r:id="rId9"/>
    <p:sldId id="300" r:id="rId10"/>
    <p:sldId id="295" r:id="rId11"/>
    <p:sldId id="257" r:id="rId12"/>
    <p:sldId id="294" r:id="rId13"/>
    <p:sldId id="301" r:id="rId14"/>
    <p:sldId id="287" r:id="rId15"/>
    <p:sldId id="296" r:id="rId16"/>
    <p:sldId id="291" r:id="rId17"/>
    <p:sldId id="283" r:id="rId18"/>
    <p:sldId id="269" r:id="rId19"/>
    <p:sldId id="284" r:id="rId20"/>
    <p:sldId id="271" r:id="rId21"/>
    <p:sldId id="268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D49"/>
    <a:srgbClr val="8BF52B"/>
    <a:srgbClr val="FC3EEA"/>
    <a:srgbClr val="00D6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3" autoAdjust="0"/>
    <p:restoredTop sz="94660"/>
  </p:normalViewPr>
  <p:slideViewPr>
    <p:cSldViewPr snapToGrid="0">
      <p:cViewPr>
        <p:scale>
          <a:sx n="63" d="100"/>
          <a:sy n="63" d="100"/>
        </p:scale>
        <p:origin x="68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4393-8278-460D-86F8-8C671815E165}" type="datetimeFigureOut">
              <a:rPr lang="en-GB" smtClean="0"/>
              <a:t>11/11/2020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5EB36-BDBE-4EC4-8CC6-BD162EF01E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09623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4393-8278-460D-86F8-8C671815E165}" type="datetimeFigureOut">
              <a:rPr lang="en-GB" smtClean="0"/>
              <a:t>11/11/2020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5EB36-BDBE-4EC4-8CC6-BD162EF01E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817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4393-8278-460D-86F8-8C671815E165}" type="datetimeFigureOut">
              <a:rPr lang="en-GB" smtClean="0"/>
              <a:t>11/11/2020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5EB36-BDBE-4EC4-8CC6-BD162EF01E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0097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4393-8278-460D-86F8-8C671815E165}" type="datetimeFigureOut">
              <a:rPr lang="en-GB" smtClean="0"/>
              <a:t>11/11/2020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5EB36-BDBE-4EC4-8CC6-BD162EF01E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7591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4393-8278-460D-86F8-8C671815E165}" type="datetimeFigureOut">
              <a:rPr lang="en-GB" smtClean="0"/>
              <a:t>11/11/2020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5EB36-BDBE-4EC4-8CC6-BD162EF01E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5996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4393-8278-460D-86F8-8C671815E165}" type="datetimeFigureOut">
              <a:rPr lang="en-GB" smtClean="0"/>
              <a:t>11/11/2020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5EB36-BDBE-4EC4-8CC6-BD162EF01E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5987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4393-8278-460D-86F8-8C671815E165}" type="datetimeFigureOut">
              <a:rPr lang="en-GB" smtClean="0"/>
              <a:t>11/11/2020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5EB36-BDBE-4EC4-8CC6-BD162EF01E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6285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4393-8278-460D-86F8-8C671815E165}" type="datetimeFigureOut">
              <a:rPr lang="en-GB" smtClean="0"/>
              <a:t>11/11/2020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5EB36-BDBE-4EC4-8CC6-BD162EF01E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43963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4393-8278-460D-86F8-8C671815E165}" type="datetimeFigureOut">
              <a:rPr lang="en-GB" smtClean="0"/>
              <a:t>11/11/2020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5EB36-BDBE-4EC4-8CC6-BD162EF01E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7701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4393-8278-460D-86F8-8C671815E165}" type="datetimeFigureOut">
              <a:rPr lang="en-GB" smtClean="0"/>
              <a:t>11/11/2020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5EB36-BDBE-4EC4-8CC6-BD162EF01E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60833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4393-8278-460D-86F8-8C671815E165}" type="datetimeFigureOut">
              <a:rPr lang="en-GB" smtClean="0"/>
              <a:t>11/11/2020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5EB36-BDBE-4EC4-8CC6-BD162EF01E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1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0D4393-8278-460D-86F8-8C671815E165}" type="datetimeFigureOut">
              <a:rPr lang="en-GB" smtClean="0"/>
              <a:t>11/11/2020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65EB36-BDBE-4EC4-8CC6-BD162EF01E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0215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11567" y="0"/>
            <a:ext cx="3169920" cy="672181"/>
          </a:xfrm>
        </p:spPr>
        <p:txBody>
          <a:bodyPr>
            <a:normAutofit fontScale="90000"/>
          </a:bodyPr>
          <a:lstStyle/>
          <a:p>
            <a:r>
              <a:rPr lang="en-GB" sz="5400" u="sng" dirty="0">
                <a:latin typeface="+mn-lt"/>
              </a:rPr>
              <a:t>Percentage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9116" y="670335"/>
            <a:ext cx="10754821" cy="1543104"/>
          </a:xfrm>
        </p:spPr>
        <p:txBody>
          <a:bodyPr>
            <a:normAutofit/>
          </a:bodyPr>
          <a:lstStyle/>
          <a:p>
            <a:pPr algn="l"/>
            <a:r>
              <a:rPr lang="en-US" sz="2800" dirty="0"/>
              <a:t>Read, write, order and compare percentages in whole numbers</a:t>
            </a:r>
          </a:p>
          <a:p>
            <a:pPr algn="l"/>
            <a:r>
              <a:rPr lang="en-US" sz="2800" dirty="0"/>
              <a:t>Calculate percentages of quantities, including simple percentage increases and decreases by 5% and multiples thereof</a:t>
            </a:r>
          </a:p>
          <a:p>
            <a:pPr algn="l"/>
            <a:endParaRPr lang="en-GB" sz="2800" dirty="0"/>
          </a:p>
        </p:txBody>
      </p:sp>
      <p:sp>
        <p:nvSpPr>
          <p:cNvPr id="4" name="Rectangle 3"/>
          <p:cNvSpPr/>
          <p:nvPr/>
        </p:nvSpPr>
        <p:spPr>
          <a:xfrm>
            <a:off x="289591" y="602619"/>
            <a:ext cx="11013872" cy="142973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190270" y="3117481"/>
            <a:ext cx="11625810" cy="3649079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154741" y="2540134"/>
            <a:ext cx="1262158" cy="584775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GB" sz="3200" dirty="0"/>
              <a:t>Recap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06416" y="6241766"/>
            <a:ext cx="369172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/>
          <a:srcRect l="28384" t="11878" r="22681" b="34708"/>
          <a:stretch/>
        </p:blipFill>
        <p:spPr>
          <a:xfrm>
            <a:off x="7381487" y="3208431"/>
            <a:ext cx="4124960" cy="295092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48499" y="3117481"/>
            <a:ext cx="36917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Tim buys this bag of popping corn.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89591" y="5332960"/>
            <a:ext cx="982976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Tim knows he can make 1 serving of popcorn from 50g of popping corn.</a:t>
            </a:r>
          </a:p>
          <a:p>
            <a:r>
              <a:rPr lang="en-GB" dirty="0"/>
              <a:t>He thinks he can make 75 servings of popcorn from the 3 kg bag.</a:t>
            </a:r>
          </a:p>
          <a:p>
            <a:endParaRPr lang="en-GB" dirty="0"/>
          </a:p>
          <a:p>
            <a:r>
              <a:rPr lang="en-GB" dirty="0"/>
              <a:t>Is Tim correct?</a:t>
            </a:r>
          </a:p>
          <a:p>
            <a:r>
              <a:rPr lang="en-GB" dirty="0"/>
              <a:t>Show why you think this?</a:t>
            </a:r>
          </a:p>
        </p:txBody>
      </p:sp>
    </p:spTree>
    <p:extLst>
      <p:ext uri="{BB962C8B-B14F-4D97-AF65-F5344CB8AC3E}">
        <p14:creationId xmlns:p14="http://schemas.microsoft.com/office/powerpoint/2010/main" val="39086335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791460" y="202565"/>
            <a:ext cx="6609080" cy="1325563"/>
          </a:xfrm>
        </p:spPr>
        <p:txBody>
          <a:bodyPr/>
          <a:lstStyle/>
          <a:p>
            <a:r>
              <a:rPr lang="en-GB" dirty="0"/>
              <a:t>Calculating instalments</a:t>
            </a:r>
          </a:p>
        </p:txBody>
      </p:sp>
      <p:sp>
        <p:nvSpPr>
          <p:cNvPr id="6" name="Rectangle 5"/>
          <p:cNvSpPr/>
          <p:nvPr/>
        </p:nvSpPr>
        <p:spPr>
          <a:xfrm>
            <a:off x="1345915" y="1690688"/>
            <a:ext cx="10007885" cy="3004602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551398" y="1990011"/>
            <a:ext cx="9802402" cy="2338149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The cash price of a bike is £220. The credit agreement price is £300.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If the deposit is 10% followed by ten equal monthly instalments, find the amount you pay each month.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831242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35709" y="754379"/>
            <a:ext cx="10619972" cy="5868093"/>
          </a:xfrm>
          <a:prstGeom prst="rect">
            <a:avLst/>
          </a:prstGeom>
          <a:noFill/>
          <a:ln>
            <a:solidFill>
              <a:srgbClr val="00D6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812800" y="480291"/>
            <a:ext cx="10113817" cy="6003636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860441" y="44017"/>
            <a:ext cx="10515600" cy="835602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002060"/>
                </a:solidFill>
              </a:rPr>
              <a:t>Exam questions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592267" y="6283918"/>
            <a:ext cx="25590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/>
              <a:t>FSM01/01    Feb 2016.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3713"/>
          <a:stretch/>
        </p:blipFill>
        <p:spPr>
          <a:xfrm>
            <a:off x="1417723" y="955040"/>
            <a:ext cx="9086850" cy="5202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75377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60441" y="712239"/>
            <a:ext cx="10240696" cy="5736688"/>
          </a:xfrm>
          <a:prstGeom prst="rect">
            <a:avLst/>
          </a:prstGeom>
          <a:noFill/>
          <a:ln>
            <a:solidFill>
              <a:srgbClr val="00D6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1114349" y="637309"/>
            <a:ext cx="9126124" cy="5495636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/>
          <p:cNvSpPr txBox="1"/>
          <p:nvPr/>
        </p:nvSpPr>
        <p:spPr>
          <a:xfrm>
            <a:off x="8959757" y="6132945"/>
            <a:ext cx="236097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/>
              <a:t>FSM01/01    May. 2016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722989" y="80009"/>
            <a:ext cx="10515600" cy="632229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002060"/>
                </a:solidFill>
              </a:rPr>
              <a:t>Exam questions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4348" y="1469072"/>
            <a:ext cx="10116657" cy="2513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98394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60441" y="712239"/>
            <a:ext cx="10240696" cy="5736688"/>
          </a:xfrm>
          <a:prstGeom prst="rect">
            <a:avLst/>
          </a:prstGeom>
          <a:noFill/>
          <a:ln>
            <a:solidFill>
              <a:srgbClr val="00D6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1114349" y="637309"/>
            <a:ext cx="9126124" cy="5495636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/>
          <p:cNvSpPr txBox="1"/>
          <p:nvPr/>
        </p:nvSpPr>
        <p:spPr>
          <a:xfrm>
            <a:off x="8734824" y="6158630"/>
            <a:ext cx="26292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/>
              <a:t>FSM01/01    June. 2016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722989" y="80009"/>
            <a:ext cx="10515600" cy="632229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002060"/>
                </a:solidFill>
              </a:rPr>
              <a:t>Exam questions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04925" y="985837"/>
            <a:ext cx="9582150" cy="4886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62713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02978" y="348654"/>
            <a:ext cx="10515600" cy="835602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002060"/>
                </a:solidFill>
              </a:rPr>
              <a:t>Exam questions</a:t>
            </a:r>
          </a:p>
        </p:txBody>
      </p:sp>
      <p:sp>
        <p:nvSpPr>
          <p:cNvPr id="8" name="Rectangle 7"/>
          <p:cNvSpPr/>
          <p:nvPr/>
        </p:nvSpPr>
        <p:spPr>
          <a:xfrm>
            <a:off x="860441" y="1335908"/>
            <a:ext cx="10240696" cy="5204229"/>
          </a:xfrm>
          <a:prstGeom prst="rect">
            <a:avLst/>
          </a:prstGeom>
          <a:noFill/>
          <a:ln>
            <a:solidFill>
              <a:srgbClr val="00D6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/>
          <p:cNvSpPr txBox="1"/>
          <p:nvPr/>
        </p:nvSpPr>
        <p:spPr>
          <a:xfrm>
            <a:off x="7823200" y="6057900"/>
            <a:ext cx="31747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/>
              <a:t>FSM01/01    </a:t>
            </a:r>
            <a:r>
              <a:rPr lang="en-GB" dirty="0"/>
              <a:t>Nov. 2016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4462" y="2228850"/>
            <a:ext cx="9363075" cy="2400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23192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60441" y="1335909"/>
            <a:ext cx="10240696" cy="5113018"/>
          </a:xfrm>
          <a:prstGeom prst="rect">
            <a:avLst/>
          </a:prstGeom>
          <a:noFill/>
          <a:ln>
            <a:solidFill>
              <a:srgbClr val="00D6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/>
          <p:cNvSpPr txBox="1"/>
          <p:nvPr/>
        </p:nvSpPr>
        <p:spPr>
          <a:xfrm>
            <a:off x="8206739" y="6004288"/>
            <a:ext cx="26292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/>
              <a:t>FSM01/01    March. 2016</a:t>
            </a: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722989" y="400049"/>
            <a:ext cx="10515600" cy="63222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>
                <a:solidFill>
                  <a:srgbClr val="002060"/>
                </a:solidFill>
              </a:rPr>
              <a:t>Exam questions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2087" y="1847850"/>
            <a:ext cx="9267825" cy="3162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38993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60441" y="712239"/>
            <a:ext cx="10240696" cy="5736688"/>
          </a:xfrm>
          <a:prstGeom prst="rect">
            <a:avLst/>
          </a:prstGeom>
          <a:noFill/>
          <a:ln>
            <a:solidFill>
              <a:srgbClr val="00D6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1114349" y="637309"/>
            <a:ext cx="9126124" cy="5495636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/>
          <p:cNvSpPr txBox="1"/>
          <p:nvPr/>
        </p:nvSpPr>
        <p:spPr>
          <a:xfrm>
            <a:off x="8734825" y="6158630"/>
            <a:ext cx="20331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/>
              <a:t>FSM01/01    Oct. 2016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722989" y="80009"/>
            <a:ext cx="10515600" cy="632229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002060"/>
                </a:solidFill>
              </a:rPr>
              <a:t>Exam questions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6897" y="1269538"/>
            <a:ext cx="10005672" cy="2540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02668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02978" y="348654"/>
            <a:ext cx="10515600" cy="835602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002060"/>
                </a:solidFill>
              </a:rPr>
              <a:t>Exam questions</a:t>
            </a:r>
          </a:p>
        </p:txBody>
      </p:sp>
      <p:sp>
        <p:nvSpPr>
          <p:cNvPr id="8" name="Rectangle 7"/>
          <p:cNvSpPr/>
          <p:nvPr/>
        </p:nvSpPr>
        <p:spPr>
          <a:xfrm>
            <a:off x="1071153" y="1036320"/>
            <a:ext cx="10234155" cy="5653237"/>
          </a:xfrm>
          <a:prstGeom prst="rect">
            <a:avLst/>
          </a:prstGeom>
          <a:noFill/>
          <a:ln>
            <a:solidFill>
              <a:srgbClr val="00D6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/>
          <p:cNvSpPr txBox="1"/>
          <p:nvPr/>
        </p:nvSpPr>
        <p:spPr>
          <a:xfrm>
            <a:off x="8826305" y="6304726"/>
            <a:ext cx="224936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/>
              <a:t>FSM02/01    May. 2018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6812" y="1157287"/>
            <a:ext cx="9858375" cy="4543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2468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2863298" y="0"/>
            <a:ext cx="5447582" cy="264160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002060"/>
                </a:solidFill>
              </a:rPr>
              <a:t>Exam questions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712005" y="6051259"/>
            <a:ext cx="22674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/>
              <a:t>FSM02/01    Feb.,  2018</a:t>
            </a:r>
          </a:p>
        </p:txBody>
      </p:sp>
      <p:sp>
        <p:nvSpPr>
          <p:cNvPr id="5" name="Rectangle 4"/>
          <p:cNvSpPr/>
          <p:nvPr/>
        </p:nvSpPr>
        <p:spPr>
          <a:xfrm>
            <a:off x="436880" y="416560"/>
            <a:ext cx="11369040" cy="636949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"/>
          <a:srcRect l="2776" t="2924" r="3262" b="3314"/>
          <a:stretch/>
        </p:blipFill>
        <p:spPr>
          <a:xfrm>
            <a:off x="975360" y="509156"/>
            <a:ext cx="9286239" cy="59095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9854784" y="4624935"/>
            <a:ext cx="224936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/>
              <a:t>FSM02/01    Feb. 2016</a:t>
            </a:r>
          </a:p>
        </p:txBody>
      </p:sp>
    </p:spTree>
    <p:extLst>
      <p:ext uri="{BB962C8B-B14F-4D97-AF65-F5344CB8AC3E}">
        <p14:creationId xmlns:p14="http://schemas.microsoft.com/office/powerpoint/2010/main" val="42402380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810384" y="662622"/>
            <a:ext cx="9883776" cy="6012498"/>
          </a:xfrm>
          <a:prstGeom prst="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10384" y="662622"/>
            <a:ext cx="9259528" cy="5969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64165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432560" y="640080"/>
            <a:ext cx="8229600" cy="62992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800" dirty="0"/>
              <a:t>What method could you use to solve  these questions </a:t>
            </a:r>
          </a:p>
        </p:txBody>
      </p:sp>
      <p:sp>
        <p:nvSpPr>
          <p:cNvPr id="6" name="Rectangle 5"/>
          <p:cNvSpPr/>
          <p:nvPr/>
        </p:nvSpPr>
        <p:spPr>
          <a:xfrm>
            <a:off x="1312487" y="1814946"/>
            <a:ext cx="8207433" cy="3986414"/>
          </a:xfrm>
          <a:prstGeom prst="rect">
            <a:avLst/>
          </a:prstGeom>
          <a:noFill/>
          <a:ln w="28575">
            <a:solidFill>
              <a:srgbClr val="00D6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1432560" y="2011680"/>
            <a:ext cx="524256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Calculate </a:t>
            </a:r>
          </a:p>
          <a:p>
            <a:endParaRPr lang="en-GB" sz="2800" dirty="0"/>
          </a:p>
          <a:p>
            <a:endParaRPr lang="en-GB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/>
              <a:t>46% of £360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/>
              <a:t>12% of £ 874</a:t>
            </a:r>
          </a:p>
        </p:txBody>
      </p:sp>
    </p:spTree>
    <p:extLst>
      <p:ext uri="{BB962C8B-B14F-4D97-AF65-F5344CB8AC3E}">
        <p14:creationId xmlns:p14="http://schemas.microsoft.com/office/powerpoint/2010/main" val="465749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43280" y="1333182"/>
            <a:ext cx="4795520" cy="3157538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8" name="Rectangle 27"/>
          <p:cNvSpPr/>
          <p:nvPr/>
        </p:nvSpPr>
        <p:spPr>
          <a:xfrm>
            <a:off x="6250304" y="1333182"/>
            <a:ext cx="5370830" cy="3238133"/>
          </a:xfrm>
          <a:prstGeom prst="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extBox 1"/>
          <p:cNvSpPr txBox="1"/>
          <p:nvPr/>
        </p:nvSpPr>
        <p:spPr>
          <a:xfrm>
            <a:off x="944880" y="1382177"/>
            <a:ext cx="434848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Calculate </a:t>
            </a:r>
          </a:p>
          <a:p>
            <a:endParaRPr lang="en-GB" sz="2800" dirty="0"/>
          </a:p>
          <a:p>
            <a:pPr marL="342900" indent="-342900">
              <a:buAutoNum type="alphaLcParenR"/>
            </a:pPr>
            <a:r>
              <a:rPr lang="en-GB" sz="2800" dirty="0"/>
              <a:t>21%  of £340</a:t>
            </a:r>
          </a:p>
          <a:p>
            <a:pPr marL="342900" indent="-342900">
              <a:buAutoNum type="alphaLcParenR"/>
            </a:pPr>
            <a:endParaRPr lang="en-GB" sz="2800" dirty="0"/>
          </a:p>
          <a:p>
            <a:pPr marL="342900" indent="-342900">
              <a:buAutoNum type="alphaLcParenR"/>
            </a:pPr>
            <a:r>
              <a:rPr lang="en-GB" sz="2800" dirty="0"/>
              <a:t>64% of £1080</a:t>
            </a:r>
          </a:p>
          <a:p>
            <a:pPr marL="342900" indent="-342900">
              <a:buAutoNum type="alphaLcParenR"/>
            </a:pPr>
            <a:endParaRPr lang="en-GB" sz="2800" dirty="0"/>
          </a:p>
          <a:p>
            <a:pPr marL="342900" indent="-342900">
              <a:buAutoNum type="alphaLcParenR"/>
            </a:pPr>
            <a:r>
              <a:rPr lang="en-GB" sz="2800" dirty="0"/>
              <a:t>36% of £800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349999" y="1397976"/>
            <a:ext cx="517144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  Calculate </a:t>
            </a:r>
          </a:p>
          <a:p>
            <a:endParaRPr lang="en-GB" sz="2800" dirty="0"/>
          </a:p>
          <a:p>
            <a:pPr marL="342900" indent="-342900">
              <a:buAutoNum type="alphaLcParenR"/>
            </a:pPr>
            <a:r>
              <a:rPr lang="en-GB" sz="2800" dirty="0"/>
              <a:t>17.5% of £58</a:t>
            </a:r>
          </a:p>
          <a:p>
            <a:pPr marL="342900" indent="-342900">
              <a:buAutoNum type="alphaLcParenR"/>
            </a:pPr>
            <a:endParaRPr lang="en-GB" sz="2800" dirty="0"/>
          </a:p>
          <a:p>
            <a:pPr marL="342900" indent="-342900">
              <a:buAutoNum type="alphaLcParenR"/>
            </a:pPr>
            <a:r>
              <a:rPr lang="en-GB" sz="2800" dirty="0"/>
              <a:t>20% of £5.40</a:t>
            </a:r>
          </a:p>
          <a:p>
            <a:pPr marL="342900" indent="-342900">
              <a:buAutoNum type="alphaLcParenR"/>
            </a:pPr>
            <a:endParaRPr lang="en-GB" sz="2800" dirty="0"/>
          </a:p>
          <a:p>
            <a:pPr marL="342900" indent="-342900">
              <a:buAutoNum type="alphaLcParenR"/>
            </a:pPr>
            <a:r>
              <a:rPr lang="en-GB" sz="2800" dirty="0"/>
              <a:t>61.7% of  £200 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838200" y="281046"/>
            <a:ext cx="10236200" cy="523132"/>
          </a:xfrm>
        </p:spPr>
        <p:txBody>
          <a:bodyPr>
            <a:noAutofit/>
          </a:bodyPr>
          <a:lstStyle/>
          <a:p>
            <a:pPr algn="ctr"/>
            <a:r>
              <a:rPr lang="en-GB" dirty="0">
                <a:latin typeface="+mn-lt"/>
              </a:rPr>
              <a:t>Calculate  percentage of quantities</a:t>
            </a:r>
          </a:p>
        </p:txBody>
      </p:sp>
    </p:spTree>
    <p:extLst>
      <p:ext uri="{BB962C8B-B14F-4D97-AF65-F5344CB8AC3E}">
        <p14:creationId xmlns:p14="http://schemas.microsoft.com/office/powerpoint/2010/main" val="16512644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itle 1"/>
          <p:cNvSpPr>
            <a:spLocks noGrp="1"/>
          </p:cNvSpPr>
          <p:nvPr>
            <p:ph type="title"/>
          </p:nvPr>
        </p:nvSpPr>
        <p:spPr>
          <a:xfrm>
            <a:off x="838200" y="281046"/>
            <a:ext cx="10236200" cy="523132"/>
          </a:xfrm>
        </p:spPr>
        <p:txBody>
          <a:bodyPr>
            <a:noAutofit/>
          </a:bodyPr>
          <a:lstStyle/>
          <a:p>
            <a:pPr algn="ctr"/>
            <a:r>
              <a:rPr lang="en-GB" dirty="0">
                <a:latin typeface="+mn-lt"/>
              </a:rPr>
              <a:t>Percentage increase </a:t>
            </a: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825" y="2265680"/>
            <a:ext cx="12068175" cy="21099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27206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838200" y="281046"/>
            <a:ext cx="10236200" cy="523132"/>
          </a:xfrm>
        </p:spPr>
        <p:txBody>
          <a:bodyPr>
            <a:noAutofit/>
          </a:bodyPr>
          <a:lstStyle/>
          <a:p>
            <a:pPr algn="ctr"/>
            <a:r>
              <a:rPr lang="en-GB" dirty="0">
                <a:latin typeface="+mn-lt"/>
              </a:rPr>
              <a:t>Percentage decrease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/>
          <a:srcRect r="3429"/>
          <a:stretch/>
        </p:blipFill>
        <p:spPr>
          <a:xfrm>
            <a:off x="219364" y="1844513"/>
            <a:ext cx="11728796" cy="18340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06028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919480" y="3184"/>
            <a:ext cx="8437880" cy="541915"/>
          </a:xfrm>
        </p:spPr>
        <p:txBody>
          <a:bodyPr>
            <a:noAutofit/>
          </a:bodyPr>
          <a:lstStyle/>
          <a:p>
            <a:pPr algn="ctr"/>
            <a:r>
              <a:rPr lang="en-GB" u="sng" dirty="0"/>
              <a:t>Percentage of quantities </a:t>
            </a:r>
          </a:p>
        </p:txBody>
      </p:sp>
      <p:sp>
        <p:nvSpPr>
          <p:cNvPr id="8" name="Rectangle 7"/>
          <p:cNvSpPr/>
          <p:nvPr/>
        </p:nvSpPr>
        <p:spPr>
          <a:xfrm>
            <a:off x="182880" y="721360"/>
            <a:ext cx="11734800" cy="5963919"/>
          </a:xfrm>
          <a:prstGeom prst="rect">
            <a:avLst/>
          </a:prstGeom>
          <a:noFill/>
          <a:ln w="28575">
            <a:solidFill>
              <a:srgbClr val="00D6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342438" y="804628"/>
            <a:ext cx="9996054" cy="10833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GB" sz="2800" dirty="0">
                <a:ea typeface="Calibri" panose="020F0502020204030204" pitchFamily="34" charset="0"/>
                <a:cs typeface="Times New Roman" panose="02020603050405020304" pitchFamily="18" charset="0"/>
              </a:rPr>
              <a:t>Q1) 9500  people attended a festival and 22% of them are children.  How many children are the festival</a:t>
            </a:r>
            <a:endParaRPr lang="en-GB" sz="2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82880" y="2451061"/>
            <a:ext cx="10975802" cy="10542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GB" sz="2800" dirty="0">
                <a:ea typeface="Calibri" panose="020F0502020204030204" pitchFamily="34" charset="0"/>
                <a:cs typeface="Times New Roman" panose="02020603050405020304" pitchFamily="18" charset="0"/>
              </a:rPr>
              <a:t>Q2) 65 % of a car, by weight, is steel and iron.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GB" sz="2800" dirty="0">
                <a:ea typeface="Calibri" panose="020F0502020204030204" pitchFamily="34" charset="0"/>
                <a:cs typeface="Times New Roman" panose="02020603050405020304" pitchFamily="18" charset="0"/>
              </a:rPr>
              <a:t> If a car weighs 1100kg, what is the weight of steel and iron in the car</a:t>
            </a:r>
            <a:r>
              <a:rPr lang="en-GB" dirty="0"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en-GB" sz="28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23503" y="4041038"/>
            <a:ext cx="10014989" cy="10542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GB" sz="2800" dirty="0">
                <a:ea typeface="Calibri" panose="020F0502020204030204" pitchFamily="34" charset="0"/>
                <a:cs typeface="Times New Roman" panose="02020603050405020304" pitchFamily="18" charset="0"/>
              </a:rPr>
              <a:t>Q3)  A Computer costs  £406  plus VAT at 20%.  Work out the total cost of the computer. </a:t>
            </a:r>
            <a:endParaRPr lang="en-GB" sz="2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82880" y="5491947"/>
            <a:ext cx="10431549" cy="10833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GB" sz="2800" dirty="0">
                <a:ea typeface="Calibri" panose="020F0502020204030204" pitchFamily="34" charset="0"/>
                <a:cs typeface="Times New Roman" panose="02020603050405020304" pitchFamily="18" charset="0"/>
              </a:rPr>
              <a:t>Q4)  A car is usually priced at £9800 but now has a discount of 8%. What is the new price of the car?</a:t>
            </a:r>
            <a:endParaRPr lang="en-GB" sz="2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44405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94085" y="161227"/>
            <a:ext cx="6817360" cy="984268"/>
          </a:xfrm>
        </p:spPr>
        <p:txBody>
          <a:bodyPr>
            <a:noAutofit/>
          </a:bodyPr>
          <a:lstStyle/>
          <a:p>
            <a:r>
              <a:rPr lang="en-US" u="sng" dirty="0"/>
              <a:t>Simple interest</a:t>
            </a:r>
            <a:endParaRPr lang="en-GB" u="sng" dirty="0">
              <a:solidFill>
                <a:srgbClr val="00206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010400" y="504496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</p:txBody>
      </p:sp>
      <p:sp>
        <p:nvSpPr>
          <p:cNvPr id="17" name="TextBox 16"/>
          <p:cNvSpPr txBox="1"/>
          <p:nvPr/>
        </p:nvSpPr>
        <p:spPr>
          <a:xfrm>
            <a:off x="655320" y="1745381"/>
            <a:ext cx="10830827" cy="1384995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GB" sz="2800" dirty="0"/>
              <a:t>Sally deposits £600 into an account with interest rate of 5% per year. Calculate the interest that Sally received in one year and find how much money she has in the account after one year. 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55319" y="3667333"/>
            <a:ext cx="10830827" cy="1384995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Content Placeholder 2"/>
          <p:cNvSpPr>
            <a:spLocks noGrp="1"/>
          </p:cNvSpPr>
          <p:nvPr>
            <p:ph idx="1"/>
          </p:nvPr>
        </p:nvSpPr>
        <p:spPr>
          <a:xfrm>
            <a:off x="812932" y="3712878"/>
            <a:ext cx="10515600" cy="1286543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Jamie’s bank account pays interest at a rate of 10% per year. If he puts £850 into his account, how much will Jamie have after a year?</a:t>
            </a:r>
          </a:p>
        </p:txBody>
      </p:sp>
    </p:spTree>
    <p:extLst>
      <p:ext uri="{BB962C8B-B14F-4D97-AF65-F5344CB8AC3E}">
        <p14:creationId xmlns:p14="http://schemas.microsoft.com/office/powerpoint/2010/main" val="4249014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609571" y="472796"/>
            <a:ext cx="4762269" cy="938397"/>
          </a:xfrm>
        </p:spPr>
        <p:txBody>
          <a:bodyPr>
            <a:normAutofit/>
          </a:bodyPr>
          <a:lstStyle/>
          <a:p>
            <a:r>
              <a:rPr lang="en-GB" u="sng" dirty="0"/>
              <a:t>Credit agreement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345915" y="1571261"/>
            <a:ext cx="10089222" cy="3349375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Content Placeholder 3"/>
          <p:cNvSpPr>
            <a:spLocks noGrp="1"/>
          </p:cNvSpPr>
          <p:nvPr>
            <p:ph idx="1"/>
          </p:nvPr>
        </p:nvSpPr>
        <p:spPr>
          <a:xfrm>
            <a:off x="1776059" y="1743432"/>
            <a:ext cx="9394861" cy="2899688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The price of a new TV if £690. It is available on credit agreement by paying a deposit of 15% followed by 12 instalments of £55.85.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Find the total credit agreement cost and the extra that you would pay (over cash price) using credit agreement. </a:t>
            </a:r>
          </a:p>
        </p:txBody>
      </p:sp>
    </p:spTree>
    <p:extLst>
      <p:ext uri="{BB962C8B-B14F-4D97-AF65-F5344CB8AC3E}">
        <p14:creationId xmlns:p14="http://schemas.microsoft.com/office/powerpoint/2010/main" val="930079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0EDFF64637C074B9468D8400699BC31" ma:contentTypeVersion="13" ma:contentTypeDescription="Create a new document." ma:contentTypeScope="" ma:versionID="2f37b071e3941368b53ed96c7a3eca78">
  <xsd:schema xmlns:xsd="http://www.w3.org/2001/XMLSchema" xmlns:xs="http://www.w3.org/2001/XMLSchema" xmlns:p="http://schemas.microsoft.com/office/2006/metadata/properties" xmlns:ns2="a675e989-819c-4ef8-a9e7-308823201b25" xmlns:ns3="84be7d0a-34a6-4ef2-a332-62c3b98ca601" targetNamespace="http://schemas.microsoft.com/office/2006/metadata/properties" ma:root="true" ma:fieldsID="42cc854f72018f11b23df742d9bca964" ns2:_="" ns3:_="">
    <xsd:import namespace="a675e989-819c-4ef8-a9e7-308823201b25"/>
    <xsd:import namespace="84be7d0a-34a6-4ef2-a332-62c3b98ca60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EventHashCode" minOccurs="0"/>
                <xsd:element ref="ns2:MediaServiceGenerationTime" minOccurs="0"/>
                <xsd:element ref="ns2:Presentationanddiscussion" minOccurs="0"/>
                <xsd:element ref="ns2:MediaServiceAutoKeyPoints" minOccurs="0"/>
                <xsd:element ref="ns2:MediaServiceKeyPoint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75e989-819c-4ef8-a9e7-308823201b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Presentationanddiscussion" ma:index="17" nillable="true" ma:displayName="Presentation and discussion" ma:description="Prince Gyamfi Presentation&#10;Ahmad, Eyob, Kirthikan discussion" ma:format="Dropdown" ma:internalName="Presentationanddiscussion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be7d0a-34a6-4ef2-a332-62c3b98ca60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resentationanddiscussion xmlns="a675e989-819c-4ef8-a9e7-308823201b25" xsi:nil="true"/>
  </documentManagement>
</p:properties>
</file>

<file path=customXml/itemProps1.xml><?xml version="1.0" encoding="utf-8"?>
<ds:datastoreItem xmlns:ds="http://schemas.openxmlformats.org/officeDocument/2006/customXml" ds:itemID="{38957657-4A7C-4672-800D-8D07C0DD86C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0DBD4C8-212E-4F0B-AFB1-D2A3E5FD81B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675e989-819c-4ef8-a9e7-308823201b25"/>
    <ds:schemaRef ds:uri="84be7d0a-34a6-4ef2-a332-62c3b98ca60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34D33DB-DE16-4B94-AD64-74170BBD2BB7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c45b95ec-80e2-456d-8e0a-bfa2befd74f1"/>
    <ds:schemaRef ds:uri="http://schemas.microsoft.com/office/2006/documentManagement/types"/>
    <ds:schemaRef ds:uri="http://schemas.microsoft.com/office/infopath/2007/PartnerControls"/>
    <ds:schemaRef ds:uri="85e1a29a-9295-4125-af80-d986ac5b0691"/>
    <ds:schemaRef ds:uri="http://www.w3.org/XML/1998/namespace"/>
    <ds:schemaRef ds:uri="http://purl.org/dc/dcmitype/"/>
    <ds:schemaRef ds:uri="a675e989-819c-4ef8-a9e7-308823201b2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4648</TotalTime>
  <Words>467</Words>
  <Application>Microsoft Office PowerPoint</Application>
  <PresentationFormat>Widescreen</PresentationFormat>
  <Paragraphs>68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Percentage</vt:lpstr>
      <vt:lpstr>PowerPoint Presentation</vt:lpstr>
      <vt:lpstr>PowerPoint Presentation</vt:lpstr>
      <vt:lpstr>Calculate  percentage of quantities</vt:lpstr>
      <vt:lpstr>Percentage increase </vt:lpstr>
      <vt:lpstr>Percentage decrease</vt:lpstr>
      <vt:lpstr>Percentage of quantities </vt:lpstr>
      <vt:lpstr>Simple interest</vt:lpstr>
      <vt:lpstr>Credit agreement </vt:lpstr>
      <vt:lpstr>Calculating instalments</vt:lpstr>
      <vt:lpstr>Exam questions</vt:lpstr>
      <vt:lpstr>Exam questions</vt:lpstr>
      <vt:lpstr>Exam questions</vt:lpstr>
      <vt:lpstr>Exam questions</vt:lpstr>
      <vt:lpstr>PowerPoint Presentation</vt:lpstr>
      <vt:lpstr>Exam questions</vt:lpstr>
      <vt:lpstr>Exam questions</vt:lpstr>
      <vt:lpstr>Exam questions</vt:lpstr>
    </vt:vector>
  </TitlesOfParts>
  <Company>Milton Keynes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Rearranging formulae Forming equations</dc:title>
  <dc:creator>Jenisha Ananthan</dc:creator>
  <cp:lastModifiedBy>Sam Abiola</cp:lastModifiedBy>
  <cp:revision>189</cp:revision>
  <dcterms:created xsi:type="dcterms:W3CDTF">2019-10-29T16:54:09Z</dcterms:created>
  <dcterms:modified xsi:type="dcterms:W3CDTF">2020-11-11T19:39:41Z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0x01010020EDFF64637C074B9468D8400699BC31</vt:lpwstr>
  </property>
</Properties>
</file>