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3" r:id="rId11"/>
    <p:sldId id="262" r:id="rId12"/>
    <p:sldId id="265" r:id="rId13"/>
    <p:sldId id="264" r:id="rId14"/>
    <p:sldId id="266" r:id="rId15"/>
    <p:sldId id="26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7D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0ED82C-D238-9F2D-C745-26250C07E411}" v="8" dt="2021-09-10T10:10:13.8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Pearson" userId="S::jan.pearson@mkcollege.ac.uk::2693aa23-8fcf-424f-826b-c7848d4f7908" providerId="AD" clId="Web-{380ED82C-D238-9F2D-C745-26250C07E411}"/>
    <pc:docChg chg="modSld">
      <pc:chgData name="Jan Pearson" userId="S::jan.pearson@mkcollege.ac.uk::2693aa23-8fcf-424f-826b-c7848d4f7908" providerId="AD" clId="Web-{380ED82C-D238-9F2D-C745-26250C07E411}" dt="2021-09-10T10:10:13.801" v="7" actId="14100"/>
      <pc:docMkLst>
        <pc:docMk/>
      </pc:docMkLst>
      <pc:sldChg chg="modSp">
        <pc:chgData name="Jan Pearson" userId="S::jan.pearson@mkcollege.ac.uk::2693aa23-8fcf-424f-826b-c7848d4f7908" providerId="AD" clId="Web-{380ED82C-D238-9F2D-C745-26250C07E411}" dt="2021-09-10T10:10:13.801" v="7" actId="14100"/>
        <pc:sldMkLst>
          <pc:docMk/>
          <pc:sldMk cId="2607627185" sldId="266"/>
        </pc:sldMkLst>
        <pc:picChg chg="mod">
          <ac:chgData name="Jan Pearson" userId="S::jan.pearson@mkcollege.ac.uk::2693aa23-8fcf-424f-826b-c7848d4f7908" providerId="AD" clId="Web-{380ED82C-D238-9F2D-C745-26250C07E411}" dt="2021-09-10T10:10:13.801" v="7" actId="14100"/>
          <ac:picMkLst>
            <pc:docMk/>
            <pc:sldMk cId="2607627185" sldId="266"/>
            <ac:picMk id="4" creationId="{00000000-0000-0000-0000-000000000000}"/>
          </ac:picMkLst>
        </pc:picChg>
      </pc:sldChg>
      <pc:sldChg chg="modSp">
        <pc:chgData name="Jan Pearson" userId="S::jan.pearson@mkcollege.ac.uk::2693aa23-8fcf-424f-826b-c7848d4f7908" providerId="AD" clId="Web-{380ED82C-D238-9F2D-C745-26250C07E411}" dt="2021-09-10T10:09:56.207" v="3" actId="14100"/>
        <pc:sldMkLst>
          <pc:docMk/>
          <pc:sldMk cId="4002166703" sldId="267"/>
        </pc:sldMkLst>
        <pc:picChg chg="mod">
          <ac:chgData name="Jan Pearson" userId="S::jan.pearson@mkcollege.ac.uk::2693aa23-8fcf-424f-826b-c7848d4f7908" providerId="AD" clId="Web-{380ED82C-D238-9F2D-C745-26250C07E411}" dt="2021-09-10T10:09:56.207" v="3" actId="14100"/>
          <ac:picMkLst>
            <pc:docMk/>
            <pc:sldMk cId="4002166703" sldId="267"/>
            <ac:picMk id="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97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006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0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79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411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036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9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5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833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853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76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3A330-FD13-40C8-B852-60C4E9A6C4A1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44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jpe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jpe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17" Type="http://schemas.openxmlformats.org/officeDocument/2006/relationships/image" Target="../media/image38.png"/><Relationship Id="rId2" Type="http://schemas.openxmlformats.org/officeDocument/2006/relationships/image" Target="../media/image23.png"/><Relationship Id="rId16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3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6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12" Type="http://schemas.openxmlformats.org/officeDocument/2006/relationships/image" Target="../media/image55.png"/><Relationship Id="rId17" Type="http://schemas.openxmlformats.org/officeDocument/2006/relationships/image" Target="../media/image59.png"/><Relationship Id="rId2" Type="http://schemas.openxmlformats.org/officeDocument/2006/relationships/image" Target="../media/image45.png"/><Relationship Id="rId16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5" Type="http://schemas.openxmlformats.org/officeDocument/2006/relationships/image" Target="../media/image57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Relationship Id="rId1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55011"/>
            <a:ext cx="107880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cs typeface="Times New Roman" panose="02020603050405020304" pitchFamily="18" charset="0"/>
              </a:rPr>
              <a:t>Convert mixed fractions to top heavy fractions and vice versa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cs typeface="Times New Roman" panose="02020603050405020304" pitchFamily="18" charset="0"/>
              </a:rPr>
              <a:t>Add, subtract, multiply and divide fractions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cs typeface="Times New Roman" panose="02020603050405020304" pitchFamily="18" charset="0"/>
              </a:rPr>
              <a:t>Find fractions of amounts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42916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4313382"/>
            <a:ext cx="11286836" cy="2327563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812800" y="4479636"/>
            <a:ext cx="1047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Think about </a:t>
            </a:r>
            <a:r>
              <a:rPr lang="en-GB" b="1" u="sng" dirty="0"/>
              <a:t>RULES</a:t>
            </a:r>
            <a:r>
              <a:rPr lang="en-GB" dirty="0"/>
              <a:t> we use for the following in terms of fractions :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/>
              <a:t>FRACTIONS</a:t>
            </a:r>
            <a:endParaRPr lang="en-GB" b="1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1043709" y="5085996"/>
            <a:ext cx="2586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ADDING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07674" y="5878468"/>
            <a:ext cx="3043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C000"/>
                </a:solidFill>
                <a:latin typeface="Arial Rounded MT Bold" panose="020F0704030504030204" pitchFamily="34" charset="0"/>
              </a:rPr>
              <a:t>MULTIPLYING</a:t>
            </a:r>
            <a:r>
              <a:rPr lang="en-GB" sz="32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20144" y="5085996"/>
            <a:ext cx="3043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B0F0"/>
                </a:solidFill>
                <a:latin typeface="Arial Rounded MT Bold" panose="020F0704030504030204" pitchFamily="34" charset="0"/>
              </a:rPr>
              <a:t>DIVIDING</a:t>
            </a:r>
            <a:r>
              <a:rPr lang="en-GB" sz="32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42909" y="5878468"/>
            <a:ext cx="33758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SUBTRACTING</a:t>
            </a:r>
          </a:p>
        </p:txBody>
      </p:sp>
    </p:spTree>
    <p:extLst>
      <p:ext uri="{BB962C8B-B14F-4D97-AF65-F5344CB8AC3E}">
        <p14:creationId xmlns:p14="http://schemas.microsoft.com/office/powerpoint/2010/main" val="3251087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4"/>
            <a:ext cx="7886700" cy="863310"/>
          </a:xfrm>
        </p:spPr>
        <p:txBody>
          <a:bodyPr/>
          <a:lstStyle/>
          <a:p>
            <a:pPr algn="ctr"/>
            <a:r>
              <a:rPr lang="en-GB" u="sng" dirty="0"/>
              <a:t>FRACTION OF AMOUNTS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91442" y="2488780"/>
                <a:ext cx="1688392" cy="6202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28 </a:t>
                </a:r>
                <a14:m>
                  <m:oMath xmlns:m="http://schemas.openxmlformats.org/officeDocument/2006/math">
                    <m:r>
                      <a:rPr lang="en-GB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442" y="2488780"/>
                <a:ext cx="1688392" cy="620298"/>
              </a:xfrm>
              <a:prstGeom prst="rect">
                <a:avLst/>
              </a:prstGeom>
              <a:blipFill>
                <a:blip r:embed="rId2"/>
                <a:stretch>
                  <a:fillRect l="-12635" t="-4902" b="-1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le 7"/>
          <p:cNvSpPr/>
          <p:nvPr/>
        </p:nvSpPr>
        <p:spPr>
          <a:xfrm>
            <a:off x="630620" y="2094758"/>
            <a:ext cx="4477408" cy="386780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191442" y="3562596"/>
                <a:ext cx="1688392" cy="8066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28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36</m:t>
                      </m:r>
                    </m:oMath>
                  </m:oMathPara>
                </a14:m>
                <a:endParaRPr lang="en-GB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442" y="3562596"/>
                <a:ext cx="1688392" cy="8066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180932" y="4822745"/>
                <a:ext cx="1688392" cy="8438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GB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of</m:t>
                      </m:r>
                      <m:r>
                        <a:rPr lang="en-GB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60</m:t>
                      </m:r>
                    </m:oMath>
                  </m:oMathPara>
                </a14:m>
                <a:endParaRPr lang="en-GB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0932" y="4822745"/>
                <a:ext cx="1688392" cy="843821"/>
              </a:xfrm>
              <a:prstGeom prst="rect">
                <a:avLst/>
              </a:prstGeom>
              <a:blipFill>
                <a:blip r:embed="rId4"/>
                <a:stretch>
                  <a:fillRect l="-3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ounded Rectangle 15"/>
          <p:cNvSpPr/>
          <p:nvPr/>
        </p:nvSpPr>
        <p:spPr>
          <a:xfrm>
            <a:off x="6444911" y="2094757"/>
            <a:ext cx="4477408" cy="386780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821001" y="2488780"/>
                <a:ext cx="3199875" cy="6119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of 100 =       of 50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1001" y="2488780"/>
                <a:ext cx="3199875" cy="611962"/>
              </a:xfrm>
              <a:prstGeom prst="rect">
                <a:avLst/>
              </a:prstGeom>
              <a:blipFill>
                <a:blip r:embed="rId5"/>
                <a:stretch>
                  <a:fillRect t="-4950" b="-178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821000" y="3562596"/>
                <a:ext cx="3199875" cy="60926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of       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of 90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1000" y="3562596"/>
                <a:ext cx="3199875" cy="609269"/>
              </a:xfrm>
              <a:prstGeom prst="rect">
                <a:avLst/>
              </a:prstGeom>
              <a:blipFill>
                <a:blip r:embed="rId6"/>
                <a:stretch>
                  <a:fillRect t="-5000" b="-19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820999" y="4822745"/>
                <a:ext cx="3199875" cy="6110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of 64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of 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0999" y="4822745"/>
                <a:ext cx="3199875" cy="611065"/>
              </a:xfrm>
              <a:prstGeom prst="rect">
                <a:avLst/>
              </a:prstGeom>
              <a:blipFill>
                <a:blip r:embed="rId7"/>
                <a:stretch>
                  <a:fillRect t="-5000" b="-19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8506691" y="2488780"/>
            <a:ext cx="424873" cy="54074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7569200" y="3596856"/>
            <a:ext cx="424873" cy="54074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9180945" y="4827406"/>
            <a:ext cx="424873" cy="54074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978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709" y="1798351"/>
            <a:ext cx="9689173" cy="24306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5564" y="258618"/>
            <a:ext cx="226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2017 Paper 2</a:t>
            </a:r>
          </a:p>
        </p:txBody>
      </p:sp>
      <p:pic>
        <p:nvPicPr>
          <p:cNvPr id="5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7627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8363" y="553926"/>
            <a:ext cx="7840527" cy="55317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5564" y="258618"/>
            <a:ext cx="226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2018 Paper 1</a:t>
            </a:r>
          </a:p>
        </p:txBody>
      </p:sp>
      <p:pic>
        <p:nvPicPr>
          <p:cNvPr id="6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428876" y="739594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212436" y="889721"/>
            <a:ext cx="1422400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95564" y="889721"/>
            <a:ext cx="1339272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166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74254" y="1582577"/>
                <a:ext cx="4895273" cy="13029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1a)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dirty="0"/>
                  <a:t>                                        1b)</a:t>
                </a: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4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254" y="1582577"/>
                <a:ext cx="4895273" cy="1302985"/>
              </a:xfrm>
              <a:prstGeom prst="rect">
                <a:avLst/>
              </a:prstGeom>
              <a:blipFill>
                <a:blip r:embed="rId2"/>
                <a:stretch>
                  <a:fillRect l="-11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le 7"/>
          <p:cNvSpPr/>
          <p:nvPr/>
        </p:nvSpPr>
        <p:spPr>
          <a:xfrm>
            <a:off x="591126" y="1416322"/>
            <a:ext cx="4978401" cy="133927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591126" y="3377473"/>
            <a:ext cx="4978401" cy="133927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609598" y="5255614"/>
            <a:ext cx="4978401" cy="133927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690778" y="1424904"/>
            <a:ext cx="4978401" cy="13306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35710" y="994362"/>
            <a:ext cx="1736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Adding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5710" y="4855458"/>
            <a:ext cx="28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Multiplying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5710" y="2971115"/>
            <a:ext cx="28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Subtracting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99049" y="1037192"/>
            <a:ext cx="28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Dividing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699049" y="3361619"/>
            <a:ext cx="4978401" cy="13551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707320" y="2962794"/>
            <a:ext cx="2462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Converting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STARTER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707320" y="5239760"/>
            <a:ext cx="4978401" cy="13551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715591" y="4840935"/>
            <a:ext cx="2462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E37DD7"/>
                </a:solidFill>
                <a:latin typeface="Arial Black" panose="020B0A04020102020204" pitchFamily="34" charset="0"/>
              </a:rPr>
              <a:t>Equivalent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51161" y="3595192"/>
                <a:ext cx="4895273" cy="13029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1a)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400" dirty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dirty="0"/>
                  <a:t>                                        1b)</a:t>
                </a: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400" dirty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161" y="3595192"/>
                <a:ext cx="4895273" cy="1302985"/>
              </a:xfrm>
              <a:prstGeom prst="rect">
                <a:avLst/>
              </a:prstGeom>
              <a:blipFill>
                <a:blip r:embed="rId3"/>
                <a:stretch>
                  <a:fillRect l="-11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74253" y="5443502"/>
                <a:ext cx="4895273" cy="12950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1a)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400" dirty="0"/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dirty="0"/>
                  <a:t>                                        1b)</a:t>
                </a: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253" y="5443502"/>
                <a:ext cx="4895273" cy="1295098"/>
              </a:xfrm>
              <a:prstGeom prst="rect">
                <a:avLst/>
              </a:prstGeom>
              <a:blipFill>
                <a:blip r:embed="rId4"/>
                <a:stretch>
                  <a:fillRect l="-11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790448" y="1586520"/>
                <a:ext cx="4895273" cy="12950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1a)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400" dirty="0"/>
                  <a:t> 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GB" dirty="0"/>
                  <a:t>                                        1b)</a:t>
                </a: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400" dirty="0"/>
                  <a:t> 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0448" y="1586520"/>
                <a:ext cx="4895273" cy="1295098"/>
              </a:xfrm>
              <a:prstGeom prst="rect">
                <a:avLst/>
              </a:prstGeom>
              <a:blipFill>
                <a:blip r:embed="rId5"/>
                <a:stretch>
                  <a:fillRect l="-11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790448" y="3549309"/>
                <a:ext cx="4895273" cy="12950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1a)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400" dirty="0"/>
                  <a:t>                                   </a:t>
                </a:r>
                <a:r>
                  <a:rPr lang="en-GB" dirty="0"/>
                  <a:t>1b)</a:t>
                </a: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0448" y="3549309"/>
                <a:ext cx="4895273" cy="1295098"/>
              </a:xfrm>
              <a:prstGeom prst="rect">
                <a:avLst/>
              </a:prstGeom>
              <a:blipFill>
                <a:blip r:embed="rId6"/>
                <a:stretch>
                  <a:fillRect l="-11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790448" y="5443502"/>
                <a:ext cx="4895273" cy="1294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1a)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GB" sz="2400" dirty="0"/>
                  <a:t>                                    </a:t>
                </a:r>
                <a:r>
                  <a:rPr lang="en-GB" dirty="0"/>
                  <a:t> 1b)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39</m:t>
                        </m:r>
                      </m:den>
                    </m:f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0448" y="5443502"/>
                <a:ext cx="4895273" cy="1294200"/>
              </a:xfrm>
              <a:prstGeom prst="rect">
                <a:avLst/>
              </a:prstGeom>
              <a:blipFill>
                <a:blip r:embed="rId7"/>
                <a:stretch>
                  <a:fillRect l="-11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867504" y="3410526"/>
            <a:ext cx="4498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Convert to improper             Convert to mixed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08921" y="5322770"/>
            <a:ext cx="4498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Simplify the following fractions</a:t>
            </a:r>
          </a:p>
        </p:txBody>
      </p:sp>
    </p:spTree>
    <p:extLst>
      <p:ext uri="{BB962C8B-B14F-4D97-AF65-F5344CB8AC3E}">
        <p14:creationId xmlns:p14="http://schemas.microsoft.com/office/powerpoint/2010/main" val="2497331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EQUIVALENT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674502" y="2645345"/>
                <a:ext cx="782369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502" y="2645345"/>
                <a:ext cx="782369" cy="92519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38909" y="1496726"/>
            <a:ext cx="323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Simplifying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74502" y="5043722"/>
                <a:ext cx="782369" cy="92198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48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502" y="5043722"/>
                <a:ext cx="782369" cy="9219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le 7"/>
          <p:cNvSpPr/>
          <p:nvPr/>
        </p:nvSpPr>
        <p:spPr>
          <a:xfrm>
            <a:off x="1431637" y="2087418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431637" y="4497795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220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CONVERTING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42992" y="2132957"/>
                <a:ext cx="782369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1</m:t>
                      </m:r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2992" y="2132957"/>
                <a:ext cx="782369" cy="92519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42992" y="4566063"/>
                <a:ext cx="782369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2992" y="4566063"/>
                <a:ext cx="782369" cy="9351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unded Rectangle 6"/>
          <p:cNvSpPr/>
          <p:nvPr/>
        </p:nvSpPr>
        <p:spPr>
          <a:xfrm>
            <a:off x="1385455" y="1616363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1385455" y="4026740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84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8821" y="2519272"/>
            <a:ext cx="1330751" cy="293903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755" y="2633477"/>
            <a:ext cx="1008358" cy="28248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b="44076"/>
          <a:stretch/>
        </p:blipFill>
        <p:spPr>
          <a:xfrm>
            <a:off x="7464648" y="2519272"/>
            <a:ext cx="864997" cy="812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t="47345"/>
          <a:stretch/>
        </p:blipFill>
        <p:spPr>
          <a:xfrm>
            <a:off x="7464648" y="3606143"/>
            <a:ext cx="864997" cy="7652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4648" y="4645510"/>
            <a:ext cx="864997" cy="6290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62695" y="2587297"/>
            <a:ext cx="767679" cy="61546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57282" y="3715640"/>
            <a:ext cx="902602" cy="655797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1051034" y="2133599"/>
            <a:ext cx="4498428" cy="386780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6921062" y="2133599"/>
            <a:ext cx="4346028" cy="386780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034" y="1545021"/>
            <a:ext cx="4498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Covert to mixed fraction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44862" y="1545021"/>
            <a:ext cx="4498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Covert to improper fraction</a:t>
            </a:r>
          </a:p>
        </p:txBody>
      </p:sp>
    </p:spTree>
    <p:extLst>
      <p:ext uri="{BB962C8B-B14F-4D97-AF65-F5344CB8AC3E}">
        <p14:creationId xmlns:p14="http://schemas.microsoft.com/office/powerpoint/2010/main" val="867415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ADDING AND SUBTRACTING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91442" y="2466623"/>
                <a:ext cx="1688392" cy="701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442" y="2466623"/>
                <a:ext cx="1688392" cy="7013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68961" y="3681740"/>
                <a:ext cx="1688392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8961" y="3681740"/>
                <a:ext cx="1688392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191442" y="4889355"/>
                <a:ext cx="1688392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442" y="4889355"/>
                <a:ext cx="1688392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294214" y="2466623"/>
                <a:ext cx="1688392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 −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4214" y="2466623"/>
                <a:ext cx="1688392" cy="6938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371733" y="3681740"/>
                <a:ext cx="1688392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 −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1733" y="3681740"/>
                <a:ext cx="1688392" cy="6938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294214" y="4889355"/>
                <a:ext cx="1688392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den>
                      </m:f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 −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4214" y="4889355"/>
                <a:ext cx="1688392" cy="69384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630620" y="2094758"/>
            <a:ext cx="4477408" cy="386780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6077527" y="2094758"/>
            <a:ext cx="4477408" cy="3867807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408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2"/>
              <p:cNvSpPr txBox="1">
                <a:spLocks noChangeArrowheads="1"/>
              </p:cNvSpPr>
              <p:nvPr/>
            </p:nvSpPr>
            <p:spPr bwMode="auto">
              <a:xfrm>
                <a:off x="2901497" y="1736084"/>
                <a:ext cx="1091565" cy="6788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𝑎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5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01497" y="1736084"/>
                <a:ext cx="1091565" cy="67881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2"/>
              <p:cNvSpPr txBox="1">
                <a:spLocks noChangeArrowheads="1"/>
              </p:cNvSpPr>
              <p:nvPr/>
            </p:nvSpPr>
            <p:spPr bwMode="auto">
              <a:xfrm>
                <a:off x="4364175" y="1759684"/>
                <a:ext cx="1091565" cy="6788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𝑏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64175" y="1759684"/>
                <a:ext cx="1091565" cy="6788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2"/>
              <p:cNvSpPr txBox="1">
                <a:spLocks noChangeArrowheads="1"/>
              </p:cNvSpPr>
              <p:nvPr/>
            </p:nvSpPr>
            <p:spPr bwMode="auto">
              <a:xfrm>
                <a:off x="5782039" y="1736083"/>
                <a:ext cx="1091565" cy="6788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𝑐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7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82039" y="1736083"/>
                <a:ext cx="1091565" cy="67881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2"/>
              <p:cNvSpPr txBox="1">
                <a:spLocks noChangeArrowheads="1"/>
              </p:cNvSpPr>
              <p:nvPr/>
            </p:nvSpPr>
            <p:spPr bwMode="auto">
              <a:xfrm>
                <a:off x="7278280" y="1759683"/>
                <a:ext cx="1236980" cy="6788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𝑑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8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8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78280" y="1759683"/>
                <a:ext cx="1236980" cy="67881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2"/>
              <p:cNvSpPr txBox="1">
                <a:spLocks noChangeArrowheads="1"/>
              </p:cNvSpPr>
              <p:nvPr/>
            </p:nvSpPr>
            <p:spPr bwMode="auto">
              <a:xfrm>
                <a:off x="2923992" y="2549974"/>
                <a:ext cx="1091565" cy="6788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𝑒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9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23992" y="2549974"/>
                <a:ext cx="1091565" cy="67881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2"/>
              <p:cNvSpPr txBox="1">
                <a:spLocks noChangeArrowheads="1"/>
              </p:cNvSpPr>
              <p:nvPr/>
            </p:nvSpPr>
            <p:spPr bwMode="auto">
              <a:xfrm>
                <a:off x="4233997" y="2565214"/>
                <a:ext cx="1282065" cy="6775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𝑓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8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22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0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33997" y="2565214"/>
                <a:ext cx="1282065" cy="67754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Box 2"/>
              <p:cNvSpPr txBox="1">
                <a:spLocks noChangeArrowheads="1"/>
              </p:cNvSpPr>
              <p:nvPr/>
            </p:nvSpPr>
            <p:spPr bwMode="auto">
              <a:xfrm>
                <a:off x="5749107" y="2565214"/>
                <a:ext cx="1186815" cy="6838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𝑔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10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1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49107" y="2565214"/>
                <a:ext cx="1186815" cy="68389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Box 2"/>
              <p:cNvSpPr txBox="1">
                <a:spLocks noChangeArrowheads="1"/>
              </p:cNvSpPr>
              <p:nvPr/>
            </p:nvSpPr>
            <p:spPr bwMode="auto">
              <a:xfrm>
                <a:off x="7359467" y="2551244"/>
                <a:ext cx="1236980" cy="6819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h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15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22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2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59467" y="2551244"/>
                <a:ext cx="1236980" cy="68199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2"/>
              <p:cNvSpPr txBox="1">
                <a:spLocks noChangeArrowheads="1"/>
              </p:cNvSpPr>
              <p:nvPr/>
            </p:nvSpPr>
            <p:spPr bwMode="auto">
              <a:xfrm>
                <a:off x="2921503" y="4177125"/>
                <a:ext cx="1377950" cy="6788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𝑎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3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+ 9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21503" y="4177125"/>
                <a:ext cx="1377950" cy="67881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2"/>
              <p:cNvSpPr txBox="1">
                <a:spLocks noChangeArrowheads="1"/>
              </p:cNvSpPr>
              <p:nvPr/>
            </p:nvSpPr>
            <p:spPr bwMode="auto">
              <a:xfrm>
                <a:off x="4428993" y="4163155"/>
                <a:ext cx="1377950" cy="6775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𝑏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5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− 1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4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28993" y="4163155"/>
                <a:ext cx="1377950" cy="67754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2"/>
              <p:cNvSpPr txBox="1">
                <a:spLocks noChangeArrowheads="1"/>
              </p:cNvSpPr>
              <p:nvPr/>
            </p:nvSpPr>
            <p:spPr bwMode="auto">
              <a:xfrm>
                <a:off x="5875523" y="4111720"/>
                <a:ext cx="1377950" cy="6788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𝑐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6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+ 8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9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5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75523" y="4111720"/>
                <a:ext cx="1377950" cy="67881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2"/>
              <p:cNvSpPr txBox="1">
                <a:spLocks noChangeArrowheads="1"/>
              </p:cNvSpPr>
              <p:nvPr/>
            </p:nvSpPr>
            <p:spPr bwMode="auto">
              <a:xfrm>
                <a:off x="7527158" y="4111720"/>
                <a:ext cx="1377950" cy="6788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𝑑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5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− 3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27158" y="4111720"/>
                <a:ext cx="1377950" cy="67881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2"/>
              <p:cNvSpPr txBox="1">
                <a:spLocks noChangeArrowheads="1"/>
              </p:cNvSpPr>
              <p:nvPr/>
            </p:nvSpPr>
            <p:spPr bwMode="auto">
              <a:xfrm>
                <a:off x="2921503" y="5054060"/>
                <a:ext cx="1377950" cy="6788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𝑒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3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+ 6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7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21503" y="5054060"/>
                <a:ext cx="1377950" cy="67881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 Box 2"/>
              <p:cNvSpPr txBox="1">
                <a:spLocks noChangeArrowheads="1"/>
              </p:cNvSpPr>
              <p:nvPr/>
            </p:nvSpPr>
            <p:spPr bwMode="auto">
              <a:xfrm>
                <a:off x="4387083" y="5054060"/>
                <a:ext cx="1377950" cy="6788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𝑓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7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− 1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8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87083" y="5054060"/>
                <a:ext cx="1377950" cy="67881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 Box 2"/>
              <p:cNvSpPr txBox="1">
                <a:spLocks noChangeArrowheads="1"/>
              </p:cNvSpPr>
              <p:nvPr/>
            </p:nvSpPr>
            <p:spPr bwMode="auto">
              <a:xfrm>
                <a:off x="5848853" y="5054060"/>
                <a:ext cx="1377950" cy="6788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𝑔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4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+ 6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9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48853" y="5054060"/>
                <a:ext cx="1377950" cy="67881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2"/>
              <p:cNvSpPr txBox="1">
                <a:spLocks noChangeArrowheads="1"/>
              </p:cNvSpPr>
              <p:nvPr/>
            </p:nvSpPr>
            <p:spPr bwMode="auto">
              <a:xfrm>
                <a:off x="7527158" y="5054060"/>
                <a:ext cx="1377950" cy="6788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h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9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− 2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20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27158" y="5054060"/>
                <a:ext cx="1377950" cy="67881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ounded Rectangle 20"/>
          <p:cNvSpPr/>
          <p:nvPr/>
        </p:nvSpPr>
        <p:spPr>
          <a:xfrm>
            <a:off x="2511972" y="1481959"/>
            <a:ext cx="6989380" cy="192339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ounded Rectangle 21"/>
          <p:cNvSpPr/>
          <p:nvPr/>
        </p:nvSpPr>
        <p:spPr>
          <a:xfrm>
            <a:off x="2511972" y="3968341"/>
            <a:ext cx="6989380" cy="192339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1525075" y="143924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</p:spTree>
    <p:extLst>
      <p:ext uri="{BB962C8B-B14F-4D97-AF65-F5344CB8AC3E}">
        <p14:creationId xmlns:p14="http://schemas.microsoft.com/office/powerpoint/2010/main" val="1598705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MULTIPLYING AND DIVIDING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91442" y="2466623"/>
                <a:ext cx="1688392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442" y="2466623"/>
                <a:ext cx="1688392" cy="6938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80932" y="3677988"/>
                <a:ext cx="1688392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GB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>
                          <a:latin typeface="Cambria Math" panose="02040503050406030204" pitchFamily="18" charset="0"/>
                        </a:rPr>
                        <m:t>×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0932" y="3677988"/>
                <a:ext cx="1688392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91442" y="4889355"/>
                <a:ext cx="1688392" cy="6925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GB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>
                          <a:latin typeface="Cambria Math" panose="02040503050406030204" pitchFamily="18" charset="0"/>
                        </a:rPr>
                        <m:t>×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442" y="4889355"/>
                <a:ext cx="1688392" cy="6925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371733" y="2466623"/>
                <a:ext cx="1688392" cy="701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>
                          <a:latin typeface="Cambria Math" panose="02040503050406030204" pitchFamily="18" charset="0"/>
                        </a:rPr>
                        <m:t>÷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1733" y="2466623"/>
                <a:ext cx="1688392" cy="7013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371733" y="3681740"/>
                <a:ext cx="1688392" cy="7257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den>
                      </m:f>
                      <m:r>
                        <a:rPr lang="en-GB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>
                          <a:latin typeface="Cambria Math" panose="02040503050406030204" pitchFamily="18" charset="0"/>
                        </a:rPr>
                        <m:t>÷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1733" y="3681740"/>
                <a:ext cx="1688392" cy="72571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371733" y="4896857"/>
                <a:ext cx="1688392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GB" sz="240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>
                          <a:latin typeface="Cambria Math" panose="02040503050406030204" pitchFamily="18" charset="0"/>
                        </a:rPr>
                        <m:t>÷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1733" y="4896857"/>
                <a:ext cx="1688392" cy="69384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ounded Rectangle 9"/>
          <p:cNvSpPr/>
          <p:nvPr/>
        </p:nvSpPr>
        <p:spPr>
          <a:xfrm>
            <a:off x="630620" y="2094758"/>
            <a:ext cx="4477408" cy="386780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077527" y="2094758"/>
            <a:ext cx="4477408" cy="3867807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86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2"/>
              <p:cNvSpPr txBox="1">
                <a:spLocks noChangeArrowheads="1"/>
              </p:cNvSpPr>
              <p:nvPr/>
            </p:nvSpPr>
            <p:spPr bwMode="auto">
              <a:xfrm>
                <a:off x="2901497" y="1736084"/>
                <a:ext cx="1091565" cy="7126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𝑎</m:t>
                      </m:r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1600">
                          <a:latin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5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01497" y="1736084"/>
                <a:ext cx="1091565" cy="7126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2"/>
              <p:cNvSpPr txBox="1">
                <a:spLocks noChangeArrowheads="1"/>
              </p:cNvSpPr>
              <p:nvPr/>
            </p:nvSpPr>
            <p:spPr bwMode="auto">
              <a:xfrm>
                <a:off x="4364175" y="1759684"/>
                <a:ext cx="1091565" cy="7126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𝑏</m:t>
                      </m:r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3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160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64175" y="1759684"/>
                <a:ext cx="1091565" cy="7126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2"/>
              <p:cNvSpPr txBox="1">
                <a:spLocks noChangeArrowheads="1"/>
              </p:cNvSpPr>
              <p:nvPr/>
            </p:nvSpPr>
            <p:spPr bwMode="auto">
              <a:xfrm>
                <a:off x="5782039" y="1736083"/>
                <a:ext cx="1091565" cy="689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𝑐</m:t>
                      </m:r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4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11</m:t>
                          </m:r>
                        </m:den>
                      </m:f>
                      <m:r>
                        <a:rPr lang="en-GB" sz="1600">
                          <a:latin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7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82039" y="1736083"/>
                <a:ext cx="1091565" cy="6899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2"/>
              <p:cNvSpPr txBox="1">
                <a:spLocks noChangeArrowheads="1"/>
              </p:cNvSpPr>
              <p:nvPr/>
            </p:nvSpPr>
            <p:spPr bwMode="auto">
              <a:xfrm>
                <a:off x="7278280" y="1759683"/>
                <a:ext cx="1236980" cy="7126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𝑑</m:t>
                      </m:r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4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8</m:t>
                          </m:r>
                        </m:den>
                      </m:f>
                      <m:r>
                        <a:rPr lang="en-GB" sz="160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8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78280" y="1759683"/>
                <a:ext cx="1236980" cy="7126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2"/>
              <p:cNvSpPr txBox="1">
                <a:spLocks noChangeArrowheads="1"/>
              </p:cNvSpPr>
              <p:nvPr/>
            </p:nvSpPr>
            <p:spPr bwMode="auto">
              <a:xfrm>
                <a:off x="2923992" y="2549974"/>
                <a:ext cx="1091565" cy="689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𝑒</m:t>
                      </m:r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1600">
                          <a:latin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4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9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23992" y="2549974"/>
                <a:ext cx="1091565" cy="6899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2"/>
              <p:cNvSpPr txBox="1">
                <a:spLocks noChangeArrowheads="1"/>
              </p:cNvSpPr>
              <p:nvPr/>
            </p:nvSpPr>
            <p:spPr bwMode="auto">
              <a:xfrm>
                <a:off x="4233997" y="2565214"/>
                <a:ext cx="1282065" cy="710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𝑓</m:t>
                      </m:r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7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  <m:r>
                        <a:rPr lang="en-GB" sz="160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7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0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33997" y="2565214"/>
                <a:ext cx="1282065" cy="7109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Box 2"/>
              <p:cNvSpPr txBox="1">
                <a:spLocks noChangeArrowheads="1"/>
              </p:cNvSpPr>
              <p:nvPr/>
            </p:nvSpPr>
            <p:spPr bwMode="auto">
              <a:xfrm>
                <a:off x="5749107" y="2565214"/>
                <a:ext cx="1186815" cy="7126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𝑔</m:t>
                      </m:r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4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1600">
                          <a:latin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5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1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49107" y="2565214"/>
                <a:ext cx="1186815" cy="7126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Box 2"/>
              <p:cNvSpPr txBox="1">
                <a:spLocks noChangeArrowheads="1"/>
              </p:cNvSpPr>
              <p:nvPr/>
            </p:nvSpPr>
            <p:spPr bwMode="auto">
              <a:xfrm>
                <a:off x="7359467" y="2551244"/>
                <a:ext cx="1236980" cy="710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h</m:t>
                      </m:r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160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2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59467" y="2551244"/>
                <a:ext cx="1236980" cy="71090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2"/>
              <p:cNvSpPr txBox="1">
                <a:spLocks noChangeArrowheads="1"/>
              </p:cNvSpPr>
              <p:nvPr/>
            </p:nvSpPr>
            <p:spPr bwMode="auto">
              <a:xfrm>
                <a:off x="2921503" y="4177125"/>
                <a:ext cx="1377950" cy="7126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𝑎</m:t>
                      </m:r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3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1600">
                          <a:latin typeface="Cambria Math" panose="02040503050406030204" pitchFamily="18" charset="0"/>
                        </a:rPr>
                        <m:t>÷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21503" y="4177125"/>
                <a:ext cx="1377950" cy="71263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2"/>
              <p:cNvSpPr txBox="1">
                <a:spLocks noChangeArrowheads="1"/>
              </p:cNvSpPr>
              <p:nvPr/>
            </p:nvSpPr>
            <p:spPr bwMode="auto">
              <a:xfrm>
                <a:off x="4428993" y="4163155"/>
                <a:ext cx="1377950" cy="7126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𝑏</m:t>
                      </m:r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2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160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4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28993" y="4163155"/>
                <a:ext cx="1377950" cy="7126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2"/>
              <p:cNvSpPr txBox="1">
                <a:spLocks noChangeArrowheads="1"/>
              </p:cNvSpPr>
              <p:nvPr/>
            </p:nvSpPr>
            <p:spPr bwMode="auto">
              <a:xfrm>
                <a:off x="5875523" y="4111720"/>
                <a:ext cx="1377950" cy="7126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𝑐</m:t>
                      </m:r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2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3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  <m:r>
                        <a:rPr lang="en-GB" sz="1600">
                          <a:latin typeface="Cambria Math" panose="02040503050406030204" pitchFamily="18" charset="0"/>
                        </a:rPr>
                        <m:t>÷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1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5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75523" y="4111720"/>
                <a:ext cx="1377950" cy="71263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2"/>
              <p:cNvSpPr txBox="1">
                <a:spLocks noChangeArrowheads="1"/>
              </p:cNvSpPr>
              <p:nvPr/>
            </p:nvSpPr>
            <p:spPr bwMode="auto">
              <a:xfrm>
                <a:off x="7527158" y="4111720"/>
                <a:ext cx="1377950" cy="7126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𝑑</m:t>
                      </m:r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1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1600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27158" y="4111720"/>
                <a:ext cx="1377950" cy="71263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2"/>
              <p:cNvSpPr txBox="1">
                <a:spLocks noChangeArrowheads="1"/>
              </p:cNvSpPr>
              <p:nvPr/>
            </p:nvSpPr>
            <p:spPr bwMode="auto">
              <a:xfrm>
                <a:off x="2921503" y="5054060"/>
                <a:ext cx="1377950" cy="6788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𝑒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3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+ 6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7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21503" y="5054060"/>
                <a:ext cx="1377950" cy="67881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 Box 2"/>
              <p:cNvSpPr txBox="1">
                <a:spLocks noChangeArrowheads="1"/>
              </p:cNvSpPr>
              <p:nvPr/>
            </p:nvSpPr>
            <p:spPr bwMode="auto">
              <a:xfrm>
                <a:off x="4387083" y="5054060"/>
                <a:ext cx="1377950" cy="689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𝑓</m:t>
                      </m:r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1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  <m:r>
                        <a:rPr lang="en-GB" sz="1600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8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87083" y="5054060"/>
                <a:ext cx="1377950" cy="6899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 Box 2"/>
              <p:cNvSpPr txBox="1">
                <a:spLocks noChangeArrowheads="1"/>
              </p:cNvSpPr>
              <p:nvPr/>
            </p:nvSpPr>
            <p:spPr bwMode="auto">
              <a:xfrm>
                <a:off x="5848853" y="5054060"/>
                <a:ext cx="1377950" cy="689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𝑔</m:t>
                      </m:r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7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1600">
                          <a:latin typeface="Cambria Math" panose="02040503050406030204" pitchFamily="18" charset="0"/>
                        </a:rPr>
                        <m:t>÷</m:t>
                      </m:r>
                      <m:r>
                        <a:rPr lang="en-GB" sz="16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6</m:t>
                      </m:r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9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48853" y="5054060"/>
                <a:ext cx="1377950" cy="6899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2"/>
              <p:cNvSpPr txBox="1">
                <a:spLocks noChangeArrowheads="1"/>
              </p:cNvSpPr>
              <p:nvPr/>
            </p:nvSpPr>
            <p:spPr bwMode="auto">
              <a:xfrm>
                <a:off x="7527158" y="5054060"/>
                <a:ext cx="1377950" cy="7126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h</m:t>
                      </m:r>
                      <m:r>
                        <a:rPr lang="en-GB" sz="16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9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3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  <m:r>
                        <a:rPr lang="en-GB" sz="1600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16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20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27158" y="5054060"/>
                <a:ext cx="1377950" cy="71263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ounded Rectangle 20"/>
          <p:cNvSpPr/>
          <p:nvPr/>
        </p:nvSpPr>
        <p:spPr>
          <a:xfrm>
            <a:off x="2511972" y="1481959"/>
            <a:ext cx="6989380" cy="192339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ounded Rectangle 21"/>
          <p:cNvSpPr/>
          <p:nvPr/>
        </p:nvSpPr>
        <p:spPr>
          <a:xfrm>
            <a:off x="2511972" y="3968341"/>
            <a:ext cx="6989380" cy="192339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1525075" y="143924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</p:spTree>
    <p:extLst>
      <p:ext uri="{BB962C8B-B14F-4D97-AF65-F5344CB8AC3E}">
        <p14:creationId xmlns:p14="http://schemas.microsoft.com/office/powerpoint/2010/main" val="926931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F7C3AC-DCA9-4EF9-B574-F4DB5975D610}"/>
</file>

<file path=customXml/itemProps2.xml><?xml version="1.0" encoding="utf-8"?>
<ds:datastoreItem xmlns:ds="http://schemas.openxmlformats.org/officeDocument/2006/customXml" ds:itemID="{B0279685-58CA-4705-A004-4DAFF4BF6438}">
  <ds:schemaRefs>
    <ds:schemaRef ds:uri="http://purl.org/dc/dcmitype/"/>
    <ds:schemaRef ds:uri="http://schemas.microsoft.com/office/infopath/2007/PartnerControls"/>
    <ds:schemaRef ds:uri="e580a216-88d0-453b-946c-6faddb45788b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cc5a4335-4904-48fb-a026-7b0b82363d38"/>
    <ds:schemaRef ds:uri="http://schemas.microsoft.com/office/2006/metadata/properties"/>
    <ds:schemaRef ds:uri="http://www.w3.org/XML/1998/namespace"/>
    <ds:schemaRef ds:uri="a675e989-819c-4ef8-a9e7-308823201b25"/>
  </ds:schemaRefs>
</ds:datastoreItem>
</file>

<file path=customXml/itemProps3.xml><?xml version="1.0" encoding="utf-8"?>
<ds:datastoreItem xmlns:ds="http://schemas.openxmlformats.org/officeDocument/2006/customXml" ds:itemID="{E53FFBEA-2CCE-4E8B-BD84-669BE00B2E0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1153</Words>
  <Application>Microsoft Office PowerPoint</Application>
  <PresentationFormat>Widescreen</PresentationFormat>
  <Paragraphs>93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FRACTIONS</vt:lpstr>
      <vt:lpstr>PowerPoint Presentation</vt:lpstr>
      <vt:lpstr>EQUIVALENT FRACTIONS</vt:lpstr>
      <vt:lpstr>CONVERTING FRACTIONS</vt:lpstr>
      <vt:lpstr>Your turn…</vt:lpstr>
      <vt:lpstr>ADDING AND SUBTRACTING FRACTIONS</vt:lpstr>
      <vt:lpstr>Your turn…</vt:lpstr>
      <vt:lpstr>MULTIPLYING AND DIVIDING FRACTIONS</vt:lpstr>
      <vt:lpstr>Your turn…</vt:lpstr>
      <vt:lpstr>FRACTION OF AMOUNTS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</dc:title>
  <dc:creator>Jenisha Ananthan</dc:creator>
  <cp:lastModifiedBy>Jenisha Ananthan</cp:lastModifiedBy>
  <cp:revision>30</cp:revision>
  <dcterms:created xsi:type="dcterms:W3CDTF">2021-03-23T09:48:12Z</dcterms:created>
  <dcterms:modified xsi:type="dcterms:W3CDTF">2021-09-10T10:10:15Z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