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67" r:id="rId4"/>
    <p:sldId id="260" r:id="rId5"/>
    <p:sldId id="258" r:id="rId6"/>
    <p:sldId id="259" r:id="rId7"/>
    <p:sldId id="261" r:id="rId8"/>
    <p:sldId id="262" r:id="rId9"/>
    <p:sldId id="263" r:id="rId10"/>
    <p:sldId id="264" r:id="rId11"/>
    <p:sldId id="268" r:id="rId12"/>
    <p:sldId id="269" r:id="rId13"/>
    <p:sldId id="270" r:id="rId14"/>
    <p:sldId id="271" r:id="rId15"/>
    <p:sldId id="273"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95" autoAdjust="0"/>
    <p:restoredTop sz="94660"/>
  </p:normalViewPr>
  <p:slideViewPr>
    <p:cSldViewPr snapToGrid="0">
      <p:cViewPr varScale="1">
        <p:scale>
          <a:sx n="63" d="100"/>
          <a:sy n="63" d="100"/>
        </p:scale>
        <p:origin x="11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6:01:45.348"/>
    </inkml:context>
    <inkml:brush xml:id="br0">
      <inkml:brushProperty name="width" value="0.1" units="cm"/>
      <inkml:brushProperty name="height" value="0.1" units="cm"/>
    </inkml:brush>
  </inkml:definitions>
  <inkml:trace contextRef="#ctx0" brushRef="#br0">0 1 24575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6/11/2024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90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6/11/2024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2600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6/11/2024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4441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492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6/11/2024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4639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70793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362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6/11/2024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5702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6/11/2024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7544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6/11/2024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0967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6/11/2024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5364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6/11/2024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383940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pxhere.com/en/photo/124392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amusedblog.com/2016/11/how-to-build-gallery-wall-in-your-hom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pxhere.com/en/photo/69297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freefoodphotos.com/imagelibrary/confectionery/slides/chocaolate_icing.html"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drystonegarden.com/index.php/2014/09/portland-japanese-garden/"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nio.com/interiors-and-exteriors-design/interior/swimming-pool-interior-water-luxury-ladder-window-recreation"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nio.com/interiors-and-exteriors-design/interior/swimming-pool-interior-water-luxury-ladder-window-recreation"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33577159@N05/3533659154"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ryansmithphotography.com/blog/2017/12/18/winter-wedding-doubletree-resort-myrtle-beach/"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thewphoto/27064409011/"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en.wikipedia.org/wiki/Floor_plan" TargetMode="External"/><Relationship Id="rId7" Type="http://schemas.openxmlformats.org/officeDocument/2006/relationships/hyperlink" Target="https://www.wallpaperflare.com/floor-plan-house-design-architecture-distribution-plans-wallpaper-qefmm"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www.freepngimg.com/png/18132-construction-building-png" TargetMode="External"/><Relationship Id="rId4" Type="http://schemas.openxmlformats.org/officeDocument/2006/relationships/image" Target="../media/image7.png"/><Relationship Id="rId9"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foodista.com/blog/2015/02/06/learn-how-to-make-a-sweet-heart-candy-filled-valentine%E2%80%99s-day-cake"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1.xml"/><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mptynestevolution.blogspot.com/2011/05/vacation.html"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www.travelthewholeworld.org/2014/08/21-places-to-take-a-nap-straight-out-of-your-dreams.html"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pxhere.com/en/photo/1479227" TargetMode="External"/><Relationship Id="rId7" Type="http://schemas.openxmlformats.org/officeDocument/2006/relationships/hyperlink" Target="https://pxhere.com/en/photo/342712"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s://pxhere.com/en/photo/670888" TargetMode="External"/><Relationship Id="rId10" Type="http://schemas.openxmlformats.org/officeDocument/2006/relationships/hyperlink" Target="https://creativecommons.org/licenses/by-nd/3.0/" TargetMode="External"/><Relationship Id="rId4" Type="http://schemas.openxmlformats.org/officeDocument/2006/relationships/image" Target="../media/image13.jpeg"/><Relationship Id="rId9" Type="http://schemas.openxmlformats.org/officeDocument/2006/relationships/hyperlink" Target="https://www.flickr.com/photos/34085730@N06/2256049337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hattan skyline in dark fog">
            <a:extLst>
              <a:ext uri="{FF2B5EF4-FFF2-40B4-BE49-F238E27FC236}">
                <a16:creationId xmlns:a16="http://schemas.microsoft.com/office/drawing/2014/main" id="{33022F1F-4290-D405-BAC6-A1CAB196FDAE}"/>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7BC151-C6D7-2330-054E-F2B405E99187}"/>
              </a:ext>
            </a:extLst>
          </p:cNvPr>
          <p:cNvSpPr>
            <a:spLocks noGrp="1"/>
          </p:cNvSpPr>
          <p:nvPr>
            <p:ph type="ctrTitle"/>
          </p:nvPr>
        </p:nvSpPr>
        <p:spPr>
          <a:xfrm>
            <a:off x="404553" y="3091928"/>
            <a:ext cx="9078562" cy="2387600"/>
          </a:xfrm>
        </p:spPr>
        <p:txBody>
          <a:bodyPr>
            <a:normAutofit/>
          </a:bodyPr>
          <a:lstStyle/>
          <a:p>
            <a:r>
              <a:rPr lang="en-GB" sz="6600">
                <a:solidFill>
                  <a:schemeClr val="bg1"/>
                </a:solidFill>
              </a:rPr>
              <a:t>L2 Fskills Maths</a:t>
            </a: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DE7EC20-0ECA-434C-0DBF-88515820D049}"/>
              </a:ext>
            </a:extLst>
          </p:cNvPr>
          <p:cNvSpPr>
            <a:spLocks noGrp="1"/>
          </p:cNvSpPr>
          <p:nvPr>
            <p:ph type="subTitle" idx="1"/>
          </p:nvPr>
        </p:nvSpPr>
        <p:spPr>
          <a:xfrm>
            <a:off x="404553" y="5624945"/>
            <a:ext cx="9078562" cy="592975"/>
          </a:xfrm>
        </p:spPr>
        <p:txBody>
          <a:bodyPr anchor="ctr">
            <a:normAutofit/>
          </a:bodyPr>
          <a:lstStyle/>
          <a:p>
            <a:r>
              <a:rPr lang="en-GB">
                <a:solidFill>
                  <a:schemeClr val="bg1"/>
                </a:solidFill>
              </a:rPr>
              <a:t>Plan Design Perimeters Areas Volumes</a:t>
            </a:r>
          </a:p>
        </p:txBody>
      </p:sp>
    </p:spTree>
    <p:extLst>
      <p:ext uri="{BB962C8B-B14F-4D97-AF65-F5344CB8AC3E}">
        <p14:creationId xmlns:p14="http://schemas.microsoft.com/office/powerpoint/2010/main" val="59694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E3416-E644-018F-9450-EA4DD9A85EC1}"/>
              </a:ext>
            </a:extLst>
          </p:cNvPr>
          <p:cNvPicPr>
            <a:picLocks noChangeAspect="1"/>
          </p:cNvPicPr>
          <p:nvPr/>
        </p:nvPicPr>
        <p:blipFill>
          <a:blip r:embed="rId2"/>
          <a:stretch>
            <a:fillRect/>
          </a:stretch>
        </p:blipFill>
        <p:spPr>
          <a:xfrm>
            <a:off x="721042" y="2154555"/>
            <a:ext cx="3800475" cy="2914650"/>
          </a:xfrm>
          <a:prstGeom prst="rect">
            <a:avLst/>
          </a:prstGeom>
        </p:spPr>
      </p:pic>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 Style Questions</a:t>
            </a:r>
          </a:p>
        </p:txBody>
      </p:sp>
      <p:sp>
        <p:nvSpPr>
          <p:cNvPr id="5" name="TextBox 4">
            <a:extLst>
              <a:ext uri="{FF2B5EF4-FFF2-40B4-BE49-F238E27FC236}">
                <a16:creationId xmlns:a16="http://schemas.microsoft.com/office/drawing/2014/main" id="{879D146A-FEA1-722A-CBF5-4A33EDF04921}"/>
              </a:ext>
            </a:extLst>
          </p:cNvPr>
          <p:cNvSpPr txBox="1"/>
          <p:nvPr/>
        </p:nvSpPr>
        <p:spPr>
          <a:xfrm>
            <a:off x="6003235" y="2753139"/>
            <a:ext cx="5208104" cy="2246769"/>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A small present is wrapped using the piece of paper shown.  Five of these presents get wrapped.  Find the left over area of paper from a 1mx1m roll of wrapping paper </a:t>
            </a:r>
          </a:p>
        </p:txBody>
      </p:sp>
      <p:pic>
        <p:nvPicPr>
          <p:cNvPr id="7" name="Picture 6" descr="A picture containing gift wrapping&#10;&#10;Description automatically generated">
            <a:extLst>
              <a:ext uri="{FF2B5EF4-FFF2-40B4-BE49-F238E27FC236}">
                <a16:creationId xmlns:a16="http://schemas.microsoft.com/office/drawing/2014/main" id="{22E53A68-7727-936F-20A9-7A2293AC55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74042" y="0"/>
            <a:ext cx="2861719" cy="2692400"/>
          </a:xfrm>
          <a:prstGeom prst="rect">
            <a:avLst/>
          </a:prstGeom>
        </p:spPr>
      </p:pic>
    </p:spTree>
    <p:extLst>
      <p:ext uri="{BB962C8B-B14F-4D97-AF65-F5344CB8AC3E}">
        <p14:creationId xmlns:p14="http://schemas.microsoft.com/office/powerpoint/2010/main" val="296339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 Style Questions</a:t>
            </a:r>
          </a:p>
        </p:txBody>
      </p:sp>
      <p:pic>
        <p:nvPicPr>
          <p:cNvPr id="8" name="Picture 7">
            <a:extLst>
              <a:ext uri="{FF2B5EF4-FFF2-40B4-BE49-F238E27FC236}">
                <a16:creationId xmlns:a16="http://schemas.microsoft.com/office/drawing/2014/main" id="{0885D3A7-AC2D-B808-5C20-15E9992E859A}"/>
              </a:ext>
            </a:extLst>
          </p:cNvPr>
          <p:cNvPicPr>
            <a:picLocks noChangeAspect="1"/>
          </p:cNvPicPr>
          <p:nvPr/>
        </p:nvPicPr>
        <p:blipFill>
          <a:blip r:embed="rId2"/>
          <a:stretch>
            <a:fillRect/>
          </a:stretch>
        </p:blipFill>
        <p:spPr>
          <a:xfrm>
            <a:off x="869260" y="1794566"/>
            <a:ext cx="6490734" cy="4622800"/>
          </a:xfrm>
          <a:prstGeom prst="rect">
            <a:avLst/>
          </a:prstGeom>
        </p:spPr>
      </p:pic>
      <p:sp>
        <p:nvSpPr>
          <p:cNvPr id="9" name="TextBox 8">
            <a:extLst>
              <a:ext uri="{FF2B5EF4-FFF2-40B4-BE49-F238E27FC236}">
                <a16:creationId xmlns:a16="http://schemas.microsoft.com/office/drawing/2014/main" id="{596E7A31-0C0E-AB11-FB09-0323917F94F2}"/>
              </a:ext>
            </a:extLst>
          </p:cNvPr>
          <p:cNvSpPr txBox="1"/>
          <p:nvPr/>
        </p:nvSpPr>
        <p:spPr>
          <a:xfrm>
            <a:off x="7404984" y="3361027"/>
            <a:ext cx="3051312" cy="3108543"/>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The wall of a house is to be painted as per the image shown. The door will not be painted, nor the area 2x1.3 for the window.</a:t>
            </a:r>
          </a:p>
        </p:txBody>
      </p:sp>
      <p:pic>
        <p:nvPicPr>
          <p:cNvPr id="11" name="Picture 10" descr="A picture containing sofa, room, living, wall&#10;&#10;Description automatically generated">
            <a:extLst>
              <a:ext uri="{FF2B5EF4-FFF2-40B4-BE49-F238E27FC236}">
                <a16:creationId xmlns:a16="http://schemas.microsoft.com/office/drawing/2014/main" id="{781F682C-2550-EEEF-298B-9B8C175BAD8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90696" y="240294"/>
            <a:ext cx="3108543" cy="3108543"/>
          </a:xfrm>
          <a:prstGeom prst="rect">
            <a:avLst/>
          </a:prstGeom>
        </p:spPr>
      </p:pic>
    </p:spTree>
    <p:extLst>
      <p:ext uri="{BB962C8B-B14F-4D97-AF65-F5344CB8AC3E}">
        <p14:creationId xmlns:p14="http://schemas.microsoft.com/office/powerpoint/2010/main" val="3401394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2D2E97-8A3C-3D4B-ADC5-FD3CDDECFC55}"/>
              </a:ext>
            </a:extLst>
          </p:cNvPr>
          <p:cNvSpPr/>
          <p:nvPr/>
        </p:nvSpPr>
        <p:spPr>
          <a:xfrm>
            <a:off x="429768" y="411480"/>
            <a:ext cx="11131298" cy="11064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0" cap="none" spc="0">
                <a:ln w="0"/>
                <a:effectLst>
                  <a:outerShdw blurRad="38100" dist="19050" dir="2700000" algn="tl" rotWithShape="0">
                    <a:schemeClr val="dk1">
                      <a:alpha val="40000"/>
                    </a:schemeClr>
                  </a:outerShdw>
                </a:effectLst>
                <a:latin typeface="+mj-lt"/>
                <a:ea typeface="+mj-ea"/>
                <a:cs typeface="+mj-cs"/>
              </a:rPr>
              <a:t>Exam Style Questions</a:t>
            </a:r>
          </a:p>
        </p:txBody>
      </p:sp>
      <p:sp>
        <p:nvSpPr>
          <p:cNvPr id="17" name="Rectangle 1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A3CDBFF-CB1F-0C42-30E3-38ADFB753E64}"/>
              </a:ext>
            </a:extLst>
          </p:cNvPr>
          <p:cNvPicPr>
            <a:picLocks noChangeAspect="1"/>
          </p:cNvPicPr>
          <p:nvPr/>
        </p:nvPicPr>
        <p:blipFill rotWithShape="1">
          <a:blip r:embed="rId2"/>
          <a:srcRect l="1652" r="3484" b="-4"/>
          <a:stretch/>
        </p:blipFill>
        <p:spPr>
          <a:xfrm>
            <a:off x="429767" y="1721922"/>
            <a:ext cx="3419856" cy="4520560"/>
          </a:xfrm>
          <a:prstGeom prst="rect">
            <a:avLst/>
          </a:prstGeom>
        </p:spPr>
      </p:pic>
      <p:pic>
        <p:nvPicPr>
          <p:cNvPr id="10" name="Picture 9" descr="A boat on the water&#10;&#10;Description automatically generated with low confidence">
            <a:extLst>
              <a:ext uri="{FF2B5EF4-FFF2-40B4-BE49-F238E27FC236}">
                <a16:creationId xmlns:a16="http://schemas.microsoft.com/office/drawing/2014/main" id="{7E69463E-1C01-B6BD-F03C-1E7BA5675EF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416" r="37347" b="2"/>
          <a:stretch/>
        </p:blipFill>
        <p:spPr>
          <a:xfrm>
            <a:off x="4226837" y="1721922"/>
            <a:ext cx="3420596" cy="4520560"/>
          </a:xfrm>
          <a:prstGeom prst="rect">
            <a:avLst/>
          </a:prstGeom>
        </p:spPr>
      </p:pic>
      <p:sp useBgFill="1">
        <p:nvSpPr>
          <p:cNvPr id="19" name="Rectangle 18">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96E7A31-0C0E-AB11-FB09-0323917F94F2}"/>
              </a:ext>
            </a:extLst>
          </p:cNvPr>
          <p:cNvSpPr txBox="1"/>
          <p:nvPr/>
        </p:nvSpPr>
        <p:spPr>
          <a:xfrm>
            <a:off x="8309348" y="2020824"/>
            <a:ext cx="2956060" cy="3959352"/>
          </a:xfrm>
          <a:prstGeom prst="rect">
            <a:avLst/>
          </a:prstGeom>
        </p:spPr>
        <p:txBody>
          <a:bodyPr vert="horz" lIns="91440" tIns="45720" rIns="91440" bIns="45720" rtlCol="0" anchor="ctr">
            <a:normAutofit/>
          </a:bodyPr>
          <a:lstStyle/>
          <a:p>
            <a:pPr indent="-228600">
              <a:lnSpc>
                <a:spcPct val="110000"/>
              </a:lnSpc>
              <a:spcAft>
                <a:spcPts val="600"/>
              </a:spcAft>
              <a:buFont typeface="Arial" panose="020B0604020202020204" pitchFamily="34" charset="0"/>
              <a:buChar char="•"/>
            </a:pPr>
            <a:r>
              <a:rPr lang="en-US" sz="1700"/>
              <a:t>The wood for the base of a boat is planned as the image.</a:t>
            </a:r>
          </a:p>
          <a:p>
            <a:pPr indent="-228600">
              <a:lnSpc>
                <a:spcPct val="110000"/>
              </a:lnSpc>
              <a:spcAft>
                <a:spcPts val="600"/>
              </a:spcAft>
              <a:buFont typeface="Arial" panose="020B0604020202020204" pitchFamily="34" charset="0"/>
              <a:buChar char="•"/>
            </a:pPr>
            <a:endParaRPr lang="en-US" sz="1700"/>
          </a:p>
          <a:p>
            <a:pPr indent="-228600">
              <a:lnSpc>
                <a:spcPct val="110000"/>
              </a:lnSpc>
              <a:spcAft>
                <a:spcPts val="600"/>
              </a:spcAft>
              <a:buFont typeface="Arial" panose="020B0604020202020204" pitchFamily="34" charset="0"/>
              <a:buChar char="•"/>
            </a:pPr>
            <a:r>
              <a:rPr lang="en-US" sz="1700"/>
              <a:t>A plank of wood is 2.5m x 70cm  £17.50</a:t>
            </a:r>
          </a:p>
          <a:p>
            <a:pPr indent="-228600">
              <a:lnSpc>
                <a:spcPct val="110000"/>
              </a:lnSpc>
              <a:spcAft>
                <a:spcPts val="600"/>
              </a:spcAft>
              <a:buFont typeface="Arial" panose="020B0604020202020204" pitchFamily="34" charset="0"/>
              <a:buChar char="•"/>
            </a:pPr>
            <a:endParaRPr lang="en-US" sz="1700"/>
          </a:p>
          <a:p>
            <a:pPr indent="-228600">
              <a:lnSpc>
                <a:spcPct val="110000"/>
              </a:lnSpc>
              <a:spcAft>
                <a:spcPts val="600"/>
              </a:spcAft>
              <a:buFont typeface="Arial" panose="020B0604020202020204" pitchFamily="34" charset="0"/>
              <a:buChar char="•"/>
            </a:pPr>
            <a:r>
              <a:rPr lang="en-US" sz="1700"/>
              <a:t>Find the cost of the wood for the boat base.</a:t>
            </a:r>
          </a:p>
        </p:txBody>
      </p:sp>
    </p:spTree>
    <p:extLst>
      <p:ext uri="{BB962C8B-B14F-4D97-AF65-F5344CB8AC3E}">
        <p14:creationId xmlns:p14="http://schemas.microsoft.com/office/powerpoint/2010/main" val="361158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 Style Questions</a:t>
            </a:r>
          </a:p>
        </p:txBody>
      </p:sp>
      <p:sp>
        <p:nvSpPr>
          <p:cNvPr id="9" name="TextBox 8">
            <a:extLst>
              <a:ext uri="{FF2B5EF4-FFF2-40B4-BE49-F238E27FC236}">
                <a16:creationId xmlns:a16="http://schemas.microsoft.com/office/drawing/2014/main" id="{596E7A31-0C0E-AB11-FB09-0323917F94F2}"/>
              </a:ext>
            </a:extLst>
          </p:cNvPr>
          <p:cNvSpPr txBox="1"/>
          <p:nvPr/>
        </p:nvSpPr>
        <p:spPr>
          <a:xfrm>
            <a:off x="7162800" y="2621279"/>
            <a:ext cx="4663440" cy="3970318"/>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Cakes are placed onto 20 trays as the tray shown in the image. As many 8cm diameter cakes are placed as possible per tray. Each cake is also 10cm in height.</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Find the total volume of all the cakes placed on the 20 trays.</a:t>
            </a:r>
          </a:p>
        </p:txBody>
      </p:sp>
      <p:pic>
        <p:nvPicPr>
          <p:cNvPr id="5" name="Picture 4">
            <a:extLst>
              <a:ext uri="{FF2B5EF4-FFF2-40B4-BE49-F238E27FC236}">
                <a16:creationId xmlns:a16="http://schemas.microsoft.com/office/drawing/2014/main" id="{441905EB-6D66-DEC4-4839-2DB9F20DE113}"/>
              </a:ext>
            </a:extLst>
          </p:cNvPr>
          <p:cNvPicPr>
            <a:picLocks noChangeAspect="1"/>
          </p:cNvPicPr>
          <p:nvPr/>
        </p:nvPicPr>
        <p:blipFill>
          <a:blip r:embed="rId2"/>
          <a:stretch>
            <a:fillRect/>
          </a:stretch>
        </p:blipFill>
        <p:spPr>
          <a:xfrm>
            <a:off x="457835" y="2621279"/>
            <a:ext cx="6582827" cy="2787015"/>
          </a:xfrm>
          <a:prstGeom prst="rect">
            <a:avLst/>
          </a:prstGeom>
        </p:spPr>
      </p:pic>
      <p:pic>
        <p:nvPicPr>
          <p:cNvPr id="7" name="Picture 6" descr="A chocolate cake on a plate&#10;&#10;Description automatically generated with medium confidence">
            <a:extLst>
              <a:ext uri="{FF2B5EF4-FFF2-40B4-BE49-F238E27FC236}">
                <a16:creationId xmlns:a16="http://schemas.microsoft.com/office/drawing/2014/main" id="{96249629-E5DC-2EC3-E507-3BCB16E255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75599" y="96520"/>
            <a:ext cx="3667125" cy="2438400"/>
          </a:xfrm>
          <a:prstGeom prst="rect">
            <a:avLst/>
          </a:prstGeom>
        </p:spPr>
      </p:pic>
    </p:spTree>
    <p:extLst>
      <p:ext uri="{BB962C8B-B14F-4D97-AF65-F5344CB8AC3E}">
        <p14:creationId xmlns:p14="http://schemas.microsoft.com/office/powerpoint/2010/main" val="344886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Exam Style Questions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596E7A31-0C0E-AB11-FB09-0323917F94F2}"/>
              </a:ext>
            </a:extLst>
          </p:cNvPr>
          <p:cNvSpPr txBox="1"/>
          <p:nvPr/>
        </p:nvSpPr>
        <p:spPr>
          <a:xfrm>
            <a:off x="5264425" y="2124322"/>
            <a:ext cx="6372971" cy="4154984"/>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The design of a garden is shown with triangular lawn and circular patio.</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Tiles for the patio are sold in packs of 8 and are 20cm x 10cm and can be cut to fit any area. Packs of tiles are £14.</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Grass is sold in rolls 3mx50cm and priced at £12.50 each.     0.91m = 1yd</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Find the cost of the garden.</a:t>
            </a:r>
          </a:p>
        </p:txBody>
      </p:sp>
      <p:pic>
        <p:nvPicPr>
          <p:cNvPr id="3" name="Picture 2">
            <a:extLst>
              <a:ext uri="{FF2B5EF4-FFF2-40B4-BE49-F238E27FC236}">
                <a16:creationId xmlns:a16="http://schemas.microsoft.com/office/drawing/2014/main" id="{8BDEE912-D74D-0DD6-3157-21CC91A92D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65760" y="2255132"/>
            <a:ext cx="4974271" cy="4116339"/>
          </a:xfrm>
          <a:prstGeom prst="rect">
            <a:avLst/>
          </a:prstGeom>
        </p:spPr>
      </p:pic>
      <p:pic>
        <p:nvPicPr>
          <p:cNvPr id="8" name="Picture 7" descr="A picture containing ground, outdoor, plant, stone&#10;&#10;Description automatically generated">
            <a:extLst>
              <a:ext uri="{FF2B5EF4-FFF2-40B4-BE49-F238E27FC236}">
                <a16:creationId xmlns:a16="http://schemas.microsoft.com/office/drawing/2014/main" id="{C714CF96-281A-14A3-4463-99B608D2600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85145" y="-97741"/>
            <a:ext cx="3946826" cy="2222063"/>
          </a:xfrm>
          <a:prstGeom prst="rect">
            <a:avLst/>
          </a:prstGeom>
        </p:spPr>
      </p:pic>
    </p:spTree>
    <p:extLst>
      <p:ext uri="{BB962C8B-B14F-4D97-AF65-F5344CB8AC3E}">
        <p14:creationId xmlns:p14="http://schemas.microsoft.com/office/powerpoint/2010/main" val="3772978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Exam Style Questions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596E7A31-0C0E-AB11-FB09-0323917F94F2}"/>
              </a:ext>
            </a:extLst>
          </p:cNvPr>
          <p:cNvSpPr txBox="1"/>
          <p:nvPr/>
        </p:nvSpPr>
        <p:spPr>
          <a:xfrm>
            <a:off x="5264425" y="2124322"/>
            <a:ext cx="6372971" cy="3785652"/>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Lara is flying from London (England) to Madrid (Spain) as shown on the map.</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The distance on the map is 7.4cm</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The map scale is   1: n</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The actual distance is 1300km</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Find ‘n’ the missing value in the map scale.</a:t>
            </a:r>
          </a:p>
        </p:txBody>
      </p:sp>
      <p:pic>
        <p:nvPicPr>
          <p:cNvPr id="5" name="Picture 4">
            <a:extLst>
              <a:ext uri="{FF2B5EF4-FFF2-40B4-BE49-F238E27FC236}">
                <a16:creationId xmlns:a16="http://schemas.microsoft.com/office/drawing/2014/main" id="{6AB45B89-3851-AE07-620F-AD0929ABC24E}"/>
              </a:ext>
            </a:extLst>
          </p:cNvPr>
          <p:cNvPicPr>
            <a:picLocks noChangeAspect="1"/>
          </p:cNvPicPr>
          <p:nvPr/>
        </p:nvPicPr>
        <p:blipFill>
          <a:blip r:embed="rId2"/>
          <a:stretch>
            <a:fillRect/>
          </a:stretch>
        </p:blipFill>
        <p:spPr>
          <a:xfrm>
            <a:off x="721042" y="1574848"/>
            <a:ext cx="3475386" cy="5195455"/>
          </a:xfrm>
          <a:prstGeom prst="rect">
            <a:avLst/>
          </a:prstGeom>
        </p:spPr>
      </p:pic>
      <p:cxnSp>
        <p:nvCxnSpPr>
          <p:cNvPr id="7" name="Straight Arrow Connector 6">
            <a:extLst>
              <a:ext uri="{FF2B5EF4-FFF2-40B4-BE49-F238E27FC236}">
                <a16:creationId xmlns:a16="http://schemas.microsoft.com/office/drawing/2014/main" id="{CFECA514-F521-626F-976C-B99015534D2A}"/>
              </a:ext>
            </a:extLst>
          </p:cNvPr>
          <p:cNvCxnSpPr/>
          <p:nvPr/>
        </p:nvCxnSpPr>
        <p:spPr>
          <a:xfrm flipH="1">
            <a:off x="2578894" y="3836194"/>
            <a:ext cx="614362" cy="20737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B388AC45-A817-D7CF-CDBF-62E445B19C53}"/>
              </a:ext>
            </a:extLst>
          </p:cNvPr>
          <p:cNvSpPr/>
          <p:nvPr/>
        </p:nvSpPr>
        <p:spPr>
          <a:xfrm rot="17288657">
            <a:off x="2200251" y="4565942"/>
            <a:ext cx="957313"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7.4cm</a:t>
            </a:r>
          </a:p>
        </p:txBody>
      </p:sp>
    </p:spTree>
    <p:extLst>
      <p:ext uri="{BB962C8B-B14F-4D97-AF65-F5344CB8AC3E}">
        <p14:creationId xmlns:p14="http://schemas.microsoft.com/office/powerpoint/2010/main" val="105277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D2E97-8A3C-3D4B-ADC5-FD3CDDECFC55}"/>
              </a:ext>
            </a:extLst>
          </p:cNvPr>
          <p:cNvSpPr/>
          <p:nvPr/>
        </p:nvSpPr>
        <p:spPr>
          <a:xfrm>
            <a:off x="721042" y="651518"/>
            <a:ext cx="698858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Exam Style Questions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596E7A31-0C0E-AB11-FB09-0323917F94F2}"/>
              </a:ext>
            </a:extLst>
          </p:cNvPr>
          <p:cNvSpPr txBox="1"/>
          <p:nvPr/>
        </p:nvSpPr>
        <p:spPr>
          <a:xfrm>
            <a:off x="463825" y="2167184"/>
            <a:ext cx="6372971" cy="3046988"/>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The model car shown is a 1 : 18  scale</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This car measures 15cm long.</a:t>
            </a:r>
          </a:p>
          <a:p>
            <a:endParaRPr lang="en-GB" sz="2400" dirty="0">
              <a:latin typeface="Calibri" panose="020F0502020204030204" pitchFamily="34" charset="0"/>
              <a:cs typeface="Calibri" panose="020F0502020204030204" pitchFamily="34" charset="0"/>
            </a:endParaRPr>
          </a:p>
          <a:p>
            <a:pPr marL="457200" indent="-457200">
              <a:buAutoNum type="alphaLcParenR"/>
            </a:pPr>
            <a:r>
              <a:rPr lang="en-GB" sz="2400" dirty="0">
                <a:latin typeface="Calibri" panose="020F0502020204030204" pitchFamily="34" charset="0"/>
                <a:cs typeface="Calibri" panose="020F0502020204030204" pitchFamily="34" charset="0"/>
              </a:rPr>
              <a:t>Find the cars real length in metres</a:t>
            </a:r>
          </a:p>
          <a:p>
            <a:pPr marL="457200" indent="-457200">
              <a:buAutoNum type="alphaLcParenR"/>
            </a:pPr>
            <a:endParaRPr lang="en-GB" sz="2400" dirty="0">
              <a:latin typeface="Calibri" panose="020F0502020204030204" pitchFamily="34" charset="0"/>
              <a:cs typeface="Calibri" panose="020F0502020204030204" pitchFamily="34" charset="0"/>
            </a:endParaRPr>
          </a:p>
          <a:p>
            <a:pPr marL="457200" indent="-457200">
              <a:buAutoNum type="alphaLcParenR"/>
            </a:pPr>
            <a:r>
              <a:rPr lang="en-GB" sz="2400" dirty="0">
                <a:latin typeface="Calibri" panose="020F0502020204030204" pitchFamily="34" charset="0"/>
                <a:cs typeface="Calibri" panose="020F0502020204030204" pitchFamily="34" charset="0"/>
              </a:rPr>
              <a:t>Find length of a model of this car if the real car is 2.5m long (still using 1:18)</a:t>
            </a:r>
          </a:p>
        </p:txBody>
      </p:sp>
      <p:pic>
        <p:nvPicPr>
          <p:cNvPr id="3" name="Picture 2">
            <a:extLst>
              <a:ext uri="{FF2B5EF4-FFF2-40B4-BE49-F238E27FC236}">
                <a16:creationId xmlns:a16="http://schemas.microsoft.com/office/drawing/2014/main" id="{BD566C12-B80B-F4F8-C8E9-4A66BC268061}"/>
              </a:ext>
            </a:extLst>
          </p:cNvPr>
          <p:cNvPicPr>
            <a:picLocks noChangeAspect="1"/>
          </p:cNvPicPr>
          <p:nvPr/>
        </p:nvPicPr>
        <p:blipFill>
          <a:blip r:embed="rId2"/>
          <a:stretch>
            <a:fillRect/>
          </a:stretch>
        </p:blipFill>
        <p:spPr>
          <a:xfrm>
            <a:off x="6741319" y="1643828"/>
            <a:ext cx="4551654" cy="3162300"/>
          </a:xfrm>
          <a:prstGeom prst="rect">
            <a:avLst/>
          </a:prstGeom>
        </p:spPr>
      </p:pic>
    </p:spTree>
    <p:extLst>
      <p:ext uri="{BB962C8B-B14F-4D97-AF65-F5344CB8AC3E}">
        <p14:creationId xmlns:p14="http://schemas.microsoft.com/office/powerpoint/2010/main" val="2610879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 engineering drawing&#10;&#10;Description automatically generated">
            <a:extLst>
              <a:ext uri="{FF2B5EF4-FFF2-40B4-BE49-F238E27FC236}">
                <a16:creationId xmlns:a16="http://schemas.microsoft.com/office/drawing/2014/main" id="{BD4F8B03-C5AD-3428-85F6-3A90D31129A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45" r="-1" b="18334"/>
          <a:stretch/>
        </p:blipFill>
        <p:spPr>
          <a:xfrm>
            <a:off x="352751" y="302429"/>
            <a:ext cx="11550506" cy="6053920"/>
          </a:xfrm>
          <a:prstGeom prst="rect">
            <a:avLst/>
          </a:prstGeom>
        </p:spPr>
      </p:pic>
      <p:sp>
        <p:nvSpPr>
          <p:cNvPr id="21" name="Rectangle 2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02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1C71ED-4965-72A2-C6F1-7ED5F72B63AC}"/>
              </a:ext>
            </a:extLst>
          </p:cNvPr>
          <p:cNvSpPr>
            <a:spLocks noGrp="1"/>
          </p:cNvSpPr>
          <p:nvPr>
            <p:ph type="title"/>
          </p:nvPr>
        </p:nvSpPr>
        <p:spPr>
          <a:xfrm>
            <a:off x="411480" y="987552"/>
            <a:ext cx="4485861" cy="1088136"/>
          </a:xfrm>
        </p:spPr>
        <p:txBody>
          <a:bodyPr anchor="b">
            <a:normAutofit/>
          </a:bodyPr>
          <a:lstStyle/>
          <a:p>
            <a:r>
              <a:rPr lang="en-GB" sz="3400"/>
              <a:t>Exam Question Possibility?</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9C8C50-027D-DC14-6737-3127E5BB8CE2}"/>
              </a:ext>
            </a:extLst>
          </p:cNvPr>
          <p:cNvSpPr>
            <a:spLocks noGrp="1"/>
          </p:cNvSpPr>
          <p:nvPr>
            <p:ph idx="1"/>
          </p:nvPr>
        </p:nvSpPr>
        <p:spPr>
          <a:xfrm>
            <a:off x="411479" y="2688336"/>
            <a:ext cx="4498848" cy="3584448"/>
          </a:xfrm>
        </p:spPr>
        <p:txBody>
          <a:bodyPr anchor="t">
            <a:normAutofit/>
          </a:bodyPr>
          <a:lstStyle/>
          <a:p>
            <a:r>
              <a:rPr lang="en-GB" dirty="0"/>
              <a:t>Units</a:t>
            </a:r>
          </a:p>
          <a:p>
            <a:r>
              <a:rPr lang="en-GB" dirty="0"/>
              <a:t>Shapes</a:t>
            </a:r>
          </a:p>
          <a:p>
            <a:r>
              <a:rPr lang="en-GB" dirty="0"/>
              <a:t>Perimeters?</a:t>
            </a:r>
          </a:p>
          <a:p>
            <a:r>
              <a:rPr lang="en-GB" dirty="0"/>
              <a:t>Areas?</a:t>
            </a:r>
          </a:p>
          <a:p>
            <a:r>
              <a:rPr lang="en-GB" dirty="0"/>
              <a:t>Volumes?</a:t>
            </a:r>
          </a:p>
          <a:p>
            <a:r>
              <a:rPr lang="en-GB" dirty="0"/>
              <a:t>Costs?</a:t>
            </a:r>
            <a:endParaRPr lang="en-GB" sz="1700" dirty="0"/>
          </a:p>
        </p:txBody>
      </p:sp>
      <p:pic>
        <p:nvPicPr>
          <p:cNvPr id="4" name="Picture 3" descr="Diagram, engineering drawing&#10;&#10;Description automatically generated">
            <a:extLst>
              <a:ext uri="{FF2B5EF4-FFF2-40B4-BE49-F238E27FC236}">
                <a16:creationId xmlns:a16="http://schemas.microsoft.com/office/drawing/2014/main" id="{28DEC444-F87E-CACD-A7EA-264F63BFBD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18" r="20879"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40136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10;&#10;Description automatically generated with medium confidence">
            <a:extLst>
              <a:ext uri="{FF2B5EF4-FFF2-40B4-BE49-F238E27FC236}">
                <a16:creationId xmlns:a16="http://schemas.microsoft.com/office/drawing/2014/main" id="{4D4C2047-E035-72EE-D60E-41CB78523B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6640" y="-506845"/>
            <a:ext cx="11135360" cy="7423573"/>
          </a:xfrm>
          <a:prstGeom prst="rect">
            <a:avLst/>
          </a:prstGeom>
        </p:spPr>
      </p:pic>
      <p:pic>
        <p:nvPicPr>
          <p:cNvPr id="6" name="Picture 5" descr="A person and person in wedding attire on a beach&#10;&#10;Description automatically generated with medium confidence">
            <a:extLst>
              <a:ext uri="{FF2B5EF4-FFF2-40B4-BE49-F238E27FC236}">
                <a16:creationId xmlns:a16="http://schemas.microsoft.com/office/drawing/2014/main" id="{2C5FD097-36CA-87E8-B849-21879BB0C156}"/>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652" r="38430"/>
          <a:stretch/>
        </p:blipFill>
        <p:spPr>
          <a:xfrm>
            <a:off x="406400" y="416560"/>
            <a:ext cx="2472974" cy="4866640"/>
          </a:xfrm>
          <a:prstGeom prst="rect">
            <a:avLst/>
          </a:prstGeom>
        </p:spPr>
      </p:pic>
      <p:sp>
        <p:nvSpPr>
          <p:cNvPr id="7" name="TextBox 6">
            <a:extLst>
              <a:ext uri="{FF2B5EF4-FFF2-40B4-BE49-F238E27FC236}">
                <a16:creationId xmlns:a16="http://schemas.microsoft.com/office/drawing/2014/main" id="{9B0E8BF5-A17A-7F99-EB1A-A531A0CB44F6}"/>
              </a:ext>
            </a:extLst>
          </p:cNvPr>
          <p:cNvSpPr txBox="1"/>
          <p:nvPr/>
        </p:nvSpPr>
        <p:spPr>
          <a:xfrm>
            <a:off x="958771" y="6858000"/>
            <a:ext cx="10274458" cy="230832"/>
          </a:xfrm>
          <a:prstGeom prst="rect">
            <a:avLst/>
          </a:prstGeom>
          <a:noFill/>
        </p:spPr>
        <p:txBody>
          <a:bodyPr wrap="square" rtlCol="0">
            <a:spAutoFit/>
          </a:bodyPr>
          <a:lstStyle/>
          <a:p>
            <a:r>
              <a:rPr lang="en-GB" sz="900">
                <a:hlinkClick r:id="rId5" tooltip="https://www.ryansmithphotography.com/blog/2017/12/18/winter-wedding-doubletree-resort-myrtle-beach/"/>
              </a:rPr>
              <a:t>This Photo</a:t>
            </a:r>
            <a:r>
              <a:rPr lang="en-GB" sz="900"/>
              <a:t> by Unknown Author is licensed under </a:t>
            </a:r>
            <a:r>
              <a:rPr lang="en-GB" sz="900">
                <a:hlinkClick r:id="rId6" tooltip="https://creativecommons.org/licenses/by-nc-nd/3.0/"/>
              </a:rPr>
              <a:t>CC BY-NC-ND</a:t>
            </a:r>
            <a:endParaRPr lang="en-GB" sz="900"/>
          </a:p>
        </p:txBody>
      </p:sp>
    </p:spTree>
    <p:extLst>
      <p:ext uri="{BB962C8B-B14F-4D97-AF65-F5344CB8AC3E}">
        <p14:creationId xmlns:p14="http://schemas.microsoft.com/office/powerpoint/2010/main" val="143518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B0549EF-E3A5-48D7-9134-A4E08C0E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0">
            <a:extLst>
              <a:ext uri="{FF2B5EF4-FFF2-40B4-BE49-F238E27FC236}">
                <a16:creationId xmlns:a16="http://schemas.microsoft.com/office/drawing/2014/main" id="{216DD803-634F-4EF2-A1E7-B1911DEE9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438860"/>
            <a:ext cx="11167447" cy="575276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7B63F8-D1F3-4D40-B2D4-779BAE82B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8398" y="-4818940"/>
            <a:ext cx="167069" cy="105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ss, sky, outdoor, tree&#10;&#10;Description automatically generated">
            <a:extLst>
              <a:ext uri="{FF2B5EF4-FFF2-40B4-BE49-F238E27FC236}">
                <a16:creationId xmlns:a16="http://schemas.microsoft.com/office/drawing/2014/main" id="{A43C886D-AB94-2133-761D-86A4FAA84FA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597" b="24369"/>
          <a:stretch/>
        </p:blipFill>
        <p:spPr>
          <a:xfrm>
            <a:off x="884132" y="825086"/>
            <a:ext cx="10515600" cy="5050151"/>
          </a:xfrm>
          <a:prstGeom prst="rect">
            <a:avLst/>
          </a:prstGeom>
        </p:spPr>
      </p:pic>
      <p:sp>
        <p:nvSpPr>
          <p:cNvPr id="4" name="TextBox 3">
            <a:extLst>
              <a:ext uri="{FF2B5EF4-FFF2-40B4-BE49-F238E27FC236}">
                <a16:creationId xmlns:a16="http://schemas.microsoft.com/office/drawing/2014/main" id="{57D2CE66-E7E0-1EEB-34DA-0E6710309AA4}"/>
              </a:ext>
            </a:extLst>
          </p:cNvPr>
          <p:cNvSpPr txBox="1"/>
          <p:nvPr/>
        </p:nvSpPr>
        <p:spPr>
          <a:xfrm>
            <a:off x="8631025" y="5675182"/>
            <a:ext cx="276870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thewphoto/27064409011/">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2430040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8BC8528F-B777-5CCC-27D6-E22FB04F561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672" r="2" b="8658"/>
          <a:stretch/>
        </p:blipFill>
        <p:spPr>
          <a:xfrm>
            <a:off x="321730" y="321732"/>
            <a:ext cx="5674897" cy="3017405"/>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A103782F-F55C-1F72-3079-34F89CDC195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697" r="-2" b="26089"/>
          <a:stretch/>
        </p:blipFill>
        <p:spPr>
          <a:xfrm>
            <a:off x="321730" y="3510853"/>
            <a:ext cx="5674897" cy="2789954"/>
          </a:xfrm>
          <a:prstGeom prst="rect">
            <a:avLst/>
          </a:prstGeom>
        </p:spPr>
      </p:pic>
      <p:pic>
        <p:nvPicPr>
          <p:cNvPr id="6" name="Picture 5" descr="Engineering drawing&#10;&#10;Description automatically generated">
            <a:extLst>
              <a:ext uri="{FF2B5EF4-FFF2-40B4-BE49-F238E27FC236}">
                <a16:creationId xmlns:a16="http://schemas.microsoft.com/office/drawing/2014/main" id="{932FD9DE-5E81-6CAE-661C-A3EBD3C307D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624" r="14802" b="1"/>
          <a:stretch/>
        </p:blipFill>
        <p:spPr>
          <a:xfrm>
            <a:off x="6195373" y="321733"/>
            <a:ext cx="5674897" cy="5979074"/>
          </a:xfrm>
          <a:prstGeom prst="rect">
            <a:avLst/>
          </a:prstGeom>
        </p:spPr>
      </p:pic>
      <p:sp>
        <p:nvSpPr>
          <p:cNvPr id="4" name="TextBox 3">
            <a:extLst>
              <a:ext uri="{FF2B5EF4-FFF2-40B4-BE49-F238E27FC236}">
                <a16:creationId xmlns:a16="http://schemas.microsoft.com/office/drawing/2014/main" id="{60A4ADE4-1BE0-B6C4-A553-AB5A76F32DEF}"/>
              </a:ext>
            </a:extLst>
          </p:cNvPr>
          <p:cNvSpPr txBox="1"/>
          <p:nvPr/>
        </p:nvSpPr>
        <p:spPr>
          <a:xfrm>
            <a:off x="3389824" y="3139082"/>
            <a:ext cx="2606803"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Floor_plan">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9" name="TextBox 8">
            <a:extLst>
              <a:ext uri="{FF2B5EF4-FFF2-40B4-BE49-F238E27FC236}">
                <a16:creationId xmlns:a16="http://schemas.microsoft.com/office/drawing/2014/main" id="{8AC0C685-4BBC-4112-B380-F6A522E6E6F8}"/>
              </a:ext>
            </a:extLst>
          </p:cNvPr>
          <p:cNvSpPr txBox="1"/>
          <p:nvPr/>
        </p:nvSpPr>
        <p:spPr>
          <a:xfrm>
            <a:off x="3370588" y="6100752"/>
            <a:ext cx="2626039"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www.freepngimg.com/png/18132-construction-building-pn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2440726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433FE54A-A994-42FB-94E0-168474F6B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FFD7B477-8513-4219-81DB-3A481B53E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36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plate, table, food, coffee&#10;&#10;Description automatically generated">
            <a:extLst>
              <a:ext uri="{FF2B5EF4-FFF2-40B4-BE49-F238E27FC236}">
                <a16:creationId xmlns:a16="http://schemas.microsoft.com/office/drawing/2014/main" id="{16C58CA4-B372-82EE-20A8-4BC43FBCA39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042" r="-1" b="8438"/>
          <a:stretch/>
        </p:blipFill>
        <p:spPr>
          <a:xfrm>
            <a:off x="838200" y="618387"/>
            <a:ext cx="10506456" cy="5306075"/>
          </a:xfrm>
          <a:prstGeom prst="rect">
            <a:avLst/>
          </a:prstGeom>
        </p:spPr>
      </p:pic>
      <p:sp>
        <p:nvSpPr>
          <p:cNvPr id="20" name="Rectangle 15">
            <a:extLst>
              <a:ext uri="{FF2B5EF4-FFF2-40B4-BE49-F238E27FC236}">
                <a16:creationId xmlns:a16="http://schemas.microsoft.com/office/drawing/2014/main" id="{F16BB282-D67A-4262-B395-9B9E59382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338062"/>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08E6B77-ECE7-6296-8503-26A7AA026CF1}"/>
              </a:ext>
            </a:extLst>
          </p:cNvPr>
          <p:cNvSpPr txBox="1"/>
          <p:nvPr/>
        </p:nvSpPr>
        <p:spPr>
          <a:xfrm>
            <a:off x="8880520" y="5724407"/>
            <a:ext cx="246413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www.foodista.com/blog/2015/02/06/learn-how-to-make-a-sweet-heart-candy-filled-valentine%E2%80%99s-day-cak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779DDC59-0DA5-BBFA-6C22-B796C03448F2}"/>
                  </a:ext>
                </a:extLst>
              </p14:cNvPr>
              <p14:cNvContentPartPr/>
              <p14:nvPr/>
            </p14:nvContentPartPr>
            <p14:xfrm>
              <a:off x="214279" y="2221155"/>
              <a:ext cx="360" cy="360"/>
            </p14:xfrm>
          </p:contentPart>
        </mc:Choice>
        <mc:Fallback xmlns="">
          <p:pic>
            <p:nvPicPr>
              <p:cNvPr id="2" name="Ink 1">
                <a:extLst>
                  <a:ext uri="{FF2B5EF4-FFF2-40B4-BE49-F238E27FC236}">
                    <a16:creationId xmlns:a16="http://schemas.microsoft.com/office/drawing/2014/main" id="{779DDC59-0DA5-BBFA-6C22-B796C03448F2}"/>
                  </a:ext>
                </a:extLst>
              </p:cNvPr>
              <p:cNvPicPr/>
              <p:nvPr/>
            </p:nvPicPr>
            <p:blipFill>
              <a:blip r:embed="rId6"/>
              <a:stretch>
                <a:fillRect/>
              </a:stretch>
            </p:blipFill>
            <p:spPr>
              <a:xfrm>
                <a:off x="196279" y="2203515"/>
                <a:ext cx="36000" cy="36000"/>
              </a:xfrm>
              <a:prstGeom prst="rect">
                <a:avLst/>
              </a:prstGeom>
            </p:spPr>
          </p:pic>
        </mc:Fallback>
      </mc:AlternateContent>
    </p:spTree>
    <p:extLst>
      <p:ext uri="{BB962C8B-B14F-4D97-AF65-F5344CB8AC3E}">
        <p14:creationId xmlns:p14="http://schemas.microsoft.com/office/powerpoint/2010/main" val="3538982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beach&#10;&#10;Description automatically generated with medium confidence">
            <a:extLst>
              <a:ext uri="{FF2B5EF4-FFF2-40B4-BE49-F238E27FC236}">
                <a16:creationId xmlns:a16="http://schemas.microsoft.com/office/drawing/2014/main" id="{338B9872-1117-0454-E265-4993B34B99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910470" cy="5567680"/>
          </a:xfrm>
          <a:prstGeom prst="rect">
            <a:avLst/>
          </a:prstGeom>
        </p:spPr>
      </p:pic>
      <p:pic>
        <p:nvPicPr>
          <p:cNvPr id="6" name="Picture 5" descr="A picture containing orange, shore, boat&#10;&#10;Description automatically generated">
            <a:extLst>
              <a:ext uri="{FF2B5EF4-FFF2-40B4-BE49-F238E27FC236}">
                <a16:creationId xmlns:a16="http://schemas.microsoft.com/office/drawing/2014/main" id="{5C21442E-2F73-CFA7-7081-37E088FB9C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43120" y="1790700"/>
            <a:ext cx="7620000" cy="5067300"/>
          </a:xfrm>
          <a:prstGeom prst="rect">
            <a:avLst/>
          </a:prstGeom>
        </p:spPr>
      </p:pic>
    </p:spTree>
    <p:extLst>
      <p:ext uri="{BB962C8B-B14F-4D97-AF65-F5344CB8AC3E}">
        <p14:creationId xmlns:p14="http://schemas.microsoft.com/office/powerpoint/2010/main" val="174401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boat on the water&#10;&#10;Description automatically generated with medium confidence">
            <a:extLst>
              <a:ext uri="{FF2B5EF4-FFF2-40B4-BE49-F238E27FC236}">
                <a16:creationId xmlns:a16="http://schemas.microsoft.com/office/drawing/2014/main" id="{5F74BB72-AECB-F46E-A563-D8D00C54A2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281" r="-2" b="13706"/>
          <a:stretch/>
        </p:blipFill>
        <p:spPr>
          <a:xfrm>
            <a:off x="321734" y="321733"/>
            <a:ext cx="5674894" cy="3030842"/>
          </a:xfrm>
          <a:prstGeom prst="rect">
            <a:avLst/>
          </a:prstGeom>
        </p:spPr>
      </p:pic>
      <p:pic>
        <p:nvPicPr>
          <p:cNvPr id="5" name="Picture 4" descr="A yellow bus on the street&#10;&#10;Description automatically generated with medium confidence">
            <a:extLst>
              <a:ext uri="{FF2B5EF4-FFF2-40B4-BE49-F238E27FC236}">
                <a16:creationId xmlns:a16="http://schemas.microsoft.com/office/drawing/2014/main" id="{22D34A38-5F3B-6DA1-34B6-06EA78A3A32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197" r="8456" b="1"/>
          <a:stretch/>
        </p:blipFill>
        <p:spPr>
          <a:xfrm>
            <a:off x="321735" y="3524289"/>
            <a:ext cx="2676579" cy="2776517"/>
          </a:xfrm>
          <a:prstGeom prst="rect">
            <a:avLst/>
          </a:prstGeom>
        </p:spPr>
      </p:pic>
      <p:pic>
        <p:nvPicPr>
          <p:cNvPr id="3" name="Picture 2" descr="A train on the railway tracks&#10;&#10;Description automatically generated">
            <a:extLst>
              <a:ext uri="{FF2B5EF4-FFF2-40B4-BE49-F238E27FC236}">
                <a16:creationId xmlns:a16="http://schemas.microsoft.com/office/drawing/2014/main" id="{38E5CA71-9D68-ECA7-66C9-9EA360BB71E0}"/>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8254" r="8678" b="-2"/>
          <a:stretch/>
        </p:blipFill>
        <p:spPr>
          <a:xfrm>
            <a:off x="3159553" y="3514855"/>
            <a:ext cx="2837076" cy="2785951"/>
          </a:xfrm>
          <a:prstGeom prst="rect">
            <a:avLst/>
          </a:prstGeom>
        </p:spPr>
      </p:pic>
      <p:pic>
        <p:nvPicPr>
          <p:cNvPr id="7" name="Picture 6" descr="A picture containing text, truck, road, outdoor&#10;&#10;Description automatically generated">
            <a:extLst>
              <a:ext uri="{FF2B5EF4-FFF2-40B4-BE49-F238E27FC236}">
                <a16:creationId xmlns:a16="http://schemas.microsoft.com/office/drawing/2014/main" id="{E8D77027-EB99-F67C-F34C-91DC488D0B9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6798" r="9849" b="2"/>
          <a:stretch/>
        </p:blipFill>
        <p:spPr>
          <a:xfrm>
            <a:off x="6195373" y="321733"/>
            <a:ext cx="5674892" cy="5979074"/>
          </a:xfrm>
          <a:prstGeom prst="rect">
            <a:avLst/>
          </a:prstGeom>
        </p:spPr>
      </p:pic>
      <p:sp>
        <p:nvSpPr>
          <p:cNvPr id="8" name="TextBox 7">
            <a:extLst>
              <a:ext uri="{FF2B5EF4-FFF2-40B4-BE49-F238E27FC236}">
                <a16:creationId xmlns:a16="http://schemas.microsoft.com/office/drawing/2014/main" id="{28E5C23E-8EA4-598C-AC1D-C99CB2D29185}"/>
              </a:ext>
            </a:extLst>
          </p:cNvPr>
          <p:cNvSpPr txBox="1"/>
          <p:nvPr/>
        </p:nvSpPr>
        <p:spPr>
          <a:xfrm>
            <a:off x="9241020" y="6100752"/>
            <a:ext cx="262924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9" tooltip="https://www.flickr.com/photos/34085730@N06/22560493379">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10" tooltip="https://creativecommons.org/licenses/by-nd/3.0/">
                  <a:extLst>
                    <a:ext uri="{A12FA001-AC4F-418D-AE19-62706E023703}">
                      <ahyp:hlinkClr xmlns:ahyp="http://schemas.microsoft.com/office/drawing/2018/hyperlinkcolor" val="tx"/>
                    </a:ext>
                  </a:extLst>
                </a:hlinkClick>
              </a:rPr>
              <a:t>CC BY-ND</a:t>
            </a:r>
            <a:endParaRPr lang="en-GB" sz="700">
              <a:solidFill>
                <a:srgbClr val="FFFFFF"/>
              </a:solidFill>
            </a:endParaRPr>
          </a:p>
        </p:txBody>
      </p:sp>
    </p:spTree>
    <p:extLst>
      <p:ext uri="{BB962C8B-B14F-4D97-AF65-F5344CB8AC3E}">
        <p14:creationId xmlns:p14="http://schemas.microsoft.com/office/powerpoint/2010/main" val="3598384004"/>
      </p:ext>
    </p:extLst>
  </p:cSld>
  <p:clrMapOvr>
    <a:masterClrMapping/>
  </p:clrMapOvr>
</p:sld>
</file>

<file path=ppt/theme/theme1.xml><?xml version="1.0" encoding="utf-8"?>
<a:theme xmlns:a="http://schemas.openxmlformats.org/drawingml/2006/main" name="AccentBoxVTI">
  <a:themeElements>
    <a:clrScheme name="AnalogousFromLightSeedRightStep">
      <a:dk1>
        <a:srgbClr val="000000"/>
      </a:dk1>
      <a:lt1>
        <a:srgbClr val="FFFFFF"/>
      </a:lt1>
      <a:dk2>
        <a:srgbClr val="243841"/>
      </a:dk2>
      <a:lt2>
        <a:srgbClr val="E2E5E8"/>
      </a:lt2>
      <a:accent1>
        <a:srgbClr val="BA9C7E"/>
      </a:accent1>
      <a:accent2>
        <a:srgbClr val="A7A372"/>
      </a:accent2>
      <a:accent3>
        <a:srgbClr val="98A67E"/>
      </a:accent3>
      <a:accent4>
        <a:srgbClr val="84AD76"/>
      </a:accent4>
      <a:accent5>
        <a:srgbClr val="82AC89"/>
      </a:accent5>
      <a:accent6>
        <a:srgbClr val="76AD97"/>
      </a:accent6>
      <a:hlink>
        <a:srgbClr val="6084A9"/>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581</TotalTime>
  <Words>411</Words>
  <Application>Microsoft Office PowerPoint</Application>
  <PresentationFormat>Widescreen</PresentationFormat>
  <Paragraphs>56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Avenir Next LT Pro</vt:lpstr>
      <vt:lpstr>Calibri</vt:lpstr>
      <vt:lpstr>AccentBoxVTI</vt:lpstr>
      <vt:lpstr>L2 Fskills Maths</vt:lpstr>
      <vt:lpstr>PowerPoint Presentation</vt:lpstr>
      <vt:lpstr>Exam Question Possibility?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Fskills Maths</dc:title>
  <dc:creator>Malcolm Cooke</dc:creator>
  <cp:lastModifiedBy>Malcolm Cooke</cp:lastModifiedBy>
  <cp:revision>9</cp:revision>
  <dcterms:created xsi:type="dcterms:W3CDTF">2022-05-08T15:12:19Z</dcterms:created>
  <dcterms:modified xsi:type="dcterms:W3CDTF">2024-06-11T18:45:42Z</dcterms:modified>
</cp:coreProperties>
</file>