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0"/>
  </p:notesMasterIdLst>
  <p:sldIdLst>
    <p:sldId id="275" r:id="rId5"/>
    <p:sldId id="256" r:id="rId6"/>
    <p:sldId id="297" r:id="rId7"/>
    <p:sldId id="260" r:id="rId8"/>
    <p:sldId id="290" r:id="rId9"/>
    <p:sldId id="296" r:id="rId10"/>
    <p:sldId id="283" r:id="rId11"/>
    <p:sldId id="261" r:id="rId12"/>
    <p:sldId id="295" r:id="rId13"/>
    <p:sldId id="291" r:id="rId14"/>
    <p:sldId id="292" r:id="rId15"/>
    <p:sldId id="285" r:id="rId16"/>
    <p:sldId id="293" r:id="rId17"/>
    <p:sldId id="294" r:id="rId18"/>
    <p:sldId id="270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26DFC4-AEF2-0006-7067-A66E2E5EA60F}" v="1" dt="2024-01-10T16:18:22.769"/>
    <p1510:client id="{6537BF8D-49C6-33EC-C0E5-61E80BC455B9}" v="4" dt="2023-08-16T12:30:37.573"/>
    <p1510:client id="{692E9A7A-CCD3-4A90-B547-C9FA36FE0B51}" v="6" dt="2023-01-13T14:54:31.412"/>
    <p1510:client id="{97E3DC09-5CAD-B9F6-B920-687780771F07}" v="3" dt="2024-01-10T16:16:20.5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7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mit Panesar" userId="2ace35e5-3849-48d1-ac16-5b752e3df2ab" providerId="ADAL" clId="{692E9A7A-CCD3-4A90-B547-C9FA36FE0B51}"/>
    <pc:docChg chg="custSel addSld modSld sldOrd">
      <pc:chgData name="Amit Panesar" userId="2ace35e5-3849-48d1-ac16-5b752e3df2ab" providerId="ADAL" clId="{692E9A7A-CCD3-4A90-B547-C9FA36FE0B51}" dt="2023-01-13T15:31:08.077" v="533" actId="20577"/>
      <pc:docMkLst>
        <pc:docMk/>
      </pc:docMkLst>
      <pc:sldChg chg="addSp modSp mod">
        <pc:chgData name="Amit Panesar" userId="2ace35e5-3849-48d1-ac16-5b752e3df2ab" providerId="ADAL" clId="{692E9A7A-CCD3-4A90-B547-C9FA36FE0B51}" dt="2023-01-13T15:31:08.077" v="533" actId="20577"/>
        <pc:sldMkLst>
          <pc:docMk/>
          <pc:sldMk cId="128844662" sldId="256"/>
        </pc:sldMkLst>
        <pc:spChg chg="add mod">
          <ac:chgData name="Amit Panesar" userId="2ace35e5-3849-48d1-ac16-5b752e3df2ab" providerId="ADAL" clId="{692E9A7A-CCD3-4A90-B547-C9FA36FE0B51}" dt="2023-01-13T14:54:13.513" v="347" actId="207"/>
          <ac:spMkLst>
            <pc:docMk/>
            <pc:sldMk cId="128844662" sldId="256"/>
            <ac:spMk id="4" creationId="{01406340-DB6A-10E9-D503-0853D52553A6}"/>
          </ac:spMkLst>
        </pc:spChg>
        <pc:spChg chg="add mod">
          <ac:chgData name="Amit Panesar" userId="2ace35e5-3849-48d1-ac16-5b752e3df2ab" providerId="ADAL" clId="{692E9A7A-CCD3-4A90-B547-C9FA36FE0B51}" dt="2023-01-13T14:54:18.375" v="349" actId="1076"/>
          <ac:spMkLst>
            <pc:docMk/>
            <pc:sldMk cId="128844662" sldId="256"/>
            <ac:spMk id="5" creationId="{D002A400-42B4-574A-BDB4-9FDAEF780016}"/>
          </ac:spMkLst>
        </pc:spChg>
        <pc:spChg chg="add mod">
          <ac:chgData name="Amit Panesar" userId="2ace35e5-3849-48d1-ac16-5b752e3df2ab" providerId="ADAL" clId="{692E9A7A-CCD3-4A90-B547-C9FA36FE0B51}" dt="2023-01-13T14:54:27.820" v="352" actId="1076"/>
          <ac:spMkLst>
            <pc:docMk/>
            <pc:sldMk cId="128844662" sldId="256"/>
            <ac:spMk id="6" creationId="{25374475-9E2B-21CE-5A43-F6A23037E9FF}"/>
          </ac:spMkLst>
        </pc:spChg>
        <pc:spChg chg="mod">
          <ac:chgData name="Amit Panesar" userId="2ace35e5-3849-48d1-ac16-5b752e3df2ab" providerId="ADAL" clId="{692E9A7A-CCD3-4A90-B547-C9FA36FE0B51}" dt="2023-01-13T15:31:08.077" v="533" actId="20577"/>
          <ac:spMkLst>
            <pc:docMk/>
            <pc:sldMk cId="128844662" sldId="256"/>
            <ac:spMk id="7" creationId="{C233048D-1E1C-4B46-A6FC-5A003B804319}"/>
          </ac:spMkLst>
        </pc:spChg>
        <pc:spChg chg="add mod">
          <ac:chgData name="Amit Panesar" userId="2ace35e5-3849-48d1-ac16-5b752e3df2ab" providerId="ADAL" clId="{692E9A7A-CCD3-4A90-B547-C9FA36FE0B51}" dt="2023-01-13T14:54:37.987" v="355" actId="1076"/>
          <ac:spMkLst>
            <pc:docMk/>
            <pc:sldMk cId="128844662" sldId="256"/>
            <ac:spMk id="9" creationId="{4D77C1C6-92C3-9A80-5F5E-103621C73FC7}"/>
          </ac:spMkLst>
        </pc:spChg>
      </pc:sldChg>
      <pc:sldChg chg="setBg">
        <pc:chgData name="Amit Panesar" userId="2ace35e5-3849-48d1-ac16-5b752e3df2ab" providerId="ADAL" clId="{692E9A7A-CCD3-4A90-B547-C9FA36FE0B51}" dt="2022-06-27T13:04:00.871" v="0"/>
        <pc:sldMkLst>
          <pc:docMk/>
          <pc:sldMk cId="1249312503" sldId="275"/>
        </pc:sldMkLst>
      </pc:sldChg>
      <pc:sldChg chg="addSp delSp mod ord">
        <pc:chgData name="Amit Panesar" userId="2ace35e5-3849-48d1-ac16-5b752e3df2ab" providerId="ADAL" clId="{692E9A7A-CCD3-4A90-B547-C9FA36FE0B51}" dt="2022-06-27T13:36:24.013" v="6"/>
        <pc:sldMkLst>
          <pc:docMk/>
          <pc:sldMk cId="782770765" sldId="285"/>
        </pc:sldMkLst>
        <pc:picChg chg="add">
          <ac:chgData name="Amit Panesar" userId="2ace35e5-3849-48d1-ac16-5b752e3df2ab" providerId="ADAL" clId="{692E9A7A-CCD3-4A90-B547-C9FA36FE0B51}" dt="2022-06-27T13:35:54.170" v="2" actId="22"/>
          <ac:picMkLst>
            <pc:docMk/>
            <pc:sldMk cId="782770765" sldId="285"/>
            <ac:picMk id="3" creationId="{84B142C4-A3D7-3681-CC2A-E8A1B135B2E9}"/>
          </ac:picMkLst>
        </pc:picChg>
        <pc:picChg chg="del">
          <ac:chgData name="Amit Panesar" userId="2ace35e5-3849-48d1-ac16-5b752e3df2ab" providerId="ADAL" clId="{692E9A7A-CCD3-4A90-B547-C9FA36FE0B51}" dt="2022-06-27T13:35:53.523" v="1" actId="478"/>
          <ac:picMkLst>
            <pc:docMk/>
            <pc:sldMk cId="782770765" sldId="285"/>
            <ac:picMk id="6" creationId="{6763FB87-F784-4AE6-A60A-26BBF84371EF}"/>
          </ac:picMkLst>
        </pc:picChg>
      </pc:sldChg>
      <pc:sldChg chg="addSp delSp modSp new mod">
        <pc:chgData name="Amit Panesar" userId="2ace35e5-3849-48d1-ac16-5b752e3df2ab" providerId="ADAL" clId="{692E9A7A-CCD3-4A90-B547-C9FA36FE0B51}" dt="2022-06-28T15:36:25.806" v="31" actId="20577"/>
        <pc:sldMkLst>
          <pc:docMk/>
          <pc:sldMk cId="614606022" sldId="295"/>
        </pc:sldMkLst>
        <pc:spChg chg="del">
          <ac:chgData name="Amit Panesar" userId="2ace35e5-3849-48d1-ac16-5b752e3df2ab" providerId="ADAL" clId="{692E9A7A-CCD3-4A90-B547-C9FA36FE0B51}" dt="2022-06-28T15:35:49.276" v="9" actId="478"/>
          <ac:spMkLst>
            <pc:docMk/>
            <pc:sldMk cId="614606022" sldId="295"/>
            <ac:spMk id="2" creationId="{EAD62025-3ED8-6545-DCF8-63259BE50D59}"/>
          </ac:spMkLst>
        </pc:spChg>
        <pc:spChg chg="del">
          <ac:chgData name="Amit Panesar" userId="2ace35e5-3849-48d1-ac16-5b752e3df2ab" providerId="ADAL" clId="{692E9A7A-CCD3-4A90-B547-C9FA36FE0B51}" dt="2022-06-28T15:35:48.749" v="8" actId="478"/>
          <ac:spMkLst>
            <pc:docMk/>
            <pc:sldMk cId="614606022" sldId="295"/>
            <ac:spMk id="3" creationId="{75CD2546-BCAB-34EB-FB0F-E859E2ADB4EE}"/>
          </ac:spMkLst>
        </pc:spChg>
        <pc:spChg chg="add mod">
          <ac:chgData name="Amit Panesar" userId="2ace35e5-3849-48d1-ac16-5b752e3df2ab" providerId="ADAL" clId="{692E9A7A-CCD3-4A90-B547-C9FA36FE0B51}" dt="2022-06-28T15:36:25.806" v="31" actId="20577"/>
          <ac:spMkLst>
            <pc:docMk/>
            <pc:sldMk cId="614606022" sldId="295"/>
            <ac:spMk id="6" creationId="{181B8DE6-F7C7-9EC6-27A9-71AAC1CBD93C}"/>
          </ac:spMkLst>
        </pc:spChg>
        <pc:picChg chg="add">
          <ac:chgData name="Amit Panesar" userId="2ace35e5-3849-48d1-ac16-5b752e3df2ab" providerId="ADAL" clId="{692E9A7A-CCD3-4A90-B547-C9FA36FE0B51}" dt="2022-06-28T15:35:50.021" v="10" actId="22"/>
          <ac:picMkLst>
            <pc:docMk/>
            <pc:sldMk cId="614606022" sldId="295"/>
            <ac:picMk id="5" creationId="{5D264E6C-FD02-48DB-5D95-27AB1926FEA6}"/>
          </ac:picMkLst>
        </pc:picChg>
        <pc:picChg chg="add mod">
          <ac:chgData name="Amit Panesar" userId="2ace35e5-3849-48d1-ac16-5b752e3df2ab" providerId="ADAL" clId="{692E9A7A-CCD3-4A90-B547-C9FA36FE0B51}" dt="2022-06-28T15:36:07.292" v="11"/>
          <ac:picMkLst>
            <pc:docMk/>
            <pc:sldMk cId="614606022" sldId="295"/>
            <ac:picMk id="7" creationId="{CBEDB185-D7D4-E7E7-0BFC-30800EC7F26F}"/>
          </ac:picMkLst>
        </pc:picChg>
      </pc:sldChg>
      <pc:sldChg chg="addSp delSp modSp new mod">
        <pc:chgData name="Amit Panesar" userId="2ace35e5-3849-48d1-ac16-5b752e3df2ab" providerId="ADAL" clId="{692E9A7A-CCD3-4A90-B547-C9FA36FE0B51}" dt="2022-06-28T16:27:37.686" v="62" actId="20577"/>
        <pc:sldMkLst>
          <pc:docMk/>
          <pc:sldMk cId="618602527" sldId="296"/>
        </pc:sldMkLst>
        <pc:spChg chg="del">
          <ac:chgData name="Amit Panesar" userId="2ace35e5-3849-48d1-ac16-5b752e3df2ab" providerId="ADAL" clId="{692E9A7A-CCD3-4A90-B547-C9FA36FE0B51}" dt="2022-06-28T15:45:35.340" v="34" actId="478"/>
          <ac:spMkLst>
            <pc:docMk/>
            <pc:sldMk cId="618602527" sldId="296"/>
            <ac:spMk id="2" creationId="{DD58BD4C-F91D-69D2-64BF-C2991307CE03}"/>
          </ac:spMkLst>
        </pc:spChg>
        <pc:spChg chg="del">
          <ac:chgData name="Amit Panesar" userId="2ace35e5-3849-48d1-ac16-5b752e3df2ab" providerId="ADAL" clId="{692E9A7A-CCD3-4A90-B547-C9FA36FE0B51}" dt="2022-06-28T15:45:34.148" v="33" actId="478"/>
          <ac:spMkLst>
            <pc:docMk/>
            <pc:sldMk cId="618602527" sldId="296"/>
            <ac:spMk id="3" creationId="{4C7F8570-2067-9575-49C0-892387C1E405}"/>
          </ac:spMkLst>
        </pc:spChg>
        <pc:spChg chg="add mod">
          <ac:chgData name="Amit Panesar" userId="2ace35e5-3849-48d1-ac16-5b752e3df2ab" providerId="ADAL" clId="{692E9A7A-CCD3-4A90-B547-C9FA36FE0B51}" dt="2022-06-28T16:27:37.686" v="62" actId="20577"/>
          <ac:spMkLst>
            <pc:docMk/>
            <pc:sldMk cId="618602527" sldId="296"/>
            <ac:spMk id="6" creationId="{E1ADC669-4E04-90BB-25BD-FE5F1A197A44}"/>
          </ac:spMkLst>
        </pc:spChg>
        <pc:picChg chg="add del">
          <ac:chgData name="Amit Panesar" userId="2ace35e5-3849-48d1-ac16-5b752e3df2ab" providerId="ADAL" clId="{692E9A7A-CCD3-4A90-B547-C9FA36FE0B51}" dt="2022-06-28T16:26:52.989" v="55" actId="478"/>
          <ac:picMkLst>
            <pc:docMk/>
            <pc:sldMk cId="618602527" sldId="296"/>
            <ac:picMk id="3" creationId="{DAF18B2A-0EEE-48E0-5DAE-D99AC386FFED}"/>
          </ac:picMkLst>
        </pc:picChg>
        <pc:picChg chg="add del">
          <ac:chgData name="Amit Panesar" userId="2ace35e5-3849-48d1-ac16-5b752e3df2ab" providerId="ADAL" clId="{692E9A7A-CCD3-4A90-B547-C9FA36FE0B51}" dt="2022-06-28T16:26:48.795" v="53" actId="478"/>
          <ac:picMkLst>
            <pc:docMk/>
            <pc:sldMk cId="618602527" sldId="296"/>
            <ac:picMk id="5" creationId="{3A724DF3-C4B2-1178-3816-9995EC96A2B6}"/>
          </ac:picMkLst>
        </pc:picChg>
        <pc:picChg chg="add mod">
          <ac:chgData name="Amit Panesar" userId="2ace35e5-3849-48d1-ac16-5b752e3df2ab" providerId="ADAL" clId="{692E9A7A-CCD3-4A90-B547-C9FA36FE0B51}" dt="2022-06-28T15:45:47.281" v="36"/>
          <ac:picMkLst>
            <pc:docMk/>
            <pc:sldMk cId="618602527" sldId="296"/>
            <ac:picMk id="7" creationId="{9A237D44-9A8F-3AE0-0851-00ECB47A5557}"/>
          </ac:picMkLst>
        </pc:picChg>
        <pc:picChg chg="add">
          <ac:chgData name="Amit Panesar" userId="2ace35e5-3849-48d1-ac16-5b752e3df2ab" providerId="ADAL" clId="{692E9A7A-CCD3-4A90-B547-C9FA36FE0B51}" dt="2022-06-28T16:27:19.514" v="56" actId="22"/>
          <ac:picMkLst>
            <pc:docMk/>
            <pc:sldMk cId="618602527" sldId="296"/>
            <ac:picMk id="8" creationId="{DED5598C-AB0D-BCBA-D6A3-8F65B897041E}"/>
          </ac:picMkLst>
        </pc:picChg>
      </pc:sldChg>
    </pc:docChg>
  </pc:docChgLst>
  <pc:docChgLst>
    <pc:chgData name="Monika Budkiewicz" userId="S::monika.budkiewicz@mkcollege.ac.uk::280e0133-98f2-4fa4-9efe-0d8fb8a013be" providerId="AD" clId="Web-{97E3DC09-5CAD-B9F6-B920-687780771F07}"/>
    <pc:docChg chg="modSld">
      <pc:chgData name="Monika Budkiewicz" userId="S::monika.budkiewicz@mkcollege.ac.uk::280e0133-98f2-4fa4-9efe-0d8fb8a013be" providerId="AD" clId="Web-{97E3DC09-5CAD-B9F6-B920-687780771F07}" dt="2024-01-10T16:16:20.520" v="3" actId="20577"/>
      <pc:docMkLst>
        <pc:docMk/>
      </pc:docMkLst>
      <pc:sldChg chg="modSp">
        <pc:chgData name="Monika Budkiewicz" userId="S::monika.budkiewicz@mkcollege.ac.uk::280e0133-98f2-4fa4-9efe-0d8fb8a013be" providerId="AD" clId="Web-{97E3DC09-5CAD-B9F6-B920-687780771F07}" dt="2024-01-10T16:16:20.520" v="3" actId="20577"/>
        <pc:sldMkLst>
          <pc:docMk/>
          <pc:sldMk cId="1354872207" sldId="260"/>
        </pc:sldMkLst>
        <pc:spChg chg="mod">
          <ac:chgData name="Monika Budkiewicz" userId="S::monika.budkiewicz@mkcollege.ac.uk::280e0133-98f2-4fa4-9efe-0d8fb8a013be" providerId="AD" clId="Web-{97E3DC09-5CAD-B9F6-B920-687780771F07}" dt="2024-01-10T16:16:20.520" v="3" actId="20577"/>
          <ac:spMkLst>
            <pc:docMk/>
            <pc:sldMk cId="1354872207" sldId="260"/>
            <ac:spMk id="4" creationId="{00000000-0000-0000-0000-000000000000}"/>
          </ac:spMkLst>
        </pc:spChg>
      </pc:sldChg>
    </pc:docChg>
  </pc:docChgLst>
  <pc:docChgLst>
    <pc:chgData name="Amit Panesar" userId="S::amit.panesar@mkcollege.ac.uk::2ace35e5-3849-48d1-ac16-5b752e3df2ab" providerId="AD" clId="Web-{6537BF8D-49C6-33EC-C0E5-61E80BC455B9}"/>
    <pc:docChg chg="modSld">
      <pc:chgData name="Amit Panesar" userId="S::amit.panesar@mkcollege.ac.uk::2ace35e5-3849-48d1-ac16-5b752e3df2ab" providerId="AD" clId="Web-{6537BF8D-49C6-33EC-C0E5-61E80BC455B9}" dt="2023-08-16T12:30:35.307" v="1" actId="20577"/>
      <pc:docMkLst>
        <pc:docMk/>
      </pc:docMkLst>
      <pc:sldChg chg="modSp">
        <pc:chgData name="Amit Panesar" userId="S::amit.panesar@mkcollege.ac.uk::2ace35e5-3849-48d1-ac16-5b752e3df2ab" providerId="AD" clId="Web-{6537BF8D-49C6-33EC-C0E5-61E80BC455B9}" dt="2023-08-16T12:30:35.307" v="1" actId="20577"/>
        <pc:sldMkLst>
          <pc:docMk/>
          <pc:sldMk cId="4101235210" sldId="297"/>
        </pc:sldMkLst>
        <pc:spChg chg="mod">
          <ac:chgData name="Amit Panesar" userId="S::amit.panesar@mkcollege.ac.uk::2ace35e5-3849-48d1-ac16-5b752e3df2ab" providerId="AD" clId="Web-{6537BF8D-49C6-33EC-C0E5-61E80BC455B9}" dt="2023-08-16T12:30:35.307" v="1" actId="20577"/>
          <ac:spMkLst>
            <pc:docMk/>
            <pc:sldMk cId="4101235210" sldId="297"/>
            <ac:spMk id="2" creationId="{FAB075F1-ADF9-062C-9AEB-C0F2C6613D62}"/>
          </ac:spMkLst>
        </pc:spChg>
      </pc:sldChg>
    </pc:docChg>
  </pc:docChgLst>
  <pc:docChgLst>
    <pc:chgData name="Monika Budkiewicz" userId="S::monika.budkiewicz@mkcollege.ac.uk::280e0133-98f2-4fa4-9efe-0d8fb8a013be" providerId="AD" clId="Web-{0326DFC4-AEF2-0006-7067-A66E2E5EA60F}"/>
    <pc:docChg chg="modSld">
      <pc:chgData name="Monika Budkiewicz" userId="S::monika.budkiewicz@mkcollege.ac.uk::280e0133-98f2-4fa4-9efe-0d8fb8a013be" providerId="AD" clId="Web-{0326DFC4-AEF2-0006-7067-A66E2E5EA60F}" dt="2024-01-10T16:18:22.785" v="1" actId="20577"/>
      <pc:docMkLst>
        <pc:docMk/>
      </pc:docMkLst>
      <pc:sldChg chg="modSp">
        <pc:chgData name="Monika Budkiewicz" userId="S::monika.budkiewicz@mkcollege.ac.uk::280e0133-98f2-4fa4-9efe-0d8fb8a013be" providerId="AD" clId="Web-{0326DFC4-AEF2-0006-7067-A66E2E5EA60F}" dt="2024-01-10T16:18:22.785" v="1" actId="20577"/>
        <pc:sldMkLst>
          <pc:docMk/>
          <pc:sldMk cId="1354872207" sldId="260"/>
        </pc:sldMkLst>
        <pc:spChg chg="mod">
          <ac:chgData name="Monika Budkiewicz" userId="S::monika.budkiewicz@mkcollege.ac.uk::280e0133-98f2-4fa4-9efe-0d8fb8a013be" providerId="AD" clId="Web-{0326DFC4-AEF2-0006-7067-A66E2E5EA60F}" dt="2024-01-10T16:18:22.785" v="1" actId="20577"/>
          <ac:spMkLst>
            <pc:docMk/>
            <pc:sldMk cId="1354872207" sldId="260"/>
            <ac:spMk id="4" creationId="{00000000-0000-0000-0000-000000000000}"/>
          </ac:spMkLst>
        </pc:spChg>
      </pc:sldChg>
    </pc:docChg>
  </pc:docChgLst>
  <pc:docChgLst>
    <pc:chgData clId="Web-{6537BF8D-49C6-33EC-C0E5-61E80BC455B9}"/>
    <pc:docChg chg="addSld">
      <pc:chgData name="" userId="" providerId="" clId="Web-{6537BF8D-49C6-33EC-C0E5-61E80BC455B9}" dt="2023-08-16T12:30:27.540" v="0"/>
      <pc:docMkLst>
        <pc:docMk/>
      </pc:docMkLst>
      <pc:sldChg chg="new">
        <pc:chgData name="" userId="" providerId="" clId="Web-{6537BF8D-49C6-33EC-C0E5-61E80BC455B9}" dt="2023-08-16T12:30:27.540" v="0"/>
        <pc:sldMkLst>
          <pc:docMk/>
          <pc:sldMk cId="4101235210" sldId="29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F0BC25-1ED0-48BD-9947-BA3377DF0EF2}" type="datetimeFigureOut">
              <a:rPr lang="en-GB" smtClean="0"/>
              <a:t>10/01/2024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2DDA1D-CA7C-48C8-932D-9233B5C3ED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9212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F5412-B2FB-43B6-8AD1-A937F3D27F2F}" type="datetimeFigureOut">
              <a:rPr lang="en-GB" smtClean="0"/>
              <a:t>10/01/2024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7C05C-6C9C-4EC7-9600-0FA24540B9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6736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F5412-B2FB-43B6-8AD1-A937F3D27F2F}" type="datetimeFigureOut">
              <a:rPr lang="en-GB" smtClean="0"/>
              <a:t>10/01/2024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7C05C-6C9C-4EC7-9600-0FA24540B9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415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F5412-B2FB-43B6-8AD1-A937F3D27F2F}" type="datetimeFigureOut">
              <a:rPr lang="en-GB" smtClean="0"/>
              <a:t>10/01/2024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7C05C-6C9C-4EC7-9600-0FA24540B9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4707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F5412-B2FB-43B6-8AD1-A937F3D27F2F}" type="datetimeFigureOut">
              <a:rPr lang="en-GB" smtClean="0"/>
              <a:t>10/01/2024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7C05C-6C9C-4EC7-9600-0FA24540B9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3096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F5412-B2FB-43B6-8AD1-A937F3D27F2F}" type="datetimeFigureOut">
              <a:rPr lang="en-GB" smtClean="0"/>
              <a:t>10/01/2024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7C05C-6C9C-4EC7-9600-0FA24540B9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1235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F5412-B2FB-43B6-8AD1-A937F3D27F2F}" type="datetimeFigureOut">
              <a:rPr lang="en-GB" smtClean="0"/>
              <a:t>10/01/2024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7C05C-6C9C-4EC7-9600-0FA24540B9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6475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F5412-B2FB-43B6-8AD1-A937F3D27F2F}" type="datetimeFigureOut">
              <a:rPr lang="en-GB" smtClean="0"/>
              <a:t>10/01/2024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7C05C-6C9C-4EC7-9600-0FA24540B9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7069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F5412-B2FB-43B6-8AD1-A937F3D27F2F}" type="datetimeFigureOut">
              <a:rPr lang="en-GB" smtClean="0"/>
              <a:t>10/01/2024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7C05C-6C9C-4EC7-9600-0FA24540B9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4420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F5412-B2FB-43B6-8AD1-A937F3D27F2F}" type="datetimeFigureOut">
              <a:rPr lang="en-GB" smtClean="0"/>
              <a:t>10/01/2024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7C05C-6C9C-4EC7-9600-0FA24540B9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5290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F5412-B2FB-43B6-8AD1-A937F3D27F2F}" type="datetimeFigureOut">
              <a:rPr lang="en-GB" smtClean="0"/>
              <a:t>10/01/2024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7C05C-6C9C-4EC7-9600-0FA24540B9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9216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F5412-B2FB-43B6-8AD1-A937F3D27F2F}" type="datetimeFigureOut">
              <a:rPr lang="en-GB" smtClean="0"/>
              <a:t>10/01/2024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7C05C-6C9C-4EC7-9600-0FA24540B9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0909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9F5412-B2FB-43B6-8AD1-A937F3D27F2F}" type="datetimeFigureOut">
              <a:rPr lang="en-GB" smtClean="0"/>
              <a:t>10/01/2024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A7C05C-6C9C-4EC7-9600-0FA24540B9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2530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7FD321-2E16-47D9-957D-DB7BFB873D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4748"/>
            <a:ext cx="10515600" cy="1325563"/>
          </a:xfrm>
        </p:spPr>
        <p:txBody>
          <a:bodyPr/>
          <a:lstStyle/>
          <a:p>
            <a:pPr algn="ctr"/>
            <a:r>
              <a:rPr lang="en-GB" dirty="0"/>
              <a:t>Starter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8C4ABCA-DD0F-4F09-B028-1F7980D9E538}"/>
              </a:ext>
            </a:extLst>
          </p:cNvPr>
          <p:cNvSpPr txBox="1"/>
          <p:nvPr/>
        </p:nvSpPr>
        <p:spPr>
          <a:xfrm>
            <a:off x="188671" y="1258989"/>
            <a:ext cx="4814021" cy="26776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514350" indent="-514350" algn="ctr">
              <a:buAutoNum type="arabicParenR"/>
            </a:pPr>
            <a:r>
              <a:rPr lang="en-GB" sz="2800" dirty="0"/>
              <a:t>Find angle x.</a:t>
            </a:r>
          </a:p>
          <a:p>
            <a:pPr marL="514350" indent="-514350" algn="ctr">
              <a:buAutoNum type="arabicParenR"/>
            </a:pPr>
            <a:endParaRPr lang="en-GB" sz="2800" dirty="0"/>
          </a:p>
          <a:p>
            <a:pPr marL="457200" indent="-457200" algn="ctr">
              <a:buAutoNum type="arabicParenR"/>
            </a:pPr>
            <a:endParaRPr lang="en-GB" sz="2800" dirty="0"/>
          </a:p>
          <a:p>
            <a:pPr marL="457200" indent="-457200" algn="ctr">
              <a:buAutoNum type="arabicParenR"/>
            </a:pPr>
            <a:endParaRPr lang="en-GB" sz="2800" dirty="0"/>
          </a:p>
          <a:p>
            <a:pPr algn="ctr"/>
            <a:endParaRPr lang="en-GB" sz="2800" dirty="0"/>
          </a:p>
          <a:p>
            <a:pPr algn="ctr"/>
            <a:endParaRPr lang="en-GB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47E0DC7-5DCC-4428-865F-99B6B664E9FC}"/>
                  </a:ext>
                </a:extLst>
              </p:cNvPr>
              <p:cNvSpPr txBox="1"/>
              <p:nvPr/>
            </p:nvSpPr>
            <p:spPr>
              <a:xfrm>
                <a:off x="188671" y="4214016"/>
                <a:ext cx="4814021" cy="138499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/>
                  <a:t>2) Without a calculator, solve:</a:t>
                </a:r>
              </a:p>
              <a:p>
                <a:pPr algn="ctr"/>
                <a:r>
                  <a:rPr lang="en-GB" sz="2800" dirty="0"/>
                  <a:t>4512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/>
                  <a:t> 8</a:t>
                </a:r>
              </a:p>
              <a:p>
                <a:pPr algn="ctr"/>
                <a:endParaRPr lang="en-GB" sz="28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47E0DC7-5DCC-4428-865F-99B6B664E9F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8671" y="4214016"/>
                <a:ext cx="4814021" cy="1384995"/>
              </a:xfrm>
              <a:prstGeom prst="rect">
                <a:avLst/>
              </a:prstGeom>
              <a:blipFill>
                <a:blip r:embed="rId2"/>
                <a:stretch>
                  <a:fillRect t="-3493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5E48B8A-FE54-4957-B24D-59A57C490422}"/>
                  </a:ext>
                </a:extLst>
              </p:cNvPr>
              <p:cNvSpPr txBox="1"/>
              <p:nvPr/>
            </p:nvSpPr>
            <p:spPr>
              <a:xfrm>
                <a:off x="7118882" y="1258989"/>
                <a:ext cx="3653017" cy="138499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/>
                  <a:t>3) </a:t>
                </a:r>
                <a:r>
                  <a:rPr lang="en-GB" sz="2800" dirty="0">
                    <a:cs typeface="Calibri"/>
                  </a:rPr>
                  <a:t>Solve:</a:t>
                </a:r>
              </a:p>
              <a:p>
                <a:pPr algn="ctr"/>
                <a:r>
                  <a:rPr lang="en-GB" sz="2800" dirty="0">
                    <a:cs typeface="Calibri"/>
                  </a:rPr>
                  <a:t>a)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  <a:cs typeface="Calibri"/>
                      </a:rPr>
                      <m:t>6</m:t>
                    </m:r>
                    <m:r>
                      <a:rPr lang="en-GB" sz="2800" b="0" i="1" smtClean="0">
                        <a:latin typeface="Cambria Math" panose="02040503050406030204" pitchFamily="18" charset="0"/>
                        <a:cs typeface="Calibri"/>
                      </a:rPr>
                      <m:t>𝑥</m:t>
                    </m:r>
                    <m:r>
                      <a:rPr lang="en-GB" sz="2800" b="0" i="1" smtClean="0">
                        <a:latin typeface="Cambria Math" panose="02040503050406030204" pitchFamily="18" charset="0"/>
                        <a:cs typeface="Calibri"/>
                      </a:rPr>
                      <m:t>+5=41</m:t>
                    </m:r>
                  </m:oMath>
                </a14:m>
                <a:endParaRPr lang="en-GB" sz="2800" b="0" dirty="0">
                  <a:cs typeface="Calibri"/>
                </a:endParaRPr>
              </a:p>
              <a:p>
                <a:pPr algn="ctr"/>
                <a:r>
                  <a:rPr lang="en-GB" sz="2800" dirty="0"/>
                  <a:t>b)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−2=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+8</m:t>
                    </m:r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5E48B8A-FE54-4957-B24D-59A57C4904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18882" y="1258989"/>
                <a:ext cx="3653017" cy="1384995"/>
              </a:xfrm>
              <a:prstGeom prst="rect">
                <a:avLst/>
              </a:prstGeom>
              <a:blipFill>
                <a:blip r:embed="rId3"/>
                <a:stretch>
                  <a:fillRect t="-3930" b="-11354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E7724976-30D5-4005-9F11-15947793B832}"/>
              </a:ext>
            </a:extLst>
          </p:cNvPr>
          <p:cNvSpPr txBox="1"/>
          <p:nvPr/>
        </p:nvSpPr>
        <p:spPr>
          <a:xfrm>
            <a:off x="5887454" y="2866585"/>
            <a:ext cx="6115875" cy="224676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800" dirty="0"/>
              <a:t>4) James is going on holiday in New York. </a:t>
            </a:r>
          </a:p>
          <a:p>
            <a:pPr algn="ctr"/>
            <a:r>
              <a:rPr lang="en-US" sz="2800" dirty="0"/>
              <a:t>James changes £400 into dollars ($). </a:t>
            </a:r>
          </a:p>
          <a:p>
            <a:pPr algn="ctr"/>
            <a:r>
              <a:rPr lang="en-US" sz="2800" dirty="0"/>
              <a:t>The exchange rate is £1 = $1.50</a:t>
            </a:r>
          </a:p>
          <a:p>
            <a:pPr algn="ctr"/>
            <a:r>
              <a:rPr lang="en-US" sz="2800" dirty="0"/>
              <a:t>Work out how many dollars ($) James will receive.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E389ED6-802A-4BC0-B573-13AA8D3322A8}"/>
              </a:ext>
            </a:extLst>
          </p:cNvPr>
          <p:cNvSpPr txBox="1"/>
          <p:nvPr/>
        </p:nvSpPr>
        <p:spPr>
          <a:xfrm>
            <a:off x="7233230" y="5335956"/>
            <a:ext cx="3424329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800" dirty="0"/>
              <a:t>5) </a:t>
            </a:r>
            <a:r>
              <a:rPr lang="en-GB" sz="2800" dirty="0"/>
              <a:t>What is 2/7 of 84?</a:t>
            </a:r>
            <a:br>
              <a:rPr lang="en-US" sz="2800" dirty="0"/>
            </a:br>
            <a:endParaRPr lang="en-US" sz="28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42267D8-8A63-4BC2-9B5F-DA8F005743B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66956" y="1831425"/>
            <a:ext cx="2457450" cy="1943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93125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E04F8E-285F-432C-A8C2-0F11E4BB94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7200"/>
            <a:ext cx="10515600" cy="1325563"/>
          </a:xfrm>
        </p:spPr>
        <p:txBody>
          <a:bodyPr/>
          <a:lstStyle/>
          <a:p>
            <a:pPr algn="ctr"/>
            <a:r>
              <a:rPr lang="en-GB" u="sng" dirty="0"/>
              <a:t>Direct Proportion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D25A05-3B66-44F8-BFA8-ED3A41B3EF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34965" y="1908118"/>
            <a:ext cx="6845547" cy="2574430"/>
          </a:xfrm>
        </p:spPr>
        <p:txBody>
          <a:bodyPr/>
          <a:lstStyle/>
          <a:p>
            <a:pPr marL="0" indent="0">
              <a:buNone/>
            </a:pPr>
            <a:r>
              <a:rPr lang="en-US" b="1" dirty="0">
                <a:cs typeface="Calibri Light"/>
              </a:rPr>
              <a:t>4</a:t>
            </a:r>
            <a:r>
              <a:rPr lang="en-US" dirty="0">
                <a:cs typeface="Calibri Light"/>
              </a:rPr>
              <a:t> tins of beans and </a:t>
            </a:r>
            <a:r>
              <a:rPr lang="en-US" b="1" dirty="0">
                <a:cs typeface="Calibri Light"/>
              </a:rPr>
              <a:t>3</a:t>
            </a:r>
            <a:r>
              <a:rPr lang="en-US" dirty="0">
                <a:cs typeface="Calibri Light"/>
              </a:rPr>
              <a:t> tins of soup costs </a:t>
            </a:r>
            <a:r>
              <a:rPr lang="en-US" b="1" dirty="0">
                <a:cs typeface="Calibri Light"/>
              </a:rPr>
              <a:t>£3.68</a:t>
            </a:r>
            <a:endParaRPr lang="en-US" b="1" dirty="0">
              <a:cs typeface="Calibri"/>
            </a:endParaRPr>
          </a:p>
          <a:p>
            <a:endParaRPr lang="en-US" dirty="0">
              <a:cs typeface="Calibri"/>
            </a:endParaRPr>
          </a:p>
          <a:p>
            <a:pPr marL="0" indent="0">
              <a:buNone/>
            </a:pPr>
            <a:r>
              <a:rPr lang="en-US" b="1" dirty="0">
                <a:cs typeface="Calibri"/>
              </a:rPr>
              <a:t>5</a:t>
            </a:r>
            <a:r>
              <a:rPr lang="en-US" dirty="0">
                <a:cs typeface="Calibri"/>
              </a:rPr>
              <a:t> tins of beans cost </a:t>
            </a:r>
            <a:r>
              <a:rPr lang="en-US" b="1" dirty="0">
                <a:cs typeface="Calibri"/>
              </a:rPr>
              <a:t>£1.60</a:t>
            </a:r>
          </a:p>
          <a:p>
            <a:endParaRPr lang="en-US" dirty="0">
              <a:cs typeface="Calibri"/>
            </a:endParaRPr>
          </a:p>
          <a:p>
            <a:pPr marL="0" indent="0">
              <a:buNone/>
            </a:pPr>
            <a:r>
              <a:rPr lang="en-US" dirty="0">
                <a:cs typeface="Calibri"/>
              </a:rPr>
              <a:t>Work out how much one tin of soup costs.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5" name="Rounded Rectangle 7">
            <a:extLst>
              <a:ext uri="{FF2B5EF4-FFF2-40B4-BE49-F238E27FC236}">
                <a16:creationId xmlns:a16="http://schemas.microsoft.com/office/drawing/2014/main" id="{1FD2DB5E-0136-4502-A3B5-38255E71A180}"/>
              </a:ext>
            </a:extLst>
          </p:cNvPr>
          <p:cNvSpPr/>
          <p:nvPr/>
        </p:nvSpPr>
        <p:spPr>
          <a:xfrm>
            <a:off x="695738" y="1393372"/>
            <a:ext cx="10770547" cy="493305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53338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608271" y="1316469"/>
            <a:ext cx="5157261" cy="5262979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6393069" y="578490"/>
            <a:ext cx="5157261" cy="600164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 dirty="0"/>
              <a:t>Your turn…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069EFEA-2F66-48F4-98A3-8917878F59F9}"/>
              </a:ext>
            </a:extLst>
          </p:cNvPr>
          <p:cNvSpPr txBox="1"/>
          <p:nvPr/>
        </p:nvSpPr>
        <p:spPr>
          <a:xfrm>
            <a:off x="1043238" y="1316469"/>
            <a:ext cx="4287326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cs typeface="Calibri"/>
              </a:rPr>
              <a:t>1) A machine fills 1000 bottles in 5 hours.</a:t>
            </a:r>
          </a:p>
          <a:p>
            <a:pPr marL="457200" indent="-457200">
              <a:buAutoNum type="alphaLcParenR"/>
            </a:pPr>
            <a:r>
              <a:rPr lang="en-US" sz="2400" dirty="0">
                <a:cs typeface="Calibri"/>
              </a:rPr>
              <a:t>Work out how many hours it would take the machine to fill 1200 bottles.</a:t>
            </a:r>
          </a:p>
          <a:p>
            <a:pPr marL="457200" indent="-457200">
              <a:buAutoNum type="alphaLcParenR"/>
            </a:pPr>
            <a:r>
              <a:rPr lang="en-US" sz="2400" dirty="0">
                <a:cs typeface="Calibri"/>
              </a:rPr>
              <a:t>Work out how many bottles can be filled in 24 hours.</a:t>
            </a:r>
          </a:p>
          <a:p>
            <a:endParaRPr lang="en-US" sz="2400" dirty="0">
              <a:cs typeface="Calibri"/>
            </a:endParaRPr>
          </a:p>
          <a:p>
            <a:r>
              <a:rPr lang="en-US" sz="2400" dirty="0">
                <a:cs typeface="Calibri"/>
              </a:rPr>
              <a:t>2) It costs £0.75 to buy 5 bananas.</a:t>
            </a:r>
          </a:p>
          <a:p>
            <a:pPr marL="457200" indent="-457200">
              <a:buAutoNum type="alphaLcParenR"/>
            </a:pPr>
            <a:r>
              <a:rPr lang="en-US" sz="2400" dirty="0">
                <a:cs typeface="Calibri"/>
              </a:rPr>
              <a:t>Work out how much it would cost to buy 7 bananas.</a:t>
            </a:r>
          </a:p>
          <a:p>
            <a:pPr marL="457200" indent="-457200">
              <a:buAutoNum type="alphaLcParenR"/>
            </a:pPr>
            <a:r>
              <a:rPr lang="en-US" sz="2400" dirty="0">
                <a:cs typeface="Calibri"/>
              </a:rPr>
              <a:t>If I had £4.50, how many bananas could I buy?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14D00C3-D5EC-4384-B461-AC9528DFACD8}"/>
              </a:ext>
            </a:extLst>
          </p:cNvPr>
          <p:cNvSpPr txBox="1"/>
          <p:nvPr/>
        </p:nvSpPr>
        <p:spPr>
          <a:xfrm>
            <a:off x="6663745" y="660952"/>
            <a:ext cx="4814689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1) A bus travels 50km in 40 minutes. Assuming the bus continues to travel at the same average speed, calculate the following:</a:t>
            </a:r>
          </a:p>
          <a:p>
            <a:pPr marL="457200" indent="-457200">
              <a:buAutoNum type="alphaLcParenR"/>
            </a:pPr>
            <a:r>
              <a:rPr lang="en-GB" sz="2400" dirty="0"/>
              <a:t>The time is would take to travel 65km.</a:t>
            </a:r>
          </a:p>
          <a:p>
            <a:pPr marL="457200" indent="-457200">
              <a:buAutoNum type="alphaLcParenR"/>
            </a:pPr>
            <a:r>
              <a:rPr lang="en-GB" sz="2400" dirty="0"/>
              <a:t>The distance the bus would travel in 16 minutes.</a:t>
            </a:r>
          </a:p>
          <a:p>
            <a:endParaRPr lang="en-GB" sz="2400" dirty="0"/>
          </a:p>
          <a:p>
            <a:r>
              <a:rPr lang="en-GB" sz="2400" dirty="0"/>
              <a:t>2) A car uses 35 litres of petrol to travel 250km. </a:t>
            </a:r>
          </a:p>
          <a:p>
            <a:pPr marL="457200" indent="-457200">
              <a:buAutoNum type="alphaLcParenR"/>
            </a:pPr>
            <a:r>
              <a:rPr lang="en-GB" sz="2400" dirty="0"/>
              <a:t>How far, to the nearest km, can the car travel on 50 litres of petrol?</a:t>
            </a:r>
          </a:p>
          <a:p>
            <a:pPr marL="457200" indent="-457200">
              <a:buAutoNum type="alphaLcParenR"/>
            </a:pPr>
            <a:r>
              <a:rPr lang="en-GB" sz="2400" dirty="0"/>
              <a:t>How many litres of petrol would the car use to travel 400km?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C09C3D52-9215-4D69-A63A-659177385E37}"/>
              </a:ext>
            </a:extLst>
          </p:cNvPr>
          <p:cNvGrpSpPr/>
          <p:nvPr/>
        </p:nvGrpSpPr>
        <p:grpSpPr>
          <a:xfrm>
            <a:off x="3817490" y="2508376"/>
            <a:ext cx="8254376" cy="4071072"/>
            <a:chOff x="3817490" y="2508376"/>
            <a:chExt cx="8254376" cy="4071072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BEE144B9-3661-4067-B87E-57E53D0C5B28}"/>
                </a:ext>
              </a:extLst>
            </p:cNvPr>
            <p:cNvSpPr txBox="1"/>
            <p:nvPr/>
          </p:nvSpPr>
          <p:spPr>
            <a:xfrm>
              <a:off x="3817490" y="2780439"/>
              <a:ext cx="53730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FF0000"/>
                  </a:solidFill>
                </a:rPr>
                <a:t>6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70FE02BF-D2CA-4EA6-B330-952666D32B65}"/>
                </a:ext>
              </a:extLst>
            </p:cNvPr>
            <p:cNvSpPr txBox="1"/>
            <p:nvPr/>
          </p:nvSpPr>
          <p:spPr>
            <a:xfrm>
              <a:off x="4791469" y="3498355"/>
              <a:ext cx="80797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FF0000"/>
                  </a:solidFill>
                </a:rPr>
                <a:t>4800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68675DC6-4E46-4A64-9823-EBFE61E680E0}"/>
                </a:ext>
              </a:extLst>
            </p:cNvPr>
            <p:cNvSpPr txBox="1"/>
            <p:nvPr/>
          </p:nvSpPr>
          <p:spPr>
            <a:xfrm>
              <a:off x="4528150" y="5310698"/>
              <a:ext cx="89861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FF0000"/>
                  </a:solidFill>
                </a:rPr>
                <a:t>£1.05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585A3E96-3C2E-451E-9990-FBA54937CF4B}"/>
                </a:ext>
              </a:extLst>
            </p:cNvPr>
            <p:cNvSpPr txBox="1"/>
            <p:nvPr/>
          </p:nvSpPr>
          <p:spPr>
            <a:xfrm>
              <a:off x="4368975" y="6057862"/>
              <a:ext cx="53730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FF0000"/>
                  </a:solidFill>
                </a:rPr>
                <a:t>30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509DBAA5-9A54-48E2-B4BA-420A805EDFA8}"/>
                </a:ext>
              </a:extLst>
            </p:cNvPr>
            <p:cNvSpPr txBox="1"/>
            <p:nvPr/>
          </p:nvSpPr>
          <p:spPr>
            <a:xfrm>
              <a:off x="8242059" y="2508376"/>
              <a:ext cx="16580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FF0000"/>
                  </a:solidFill>
                </a:rPr>
                <a:t>52 minutes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7C944D93-6F5F-4C14-9D5A-3F0C1935C6D6}"/>
                </a:ext>
              </a:extLst>
            </p:cNvPr>
            <p:cNvSpPr txBox="1"/>
            <p:nvPr/>
          </p:nvSpPr>
          <p:spPr>
            <a:xfrm>
              <a:off x="9242100" y="3242104"/>
              <a:ext cx="104155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FF0000"/>
                  </a:solidFill>
                </a:rPr>
                <a:t>20km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20827997-4F43-4A64-A507-DB75E8C0A918}"/>
                </a:ext>
              </a:extLst>
            </p:cNvPr>
            <p:cNvSpPr txBox="1"/>
            <p:nvPr/>
          </p:nvSpPr>
          <p:spPr>
            <a:xfrm>
              <a:off x="8242059" y="5402209"/>
              <a:ext cx="104155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FF0000"/>
                  </a:solidFill>
                </a:rPr>
                <a:t>357km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91C7FA96-77E1-43D0-964A-AC3B1E8C36DD}"/>
                </a:ext>
              </a:extLst>
            </p:cNvPr>
            <p:cNvSpPr txBox="1"/>
            <p:nvPr/>
          </p:nvSpPr>
          <p:spPr>
            <a:xfrm>
              <a:off x="10885002" y="6117783"/>
              <a:ext cx="118686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FF0000"/>
                  </a:solidFill>
                </a:rPr>
                <a:t>56 litres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77635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979B21AD-5F49-482D-8708-88F7AA919806}"/>
              </a:ext>
            </a:extLst>
          </p:cNvPr>
          <p:cNvSpPr txBox="1"/>
          <p:nvPr/>
        </p:nvSpPr>
        <p:spPr>
          <a:xfrm>
            <a:off x="221673" y="175491"/>
            <a:ext cx="5403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June 2019 Paper 3</a:t>
            </a:r>
          </a:p>
        </p:txBody>
      </p:sp>
      <p:pic>
        <p:nvPicPr>
          <p:cNvPr id="13" name="Picture 2" descr="Image result for calculator symbols">
            <a:extLst>
              <a:ext uri="{FF2B5EF4-FFF2-40B4-BE49-F238E27FC236}">
                <a16:creationId xmlns:a16="http://schemas.microsoft.com/office/drawing/2014/main" id="{732726E6-65D3-4074-B189-A90AD740E98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221673" y="647230"/>
            <a:ext cx="998142" cy="96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84B142C4-A3D7-3681-CC2A-E8A1B135B2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90712" y="1933575"/>
            <a:ext cx="8410575" cy="2990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27707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D4CA4A-8F8E-4B0A-95E2-B5AB87102E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6282"/>
            <a:ext cx="10515600" cy="1325563"/>
          </a:xfrm>
        </p:spPr>
        <p:txBody>
          <a:bodyPr/>
          <a:lstStyle/>
          <a:p>
            <a:pPr algn="ctr"/>
            <a:r>
              <a:rPr lang="en-GB" u="sng" dirty="0"/>
              <a:t>Inverse Proportion</a:t>
            </a:r>
          </a:p>
        </p:txBody>
      </p:sp>
      <p:sp>
        <p:nvSpPr>
          <p:cNvPr id="7" name="Rounded Rectangle 7">
            <a:extLst>
              <a:ext uri="{FF2B5EF4-FFF2-40B4-BE49-F238E27FC236}">
                <a16:creationId xmlns:a16="http://schemas.microsoft.com/office/drawing/2014/main" id="{208DDB4E-E315-4A14-AE38-226D87D2594C}"/>
              </a:ext>
            </a:extLst>
          </p:cNvPr>
          <p:cNvSpPr/>
          <p:nvPr/>
        </p:nvSpPr>
        <p:spPr>
          <a:xfrm>
            <a:off x="695738" y="1393372"/>
            <a:ext cx="10770547" cy="493305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834B607-9311-4D06-89B8-030A7A7C9855}"/>
              </a:ext>
            </a:extLst>
          </p:cNvPr>
          <p:cNvSpPr txBox="1"/>
          <p:nvPr/>
        </p:nvSpPr>
        <p:spPr>
          <a:xfrm>
            <a:off x="1285461" y="1980271"/>
            <a:ext cx="962107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cs typeface="Calibri Light"/>
              </a:rPr>
              <a:t>It takes 3 painters 6 days to complete a job.</a:t>
            </a:r>
          </a:p>
          <a:p>
            <a:endParaRPr lang="en-US" sz="2400" dirty="0">
              <a:cs typeface="Calibri"/>
            </a:endParaRPr>
          </a:p>
          <a:p>
            <a:r>
              <a:rPr lang="en-US" sz="2400" dirty="0">
                <a:cs typeface="Calibri"/>
              </a:rPr>
              <a:t>Work out how many days it would take 4 painters to complete the same job.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136315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608271" y="1386037"/>
            <a:ext cx="5157261" cy="5193411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6393069" y="1386722"/>
            <a:ext cx="5157261" cy="519341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Your turn…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D074363-1C2D-4BDE-AF4D-53A4C44C57A6}"/>
              </a:ext>
            </a:extLst>
          </p:cNvPr>
          <p:cNvSpPr txBox="1"/>
          <p:nvPr/>
        </p:nvSpPr>
        <p:spPr>
          <a:xfrm>
            <a:off x="1149380" y="1535918"/>
            <a:ext cx="4075042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cs typeface="Calibri"/>
              </a:rPr>
              <a:t>1) It takes 6 machines 4 days to produce a batch of products.</a:t>
            </a:r>
            <a:endParaRPr lang="en-US" sz="2400" dirty="0"/>
          </a:p>
          <a:p>
            <a:r>
              <a:rPr lang="en-US" sz="2400" dirty="0">
                <a:cs typeface="Calibri"/>
              </a:rPr>
              <a:t>    </a:t>
            </a:r>
          </a:p>
          <a:p>
            <a:r>
              <a:rPr lang="en-US" sz="2400" dirty="0">
                <a:cs typeface="Calibri"/>
              </a:rPr>
              <a:t>Work out how long it will take 8 machines to produce the same batch of products.</a:t>
            </a:r>
          </a:p>
          <a:p>
            <a:endParaRPr lang="en-US" sz="2400" dirty="0">
              <a:cs typeface="Calibri"/>
            </a:endParaRPr>
          </a:p>
          <a:p>
            <a:r>
              <a:rPr lang="en-US" sz="2400" dirty="0">
                <a:cs typeface="Calibri"/>
              </a:rPr>
              <a:t>2) It takes 5 machines 6 hours to produce 1000 DVDs.</a:t>
            </a:r>
          </a:p>
          <a:p>
            <a:endParaRPr lang="en-US" sz="2400" dirty="0">
              <a:cs typeface="Calibri"/>
            </a:endParaRPr>
          </a:p>
          <a:p>
            <a:r>
              <a:rPr lang="en-US" sz="2400" dirty="0">
                <a:cs typeface="Calibri"/>
              </a:rPr>
              <a:t>Work out how long it would take 4 machines to produce 1000 DVDs.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81AFD4D-2AAC-4BAE-B552-B0E6814C225C}"/>
              </a:ext>
            </a:extLst>
          </p:cNvPr>
          <p:cNvSpPr txBox="1"/>
          <p:nvPr/>
        </p:nvSpPr>
        <p:spPr>
          <a:xfrm>
            <a:off x="6804968" y="1535918"/>
            <a:ext cx="433346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It takes 12 men 5 days to complete a job.</a:t>
            </a:r>
          </a:p>
          <a:p>
            <a:endParaRPr lang="en-GB" sz="2400" dirty="0"/>
          </a:p>
          <a:p>
            <a:pPr marL="457200" indent="-457200">
              <a:buAutoNum type="alphaLcParenR"/>
            </a:pPr>
            <a:r>
              <a:rPr lang="en-GB" sz="2400" dirty="0"/>
              <a:t>Work out how many days it would take 3 men to complete the same job.</a:t>
            </a:r>
          </a:p>
          <a:p>
            <a:pPr marL="457200" indent="-457200">
              <a:buAutoNum type="alphaLcParenR"/>
            </a:pPr>
            <a:r>
              <a:rPr lang="en-GB" sz="2400" dirty="0"/>
              <a:t>State one assumption you made in working out your answer.</a:t>
            </a:r>
          </a:p>
          <a:p>
            <a:pPr marL="457200" indent="-457200">
              <a:buAutoNum type="alphaLcParenR"/>
            </a:pPr>
            <a:r>
              <a:rPr lang="en-GB" sz="2400" dirty="0"/>
              <a:t>How will your answer be affected if your assumption is </a:t>
            </a:r>
            <a:r>
              <a:rPr lang="en-GB" sz="2400" b="1" dirty="0"/>
              <a:t>not</a:t>
            </a:r>
            <a:r>
              <a:rPr lang="en-GB" sz="2400" dirty="0"/>
              <a:t> correct?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266538F0-FF26-4189-BEC1-6769A9A86D13}"/>
              </a:ext>
            </a:extLst>
          </p:cNvPr>
          <p:cNvGrpSpPr/>
          <p:nvPr/>
        </p:nvGrpSpPr>
        <p:grpSpPr>
          <a:xfrm>
            <a:off x="2848603" y="3397965"/>
            <a:ext cx="8808284" cy="3025592"/>
            <a:chOff x="2848603" y="3397965"/>
            <a:chExt cx="8808284" cy="3025592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CA1E822C-A0E5-4A05-9524-7B5C2CD58CBF}"/>
                </a:ext>
              </a:extLst>
            </p:cNvPr>
            <p:cNvSpPr txBox="1"/>
            <p:nvPr/>
          </p:nvSpPr>
          <p:spPr>
            <a:xfrm>
              <a:off x="4399402" y="3399183"/>
              <a:ext cx="103096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FF0000"/>
                  </a:solidFill>
                </a:rPr>
                <a:t>3 days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D9543D64-8CBC-46A5-9C23-405A089E1B16}"/>
                </a:ext>
              </a:extLst>
            </p:cNvPr>
            <p:cNvSpPr txBox="1"/>
            <p:nvPr/>
          </p:nvSpPr>
          <p:spPr>
            <a:xfrm>
              <a:off x="2848603" y="5961892"/>
              <a:ext cx="139540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FF0000"/>
                  </a:solidFill>
                </a:rPr>
                <a:t>7.5 hours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FDF751EC-92A2-481B-8B4A-DDA5EE15070F}"/>
                </a:ext>
              </a:extLst>
            </p:cNvPr>
            <p:cNvSpPr txBox="1"/>
            <p:nvPr/>
          </p:nvSpPr>
          <p:spPr>
            <a:xfrm>
              <a:off x="10385507" y="3397965"/>
              <a:ext cx="116482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FF0000"/>
                  </a:solidFill>
                </a:rPr>
                <a:t>20 days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DE470CBC-5E23-4AB3-92B0-890B235FFF9C}"/>
                </a:ext>
              </a:extLst>
            </p:cNvPr>
            <p:cNvSpPr txBox="1"/>
            <p:nvPr/>
          </p:nvSpPr>
          <p:spPr>
            <a:xfrm>
              <a:off x="8318244" y="4559821"/>
              <a:ext cx="333864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dirty="0">
                  <a:solidFill>
                    <a:srgbClr val="FF0000"/>
                  </a:solidFill>
                </a:rPr>
                <a:t>They worked at the same rate.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958B951B-0F98-470A-88B6-8D36EC4D78CE}"/>
                </a:ext>
              </a:extLst>
            </p:cNvPr>
            <p:cNvSpPr txBox="1"/>
            <p:nvPr/>
          </p:nvSpPr>
          <p:spPr>
            <a:xfrm>
              <a:off x="8884233" y="5660122"/>
              <a:ext cx="2585523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dirty="0">
                  <a:solidFill>
                    <a:srgbClr val="FF0000"/>
                  </a:solidFill>
                </a:rPr>
                <a:t>It could take more/less days to do the job.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24230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00A0DE35-ABC8-4A09-805E-773C33CABF61}"/>
              </a:ext>
            </a:extLst>
          </p:cNvPr>
          <p:cNvSpPr txBox="1"/>
          <p:nvPr/>
        </p:nvSpPr>
        <p:spPr>
          <a:xfrm>
            <a:off x="221673" y="175491"/>
            <a:ext cx="5403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June 2018 Paper 1</a:t>
            </a:r>
          </a:p>
        </p:txBody>
      </p:sp>
      <p:pic>
        <p:nvPicPr>
          <p:cNvPr id="10" name="Picture 2" descr="Image result for calculator symbols">
            <a:extLst>
              <a:ext uri="{FF2B5EF4-FFF2-40B4-BE49-F238E27FC236}">
                <a16:creationId xmlns:a16="http://schemas.microsoft.com/office/drawing/2014/main" id="{9E7FDDAB-E641-43D5-8E17-CD374F2DF15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221673" y="647230"/>
            <a:ext cx="998142" cy="96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09E88241-599D-4B51-BD09-BC56ED5BA7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95475" y="1131598"/>
            <a:ext cx="8362950" cy="142875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44F93D79-2AA0-4D96-A5E8-FC11690248F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95475" y="3429000"/>
            <a:ext cx="8401050" cy="1047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1431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2216" y="206921"/>
            <a:ext cx="11499669" cy="758688"/>
          </a:xfrm>
        </p:spPr>
        <p:txBody>
          <a:bodyPr>
            <a:noAutofit/>
          </a:bodyPr>
          <a:lstStyle/>
          <a:p>
            <a:r>
              <a:rPr lang="en-GB" sz="4800" u="sng" dirty="0"/>
              <a:t>Proportion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46371" y="1259974"/>
            <a:ext cx="10651357" cy="1348199"/>
          </a:xfrm>
        </p:spPr>
        <p:txBody>
          <a:bodyPr>
            <a:normAutofit/>
          </a:bodyPr>
          <a:lstStyle/>
          <a:p>
            <a:pPr algn="l"/>
            <a:r>
              <a:rPr lang="en-US" b="1" dirty="0"/>
              <a:t>Learning Objectives</a:t>
            </a:r>
          </a:p>
          <a:p>
            <a:pPr algn="l"/>
            <a:r>
              <a:rPr lang="en-US" dirty="0"/>
              <a:t>- To be able to understand and use proportion as equality of ratio</a:t>
            </a:r>
          </a:p>
          <a:p>
            <a:pPr algn="l"/>
            <a:r>
              <a:rPr lang="en-US" dirty="0"/>
              <a:t>- To be able to compare lengths, areas and volumes using ratio notation scale factors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B16DD939-E81A-4287-A077-C0409C333A5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7581" b="15105"/>
          <a:stretch/>
        </p:blipFill>
        <p:spPr>
          <a:xfrm>
            <a:off x="6114473" y="3712435"/>
            <a:ext cx="5852910" cy="2216426"/>
          </a:xfrm>
          <a:prstGeom prst="rect">
            <a:avLst/>
          </a:prstGeom>
        </p:spPr>
      </p:pic>
      <p:sp>
        <p:nvSpPr>
          <p:cNvPr id="8" name="Rounded Rectangle 4">
            <a:extLst>
              <a:ext uri="{FF2B5EF4-FFF2-40B4-BE49-F238E27FC236}">
                <a16:creationId xmlns:a16="http://schemas.microsoft.com/office/drawing/2014/main" id="{B894A2DF-6DAE-417F-89C0-BA73B204E33A}"/>
              </a:ext>
            </a:extLst>
          </p:cNvPr>
          <p:cNvSpPr/>
          <p:nvPr/>
        </p:nvSpPr>
        <p:spPr>
          <a:xfrm>
            <a:off x="452582" y="1120228"/>
            <a:ext cx="11286836" cy="1627693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233048D-1E1C-4B46-A6FC-5A003B804319}"/>
              </a:ext>
            </a:extLst>
          </p:cNvPr>
          <p:cNvSpPr txBox="1"/>
          <p:nvPr/>
        </p:nvSpPr>
        <p:spPr>
          <a:xfrm>
            <a:off x="746371" y="3276003"/>
            <a:ext cx="637998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/>
              <a:t>50 </a:t>
            </a:r>
            <a:r>
              <a:rPr lang="en-GB" sz="2400" dirty="0"/>
              <a:t>s</a:t>
            </a:r>
            <a:r>
              <a:rPr lang="en-GB" sz="2400"/>
              <a:t>tudents </a:t>
            </a:r>
            <a:r>
              <a:rPr lang="en-GB" sz="2400" dirty="0"/>
              <a:t>were polled on whether they were studying Maths or English classes.</a:t>
            </a:r>
          </a:p>
          <a:p>
            <a:endParaRPr lang="en-GB" sz="2400" dirty="0"/>
          </a:p>
          <a:p>
            <a:r>
              <a:rPr lang="en-GB" sz="2400" dirty="0"/>
              <a:t>5 students were studying both Maths and English.</a:t>
            </a:r>
          </a:p>
          <a:p>
            <a:r>
              <a:rPr lang="en-GB" sz="2400" dirty="0"/>
              <a:t>29 students were studying English. </a:t>
            </a:r>
          </a:p>
          <a:p>
            <a:r>
              <a:rPr lang="en-GB" sz="2400" dirty="0"/>
              <a:t>4 students did not take Maths or English.</a:t>
            </a:r>
          </a:p>
          <a:p>
            <a:endParaRPr lang="en-GB" sz="2400" dirty="0"/>
          </a:p>
          <a:p>
            <a:r>
              <a:rPr lang="en-GB" sz="2400" dirty="0"/>
              <a:t>Complete the Venn Diagram.</a:t>
            </a:r>
          </a:p>
        </p:txBody>
      </p:sp>
      <p:sp>
        <p:nvSpPr>
          <p:cNvPr id="12" name="Rounded Rectangle 5">
            <a:extLst>
              <a:ext uri="{FF2B5EF4-FFF2-40B4-BE49-F238E27FC236}">
                <a16:creationId xmlns:a16="http://schemas.microsoft.com/office/drawing/2014/main" id="{37A7960C-EAC8-4189-855B-7F058052E309}"/>
              </a:ext>
            </a:extLst>
          </p:cNvPr>
          <p:cNvSpPr/>
          <p:nvPr/>
        </p:nvSpPr>
        <p:spPr>
          <a:xfrm>
            <a:off x="471055" y="3158437"/>
            <a:ext cx="11286836" cy="3282120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1406340-DB6A-10E9-D503-0853D52553A6}"/>
              </a:ext>
            </a:extLst>
          </p:cNvPr>
          <p:cNvSpPr/>
          <p:nvPr/>
        </p:nvSpPr>
        <p:spPr>
          <a:xfrm>
            <a:off x="8189843" y="4661452"/>
            <a:ext cx="417444" cy="27929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002A400-42B4-574A-BDB4-9FDAEF780016}"/>
              </a:ext>
            </a:extLst>
          </p:cNvPr>
          <p:cNvSpPr/>
          <p:nvPr/>
        </p:nvSpPr>
        <p:spPr>
          <a:xfrm>
            <a:off x="9556423" y="4661452"/>
            <a:ext cx="417444" cy="27929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5374475-9E2B-21CE-5A43-F6A23037E9FF}"/>
              </a:ext>
            </a:extLst>
          </p:cNvPr>
          <p:cNvSpPr/>
          <p:nvPr/>
        </p:nvSpPr>
        <p:spPr>
          <a:xfrm>
            <a:off x="8816811" y="4680999"/>
            <a:ext cx="265044" cy="27929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D77C1C6-92C3-9A80-5F5E-103621C73FC7}"/>
              </a:ext>
            </a:extLst>
          </p:cNvPr>
          <p:cNvSpPr/>
          <p:nvPr/>
        </p:nvSpPr>
        <p:spPr>
          <a:xfrm>
            <a:off x="10204173" y="5405696"/>
            <a:ext cx="265044" cy="27929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8446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B075F1-ADF9-062C-9AEB-C0F2C6613D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Calibri Light"/>
              </a:rPr>
              <a:t>HOOK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495D10-A440-FDC9-3D4F-874DF55269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2352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GB" u="sng"/>
              <a:t>Scale</a:t>
            </a:r>
            <a:br>
              <a:rPr lang="en-GB" u="sng" dirty="0"/>
            </a:br>
            <a:endParaRPr lang="en-GB" u="sng">
              <a:cs typeface="Calibri Ligh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973766" y="2765503"/>
            <a:ext cx="916630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 b="0" i="0" dirty="0">
              <a:effectLst/>
            </a:endParaRPr>
          </a:p>
          <a:p>
            <a:pPr algn="l"/>
            <a:endParaRPr lang="en-US" b="0" i="0" dirty="0">
              <a:solidFill>
                <a:srgbClr val="FF0000"/>
              </a:solidFill>
              <a:effectLst/>
              <a:latin typeface="Verdana" panose="020B0604030504040204" pitchFamily="34" charset="0"/>
            </a:endParaRPr>
          </a:p>
          <a:p>
            <a:pPr algn="l"/>
            <a:endParaRPr lang="en-US" b="1" i="0" dirty="0">
              <a:solidFill>
                <a:srgbClr val="3A3A3A"/>
              </a:solidFill>
              <a:effectLst/>
              <a:latin typeface="Verdana" panose="020B060403050404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0B25DF6-2FE8-4463-8689-408FA2D57F6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2486" b="21112"/>
          <a:stretch/>
        </p:blipFill>
        <p:spPr>
          <a:xfrm>
            <a:off x="1973766" y="2136405"/>
            <a:ext cx="8496300" cy="3446985"/>
          </a:xfrm>
          <a:prstGeom prst="rect">
            <a:avLst/>
          </a:prstGeom>
        </p:spPr>
      </p:pic>
      <p:sp>
        <p:nvSpPr>
          <p:cNvPr id="7" name="Rounded Rectangle 7">
            <a:extLst>
              <a:ext uri="{FF2B5EF4-FFF2-40B4-BE49-F238E27FC236}">
                <a16:creationId xmlns:a16="http://schemas.microsoft.com/office/drawing/2014/main" id="{2F1AC2F1-CB40-45AA-8341-B27011B40042}"/>
              </a:ext>
            </a:extLst>
          </p:cNvPr>
          <p:cNvSpPr/>
          <p:nvPr/>
        </p:nvSpPr>
        <p:spPr>
          <a:xfrm>
            <a:off x="695738" y="1393372"/>
            <a:ext cx="10770547" cy="493305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37875D7-C8EF-4545-89D2-97F7E3CDA17C}"/>
              </a:ext>
            </a:extLst>
          </p:cNvPr>
          <p:cNvSpPr txBox="1"/>
          <p:nvPr/>
        </p:nvSpPr>
        <p:spPr>
          <a:xfrm>
            <a:off x="2439805" y="1526352"/>
            <a:ext cx="72754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The two triangles, ABC and DEF shown below are similar</a:t>
            </a:r>
            <a:r>
              <a:rPr lang="en-GB" dirty="0"/>
              <a:t>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1A68465-06FE-4DCD-BFA5-DEDAE50059F1}"/>
              </a:ext>
            </a:extLst>
          </p:cNvPr>
          <p:cNvSpPr txBox="1"/>
          <p:nvPr/>
        </p:nvSpPr>
        <p:spPr>
          <a:xfrm>
            <a:off x="2439805" y="5695471"/>
            <a:ext cx="56893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What is the scale factor that transforms ABC to DEF? </a:t>
            </a:r>
          </a:p>
        </p:txBody>
      </p:sp>
    </p:spTree>
    <p:extLst>
      <p:ext uri="{BB962C8B-B14F-4D97-AF65-F5344CB8AC3E}">
        <p14:creationId xmlns:p14="http://schemas.microsoft.com/office/powerpoint/2010/main" val="13548722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608271" y="1128547"/>
            <a:ext cx="5157261" cy="5450901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6393069" y="1128548"/>
            <a:ext cx="5157261" cy="545158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 dirty="0"/>
              <a:t>Your turn…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045A937-1D3B-4D5D-8D37-AAE9758299CB}"/>
              </a:ext>
            </a:extLst>
          </p:cNvPr>
          <p:cNvSpPr txBox="1"/>
          <p:nvPr/>
        </p:nvSpPr>
        <p:spPr>
          <a:xfrm>
            <a:off x="996150" y="3815461"/>
            <a:ext cx="40589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2) The triangles below are similar.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E28402E-9F61-48BC-BC84-10D5B90872A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108" b="3249"/>
          <a:stretch/>
        </p:blipFill>
        <p:spPr>
          <a:xfrm>
            <a:off x="1109958" y="4215571"/>
            <a:ext cx="4191000" cy="1364676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4C9B44AF-4E92-4FF3-B8C5-6273CFE3A441}"/>
              </a:ext>
            </a:extLst>
          </p:cNvPr>
          <p:cNvSpPr txBox="1"/>
          <p:nvPr/>
        </p:nvSpPr>
        <p:spPr>
          <a:xfrm>
            <a:off x="979935" y="1225262"/>
            <a:ext cx="44510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1) R</a:t>
            </a:r>
            <a:r>
              <a:rPr lang="en-US" sz="2000" dirty="0" err="1"/>
              <a:t>ectangles</a:t>
            </a:r>
            <a:r>
              <a:rPr lang="en-US" sz="2000" dirty="0"/>
              <a:t> ABCD and EFGH are similar.</a:t>
            </a:r>
            <a:endParaRPr lang="en-GB" sz="20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2204830-AA6F-4778-A6E6-75654EAFF0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6151" y="1601346"/>
            <a:ext cx="4381500" cy="1590675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EB87697D-37AC-4E24-BCB3-341487248B4E}"/>
              </a:ext>
            </a:extLst>
          </p:cNvPr>
          <p:cNvSpPr txBox="1"/>
          <p:nvPr/>
        </p:nvSpPr>
        <p:spPr>
          <a:xfrm>
            <a:off x="996151" y="3075057"/>
            <a:ext cx="40589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lphaLcParenR"/>
            </a:pPr>
            <a:r>
              <a:rPr lang="en-GB" sz="2000" dirty="0"/>
              <a:t>Work out the length of EF.</a:t>
            </a:r>
          </a:p>
          <a:p>
            <a:pPr marL="457200" indent="-457200">
              <a:buAutoNum type="alphaLcParenR"/>
            </a:pPr>
            <a:r>
              <a:rPr lang="en-GB" sz="2000" dirty="0"/>
              <a:t>Find the area of EFGH.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CD91809-8252-4BC3-BA00-71D6F41ACF7F}"/>
              </a:ext>
            </a:extLst>
          </p:cNvPr>
          <p:cNvSpPr txBox="1"/>
          <p:nvPr/>
        </p:nvSpPr>
        <p:spPr>
          <a:xfrm>
            <a:off x="979935" y="5509230"/>
            <a:ext cx="445104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lphaLcParenR"/>
            </a:pPr>
            <a:r>
              <a:rPr lang="en-GB" sz="2000" dirty="0"/>
              <a:t>Find the size of x.</a:t>
            </a:r>
          </a:p>
          <a:p>
            <a:pPr marL="457200" indent="-457200">
              <a:buAutoNum type="alphaLcParenR"/>
            </a:pPr>
            <a:r>
              <a:rPr lang="en-GB" sz="2000" dirty="0"/>
              <a:t>Find the size of y.</a:t>
            </a:r>
          </a:p>
          <a:p>
            <a:pPr marL="457200" indent="-457200">
              <a:buAutoNum type="alphaLcParenR"/>
            </a:pPr>
            <a:r>
              <a:rPr lang="en-GB" sz="2000" dirty="0"/>
              <a:t>Find the area of the larger triangle.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AE5B102-2ADB-4B93-8213-1356406BB0BD}"/>
              </a:ext>
            </a:extLst>
          </p:cNvPr>
          <p:cNvSpPr txBox="1"/>
          <p:nvPr/>
        </p:nvSpPr>
        <p:spPr>
          <a:xfrm>
            <a:off x="6978903" y="1226408"/>
            <a:ext cx="39855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Cube B is an enlargement of cube A. </a:t>
            </a:r>
            <a:endParaRPr lang="en-GB" sz="24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FABAD88-7173-4FEB-A083-F6D6889086D0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5869"/>
          <a:stretch/>
        </p:blipFill>
        <p:spPr>
          <a:xfrm>
            <a:off x="7537138" y="2239521"/>
            <a:ext cx="2869119" cy="1905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F7FA241B-630D-4015-BCFF-1AEBFF73CF97}"/>
              </a:ext>
            </a:extLst>
          </p:cNvPr>
          <p:cNvSpPr txBox="1"/>
          <p:nvPr/>
        </p:nvSpPr>
        <p:spPr>
          <a:xfrm>
            <a:off x="6978903" y="4326637"/>
            <a:ext cx="423316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arenR"/>
            </a:pPr>
            <a:r>
              <a:rPr lang="en-US" sz="2400" dirty="0"/>
              <a:t>What is the scale factor of enlargement?</a:t>
            </a:r>
          </a:p>
          <a:p>
            <a:pPr marL="342900" indent="-342900">
              <a:buAutoNum type="alphaLcParenR"/>
            </a:pPr>
            <a:r>
              <a:rPr lang="en-US" sz="2400" dirty="0"/>
              <a:t>How many times larger is the volume of cube B than A?</a:t>
            </a:r>
            <a:endParaRPr lang="en-GB" sz="2400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6D0B95B4-C94B-4473-9E53-76D9E9F530A5}"/>
              </a:ext>
            </a:extLst>
          </p:cNvPr>
          <p:cNvGrpSpPr/>
          <p:nvPr/>
        </p:nvGrpSpPr>
        <p:grpSpPr>
          <a:xfrm>
            <a:off x="3385372" y="3075057"/>
            <a:ext cx="7915419" cy="3462361"/>
            <a:chOff x="3385372" y="3075057"/>
            <a:chExt cx="7915419" cy="3462361"/>
          </a:xfrm>
        </p:grpSpPr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F74C60E5-6145-4838-B504-4DA78194D456}"/>
                </a:ext>
              </a:extLst>
            </p:cNvPr>
            <p:cNvSpPr txBox="1"/>
            <p:nvPr/>
          </p:nvSpPr>
          <p:spPr>
            <a:xfrm>
              <a:off x="4299772" y="3075057"/>
              <a:ext cx="75537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dirty="0">
                  <a:solidFill>
                    <a:srgbClr val="FF0000"/>
                  </a:solidFill>
                </a:rPr>
                <a:t>21cm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E7337E67-2839-41A8-8135-9CB76FC16DA9}"/>
                </a:ext>
              </a:extLst>
            </p:cNvPr>
            <p:cNvSpPr txBox="1"/>
            <p:nvPr/>
          </p:nvSpPr>
          <p:spPr>
            <a:xfrm>
              <a:off x="3922084" y="3416911"/>
              <a:ext cx="113306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dirty="0">
                  <a:solidFill>
                    <a:srgbClr val="FF0000"/>
                  </a:solidFill>
                </a:rPr>
                <a:t>126cm</a:t>
              </a:r>
              <a:r>
                <a:rPr lang="en-GB" sz="2000" dirty="0">
                  <a:solidFill>
                    <a:srgbClr val="FF0000"/>
                  </a:solidFill>
                  <a:latin typeface="Roboto" panose="02000000000000000000" pitchFamily="2" charset="0"/>
                </a:rPr>
                <a:t>²</a:t>
              </a:r>
              <a:r>
                <a:rPr lang="en-GB" sz="2000" dirty="0">
                  <a:solidFill>
                    <a:srgbClr val="0563C1"/>
                  </a:solidFill>
                  <a:latin typeface="Roboto" panose="02000000000000000000" pitchFamily="2" charset="0"/>
                </a:rPr>
                <a:t> </a:t>
              </a:r>
              <a:endParaRPr lang="en-GB" sz="2000" dirty="0">
                <a:solidFill>
                  <a:srgbClr val="FF0000"/>
                </a:solidFill>
              </a:endParaRP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B2DF3744-741B-4A20-91D2-AB09FB393091}"/>
                </a:ext>
              </a:extLst>
            </p:cNvPr>
            <p:cNvSpPr txBox="1"/>
            <p:nvPr/>
          </p:nvSpPr>
          <p:spPr>
            <a:xfrm>
              <a:off x="3385372" y="5496187"/>
              <a:ext cx="9144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dirty="0">
                  <a:solidFill>
                    <a:srgbClr val="FF0000"/>
                  </a:solidFill>
                </a:rPr>
                <a:t>20cm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FB135996-4A72-4FD6-8D76-FDBB689820E9}"/>
                </a:ext>
              </a:extLst>
            </p:cNvPr>
            <p:cNvSpPr txBox="1"/>
            <p:nvPr/>
          </p:nvSpPr>
          <p:spPr>
            <a:xfrm>
              <a:off x="3385372" y="5821278"/>
              <a:ext cx="9144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dirty="0">
                  <a:solidFill>
                    <a:srgbClr val="FF0000"/>
                  </a:solidFill>
                </a:rPr>
                <a:t>10cm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CC46B513-9488-4EB7-A88D-560786780015}"/>
                </a:ext>
              </a:extLst>
            </p:cNvPr>
            <p:cNvSpPr txBox="1"/>
            <p:nvPr/>
          </p:nvSpPr>
          <p:spPr>
            <a:xfrm>
              <a:off x="5091029" y="6137308"/>
              <a:ext cx="113306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dirty="0">
                  <a:solidFill>
                    <a:srgbClr val="FF0000"/>
                  </a:solidFill>
                </a:rPr>
                <a:t>150cm</a:t>
              </a:r>
              <a:r>
                <a:rPr lang="en-GB" sz="2000" dirty="0">
                  <a:solidFill>
                    <a:srgbClr val="FF0000"/>
                  </a:solidFill>
                  <a:latin typeface="Roboto" panose="02000000000000000000" pitchFamily="2" charset="0"/>
                </a:rPr>
                <a:t>²</a:t>
              </a:r>
              <a:r>
                <a:rPr lang="en-GB" sz="2000" dirty="0">
                  <a:solidFill>
                    <a:srgbClr val="0563C1"/>
                  </a:solidFill>
                  <a:latin typeface="Roboto" panose="02000000000000000000" pitchFamily="2" charset="0"/>
                </a:rPr>
                <a:t> </a:t>
              </a:r>
              <a:endParaRPr lang="en-GB" sz="2000" dirty="0">
                <a:solidFill>
                  <a:srgbClr val="FF0000"/>
                </a:solidFill>
              </a:endParaRP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45FA8F72-3644-4C80-8116-46B64F21AA19}"/>
                </a:ext>
              </a:extLst>
            </p:cNvPr>
            <p:cNvSpPr txBox="1"/>
            <p:nvPr/>
          </p:nvSpPr>
          <p:spPr>
            <a:xfrm>
              <a:off x="9378653" y="4667076"/>
              <a:ext cx="37163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FF0000"/>
                  </a:solidFill>
                </a:rPr>
                <a:t>3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8367707F-33DD-4E9B-890A-D1FF4CB38B4E}"/>
                </a:ext>
              </a:extLst>
            </p:cNvPr>
            <p:cNvSpPr txBox="1"/>
            <p:nvPr/>
          </p:nvSpPr>
          <p:spPr>
            <a:xfrm>
              <a:off x="10778677" y="5434632"/>
              <a:ext cx="52211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FF0000"/>
                  </a:solidFill>
                </a:rPr>
                <a:t>27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77502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E1ADC669-4E04-90BB-25BD-FE5F1A197A44}"/>
              </a:ext>
            </a:extLst>
          </p:cNvPr>
          <p:cNvSpPr txBox="1"/>
          <p:nvPr/>
        </p:nvSpPr>
        <p:spPr>
          <a:xfrm>
            <a:off x="221673" y="175491"/>
            <a:ext cx="5403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/>
              <a:t>June 2020 Paper 3</a:t>
            </a:r>
            <a:endParaRPr lang="en-GB" dirty="0"/>
          </a:p>
        </p:txBody>
      </p:sp>
      <p:pic>
        <p:nvPicPr>
          <p:cNvPr id="7" name="Picture 2" descr="Image result for calculator symbols">
            <a:extLst>
              <a:ext uri="{FF2B5EF4-FFF2-40B4-BE49-F238E27FC236}">
                <a16:creationId xmlns:a16="http://schemas.microsoft.com/office/drawing/2014/main" id="{9A237D44-9A8F-3AE0-0851-00ECB47A555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221673" y="647230"/>
            <a:ext cx="998142" cy="96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ED5598C-AB0D-BCBA-D6A3-8F65B89704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76425" y="1524000"/>
            <a:ext cx="8439150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86025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pPr algn="ctr"/>
            <a:r>
              <a:rPr lang="en-GB" u="sng" dirty="0"/>
              <a:t>Recipe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FB9C570-4BBD-40AB-A8BD-77BBCEFDC492}"/>
              </a:ext>
            </a:extLst>
          </p:cNvPr>
          <p:cNvSpPr txBox="1"/>
          <p:nvPr/>
        </p:nvSpPr>
        <p:spPr>
          <a:xfrm>
            <a:off x="2749192" y="1585637"/>
            <a:ext cx="649991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Here is a list of ingredients for making 10 Flapjacks</a:t>
            </a:r>
            <a:r>
              <a:rPr lang="en-US" dirty="0"/>
              <a:t>. </a:t>
            </a:r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7AC7CA3-3534-40B9-9300-F768CCD264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67813" y="2338663"/>
            <a:ext cx="3019425" cy="29337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1092B6CC-44CE-4A98-B1A6-C531C3EB7BDE}"/>
              </a:ext>
            </a:extLst>
          </p:cNvPr>
          <p:cNvSpPr txBox="1"/>
          <p:nvPr/>
        </p:nvSpPr>
        <p:spPr>
          <a:xfrm>
            <a:off x="1640903" y="5571313"/>
            <a:ext cx="887324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Work out the amount of each ingredient needed to make 15 Flapjacks</a:t>
            </a:r>
            <a:r>
              <a:rPr lang="en-US" dirty="0"/>
              <a:t>.</a:t>
            </a:r>
            <a:endParaRPr lang="en-GB" dirty="0"/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C9A69E71-2517-4575-B5E3-6F5C802DD984}"/>
              </a:ext>
            </a:extLst>
          </p:cNvPr>
          <p:cNvSpPr/>
          <p:nvPr/>
        </p:nvSpPr>
        <p:spPr>
          <a:xfrm>
            <a:off x="695738" y="1393372"/>
            <a:ext cx="10770547" cy="493305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17532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608271" y="1386037"/>
            <a:ext cx="5157261" cy="5193411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6393069" y="472058"/>
            <a:ext cx="5157261" cy="610807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 dirty="0"/>
              <a:t>Your turn…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51867" y="1639136"/>
            <a:ext cx="5047064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1) </a:t>
            </a:r>
            <a:r>
              <a:rPr lang="en-US" sz="2400" dirty="0"/>
              <a:t>Here are the ingredients needed to make 16 gingerbread men.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sz="2400" dirty="0"/>
              <a:t>Hamish wants to make 24 gingerbread men. Work out how much of each of the ingredients he needs.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EF37A20-FF8A-4463-A0C0-7853F9272E90}"/>
              </a:ext>
            </a:extLst>
          </p:cNvPr>
          <p:cNvSpPr txBox="1"/>
          <p:nvPr/>
        </p:nvSpPr>
        <p:spPr>
          <a:xfrm>
            <a:off x="6541587" y="703446"/>
            <a:ext cx="49082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2) </a:t>
            </a:r>
            <a:r>
              <a:rPr lang="en-US" sz="2400" dirty="0"/>
              <a:t>Here are the ingredients needed to make 12 shortcakes. </a:t>
            </a:r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A31462C-4006-4772-B036-1928C9EE3A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8634" y="2590515"/>
            <a:ext cx="3543300" cy="243840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DC45A31D-7A44-478B-8248-4D2D0769691F}"/>
              </a:ext>
            </a:extLst>
          </p:cNvPr>
          <p:cNvSpPr txBox="1"/>
          <p:nvPr/>
        </p:nvSpPr>
        <p:spPr>
          <a:xfrm>
            <a:off x="6541587" y="4077618"/>
            <a:ext cx="5008743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a) Liz makes some shortcakes. She uses 25 ml of milk. How many shortcakes does Liz make? </a:t>
            </a:r>
          </a:p>
          <a:p>
            <a:r>
              <a:rPr lang="en-US" sz="2400" dirty="0"/>
              <a:t>b) How much butter for 30 shortcakes?</a:t>
            </a:r>
          </a:p>
          <a:p>
            <a:r>
              <a:rPr lang="en-US" sz="2400" dirty="0"/>
              <a:t>c) Emma has 1.5kg of flour. How many shortcakes can she make?</a:t>
            </a:r>
            <a:endParaRPr lang="en-GB" sz="24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7C735E1-684A-4800-9F81-080213CD9C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00049" y="1534443"/>
            <a:ext cx="3543300" cy="2543175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118012EF-24C4-4D3C-9D15-A88D65512E73}"/>
              </a:ext>
            </a:extLst>
          </p:cNvPr>
          <p:cNvGrpSpPr/>
          <p:nvPr/>
        </p:nvGrpSpPr>
        <p:grpSpPr>
          <a:xfrm>
            <a:off x="4145145" y="3582632"/>
            <a:ext cx="8046855" cy="2802754"/>
            <a:chOff x="4145145" y="3582632"/>
            <a:chExt cx="8046855" cy="2802754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55025605-90DF-4620-AFD8-7FC65AA2D859}"/>
                </a:ext>
              </a:extLst>
            </p:cNvPr>
            <p:cNvSpPr txBox="1"/>
            <p:nvPr/>
          </p:nvSpPr>
          <p:spPr>
            <a:xfrm>
              <a:off x="4145145" y="3582632"/>
              <a:ext cx="75537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dirty="0">
                  <a:solidFill>
                    <a:srgbClr val="FF0000"/>
                  </a:solidFill>
                </a:rPr>
                <a:t>270g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6CAF0E83-C651-4C3B-8C96-81D4B87AC2D3}"/>
                </a:ext>
              </a:extLst>
            </p:cNvPr>
            <p:cNvSpPr txBox="1"/>
            <p:nvPr/>
          </p:nvSpPr>
          <p:spPr>
            <a:xfrm>
              <a:off x="4145145" y="4174504"/>
              <a:ext cx="75537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dirty="0">
                  <a:solidFill>
                    <a:srgbClr val="FF0000"/>
                  </a:solidFill>
                </a:rPr>
                <a:t>165g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8A1549BF-3C2A-4D2E-979E-DF078520CD2E}"/>
                </a:ext>
              </a:extLst>
            </p:cNvPr>
            <p:cNvSpPr txBox="1"/>
            <p:nvPr/>
          </p:nvSpPr>
          <p:spPr>
            <a:xfrm>
              <a:off x="4145145" y="3868538"/>
              <a:ext cx="75537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dirty="0">
                  <a:solidFill>
                    <a:srgbClr val="FF0000"/>
                  </a:solidFill>
                </a:rPr>
                <a:t>60g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AD90ACBF-AF65-416C-B3B4-32A9FCA629F8}"/>
                </a:ext>
              </a:extLst>
            </p:cNvPr>
            <p:cNvSpPr txBox="1"/>
            <p:nvPr/>
          </p:nvSpPr>
          <p:spPr>
            <a:xfrm>
              <a:off x="4145145" y="4464642"/>
              <a:ext cx="75537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dirty="0">
                  <a:solidFill>
                    <a:srgbClr val="FF0000"/>
                  </a:solidFill>
                </a:rPr>
                <a:t>45g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AC1AB169-0172-4C95-A7C3-F19F906BC71B}"/>
                </a:ext>
              </a:extLst>
            </p:cNvPr>
            <p:cNvSpPr txBox="1"/>
            <p:nvPr/>
          </p:nvSpPr>
          <p:spPr>
            <a:xfrm>
              <a:off x="10206046" y="4798082"/>
              <a:ext cx="53730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FF0000"/>
                  </a:solidFill>
                </a:rPr>
                <a:t>30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24E6FC0E-7ED7-4063-BA97-0C7C72496EDB}"/>
                </a:ext>
              </a:extLst>
            </p:cNvPr>
            <p:cNvSpPr txBox="1"/>
            <p:nvPr/>
          </p:nvSpPr>
          <p:spPr>
            <a:xfrm>
              <a:off x="11347370" y="5437499"/>
              <a:ext cx="84463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FF0000"/>
                  </a:solidFill>
                </a:rPr>
                <a:t>500g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C8789540-722C-4083-B61A-49AF34E4D8AA}"/>
                </a:ext>
              </a:extLst>
            </p:cNvPr>
            <p:cNvSpPr txBox="1"/>
            <p:nvPr/>
          </p:nvSpPr>
          <p:spPr>
            <a:xfrm>
              <a:off x="10206046" y="5923721"/>
              <a:ext cx="53730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rgbClr val="FF0000"/>
                  </a:solidFill>
                </a:rPr>
                <a:t>90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13157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D264E6C-FD02-48DB-5D95-27AB1926FE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5050" y="1685925"/>
            <a:ext cx="7581900" cy="348615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81B8DE6-F7C7-9EC6-27A9-71AAC1CBD93C}"/>
              </a:ext>
            </a:extLst>
          </p:cNvPr>
          <p:cNvSpPr txBox="1"/>
          <p:nvPr/>
        </p:nvSpPr>
        <p:spPr>
          <a:xfrm>
            <a:off x="221673" y="175491"/>
            <a:ext cx="5403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November 2018 Paper 2</a:t>
            </a:r>
          </a:p>
        </p:txBody>
      </p:sp>
      <p:pic>
        <p:nvPicPr>
          <p:cNvPr id="7" name="Picture 2" descr="Image result for calculator symbols">
            <a:extLst>
              <a:ext uri="{FF2B5EF4-FFF2-40B4-BE49-F238E27FC236}">
                <a16:creationId xmlns:a16="http://schemas.microsoft.com/office/drawing/2014/main" id="{CBEDB185-D7D4-E7E7-0BFC-30800EC7F26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221673" y="647230"/>
            <a:ext cx="998142" cy="96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146060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0EDFF64637C074B9468D8400699BC31" ma:contentTypeVersion="15" ma:contentTypeDescription="Create a new document." ma:contentTypeScope="" ma:versionID="e87f61f65a00283ebdf97d04ba055837">
  <xsd:schema xmlns:xsd="http://www.w3.org/2001/XMLSchema" xmlns:xs="http://www.w3.org/2001/XMLSchema" xmlns:p="http://schemas.microsoft.com/office/2006/metadata/properties" xmlns:ns2="a675e989-819c-4ef8-a9e7-308823201b25" xmlns:ns3="84be7d0a-34a6-4ef2-a332-62c3b98ca601" targetNamespace="http://schemas.microsoft.com/office/2006/metadata/properties" ma:root="true" ma:fieldsID="3853668554907096303159e8899f52b8" ns2:_="" ns3:_="">
    <xsd:import namespace="a675e989-819c-4ef8-a9e7-308823201b25"/>
    <xsd:import namespace="84be7d0a-34a6-4ef2-a332-62c3b98ca60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2:Presentationanddiscussio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75e989-819c-4ef8-a9e7-308823201b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Presentationanddiscussion" ma:index="17" nillable="true" ma:displayName="Presentation and discussion" ma:description="Prince Gyamfi Presentation&#10;Ahmad, Eyob, Kirthikan discussion" ma:format="Dropdown" ma:internalName="Presentationanddiscussion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be7d0a-34a6-4ef2-a332-62c3b98ca60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resentationanddiscussion xmlns="a675e989-819c-4ef8-a9e7-308823201b2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A770B1C-935D-4437-AA1A-CB8930B8697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675e989-819c-4ef8-a9e7-308823201b25"/>
    <ds:schemaRef ds:uri="84be7d0a-34a6-4ef2-a332-62c3b98ca60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B89F8CA-BC80-4C4B-BA29-8920C4D12907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e580a216-88d0-453b-946c-6faddb45788b"/>
    <ds:schemaRef ds:uri="http://purl.org/dc/elements/1.1/"/>
    <ds:schemaRef ds:uri="http://schemas.microsoft.com/office/2006/metadata/properties"/>
    <ds:schemaRef ds:uri="http://schemas.microsoft.com/office/2006/documentManagement/types"/>
    <ds:schemaRef ds:uri="cc5a4335-4904-48fb-a026-7b0b82363d38"/>
    <ds:schemaRef ds:uri="http://www.w3.org/XML/1998/namespace"/>
    <ds:schemaRef ds:uri="a675e989-819c-4ef8-a9e7-308823201b25"/>
  </ds:schemaRefs>
</ds:datastoreItem>
</file>

<file path=customXml/itemProps3.xml><?xml version="1.0" encoding="utf-8"?>
<ds:datastoreItem xmlns:ds="http://schemas.openxmlformats.org/officeDocument/2006/customXml" ds:itemID="{718CFC04-C3ED-4D20-8B0F-461245AF148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945</TotalTime>
  <Words>789</Words>
  <Application>Microsoft Office PowerPoint</Application>
  <PresentationFormat>Widescreen</PresentationFormat>
  <Paragraphs>130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Starter</vt:lpstr>
      <vt:lpstr>Proportion</vt:lpstr>
      <vt:lpstr>HOOK</vt:lpstr>
      <vt:lpstr>Scale </vt:lpstr>
      <vt:lpstr>Your turn…</vt:lpstr>
      <vt:lpstr>PowerPoint Presentation</vt:lpstr>
      <vt:lpstr>Recipe</vt:lpstr>
      <vt:lpstr>Your turn…</vt:lpstr>
      <vt:lpstr>PowerPoint Presentation</vt:lpstr>
      <vt:lpstr>Direct Proportion</vt:lpstr>
      <vt:lpstr>Your turn…</vt:lpstr>
      <vt:lpstr>PowerPoint Presentation</vt:lpstr>
      <vt:lpstr>Inverse Proportion</vt:lpstr>
      <vt:lpstr>Your turn…</vt:lpstr>
      <vt:lpstr>PowerPoint Presentation</vt:lpstr>
    </vt:vector>
  </TitlesOfParts>
  <Company>Milton Keynes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Compound Interest, Conversion and Proportion</dc:title>
  <dc:creator>Jenisha Ananthan</dc:creator>
  <cp:lastModifiedBy>Amit Panesar</cp:lastModifiedBy>
  <cp:revision>21</cp:revision>
  <dcterms:created xsi:type="dcterms:W3CDTF">2019-12-17T13:58:39Z</dcterms:created>
  <dcterms:modified xsi:type="dcterms:W3CDTF">2024-01-10T16:18:22Z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0x01010020EDFF64637C074B9468D8400699BC31</vt:lpwstr>
  </property>
</Properties>
</file>